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notesSlides/notesSlide12.xml" ContentType="application/vnd.openxmlformats-officedocument.presentationml.notesSlide+xml"/>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1"/>
  </p:notesMasterIdLst>
  <p:handoutMasterIdLst>
    <p:handoutMasterId r:id="rId52"/>
  </p:handoutMasterIdLst>
  <p:sldIdLst>
    <p:sldId id="559" r:id="rId2"/>
    <p:sldId id="560" r:id="rId3"/>
    <p:sldId id="474" r:id="rId4"/>
    <p:sldId id="421" r:id="rId5"/>
    <p:sldId id="518" r:id="rId6"/>
    <p:sldId id="523" r:id="rId7"/>
    <p:sldId id="584" r:id="rId8"/>
    <p:sldId id="526" r:id="rId9"/>
    <p:sldId id="527" r:id="rId10"/>
    <p:sldId id="562" r:id="rId11"/>
    <p:sldId id="512" r:id="rId12"/>
    <p:sldId id="513" r:id="rId13"/>
    <p:sldId id="514" r:id="rId14"/>
    <p:sldId id="515" r:id="rId15"/>
    <p:sldId id="517" r:id="rId16"/>
    <p:sldId id="516" r:id="rId17"/>
    <p:sldId id="561" r:id="rId18"/>
    <p:sldId id="531" r:id="rId19"/>
    <p:sldId id="532" r:id="rId20"/>
    <p:sldId id="585" r:id="rId21"/>
    <p:sldId id="542" r:id="rId22"/>
    <p:sldId id="543" r:id="rId23"/>
    <p:sldId id="544" r:id="rId24"/>
    <p:sldId id="563" r:id="rId25"/>
    <p:sldId id="587" r:id="rId26"/>
    <p:sldId id="586" r:id="rId27"/>
    <p:sldId id="565" r:id="rId28"/>
    <p:sldId id="564" r:id="rId29"/>
    <p:sldId id="566" r:id="rId30"/>
    <p:sldId id="567" r:id="rId31"/>
    <p:sldId id="568" r:id="rId32"/>
    <p:sldId id="545" r:id="rId33"/>
    <p:sldId id="569" r:id="rId34"/>
    <p:sldId id="570" r:id="rId35"/>
    <p:sldId id="571" r:id="rId36"/>
    <p:sldId id="574" r:id="rId37"/>
    <p:sldId id="573" r:id="rId38"/>
    <p:sldId id="572" r:id="rId39"/>
    <p:sldId id="546" r:id="rId40"/>
    <p:sldId id="576" r:id="rId41"/>
    <p:sldId id="581" r:id="rId42"/>
    <p:sldId id="578" r:id="rId43"/>
    <p:sldId id="579" r:id="rId44"/>
    <p:sldId id="580" r:id="rId45"/>
    <p:sldId id="575" r:id="rId46"/>
    <p:sldId id="547" r:id="rId47"/>
    <p:sldId id="583" r:id="rId48"/>
    <p:sldId id="582" r:id="rId49"/>
    <p:sldId id="55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hiddenSlides="1" frameSlides="1"/>
  <p:clrMru>
    <a:srgbClr val="FF66FF"/>
    <a:srgbClr val="DC47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500" autoAdjust="0"/>
    <p:restoredTop sz="80919" autoAdjust="0"/>
  </p:normalViewPr>
  <p:slideViewPr>
    <p:cSldViewPr snapToGrid="0">
      <p:cViewPr varScale="1">
        <p:scale>
          <a:sx n="75" d="100"/>
          <a:sy n="75" d="100"/>
        </p:scale>
        <p:origin x="-100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3800"/>
    </p:cViewPr>
  </p:sorterViewPr>
  <p:notesViewPr>
    <p:cSldViewPr snapToGrid="0" snapToObjects="1">
      <p:cViewPr varScale="1">
        <p:scale>
          <a:sx n="125" d="100"/>
          <a:sy n="125" d="100"/>
        </p:scale>
        <p:origin x="-236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All of the above</a:t>
            </a:r>
            <a:endParaRPr lang="en-US" baseline="0"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x=-5,y=6,p=-5</a:t>
            </a:r>
          </a:p>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25</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endParaRPr lang="en-US" dirty="0" smtClean="0">
              <a:latin typeface="Arial" pitchFamily="1" charset="0"/>
              <a:ea typeface="ＭＳ Ｐゴシック" pitchFamily="1" charset="-128"/>
              <a:cs typeface="ＭＳ Ｐゴシック" pitchFamily="1" charset="-128"/>
            </a:endParaRPr>
          </a:p>
          <a:p>
            <a:endParaRPr lang="en-US" baseline="0" dirty="0" smtClean="0">
              <a:latin typeface="Arial" pitchFamily="1" charset="0"/>
              <a:ea typeface="ＭＳ Ｐゴシック" pitchFamily="1" charset="-128"/>
              <a:cs typeface="ＭＳ Ｐゴシック" pitchFamily="1" charset="-128"/>
            </a:endParaRPr>
          </a:p>
          <a:p>
            <a:r>
              <a:rPr lang="en-US" baseline="0" dirty="0" smtClean="0">
                <a:latin typeface="Arial" pitchFamily="1" charset="0"/>
                <a:ea typeface="ＭＳ Ｐゴシック" pitchFamily="1" charset="-128"/>
                <a:cs typeface="ＭＳ Ｐゴシック" pitchFamily="1" charset="-128"/>
              </a:rPr>
              <a:t>All of the above</a:t>
            </a:r>
          </a:p>
          <a:p>
            <a:r>
              <a:rPr lang="en-US" dirty="0" smtClean="0">
                <a:latin typeface="Arial" pitchFamily="1" charset="0"/>
                <a:ea typeface="ＭＳ Ｐゴシック" pitchFamily="1" charset="-128"/>
                <a:cs typeface="ＭＳ Ｐゴシック" pitchFamily="1" charset="-128"/>
              </a:rPr>
              <a:t>x=-5,y=6,p=-5</a:t>
            </a:r>
          </a:p>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26</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B is correct; </a:t>
            </a:r>
            <a:r>
              <a:rPr lang="en-US" dirty="0" err="1" smtClean="0">
                <a:latin typeface="Arial" pitchFamily="1" charset="0"/>
                <a:ea typeface="ＭＳ Ｐゴシック" pitchFamily="1" charset="-128"/>
                <a:cs typeface="ＭＳ Ｐゴシック" pitchFamily="1" charset="-128"/>
              </a:rPr>
              <a:t>p</a:t>
            </a:r>
            <a:r>
              <a:rPr lang="en-US" dirty="0" smtClean="0">
                <a:latin typeface="Arial" pitchFamily="1" charset="0"/>
                <a:ea typeface="ＭＳ Ｐゴシック" pitchFamily="1" charset="-128"/>
                <a:cs typeface="ＭＳ Ｐゴシック" pitchFamily="1" charset="-128"/>
              </a:rPr>
              <a:t> points</a:t>
            </a:r>
            <a:r>
              <a:rPr lang="en-US" baseline="0" dirty="0" smtClean="0">
                <a:latin typeface="Arial" pitchFamily="1" charset="0"/>
                <a:ea typeface="ＭＳ Ｐゴシック" pitchFamily="1" charset="-128"/>
                <a:cs typeface="ＭＳ Ｐゴシック" pitchFamily="1" charset="-128"/>
              </a:rPr>
              <a:t> to x</a:t>
            </a:r>
          </a:p>
          <a:p>
            <a:r>
              <a:rPr lang="en-US" dirty="0" smtClean="0">
                <a:latin typeface="Arial" pitchFamily="1" charset="0"/>
                <a:ea typeface="ＭＳ Ｐゴシック" pitchFamily="1" charset="-128"/>
                <a:cs typeface="ＭＳ Ｐゴシック" pitchFamily="1" charset="-128"/>
              </a:rPr>
              <a:t>x=-5,y=6,p=-5</a:t>
            </a:r>
          </a:p>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27</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686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6" tIns="45712" rIns="91426" bIns="45712"/>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31</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Algorithm </a:t>
            </a:r>
            <a:br>
              <a:rPr lang="en-US" dirty="0" smtClean="0"/>
            </a:br>
            <a:r>
              <a:rPr lang="en-US" dirty="0" smtClean="0"/>
              <a:t>Instruction count, possibly CPI</a:t>
            </a:r>
          </a:p>
          <a:p>
            <a:r>
              <a:rPr lang="en-US" dirty="0" smtClean="0"/>
              <a:t>The algorithm determines the number of source program</a:t>
            </a:r>
            <a:r>
              <a:rPr lang="en-US" baseline="0" dirty="0" smtClean="0"/>
              <a:t> </a:t>
            </a:r>
            <a:r>
              <a:rPr lang="en-US" dirty="0" smtClean="0"/>
              <a:t>instructions executed and hence the number of processor</a:t>
            </a:r>
            <a:r>
              <a:rPr lang="en-US" baseline="0" dirty="0" smtClean="0"/>
              <a:t> </a:t>
            </a:r>
            <a:r>
              <a:rPr lang="en-US" dirty="0" smtClean="0"/>
              <a:t>instructions executed. The algorithm may also affect the CPI, by</a:t>
            </a:r>
          </a:p>
          <a:p>
            <a:r>
              <a:rPr lang="en-US" dirty="0" smtClean="0"/>
              <a:t>favoring slower or faster instructions. For example, if the algorith</a:t>
            </a:r>
            <a:r>
              <a:rPr lang="en-US" baseline="0" dirty="0" smtClean="0"/>
              <a:t>m </a:t>
            </a:r>
            <a:r>
              <a:rPr lang="en-US" dirty="0" smtClean="0"/>
              <a:t>uses more floating-point operations, it will tend to have a higher</a:t>
            </a:r>
            <a:r>
              <a:rPr lang="en-US" baseline="0" dirty="0" smtClean="0"/>
              <a:t> </a:t>
            </a:r>
            <a:r>
              <a:rPr lang="en-US" dirty="0" smtClean="0"/>
              <a:t>CPI.</a:t>
            </a:r>
          </a:p>
          <a:p>
            <a:endParaRPr lang="en-US" dirty="0" smtClean="0"/>
          </a:p>
          <a:p>
            <a:r>
              <a:rPr lang="en-US" dirty="0" smtClean="0"/>
              <a:t>Programming language</a:t>
            </a:r>
          </a:p>
          <a:p>
            <a:r>
              <a:rPr lang="en-US" dirty="0" smtClean="0"/>
              <a:t>Instruction count, CPI</a:t>
            </a:r>
          </a:p>
          <a:p>
            <a:r>
              <a:rPr lang="en-US" dirty="0" smtClean="0"/>
              <a:t>The programming language certainly affects the instruction count, since statements in the language are translated to processor</a:t>
            </a:r>
          </a:p>
          <a:p>
            <a:r>
              <a:rPr lang="en-US" dirty="0" smtClean="0"/>
              <a:t>instructions, which determine instruction count. The language </a:t>
            </a:r>
            <a:r>
              <a:rPr lang="en-US" dirty="0" err="1" smtClean="0"/>
              <a:t>mayalso</a:t>
            </a:r>
            <a:r>
              <a:rPr lang="en-US" dirty="0" smtClean="0"/>
              <a:t> affect the CPI because of its features; for example, a language</a:t>
            </a:r>
          </a:p>
          <a:p>
            <a:r>
              <a:rPr lang="en-US" dirty="0" smtClean="0"/>
              <a:t>with heavy support for data abstraction (e.g., Java) will require</a:t>
            </a:r>
            <a:r>
              <a:rPr lang="en-US" baseline="0" dirty="0" smtClean="0"/>
              <a:t> </a:t>
            </a:r>
            <a:r>
              <a:rPr lang="en-US" dirty="0" smtClean="0"/>
              <a:t>indirect calls, which will use higher CPI instructions.</a:t>
            </a:r>
          </a:p>
          <a:p>
            <a:endParaRPr lang="en-US" dirty="0" smtClean="0"/>
          </a:p>
          <a:p>
            <a:r>
              <a:rPr lang="en-US" sz="1200" kern="1200" baseline="0" dirty="0" smtClean="0">
                <a:solidFill>
                  <a:schemeClr val="tx1"/>
                </a:solidFill>
                <a:latin typeface="+mn-lt"/>
                <a:ea typeface="+mn-ea"/>
                <a:cs typeface="+mn-cs"/>
              </a:rPr>
              <a:t>Compiler </a:t>
            </a:r>
          </a:p>
          <a:p>
            <a:r>
              <a:rPr lang="en-US" sz="1200" kern="1200" baseline="0" dirty="0" smtClean="0">
                <a:solidFill>
                  <a:schemeClr val="tx1"/>
                </a:solidFill>
                <a:latin typeface="+mn-lt"/>
                <a:ea typeface="+mn-ea"/>
                <a:cs typeface="+mn-cs"/>
              </a:rPr>
              <a:t>Instruction count, CPI</a:t>
            </a:r>
          </a:p>
          <a:p>
            <a:r>
              <a:rPr lang="en-US" sz="1200" kern="1200" baseline="0" dirty="0" smtClean="0">
                <a:solidFill>
                  <a:schemeClr val="tx1"/>
                </a:solidFill>
                <a:latin typeface="+mn-lt"/>
                <a:ea typeface="+mn-ea"/>
                <a:cs typeface="+mn-cs"/>
              </a:rPr>
              <a:t>The efficiency of the compiler affects both the instruction count and average cycles per instruction, since the compiler determines</a:t>
            </a:r>
          </a:p>
          <a:p>
            <a:r>
              <a:rPr lang="en-US" sz="1200" kern="1200" baseline="0" dirty="0" smtClean="0">
                <a:solidFill>
                  <a:schemeClr val="tx1"/>
                </a:solidFill>
                <a:latin typeface="+mn-lt"/>
                <a:ea typeface="+mn-ea"/>
                <a:cs typeface="+mn-cs"/>
              </a:rPr>
              <a:t>the translation of the source language instructions into computer instructions. The compiler’s role can be very complex and affect</a:t>
            </a:r>
          </a:p>
          <a:p>
            <a:r>
              <a:rPr lang="en-US" sz="1200" kern="1200" baseline="0" dirty="0" smtClean="0">
                <a:solidFill>
                  <a:schemeClr val="tx1"/>
                </a:solidFill>
                <a:latin typeface="+mn-lt"/>
                <a:ea typeface="+mn-ea"/>
                <a:cs typeface="+mn-cs"/>
              </a:rPr>
              <a:t> the CPI in complex ways.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Instruction set</a:t>
            </a:r>
          </a:p>
          <a:p>
            <a:r>
              <a:rPr lang="en-US" sz="1200" kern="1200" baseline="0" dirty="0" smtClean="0">
                <a:solidFill>
                  <a:schemeClr val="tx1"/>
                </a:solidFill>
                <a:latin typeface="+mn-lt"/>
                <a:ea typeface="+mn-ea"/>
                <a:cs typeface="+mn-cs"/>
              </a:rPr>
              <a:t>architecture</a:t>
            </a:r>
          </a:p>
          <a:p>
            <a:r>
              <a:rPr lang="en-US" sz="1200" kern="1200" baseline="0" dirty="0" smtClean="0">
                <a:solidFill>
                  <a:schemeClr val="tx1"/>
                </a:solidFill>
                <a:latin typeface="+mn-lt"/>
                <a:ea typeface="+mn-ea"/>
                <a:cs typeface="+mn-cs"/>
              </a:rPr>
              <a:t>Instruction count, clock rate, CPI</a:t>
            </a:r>
          </a:p>
          <a:p>
            <a:r>
              <a:rPr lang="en-US" sz="1200" kern="1200" baseline="0" dirty="0" smtClean="0">
                <a:solidFill>
                  <a:schemeClr val="tx1"/>
                </a:solidFill>
                <a:latin typeface="+mn-lt"/>
                <a:ea typeface="+mn-ea"/>
                <a:cs typeface="+mn-cs"/>
              </a:rPr>
              <a:t>The instruction set architecture affects all three aspects of CPU performance, since it affects the instructions needed for a</a:t>
            </a:r>
          </a:p>
          <a:p>
            <a:r>
              <a:rPr lang="en-US" sz="1200" kern="1200" baseline="0" dirty="0" smtClean="0">
                <a:solidFill>
                  <a:schemeClr val="tx1"/>
                </a:solidFill>
                <a:latin typeface="+mn-lt"/>
                <a:ea typeface="+mn-ea"/>
                <a:cs typeface="+mn-cs"/>
              </a:rPr>
              <a:t>function, the cost in cycles of each instruction, and the overall clock rate of the processor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folHlink"/>
                </a:solidFill>
                <a:latin typeface="Courier" charset="0"/>
              </a:rPr>
              <a:t>Answer: </a:t>
            </a:r>
            <a:r>
              <a:rPr lang="en-US" sz="1200" kern="1200" dirty="0" smtClean="0">
                <a:solidFill>
                  <a:srgbClr val="FF8000"/>
                </a:solidFill>
                <a:latin typeface="+mn-lt"/>
                <a:ea typeface="+mn-ea"/>
                <a:cs typeface="Courier"/>
              </a:rPr>
              <a:t>Computer A is ≈1.2 times faster than B</a:t>
            </a:r>
            <a:endParaRPr lang="en-US" sz="1200" dirty="0" smtClean="0">
              <a:solidFill>
                <a:srgbClr val="FF8000"/>
              </a:solidFill>
              <a:latin typeface="Courier"/>
              <a:cs typeface="Courier"/>
            </a:endParaRPr>
          </a:p>
          <a:p>
            <a:pPr algn="l"/>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37</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folHlink"/>
                </a:solidFill>
                <a:latin typeface="Courier" charset="0"/>
              </a:rPr>
              <a:t>Answer: </a:t>
            </a:r>
            <a:r>
              <a:rPr lang="en-US" sz="1200" kern="1200" dirty="0" smtClean="0">
                <a:solidFill>
                  <a:srgbClr val="FF8000"/>
                </a:solidFill>
                <a:latin typeface="+mn-lt"/>
                <a:ea typeface="+mn-ea"/>
                <a:cs typeface="Courier"/>
              </a:rPr>
              <a:t>Computer A is ≈1.2 times faster than B</a:t>
            </a:r>
            <a:endParaRPr lang="en-US" sz="1200" dirty="0" smtClean="0">
              <a:solidFill>
                <a:srgbClr val="FF8000"/>
              </a:solidFill>
              <a:latin typeface="Courier"/>
              <a:cs typeface="Courier"/>
            </a:endParaRPr>
          </a:p>
          <a:p>
            <a:pPr algn="l"/>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38</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lecture</a:t>
            </a:r>
          </a:p>
          <a:p>
            <a:endParaRPr lang="en-US" dirty="0" smtClean="0"/>
          </a:p>
          <a:p>
            <a:r>
              <a:rPr lang="en-US" dirty="0" smtClean="0"/>
              <a:t>10/110</a:t>
            </a:r>
            <a:r>
              <a:rPr lang="en-US" baseline="0" dirty="0" smtClean="0"/>
              <a:t> operations = 0.091</a:t>
            </a:r>
          </a:p>
          <a:p>
            <a:r>
              <a:rPr lang="en-US" baseline="0" dirty="0" smtClean="0"/>
              <a:t>10/10010 operations = 0.000999</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3346" name="Rectangle 2"/>
          <p:cNvSpPr>
            <a:spLocks noGrp="1" noRot="1" noChangeAspect="1" noChangeArrowheads="1" noTextEdit="1"/>
          </p:cNvSpPr>
          <p:nvPr>
            <p:ph type="sldImg"/>
          </p:nvPr>
        </p:nvSpPr>
        <p:spPr>
          <a:xfrm>
            <a:off x="1162050" y="587375"/>
            <a:ext cx="4552950" cy="3416300"/>
          </a:xfrm>
        </p:spPr>
      </p:sp>
      <p:sp>
        <p:nvSpPr>
          <p:cNvPr id="1593347"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42" name="Rectangle 2"/>
          <p:cNvSpPr>
            <a:spLocks noGrp="1" noRot="1" noChangeAspect="1" noChangeArrowheads="1" noTextEdit="1"/>
          </p:cNvSpPr>
          <p:nvPr>
            <p:ph type="sldImg"/>
          </p:nvPr>
        </p:nvSpPr>
        <p:spPr>
          <a:xfrm>
            <a:off x="1162050" y="587375"/>
            <a:ext cx="4552950" cy="3416300"/>
          </a:xfrm>
        </p:spPr>
      </p:sp>
      <p:sp>
        <p:nvSpPr>
          <p:cNvPr id="1597443"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a:t>
            </a:r>
            <a:r>
              <a:rPr lang="en-US" dirty="0" smtClean="0"/>
              <a:t>lecture</a:t>
            </a:r>
          </a:p>
          <a:p>
            <a:r>
              <a:rPr lang="en-US" dirty="0" smtClean="0"/>
              <a:t>Reference</a:t>
            </a:r>
            <a:r>
              <a:rPr lang="en-US" baseline="0" dirty="0" smtClean="0"/>
              <a:t> string is word addresses (or block number since we are using one word blocks) – i.e., the low order two bits used to selected the byte in the 32-bit word are ignored</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It saves PC+4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45</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4" name="Date Placeholder 3"/>
          <p:cNvSpPr>
            <a:spLocks noGrp="1"/>
          </p:cNvSpPr>
          <p:nvPr>
            <p:ph type="dt" sz="quarter" idx="1"/>
          </p:nvPr>
        </p:nvSpPr>
        <p:spPr bwMode="auto">
          <a:noFill/>
          <a:ln>
            <a:miter lim="800000"/>
            <a:headEnd/>
            <a:tailEnd/>
          </a:ln>
        </p:spPr>
        <p:txBody>
          <a:bodyPr/>
          <a:lstStyle/>
          <a:p>
            <a:fld id="{C56CC7B8-2C95-224B-932A-5864576E54D2}" type="datetime1">
              <a:rPr lang="en-US"/>
              <a:pPr/>
              <a:t>3/6/12</a:t>
            </a:fld>
            <a:endParaRPr lang="en-US"/>
          </a:p>
        </p:txBody>
      </p:sp>
      <p:sp>
        <p:nvSpPr>
          <p:cNvPr id="101381" name="Footer Placeholder 4"/>
          <p:cNvSpPr>
            <a:spLocks noGrp="1"/>
          </p:cNvSpPr>
          <p:nvPr>
            <p:ph type="ftr" sz="quarter" idx="4"/>
          </p:nvPr>
        </p:nvSpPr>
        <p:spPr bwMode="auto">
          <a:ln>
            <a:miter lim="800000"/>
            <a:headEnd/>
            <a:tailEnd/>
          </a:ln>
        </p:spPr>
        <p:txBody>
          <a:bodyPr rtlCol="0"/>
          <a:lstStyle/>
          <a:p>
            <a:pPr>
              <a:defRPr/>
            </a:pPr>
            <a:r>
              <a:rPr lang="en-US" smtClean="0">
                <a:latin typeface="+mn-lt"/>
                <a:ea typeface="+mn-ea"/>
                <a:cs typeface="+mn-cs"/>
              </a:rPr>
              <a:t>CDA3100 week06-3.ppt</a:t>
            </a:r>
          </a:p>
        </p:txBody>
      </p:sp>
      <p:sp>
        <p:nvSpPr>
          <p:cNvPr id="15366" name="Slide Number Placeholder 5"/>
          <p:cNvSpPr>
            <a:spLocks noGrp="1"/>
          </p:cNvSpPr>
          <p:nvPr>
            <p:ph type="sldNum" sz="quarter" idx="5"/>
          </p:nvPr>
        </p:nvSpPr>
        <p:spPr bwMode="auto">
          <a:noFill/>
          <a:ln>
            <a:miter lim="800000"/>
            <a:headEnd/>
            <a:tailEnd/>
          </a:ln>
        </p:spPr>
        <p:txBody>
          <a:bodyPr/>
          <a:lstStyle/>
          <a:p>
            <a:fld id="{36D16D43-1A81-FB47-BD9F-1F8FCA4A117F}" type="slidenum">
              <a:rPr lang="en-US"/>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load balancing example here – page 638</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Answer:</a:t>
            </a:r>
            <a:r>
              <a:rPr lang="en-US" baseline="0" dirty="0" smtClean="0">
                <a:latin typeface="Arial" pitchFamily="1" charset="0"/>
                <a:ea typeface="ＭＳ Ｐゴシック" pitchFamily="1" charset="-128"/>
                <a:cs typeface="ＭＳ Ｐゴシック" pitchFamily="1" charset="-128"/>
              </a:rPr>
              <a:t> 4</a:t>
            </a:r>
            <a:r>
              <a:rPr lang="en-US" baseline="30000" dirty="0" smtClean="0">
                <a:latin typeface="Arial" pitchFamily="1" charset="0"/>
                <a:ea typeface="ＭＳ Ｐゴシック" pitchFamily="1" charset="-128"/>
                <a:cs typeface="ＭＳ Ｐゴシック" pitchFamily="1" charset="-128"/>
              </a:rPr>
              <a:t>th</a:t>
            </a:r>
            <a:endParaRPr lang="en-US" baseline="0" dirty="0" smtClean="0">
              <a:latin typeface="Arial" pitchFamily="1" charset="0"/>
              <a:ea typeface="ＭＳ Ｐゴシック" pitchFamily="1" charset="-128"/>
              <a:cs typeface="ＭＳ Ｐゴシック" pitchFamily="1" charset="-128"/>
            </a:endParaRPr>
          </a:p>
          <a:p>
            <a:r>
              <a:rPr lang="en-US" baseline="0" dirty="0" smtClean="0">
                <a:latin typeface="Arial" pitchFamily="1" charset="0"/>
                <a:ea typeface="ＭＳ Ｐゴシック" pitchFamily="1" charset="-128"/>
                <a:cs typeface="ＭＳ Ｐゴシック" pitchFamily="1" charset="-128"/>
              </a:rPr>
              <a:t>Need infinitely fast to get to 5X</a:t>
            </a:r>
          </a:p>
          <a:p>
            <a:r>
              <a:rPr lang="en-US" baseline="0" dirty="0" smtClean="0">
                <a:latin typeface="Arial" pitchFamily="1" charset="0"/>
                <a:ea typeface="ＭＳ Ｐゴシック" pitchFamily="1" charset="-128"/>
                <a:cs typeface="ＭＳ Ｐゴシック" pitchFamily="1" charset="-128"/>
              </a:rPr>
              <a:t>5 = 2.8</a:t>
            </a:r>
          </a:p>
          <a:p>
            <a:r>
              <a:rPr lang="en-US" baseline="0" dirty="0" smtClean="0">
                <a:latin typeface="Arial" pitchFamily="1" charset="0"/>
                <a:ea typeface="ＭＳ Ｐゴシック" pitchFamily="1" charset="-128"/>
                <a:cs typeface="ＭＳ Ｐゴシック" pitchFamily="1" charset="-128"/>
              </a:rPr>
              <a:t>10 = 3.6</a:t>
            </a:r>
          </a:p>
          <a:p>
            <a:r>
              <a:rPr lang="en-US" baseline="0" dirty="0" smtClean="0">
                <a:latin typeface="Arial" pitchFamily="1" charset="0"/>
                <a:ea typeface="ＭＳ Ｐゴシック" pitchFamily="1" charset="-128"/>
                <a:cs typeface="ＭＳ Ｐゴシック" pitchFamily="1" charset="-128"/>
              </a:rPr>
              <a:t>20 = 4.2</a:t>
            </a:r>
          </a:p>
          <a:p>
            <a:r>
              <a:rPr lang="en-US" baseline="0" dirty="0" smtClean="0">
                <a:latin typeface="Arial" pitchFamily="1" charset="0"/>
                <a:ea typeface="ＭＳ Ｐゴシック" pitchFamily="1" charset="-128"/>
                <a:cs typeface="ＭＳ Ｐゴシック" pitchFamily="1" charset="-128"/>
              </a:rPr>
              <a:t>100 = 4.8</a:t>
            </a:r>
          </a:p>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10</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7986" name="Rectangle 2"/>
          <p:cNvSpPr>
            <a:spLocks noGrp="1" noChangeArrowheads="1"/>
          </p:cNvSpPr>
          <p:nvPr>
            <p:ph type="body" idx="1"/>
          </p:nvPr>
        </p:nvSpPr>
        <p:spPr>
          <a:xfrm>
            <a:off x="914400" y="4344988"/>
            <a:ext cx="5029200" cy="4114800"/>
          </a:xfrm>
          <a:ln>
            <a:noFill/>
          </a:ln>
        </p:spPr>
        <p:txBody>
          <a:bodyPr lIns="92910" tIns="45640" rIns="92910" bIns="45640"/>
          <a:lstStyle/>
          <a:p>
            <a:pPr>
              <a:spcBef>
                <a:spcPts val="568"/>
              </a:spcBef>
            </a:pPr>
            <a:r>
              <a:rPr lang="en-US" dirty="0" smtClean="0"/>
              <a:t>We can reduce the miss penalty if we can increase the bandwidth from the memory to the cache.</a:t>
            </a:r>
            <a:r>
              <a:rPr lang="en-US" baseline="0" dirty="0" smtClean="0"/>
              <a:t>  </a:t>
            </a:r>
            <a:r>
              <a:rPr lang="en-US" dirty="0" smtClean="0"/>
              <a:t>Allows larger block sizes to be used while still maintaining a low miss penalty.</a:t>
            </a:r>
          </a:p>
          <a:p>
            <a:pPr>
              <a:spcBef>
                <a:spcPts val="568"/>
              </a:spcBef>
            </a:pPr>
            <a:endParaRPr lang="en-US" dirty="0" smtClean="0"/>
          </a:p>
          <a:p>
            <a:pPr>
              <a:spcBef>
                <a:spcPts val="568"/>
              </a:spcBef>
            </a:pPr>
            <a:r>
              <a:rPr lang="en-US" dirty="0" smtClean="0"/>
              <a:t>The clock rate of this bus is usually much slower than the processor which negatively affects the miss penalty</a:t>
            </a:r>
          </a:p>
          <a:p>
            <a:endParaRPr lang="en-US" dirty="0"/>
          </a:p>
        </p:txBody>
      </p:sp>
      <p:sp>
        <p:nvSpPr>
          <p:cNvPr id="1577987"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Double data rate synchronous dynamic random access memory (DDR SDRAM) is a class of memory integrated circuits used in computers.</a:t>
            </a:r>
          </a:p>
          <a:p>
            <a:endParaRPr lang="en-US" dirty="0" smtClean="0"/>
          </a:p>
          <a:p>
            <a:r>
              <a:rPr lang="en-US" dirty="0" smtClean="0"/>
              <a:t>Compared to single data rate (SDR) SDRAM, the DDR SDRAM interface makes higher transfer rates possible by more strict control of the timing of the electrical data and clock signals. Implementations often have to use schemes such as phase-locked loops and self-calibration to reach the required timing accuracy.[1][2]The interface uses double pumping (transferring data on both the rising and falling edges of the clock signal) to lower the clock frequency. One advantage of keeping the clock frequency down is that it reduces the signal integrity requirements on the circuit board connecting the memory to the controller. The name "double data rate" refers to the fact that a DDR SDRAM with a certain clock frequency achieves nearly twice the bandwidth of a single data rate (SDR) SDRAM running at the same clock frequency, due to this double pumping.</a:t>
            </a:r>
          </a:p>
          <a:p>
            <a:endParaRPr lang="en-US" dirty="0" smtClean="0"/>
          </a:p>
          <a:p>
            <a:r>
              <a:rPr lang="en-US" dirty="0" smtClean="0"/>
              <a:t>With data being transferred 64 bits at a time, DDR SDRAM gives a transfer rate of (memory bus clock rate) × 2 (for dual rate) × 64 (number of bits transferred) / 8 (number of bits/byte). Thus, with a bus frequency of 100 MHz, DDR SDRAM gives a maximum transfer rate of 1600 MB/</a:t>
            </a:r>
            <a:r>
              <a:rPr lang="en-US" dirty="0" err="1" smtClean="0"/>
              <a:t>s</a:t>
            </a:r>
            <a:r>
              <a:rPr lang="en-US" dirty="0" smtClean="0"/>
              <a:t>.</a:t>
            </a:r>
            <a:endParaRPr lang="en-US" smtClean="0"/>
          </a:p>
          <a:p>
            <a:endParaRPr lang="en-US" smtClean="0"/>
          </a:p>
          <a:p>
            <a:r>
              <a:rPr lang="en-US" dirty="0" smtClean="0"/>
              <a:t>"Beginning in 1996 and concluding in June 2000, JEDEC developed the DDR (Double Data Rate) SDRAM specification (JESD79)."[3] JEDEC has set standards for data rates of DDR SDRAM, divided into two parts. The first specification is for memory chips, and the second is for memory modules. DDR SDRAM (sometimes referred to as DDR1 SDRAM) has been superseded by DDR2 SDRAM and DDR3 SDRAM.</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4915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B4546FF-4364-FF4D-B042-C42FEBE49C6E}"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D8FC05-BA24-364C-B311-2C3E8DDD0685}"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58124-CDD0-274B-9374-3810CEAEA9C7}"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19810"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074CF-E7AE-7341-8737-D550EDCEF0B9}"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C196F-EEAA-6644-9333-3A98491914FE}"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116D8D-2A7E-134D-BB9C-78B93F9288AF}"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BEC7B8-BA1B-9C4E-B831-B0B972266122}" type="datetime1">
              <a:rPr lang="en-US" smtClean="0"/>
              <a:pPr/>
              <a:t>3/6/12</a:t>
            </a:fld>
            <a:endParaRPr lang="en-US"/>
          </a:p>
        </p:txBody>
      </p:sp>
      <p:sp>
        <p:nvSpPr>
          <p:cNvPr id="8" name="Footer Placeholder 7"/>
          <p:cNvSpPr>
            <a:spLocks noGrp="1"/>
          </p:cNvSpPr>
          <p:nvPr>
            <p:ph type="ftr" sz="quarter" idx="11"/>
          </p:nvPr>
        </p:nvSpPr>
        <p:spPr/>
        <p:txBody>
          <a:bodyPr/>
          <a:lstStyle/>
          <a:p>
            <a:r>
              <a:rPr lang="en-US" smtClean="0"/>
              <a:t>Spring 2012 -- Lecture #14</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1CB59-0F6D-4640-A884-6BC9C251438D}" type="datetime1">
              <a:rPr lang="en-US" smtClean="0"/>
              <a:pPr/>
              <a:t>3/6/12</a:t>
            </a:fld>
            <a:endParaRPr lang="en-US"/>
          </a:p>
        </p:txBody>
      </p:sp>
      <p:sp>
        <p:nvSpPr>
          <p:cNvPr id="4" name="Footer Placeholder 3"/>
          <p:cNvSpPr>
            <a:spLocks noGrp="1"/>
          </p:cNvSpPr>
          <p:nvPr>
            <p:ph type="ftr" sz="quarter" idx="11"/>
          </p:nvPr>
        </p:nvSpPr>
        <p:spPr/>
        <p:txBody>
          <a:bodyPr/>
          <a:lstStyle/>
          <a:p>
            <a:r>
              <a:rPr lang="en-US" smtClean="0"/>
              <a:t>Spring 2012 -- Lecture #14</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6FF29-EAD2-8F4B-A578-590F15BF8E2A}" type="datetime1">
              <a:rPr lang="en-US" smtClean="0"/>
              <a:pPr/>
              <a:t>3/6/12</a:t>
            </a:fld>
            <a:endParaRPr lang="en-US"/>
          </a:p>
        </p:txBody>
      </p:sp>
      <p:sp>
        <p:nvSpPr>
          <p:cNvPr id="3" name="Footer Placeholder 2"/>
          <p:cNvSpPr>
            <a:spLocks noGrp="1"/>
          </p:cNvSpPr>
          <p:nvPr>
            <p:ph type="ftr" sz="quarter" idx="11"/>
          </p:nvPr>
        </p:nvSpPr>
        <p:spPr/>
        <p:txBody>
          <a:bodyPr/>
          <a:lstStyle/>
          <a:p>
            <a:r>
              <a:rPr lang="en-US" smtClean="0"/>
              <a:t>Spring 2012 -- Lecture #14</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DA8F7-4D29-0C43-8A9E-350D30DAFAC9}"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ACB79-AFF1-074B-B89C-F8E0D707F082}"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C86E4-FC32-9742-B284-BA39DA68EDA3}" type="datetime1">
              <a:rPr lang="en-US" smtClean="0"/>
              <a:pPr/>
              <a:t>3/6/12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png"/><Relationship Id="rId5" Type="http://schemas.openxmlformats.org/officeDocument/2006/relationships/oleObject" Target="../embeddings/oleObject3.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4.bin"/><Relationship Id="rId5"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SIMD II, 1</a:t>
            </a:r>
            <a:r>
              <a:rPr lang="en-US" i="1" baseline="30000" dirty="0" smtClean="0"/>
              <a:t>st</a:t>
            </a:r>
            <a:r>
              <a:rPr lang="en-US" i="1" dirty="0" smtClean="0"/>
              <a:t> </a:t>
            </a:r>
            <a:r>
              <a:rPr lang="en-US" i="1" smtClean="0"/>
              <a:t>Half Summary</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2012 -- Lecture #14</a:t>
            </a:r>
            <a:endParaRPr lang="en-US" dirty="0"/>
          </a:p>
        </p:txBody>
      </p:sp>
      <p:sp>
        <p:nvSpPr>
          <p:cNvPr id="9" name="Date Placeholder 8"/>
          <p:cNvSpPr>
            <a:spLocks noGrp="1"/>
          </p:cNvSpPr>
          <p:nvPr>
            <p:ph type="dt" sz="half" idx="10"/>
          </p:nvPr>
        </p:nvSpPr>
        <p:spPr/>
        <p:txBody>
          <a:bodyPr/>
          <a:lstStyle/>
          <a:p>
            <a:fld id="{37A1BCBC-8275-E144-82E4-87C0DA95BF4B}" type="datetime1">
              <a:rPr lang="en-US" smtClean="0"/>
              <a:pPr/>
              <a:t>3/6/12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599" y="3496930"/>
            <a:ext cx="7482839"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408000"/>
                </a:solidFill>
                <a:latin typeface="+mj-lt"/>
                <a:cs typeface="Courier"/>
              </a:rPr>
              <a:t>20</a:t>
            </a:r>
          </a:p>
        </p:txBody>
      </p:sp>
      <p:sp>
        <p:nvSpPr>
          <p:cNvPr id="53251" name="TextBox 4"/>
          <p:cNvSpPr txBox="1">
            <a:spLocks noChangeArrowheads="1"/>
          </p:cNvSpPr>
          <p:nvPr/>
        </p:nvSpPr>
        <p:spPr bwMode="auto">
          <a:xfrm>
            <a:off x="1371600" y="4411330"/>
            <a:ext cx="67056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66A0"/>
                </a:solidFill>
                <a:latin typeface="+mj-lt"/>
                <a:cs typeface="Courier"/>
              </a:rPr>
              <a:t>100</a:t>
            </a:r>
          </a:p>
        </p:txBody>
      </p:sp>
      <p:sp>
        <p:nvSpPr>
          <p:cNvPr id="53252" name="TextBox 5"/>
          <p:cNvSpPr txBox="1">
            <a:spLocks noChangeArrowheads="1"/>
          </p:cNvSpPr>
          <p:nvPr/>
        </p:nvSpPr>
        <p:spPr bwMode="auto">
          <a:xfrm>
            <a:off x="1371599" y="5325730"/>
            <a:ext cx="7066593" cy="400110"/>
          </a:xfrm>
          <a:prstGeom prst="rect">
            <a:avLst/>
          </a:prstGeom>
          <a:noFill/>
          <a:ln w="9525">
            <a:noFill/>
            <a:miter lim="800000"/>
            <a:headEnd/>
            <a:tailEnd/>
          </a:ln>
        </p:spPr>
        <p:txBody>
          <a:bodyPr wrap="square">
            <a:prstTxWarp prst="textNoShape">
              <a:avLst/>
            </a:prstTxWarp>
            <a:spAutoFit/>
          </a:bodyPr>
          <a:lstStyle/>
          <a:p>
            <a:r>
              <a:rPr lang="en-US" sz="2000" b="1" dirty="0" smtClean="0">
                <a:ln>
                  <a:solidFill>
                    <a:schemeClr val="tx1"/>
                  </a:solidFill>
                </a:ln>
                <a:solidFill>
                  <a:srgbClr val="FFE860"/>
                </a:solidFill>
                <a:latin typeface="+mj-lt"/>
                <a:cs typeface="Courier"/>
              </a:rPr>
              <a:t>None of the Above</a:t>
            </a:r>
          </a:p>
        </p:txBody>
      </p:sp>
      <p:grpSp>
        <p:nvGrpSpPr>
          <p:cNvPr id="2" name="Group 10"/>
          <p:cNvGrpSpPr>
            <a:grpSpLocks/>
          </p:cNvGrpSpPr>
          <p:nvPr/>
        </p:nvGrpSpPr>
        <p:grpSpPr bwMode="auto">
          <a:xfrm>
            <a:off x="960438" y="2582532"/>
            <a:ext cx="7870482" cy="426582"/>
            <a:chOff x="960651" y="1743729"/>
            <a:chExt cx="7351592" cy="319942"/>
          </a:xfrm>
        </p:grpSpPr>
        <p:sp>
          <p:nvSpPr>
            <p:cNvPr id="53259" name="TextBox 2"/>
            <p:cNvSpPr txBox="1">
              <a:spLocks noChangeArrowheads="1"/>
            </p:cNvSpPr>
            <p:nvPr/>
          </p:nvSpPr>
          <p:spPr bwMode="auto">
            <a:xfrm>
              <a:off x="1371600" y="1743729"/>
              <a:ext cx="6940643" cy="300088"/>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8000"/>
                  </a:solidFill>
                  <a:latin typeface="+mj-lt"/>
                  <a:cs typeface="Courier"/>
                </a:rPr>
                <a:t>10</a:t>
              </a:r>
              <a:endParaRPr lang="en-US" sz="2000" dirty="0">
                <a:solidFill>
                  <a:srgbClr val="FF8000"/>
                </a:solidFill>
                <a:latin typeface="+mj-lt"/>
              </a:endParaRPr>
            </a:p>
          </p:txBody>
        </p:sp>
        <p:sp>
          <p:nvSpPr>
            <p:cNvPr id="53260" name="Rectangle 6"/>
            <p:cNvSpPr>
              <a:spLocks noChangeArrowheads="1"/>
            </p:cNvSpPr>
            <p:nvPr/>
          </p:nvSpPr>
          <p:spPr bwMode="auto">
            <a:xfrm>
              <a:off x="960651" y="1809751"/>
              <a:ext cx="415498" cy="253920"/>
            </a:xfrm>
            <a:prstGeom prst="rect">
              <a:avLst/>
            </a:prstGeom>
            <a:noFill/>
            <a:ln w="9525">
              <a:noFill/>
              <a:miter lim="800000"/>
              <a:headEnd/>
              <a:tailEnd/>
            </a:ln>
          </p:spPr>
          <p:txBody>
            <a:bodyPr wrap="square">
              <a:prstTxWarp prst="textNoShape">
                <a:avLst/>
              </a:prstTxWarp>
              <a:spAutoFit/>
            </a:bodyPr>
            <a:lstStyle/>
            <a:p>
              <a:r>
                <a:rPr lang="en-US" sz="1600" dirty="0">
                  <a:latin typeface="ＭＳ ゴシック" pitchFamily="1" charset="-128"/>
                  <a:ea typeface="ＭＳ ゴシック" pitchFamily="1" charset="-128"/>
                  <a:cs typeface="ＭＳ ゴシック" pitchFamily="1" charset="-128"/>
                </a:rPr>
                <a:t>☐</a:t>
              </a:r>
              <a:endParaRPr lang="en-US" sz="1600"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10</a:t>
            </a:fld>
            <a:endParaRPr lang="en-US" dirty="0" smtClean="0"/>
          </a:p>
        </p:txBody>
      </p:sp>
      <p:sp>
        <p:nvSpPr>
          <p:cNvPr id="53258" name="TextBox 12"/>
          <p:cNvSpPr txBox="1">
            <a:spLocks noChangeArrowheads="1"/>
          </p:cNvSpPr>
          <p:nvPr/>
        </p:nvSpPr>
        <p:spPr bwMode="auto">
          <a:xfrm>
            <a:off x="347076" y="566799"/>
            <a:ext cx="7876665" cy="1200328"/>
          </a:xfrm>
          <a:prstGeom prst="rect">
            <a:avLst/>
          </a:prstGeom>
          <a:noFill/>
          <a:ln w="9525">
            <a:noFill/>
            <a:miter lim="800000"/>
            <a:headEnd/>
            <a:tailEnd/>
          </a:ln>
        </p:spPr>
        <p:txBody>
          <a:bodyPr wrap="square">
            <a:prstTxWarp prst="textNoShape">
              <a:avLst/>
            </a:prstTxWarp>
            <a:spAutoFit/>
          </a:bodyPr>
          <a:lstStyle/>
          <a:p>
            <a:r>
              <a:rPr lang="en-US" sz="2400" dirty="0" smtClean="0"/>
              <a:t>Suppose a program spends 80% of its time in a square root routine. How much must you speedup square root to make the program run 5 times faster?</a:t>
            </a:r>
          </a:p>
        </p:txBody>
      </p:sp>
      <p:sp>
        <p:nvSpPr>
          <p:cNvPr id="13" name="Rectangle 4"/>
          <p:cNvSpPr>
            <a:spLocks noChangeArrowheads="1"/>
          </p:cNvSpPr>
          <p:nvPr/>
        </p:nvSpPr>
        <p:spPr bwMode="auto">
          <a:xfrm>
            <a:off x="329911" y="1820328"/>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Level Parallelism and SIMD</a:t>
            </a:r>
            <a:endParaRPr lang="en-US" dirty="0"/>
          </a:p>
        </p:txBody>
      </p:sp>
      <p:sp>
        <p:nvSpPr>
          <p:cNvPr id="3" name="Content Placeholder 2"/>
          <p:cNvSpPr>
            <a:spLocks noGrp="1"/>
          </p:cNvSpPr>
          <p:nvPr>
            <p:ph idx="1"/>
          </p:nvPr>
        </p:nvSpPr>
        <p:spPr/>
        <p:txBody>
          <a:bodyPr/>
          <a:lstStyle/>
          <a:p>
            <a:r>
              <a:rPr lang="en-US" dirty="0" smtClean="0"/>
              <a:t>SIMD wants adjacent values in memory that can be operated in parallel</a:t>
            </a:r>
          </a:p>
          <a:p>
            <a:r>
              <a:rPr lang="en-US" dirty="0" smtClean="0"/>
              <a:t>Usually specified in programs as loops</a:t>
            </a:r>
          </a:p>
          <a:p>
            <a:pPr>
              <a:buFont typeface="Arial" charset="0"/>
              <a:buNone/>
            </a:pPr>
            <a:r>
              <a:rPr lang="en-US" dirty="0" smtClean="0"/>
              <a:t> 		</a:t>
            </a:r>
            <a:r>
              <a:rPr lang="en-US" dirty="0" err="1" smtClean="0"/>
              <a:t>for(i</a:t>
            </a:r>
            <a:r>
              <a:rPr lang="en-US" dirty="0" smtClean="0"/>
              <a:t>=1000; </a:t>
            </a:r>
            <a:r>
              <a:rPr lang="en-US" dirty="0" err="1" smtClean="0"/>
              <a:t>i</a:t>
            </a:r>
            <a:r>
              <a:rPr lang="en-US" dirty="0" smtClean="0"/>
              <a:t>&gt;0; </a:t>
            </a:r>
            <a:r>
              <a:rPr lang="en-US" dirty="0" err="1" smtClean="0"/>
              <a:t>i</a:t>
            </a:r>
            <a:r>
              <a:rPr lang="en-US" dirty="0" smtClean="0"/>
              <a:t>=i-1)</a:t>
            </a:r>
          </a:p>
          <a:p>
            <a:pPr>
              <a:buFont typeface="Arial" charset="0"/>
              <a:buNone/>
            </a:pPr>
            <a:r>
              <a:rPr lang="en-US" dirty="0" smtClean="0"/>
              <a:t>             </a:t>
            </a:r>
            <a:r>
              <a:rPr lang="en-US" dirty="0" err="1" smtClean="0"/>
              <a:t>x[i</a:t>
            </a:r>
            <a:r>
              <a:rPr lang="en-US" dirty="0" smtClean="0"/>
              <a:t>] = </a:t>
            </a:r>
            <a:r>
              <a:rPr lang="en-US" dirty="0" err="1" smtClean="0"/>
              <a:t>x[i</a:t>
            </a:r>
            <a:r>
              <a:rPr lang="en-US" dirty="0" smtClean="0"/>
              <a:t>] + </a:t>
            </a:r>
            <a:r>
              <a:rPr lang="en-US" dirty="0" err="1" smtClean="0"/>
              <a:t>s</a:t>
            </a:r>
            <a:r>
              <a:rPr lang="en-US" dirty="0" smtClean="0"/>
              <a:t>;</a:t>
            </a:r>
          </a:p>
          <a:p>
            <a:r>
              <a:rPr lang="en-US" dirty="0" smtClean="0"/>
              <a:t>How can reveal more data level parallelism than available in a single iteration of a loop?</a:t>
            </a:r>
          </a:p>
          <a:p>
            <a:r>
              <a:rPr lang="en-US" i="1" dirty="0" smtClean="0">
                <a:solidFill>
                  <a:srgbClr val="0000FF"/>
                </a:solidFill>
              </a:rPr>
              <a:t>Unroll loop </a:t>
            </a:r>
            <a:r>
              <a:rPr lang="en-US" dirty="0" smtClean="0"/>
              <a:t>and adjust iteration rate</a:t>
            </a:r>
          </a:p>
          <a:p>
            <a:endParaRPr lang="en-US" dirty="0"/>
          </a:p>
        </p:txBody>
      </p:sp>
      <p:sp>
        <p:nvSpPr>
          <p:cNvPr id="4" name="Date Placeholder 3"/>
          <p:cNvSpPr>
            <a:spLocks noGrp="1"/>
          </p:cNvSpPr>
          <p:nvPr>
            <p:ph type="dt" sz="half" idx="10"/>
          </p:nvPr>
        </p:nvSpPr>
        <p:spPr/>
        <p:txBody>
          <a:bodyPr/>
          <a:lstStyle/>
          <a:p>
            <a:fld id="{401FC732-31FB-324B-A232-456C1609DA3A}"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Looping in MIPS</a:t>
            </a:r>
          </a:p>
        </p:txBody>
      </p:sp>
      <p:sp>
        <p:nvSpPr>
          <p:cNvPr id="5123" name="Content Placeholder 2"/>
          <p:cNvSpPr>
            <a:spLocks noGrp="1"/>
          </p:cNvSpPr>
          <p:nvPr>
            <p:ph idx="1"/>
          </p:nvPr>
        </p:nvSpPr>
        <p:spPr/>
        <p:txBody>
          <a:bodyPr/>
          <a:lstStyle/>
          <a:p>
            <a:pPr>
              <a:buFont typeface="Arial" charset="0"/>
              <a:buNone/>
            </a:pPr>
            <a:r>
              <a:rPr lang="en-US" sz="2000" dirty="0"/>
              <a:t>Assumptions: </a:t>
            </a:r>
            <a:endParaRPr lang="en-US" sz="2000" dirty="0" smtClean="0"/>
          </a:p>
          <a:p>
            <a:pPr>
              <a:buFontTx/>
              <a:buChar char="-"/>
            </a:pPr>
            <a:r>
              <a:rPr lang="en-US" sz="2000" dirty="0" smtClean="0"/>
              <a:t>$t1 </a:t>
            </a:r>
            <a:r>
              <a:rPr lang="en-US" sz="2000" dirty="0"/>
              <a:t>is initially the address of the element in the array with the highest address</a:t>
            </a:r>
            <a:endParaRPr lang="en-US" sz="2000" dirty="0" smtClean="0"/>
          </a:p>
          <a:p>
            <a:pPr>
              <a:buFontTx/>
              <a:buChar char="-"/>
            </a:pPr>
            <a:r>
              <a:rPr lang="en-US" sz="2000" dirty="0" smtClean="0"/>
              <a:t>$f0 </a:t>
            </a:r>
            <a:r>
              <a:rPr lang="en-US" sz="2000" dirty="0"/>
              <a:t>contains the scalar value </a:t>
            </a:r>
            <a:r>
              <a:rPr lang="en-US" sz="2000" dirty="0" err="1"/>
              <a:t>s</a:t>
            </a:r>
            <a:endParaRPr lang="en-US" sz="2000" dirty="0"/>
          </a:p>
          <a:p>
            <a:pPr>
              <a:buFontTx/>
              <a:buChar char="-"/>
            </a:pPr>
            <a:r>
              <a:rPr lang="en-US" sz="2000" dirty="0"/>
              <a:t>8</a:t>
            </a:r>
            <a:r>
              <a:rPr lang="en-US" sz="2000" dirty="0" smtClean="0"/>
              <a:t>($t2) </a:t>
            </a:r>
            <a:r>
              <a:rPr lang="en-US" sz="2000" dirty="0"/>
              <a:t>is the address of the last element to operate </a:t>
            </a:r>
            <a:r>
              <a:rPr lang="en-US" sz="2000" dirty="0" smtClean="0"/>
              <a:t>on</a:t>
            </a:r>
          </a:p>
          <a:p>
            <a:pPr>
              <a:buFont typeface="Arial" charset="0"/>
              <a:buNone/>
            </a:pPr>
            <a:r>
              <a:rPr lang="en-US" sz="2000" dirty="0"/>
              <a:t>CODE:</a:t>
            </a:r>
          </a:p>
          <a:p>
            <a:pPr>
              <a:buFont typeface="Arial" charset="0"/>
              <a:buNone/>
            </a:pPr>
            <a:r>
              <a:rPr lang="en-US" sz="2000" dirty="0"/>
              <a:t>Loop</a:t>
            </a:r>
            <a:r>
              <a:rPr lang="en-US" sz="2000" dirty="0" smtClean="0"/>
              <a:t>:1</a:t>
            </a:r>
            <a:r>
              <a:rPr lang="en-US" sz="2000" dirty="0"/>
              <a:t>.</a:t>
            </a:r>
            <a:r>
              <a:rPr lang="en-US" sz="2000" dirty="0" smtClean="0"/>
              <a:t> </a:t>
            </a:r>
            <a:r>
              <a:rPr lang="en-US" sz="2000" dirty="0" err="1" smtClean="0"/>
              <a:t>l.d</a:t>
            </a:r>
            <a:r>
              <a:rPr lang="en-US" sz="2000" dirty="0" smtClean="0"/>
              <a:t>		$f2,0($t1</a:t>
            </a:r>
            <a:r>
              <a:rPr lang="en-US" sz="2000" dirty="0"/>
              <a:t>)	;</a:t>
            </a:r>
            <a:r>
              <a:rPr lang="en-US" sz="2000" dirty="0" smtClean="0"/>
              <a:t> $f2=</a:t>
            </a:r>
            <a:r>
              <a:rPr lang="en-US" sz="2000" dirty="0"/>
              <a:t>array element</a:t>
            </a:r>
          </a:p>
          <a:p>
            <a:pPr>
              <a:buFont typeface="Arial" charset="0"/>
              <a:buNone/>
            </a:pPr>
            <a:r>
              <a:rPr lang="en-US" sz="2000" dirty="0"/>
              <a:t>		2.</a:t>
            </a:r>
            <a:r>
              <a:rPr lang="en-US" sz="2000" dirty="0" smtClean="0"/>
              <a:t> </a:t>
            </a:r>
            <a:r>
              <a:rPr lang="en-US" sz="2000" dirty="0" err="1" smtClean="0"/>
              <a:t>add.d</a:t>
            </a:r>
            <a:r>
              <a:rPr lang="en-US" sz="2000" dirty="0" smtClean="0"/>
              <a:t>		$f10,$f2,$f0	; </a:t>
            </a:r>
            <a:r>
              <a:rPr lang="en-US" sz="2000" dirty="0"/>
              <a:t>add </a:t>
            </a:r>
            <a:r>
              <a:rPr lang="en-US" sz="2000" dirty="0" err="1"/>
              <a:t>s</a:t>
            </a:r>
            <a:r>
              <a:rPr lang="en-US" sz="2000" dirty="0"/>
              <a:t> to</a:t>
            </a:r>
            <a:r>
              <a:rPr lang="en-US" sz="2000" dirty="0" smtClean="0"/>
              <a:t> $f2</a:t>
            </a:r>
          </a:p>
          <a:p>
            <a:pPr>
              <a:buFont typeface="Arial" charset="0"/>
              <a:buNone/>
            </a:pPr>
            <a:r>
              <a:rPr lang="en-US" sz="2000" dirty="0"/>
              <a:t>		3.</a:t>
            </a:r>
            <a:r>
              <a:rPr lang="en-US" sz="2000" dirty="0" smtClean="0"/>
              <a:t> </a:t>
            </a:r>
            <a:r>
              <a:rPr lang="en-US" sz="2000" dirty="0" err="1" smtClean="0"/>
              <a:t>s.d</a:t>
            </a:r>
            <a:r>
              <a:rPr lang="en-US" sz="2000" dirty="0" smtClean="0"/>
              <a:t>		$f10,0($t1</a:t>
            </a:r>
            <a:r>
              <a:rPr lang="en-US" sz="2000" dirty="0"/>
              <a:t>)</a:t>
            </a:r>
            <a:r>
              <a:rPr lang="en-US" sz="2000" dirty="0" smtClean="0"/>
              <a:t>	; </a:t>
            </a:r>
            <a:r>
              <a:rPr lang="en-US" sz="2000" dirty="0"/>
              <a:t>store result</a:t>
            </a:r>
          </a:p>
          <a:p>
            <a:pPr>
              <a:buFont typeface="Arial" charset="0"/>
              <a:buNone/>
            </a:pPr>
            <a:r>
              <a:rPr lang="en-US" sz="2000" dirty="0"/>
              <a:t>		4.</a:t>
            </a:r>
            <a:r>
              <a:rPr lang="en-US" sz="2000" dirty="0" smtClean="0"/>
              <a:t> </a:t>
            </a:r>
            <a:r>
              <a:rPr lang="en-US" sz="2000" dirty="0" err="1" smtClean="0"/>
              <a:t>addui</a:t>
            </a:r>
            <a:r>
              <a:rPr lang="en-US" sz="2000" dirty="0" smtClean="0"/>
              <a:t>		$t1,$t1</a:t>
            </a:r>
            <a:r>
              <a:rPr lang="en-US" sz="2000" dirty="0"/>
              <a:t>,#-8	; decrement pointer 8 byte </a:t>
            </a:r>
          </a:p>
          <a:p>
            <a:pPr>
              <a:buFont typeface="Arial" charset="0"/>
              <a:buNone/>
            </a:pPr>
            <a:r>
              <a:rPr lang="en-US" sz="2000" dirty="0"/>
              <a:t>		5.</a:t>
            </a:r>
            <a:r>
              <a:rPr lang="en-US" sz="2000" dirty="0" smtClean="0"/>
              <a:t> </a:t>
            </a:r>
            <a:r>
              <a:rPr lang="en-US" sz="2000" dirty="0" err="1" smtClean="0"/>
              <a:t>bne</a:t>
            </a:r>
            <a:r>
              <a:rPr lang="en-US" sz="2000" dirty="0" smtClean="0"/>
              <a:t>		$t1,$t2</a:t>
            </a:r>
            <a:r>
              <a:rPr lang="en-US" sz="2000" dirty="0"/>
              <a:t>,Loop	;repeat loop if</a:t>
            </a:r>
            <a:r>
              <a:rPr lang="en-US" sz="2000" dirty="0" smtClean="0"/>
              <a:t> $t1 </a:t>
            </a:r>
            <a:r>
              <a:rPr lang="en-US" sz="2000" dirty="0"/>
              <a:t>!=</a:t>
            </a:r>
            <a:r>
              <a:rPr lang="en-US" sz="2000" dirty="0" smtClean="0"/>
              <a:t> $t2</a:t>
            </a:r>
            <a:endParaRPr lang="en-US" sz="2000" dirty="0"/>
          </a:p>
          <a:p>
            <a:pPr>
              <a:buFontTx/>
              <a:buChar char="-"/>
            </a:pPr>
            <a:endParaRPr lang="en-US" sz="2000" dirty="0"/>
          </a:p>
        </p:txBody>
      </p:sp>
      <p:sp>
        <p:nvSpPr>
          <p:cNvPr id="4" name="Date Placeholder 3"/>
          <p:cNvSpPr>
            <a:spLocks noGrp="1"/>
          </p:cNvSpPr>
          <p:nvPr>
            <p:ph type="dt" sz="half" idx="10"/>
          </p:nvPr>
        </p:nvSpPr>
        <p:spPr/>
        <p:txBody>
          <a:bodyPr/>
          <a:lstStyle/>
          <a:p>
            <a:fld id="{CF0DFAB9-9E91-144A-BB80-3FDEC55B46AB}" type="datetime1">
              <a:rPr lang="en-US" smtClean="0"/>
              <a:pPr/>
              <a:t>3/6/12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Loop Unrolled</a:t>
            </a:r>
          </a:p>
        </p:txBody>
      </p:sp>
      <p:sp>
        <p:nvSpPr>
          <p:cNvPr id="3" name="Content Placeholder 2"/>
          <p:cNvSpPr>
            <a:spLocks noGrp="1"/>
          </p:cNvSpPr>
          <p:nvPr>
            <p:ph idx="1"/>
          </p:nvPr>
        </p:nvSpPr>
        <p:spPr>
          <a:xfrm>
            <a:off x="457200" y="1600200"/>
            <a:ext cx="3581400" cy="4986867"/>
          </a:xfrm>
        </p:spPr>
        <p:txBody>
          <a:bodyPr>
            <a:normAutofit/>
          </a:bodyPr>
          <a:lstStyle/>
          <a:p>
            <a:pPr>
              <a:buFont typeface="Arial" charset="0"/>
              <a:buNone/>
              <a:tabLst>
                <a:tab pos="627063" algn="l"/>
                <a:tab pos="1312863" algn="l"/>
              </a:tabLst>
            </a:pPr>
            <a:r>
              <a:rPr lang="en-US" sz="1600" dirty="0" smtClean="0"/>
              <a:t>Loop:</a:t>
            </a:r>
            <a:r>
              <a:rPr lang="en-US" sz="1600" b="1" dirty="0" smtClean="0"/>
              <a:t> 	</a:t>
            </a:r>
            <a:r>
              <a:rPr lang="en-US" sz="1600" b="1" dirty="0" err="1" smtClean="0">
                <a:solidFill>
                  <a:srgbClr val="17375E"/>
                </a:solidFill>
              </a:rPr>
              <a:t>l.d</a:t>
            </a:r>
            <a:r>
              <a:rPr lang="en-US" sz="1600" b="1" dirty="0" smtClean="0">
                <a:solidFill>
                  <a:srgbClr val="17375E"/>
                </a:solidFill>
              </a:rPr>
              <a:t>	$f2,0($t1</a:t>
            </a:r>
            <a:r>
              <a:rPr lang="en-US" sz="1600" b="1" dirty="0">
                <a:solidFill>
                  <a:srgbClr val="17375E"/>
                </a:solidFill>
              </a:rPr>
              <a:t>)           </a:t>
            </a:r>
            <a:r>
              <a:rPr lang="en-US" sz="1600" b="1" dirty="0" smtClean="0">
                <a:solidFill>
                  <a:srgbClr val="17375E"/>
                </a:solidFill>
              </a:rPr>
              <a:t> </a:t>
            </a:r>
          </a:p>
          <a:p>
            <a:pPr>
              <a:buFont typeface="Arial" charset="0"/>
              <a:buNone/>
              <a:tabLst>
                <a:tab pos="627063" algn="l"/>
                <a:tab pos="1312863" algn="l"/>
              </a:tabLst>
            </a:pPr>
            <a:r>
              <a:rPr lang="en-US" sz="1600" b="1" dirty="0">
                <a:solidFill>
                  <a:srgbClr val="17375E"/>
                </a:solidFill>
              </a:rPr>
              <a:t>	</a:t>
            </a:r>
            <a:r>
              <a:rPr lang="en-US" sz="1600" b="1" dirty="0" smtClean="0">
                <a:solidFill>
                  <a:srgbClr val="17375E"/>
                </a:solidFill>
              </a:rPr>
              <a:t>	</a:t>
            </a:r>
            <a:r>
              <a:rPr lang="en-US" sz="1600" b="1" dirty="0" err="1" smtClean="0">
                <a:solidFill>
                  <a:srgbClr val="17375E"/>
                </a:solidFill>
              </a:rPr>
              <a:t>add.d</a:t>
            </a:r>
            <a:r>
              <a:rPr lang="en-US" sz="1600" b="1" dirty="0" smtClean="0">
                <a:solidFill>
                  <a:srgbClr val="17375E"/>
                </a:solidFill>
              </a:rPr>
              <a:t>	$f10,$f2,$f0           </a:t>
            </a:r>
            <a:r>
              <a:rPr lang="en-US" sz="1600" b="1" dirty="0" smtClean="0">
                <a:solidFill>
                  <a:srgbClr val="C00000"/>
                </a:solidFill>
              </a:rPr>
              <a:t> </a:t>
            </a:r>
          </a:p>
          <a:p>
            <a:pPr>
              <a:buFont typeface="Arial" charset="0"/>
              <a:buNone/>
              <a:tabLst>
                <a:tab pos="627063" algn="l"/>
                <a:tab pos="1312863" algn="l"/>
              </a:tabLst>
            </a:pPr>
            <a:r>
              <a:rPr lang="en-US" sz="1600" b="1" dirty="0">
                <a:solidFill>
                  <a:srgbClr val="17375E"/>
                </a:solidFill>
              </a:rPr>
              <a:t>	</a:t>
            </a:r>
            <a:r>
              <a:rPr lang="en-US" sz="1600" b="1" dirty="0" smtClean="0">
                <a:solidFill>
                  <a:srgbClr val="17375E"/>
                </a:solidFill>
              </a:rPr>
              <a:t>	</a:t>
            </a:r>
            <a:r>
              <a:rPr lang="en-US" sz="1600" b="1" dirty="0" err="1" smtClean="0">
                <a:solidFill>
                  <a:srgbClr val="17375E"/>
                </a:solidFill>
              </a:rPr>
              <a:t>s.d</a:t>
            </a:r>
            <a:r>
              <a:rPr lang="en-US" sz="1600" b="1" dirty="0" smtClean="0">
                <a:solidFill>
                  <a:srgbClr val="17375E"/>
                </a:solidFill>
              </a:rPr>
              <a:t>	$f10,0($t1</a:t>
            </a:r>
            <a:r>
              <a:rPr lang="en-US" sz="1600" b="1" dirty="0">
                <a:solidFill>
                  <a:srgbClr val="17375E"/>
                </a:solidFill>
              </a:rPr>
              <a:t>)</a:t>
            </a:r>
          </a:p>
          <a:p>
            <a:pPr>
              <a:buFont typeface="Arial" charset="0"/>
              <a:buNone/>
              <a:tabLst>
                <a:tab pos="627063" algn="l"/>
                <a:tab pos="1312863" algn="l"/>
              </a:tabLst>
            </a:pPr>
            <a:r>
              <a:rPr lang="en-US" sz="1600" b="1" dirty="0"/>
              <a:t>	</a:t>
            </a:r>
            <a:r>
              <a:rPr lang="en-US" sz="1600" b="1" dirty="0" smtClean="0"/>
              <a:t>	</a:t>
            </a:r>
            <a:r>
              <a:rPr lang="en-US" sz="1600" b="1" dirty="0" err="1" smtClean="0">
                <a:solidFill>
                  <a:srgbClr val="632523"/>
                </a:solidFill>
              </a:rPr>
              <a:t>l.d</a:t>
            </a:r>
            <a:r>
              <a:rPr lang="en-US" sz="1600" b="1" dirty="0" smtClean="0">
                <a:solidFill>
                  <a:srgbClr val="632523"/>
                </a:solidFill>
              </a:rPr>
              <a:t>	$f4,</a:t>
            </a:r>
            <a:r>
              <a:rPr lang="en-US" sz="1600" b="1" dirty="0">
                <a:solidFill>
                  <a:srgbClr val="632523"/>
                </a:solidFill>
              </a:rPr>
              <a:t>-8</a:t>
            </a:r>
            <a:r>
              <a:rPr lang="en-US" sz="1600" b="1" dirty="0" smtClean="0">
                <a:solidFill>
                  <a:srgbClr val="632523"/>
                </a:solidFill>
              </a:rPr>
              <a:t>($t1</a:t>
            </a:r>
            <a:r>
              <a:rPr lang="en-US" sz="1600" b="1" dirty="0">
                <a:solidFill>
                  <a:srgbClr val="632523"/>
                </a:solidFill>
              </a:rPr>
              <a:t>)          </a:t>
            </a:r>
            <a:r>
              <a:rPr lang="en-US" sz="1600" b="1" dirty="0" smtClean="0">
                <a:solidFill>
                  <a:srgbClr val="632523"/>
                </a:solidFill>
              </a:rPr>
              <a:t> </a:t>
            </a:r>
          </a:p>
          <a:p>
            <a:pPr>
              <a:buFont typeface="Arial" charset="0"/>
              <a:buNone/>
              <a:tabLst>
                <a:tab pos="627063" algn="l"/>
                <a:tab pos="1312863" algn="l"/>
              </a:tabLst>
            </a:pPr>
            <a:r>
              <a:rPr lang="en-US" sz="1600" b="1" dirty="0">
                <a:solidFill>
                  <a:srgbClr val="632523"/>
                </a:solidFill>
              </a:rPr>
              <a:t>	</a:t>
            </a:r>
            <a:r>
              <a:rPr lang="en-US" sz="1600" b="1" dirty="0" smtClean="0">
                <a:solidFill>
                  <a:srgbClr val="632523"/>
                </a:solidFill>
              </a:rPr>
              <a:t>	</a:t>
            </a:r>
            <a:r>
              <a:rPr lang="en-US" sz="1600" b="1" dirty="0" err="1" smtClean="0">
                <a:solidFill>
                  <a:srgbClr val="632523"/>
                </a:solidFill>
              </a:rPr>
              <a:t>add.d</a:t>
            </a:r>
            <a:r>
              <a:rPr lang="en-US" sz="1600" b="1" dirty="0" smtClean="0">
                <a:solidFill>
                  <a:srgbClr val="632523"/>
                </a:solidFill>
              </a:rPr>
              <a:t>	$f12,$f4,$f0           </a:t>
            </a:r>
            <a:r>
              <a:rPr lang="en-US" sz="1600" b="1" dirty="0" smtClean="0">
                <a:solidFill>
                  <a:srgbClr val="17375E"/>
                </a:solidFill>
              </a:rPr>
              <a:t> </a:t>
            </a:r>
            <a:endParaRPr lang="en-US" sz="1600" b="1" dirty="0" smtClean="0">
              <a:solidFill>
                <a:srgbClr val="632523"/>
              </a:solidFill>
            </a:endParaRPr>
          </a:p>
          <a:p>
            <a:pPr>
              <a:buFont typeface="Arial" charset="0"/>
              <a:buNone/>
              <a:tabLst>
                <a:tab pos="627063" algn="l"/>
                <a:tab pos="1312863" algn="l"/>
              </a:tabLst>
            </a:pPr>
            <a:r>
              <a:rPr lang="en-US" sz="1600" b="1" dirty="0">
                <a:solidFill>
                  <a:srgbClr val="632523"/>
                </a:solidFill>
              </a:rPr>
              <a:t>	</a:t>
            </a:r>
            <a:r>
              <a:rPr lang="en-US" sz="1600" b="1" dirty="0" smtClean="0">
                <a:solidFill>
                  <a:srgbClr val="632523"/>
                </a:solidFill>
              </a:rPr>
              <a:t>	</a:t>
            </a:r>
            <a:r>
              <a:rPr lang="en-US" sz="1600" b="1" dirty="0" err="1" smtClean="0">
                <a:solidFill>
                  <a:srgbClr val="632523"/>
                </a:solidFill>
              </a:rPr>
              <a:t>s.d</a:t>
            </a:r>
            <a:r>
              <a:rPr lang="en-US" sz="1600" b="1" dirty="0" smtClean="0">
                <a:solidFill>
                  <a:srgbClr val="632523"/>
                </a:solidFill>
              </a:rPr>
              <a:t>	$f12,</a:t>
            </a:r>
            <a:r>
              <a:rPr lang="en-US" sz="1600" b="1" dirty="0">
                <a:solidFill>
                  <a:srgbClr val="632523"/>
                </a:solidFill>
              </a:rPr>
              <a:t>-8</a:t>
            </a:r>
            <a:r>
              <a:rPr lang="en-US" sz="1600" b="1" dirty="0" smtClean="0">
                <a:solidFill>
                  <a:srgbClr val="632523"/>
                </a:solidFill>
              </a:rPr>
              <a:t>($t1</a:t>
            </a:r>
            <a:r>
              <a:rPr lang="en-US" sz="1600" b="1" dirty="0">
                <a:solidFill>
                  <a:srgbClr val="632523"/>
                </a:solidFill>
              </a:rPr>
              <a:t>)</a:t>
            </a:r>
          </a:p>
          <a:p>
            <a:pPr>
              <a:buFont typeface="Arial" charset="0"/>
              <a:buNone/>
              <a:tabLst>
                <a:tab pos="627063" algn="l"/>
                <a:tab pos="1312863" algn="l"/>
              </a:tabLst>
            </a:pPr>
            <a:r>
              <a:rPr lang="en-US" sz="1600" b="1" dirty="0"/>
              <a:t>	</a:t>
            </a:r>
            <a:r>
              <a:rPr lang="en-US" sz="1600" b="1" dirty="0" smtClean="0"/>
              <a:t>	</a:t>
            </a:r>
            <a:r>
              <a:rPr lang="en-US" sz="1600" b="1" dirty="0" err="1" smtClean="0">
                <a:solidFill>
                  <a:srgbClr val="215968"/>
                </a:solidFill>
              </a:rPr>
              <a:t>l.d</a:t>
            </a:r>
            <a:r>
              <a:rPr lang="en-US" sz="1600" b="1" dirty="0" smtClean="0">
                <a:solidFill>
                  <a:srgbClr val="215968"/>
                </a:solidFill>
              </a:rPr>
              <a:t>	$f6,</a:t>
            </a:r>
            <a:r>
              <a:rPr lang="en-US" sz="1600" b="1" dirty="0">
                <a:solidFill>
                  <a:srgbClr val="215968"/>
                </a:solidFill>
              </a:rPr>
              <a:t>-16</a:t>
            </a:r>
            <a:r>
              <a:rPr lang="en-US" sz="1600" b="1" dirty="0" smtClean="0">
                <a:solidFill>
                  <a:srgbClr val="215968"/>
                </a:solidFill>
              </a:rPr>
              <a:t>($t1</a:t>
            </a:r>
            <a:r>
              <a:rPr lang="en-US" sz="1600" b="1" dirty="0">
                <a:solidFill>
                  <a:srgbClr val="215968"/>
                </a:solidFill>
              </a:rPr>
              <a:t>)</a:t>
            </a:r>
            <a:r>
              <a:rPr lang="en-US" sz="1600" b="1" dirty="0">
                <a:solidFill>
                  <a:srgbClr val="17375E"/>
                </a:solidFill>
              </a:rPr>
              <a:t>      </a:t>
            </a:r>
            <a:r>
              <a:rPr lang="en-US" sz="1600" b="1" dirty="0" smtClean="0">
                <a:solidFill>
                  <a:srgbClr val="17375E"/>
                </a:solidFill>
              </a:rPr>
              <a:t> </a:t>
            </a:r>
            <a:endParaRPr lang="en-US" sz="1600" b="1" dirty="0" smtClean="0">
              <a:solidFill>
                <a:srgbClr val="215968"/>
              </a:solidFill>
            </a:endParaRPr>
          </a:p>
          <a:p>
            <a:pPr>
              <a:buFont typeface="Arial" charset="0"/>
              <a:buNone/>
              <a:tabLst>
                <a:tab pos="627063" algn="l"/>
                <a:tab pos="1312863" algn="l"/>
              </a:tabLst>
            </a:pPr>
            <a:r>
              <a:rPr lang="en-US" sz="1600" b="1" dirty="0">
                <a:solidFill>
                  <a:srgbClr val="215968"/>
                </a:solidFill>
              </a:rPr>
              <a:t>	</a:t>
            </a:r>
            <a:r>
              <a:rPr lang="en-US" sz="1600" b="1" dirty="0" smtClean="0">
                <a:solidFill>
                  <a:srgbClr val="215968"/>
                </a:solidFill>
              </a:rPr>
              <a:t>	</a:t>
            </a:r>
            <a:r>
              <a:rPr lang="en-US" sz="1600" b="1" dirty="0" err="1" smtClean="0">
                <a:solidFill>
                  <a:srgbClr val="215968"/>
                </a:solidFill>
              </a:rPr>
              <a:t>add.d</a:t>
            </a:r>
            <a:r>
              <a:rPr lang="en-US" sz="1600" b="1" dirty="0" smtClean="0">
                <a:solidFill>
                  <a:srgbClr val="215968"/>
                </a:solidFill>
              </a:rPr>
              <a:t>	$f14,$f6,$f0</a:t>
            </a:r>
            <a:r>
              <a:rPr lang="en-US" sz="1600" b="1" dirty="0" smtClean="0">
                <a:solidFill>
                  <a:srgbClr val="C00000"/>
                </a:solidFill>
              </a:rPr>
              <a:t>        </a:t>
            </a:r>
            <a:endParaRPr lang="en-US" sz="1600" b="1" dirty="0" smtClean="0">
              <a:solidFill>
                <a:srgbClr val="215968"/>
              </a:solidFill>
            </a:endParaRPr>
          </a:p>
          <a:p>
            <a:pPr>
              <a:buFont typeface="Arial" charset="0"/>
              <a:buNone/>
              <a:tabLst>
                <a:tab pos="627063" algn="l"/>
                <a:tab pos="1312863" algn="l"/>
              </a:tabLst>
            </a:pPr>
            <a:r>
              <a:rPr lang="en-US" sz="1600" b="1" dirty="0">
                <a:solidFill>
                  <a:srgbClr val="215968"/>
                </a:solidFill>
              </a:rPr>
              <a:t>	</a:t>
            </a:r>
            <a:r>
              <a:rPr lang="en-US" sz="1600" b="1" dirty="0" smtClean="0">
                <a:solidFill>
                  <a:srgbClr val="215968"/>
                </a:solidFill>
              </a:rPr>
              <a:t>	</a:t>
            </a:r>
            <a:r>
              <a:rPr lang="en-US" sz="1600" b="1" dirty="0" err="1" smtClean="0">
                <a:solidFill>
                  <a:srgbClr val="215968"/>
                </a:solidFill>
              </a:rPr>
              <a:t>s.d</a:t>
            </a:r>
            <a:r>
              <a:rPr lang="en-US" sz="1600" b="1" dirty="0" smtClean="0">
                <a:solidFill>
                  <a:srgbClr val="215968"/>
                </a:solidFill>
              </a:rPr>
              <a:t>	$f14,</a:t>
            </a:r>
            <a:r>
              <a:rPr lang="en-US" sz="1600" b="1" dirty="0">
                <a:solidFill>
                  <a:srgbClr val="215968"/>
                </a:solidFill>
              </a:rPr>
              <a:t>-16</a:t>
            </a:r>
            <a:r>
              <a:rPr lang="en-US" sz="1600" b="1" dirty="0" smtClean="0">
                <a:solidFill>
                  <a:srgbClr val="215968"/>
                </a:solidFill>
              </a:rPr>
              <a:t>($t1</a:t>
            </a:r>
            <a:r>
              <a:rPr lang="en-US" sz="1600" b="1" dirty="0">
                <a:solidFill>
                  <a:srgbClr val="215968"/>
                </a:solidFill>
              </a:rPr>
              <a:t>)</a:t>
            </a:r>
          </a:p>
          <a:p>
            <a:pPr>
              <a:buFont typeface="Arial" charset="0"/>
              <a:buNone/>
              <a:tabLst>
                <a:tab pos="627063" algn="l"/>
                <a:tab pos="1312863" algn="l"/>
              </a:tabLst>
            </a:pPr>
            <a:r>
              <a:rPr lang="en-US" sz="1600" b="1" dirty="0"/>
              <a:t>	</a:t>
            </a:r>
            <a:r>
              <a:rPr lang="en-US" sz="1600" b="1" dirty="0" smtClean="0"/>
              <a:t>	</a:t>
            </a:r>
            <a:r>
              <a:rPr lang="en-US" sz="1600" b="1" dirty="0" err="1" smtClean="0">
                <a:solidFill>
                  <a:srgbClr val="00B050"/>
                </a:solidFill>
              </a:rPr>
              <a:t>l.d</a:t>
            </a:r>
            <a:r>
              <a:rPr lang="en-US" sz="1600" b="1" dirty="0" smtClean="0">
                <a:solidFill>
                  <a:srgbClr val="00B050"/>
                </a:solidFill>
              </a:rPr>
              <a:t>	$f8,</a:t>
            </a:r>
            <a:r>
              <a:rPr lang="en-US" sz="1600" b="1" dirty="0">
                <a:solidFill>
                  <a:srgbClr val="00B050"/>
                </a:solidFill>
              </a:rPr>
              <a:t>-24</a:t>
            </a:r>
            <a:r>
              <a:rPr lang="en-US" sz="1600" b="1" dirty="0" smtClean="0">
                <a:solidFill>
                  <a:srgbClr val="00B050"/>
                </a:solidFill>
              </a:rPr>
              <a:t>($t1</a:t>
            </a:r>
            <a:r>
              <a:rPr lang="en-US" sz="1600" b="1" dirty="0">
                <a:solidFill>
                  <a:srgbClr val="00B050"/>
                </a:solidFill>
              </a:rPr>
              <a:t>)</a:t>
            </a:r>
            <a:r>
              <a:rPr lang="en-US" sz="1600" b="1" dirty="0">
                <a:solidFill>
                  <a:srgbClr val="17375E"/>
                </a:solidFill>
              </a:rPr>
              <a:t>      </a:t>
            </a:r>
            <a:r>
              <a:rPr lang="en-US" sz="1600" b="1" dirty="0" smtClean="0">
                <a:solidFill>
                  <a:srgbClr val="17375E"/>
                </a:solidFill>
              </a:rPr>
              <a:t> </a:t>
            </a:r>
            <a:endParaRPr lang="en-US" sz="1600" b="1" dirty="0" smtClean="0">
              <a:solidFill>
                <a:srgbClr val="00B050"/>
              </a:solidFill>
            </a:endParaRP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solidFill>
                  <a:srgbClr val="00B050"/>
                </a:solidFill>
              </a:rPr>
              <a:t>add.d</a:t>
            </a:r>
            <a:r>
              <a:rPr lang="en-US" sz="1600" b="1" dirty="0" smtClean="0">
                <a:solidFill>
                  <a:srgbClr val="00B050"/>
                </a:solidFill>
              </a:rPr>
              <a:t>	$f16,$f8,$f0        </a:t>
            </a: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solidFill>
                  <a:srgbClr val="00B050"/>
                </a:solidFill>
              </a:rPr>
              <a:t>s.d</a:t>
            </a:r>
            <a:r>
              <a:rPr lang="en-US" sz="1600" b="1" dirty="0" smtClean="0">
                <a:solidFill>
                  <a:srgbClr val="00B050"/>
                </a:solidFill>
              </a:rPr>
              <a:t>	$f16</a:t>
            </a:r>
            <a:r>
              <a:rPr lang="en-US" sz="1600" b="1" dirty="0">
                <a:solidFill>
                  <a:srgbClr val="00B050"/>
                </a:solidFill>
              </a:rPr>
              <a:t>,-24</a:t>
            </a:r>
            <a:r>
              <a:rPr lang="en-US" sz="1600" b="1" dirty="0" smtClean="0">
                <a:solidFill>
                  <a:srgbClr val="00B050"/>
                </a:solidFill>
              </a:rPr>
              <a:t>($t1</a:t>
            </a:r>
            <a:r>
              <a:rPr lang="en-US" sz="1600" b="1" dirty="0">
                <a:solidFill>
                  <a:srgbClr val="00B050"/>
                </a:solidFill>
              </a:rPr>
              <a:t>)</a:t>
            </a: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t>addui</a:t>
            </a:r>
            <a:r>
              <a:rPr lang="en-US" sz="1600" b="1" dirty="0" smtClean="0"/>
              <a:t> 	$t1,$t1</a:t>
            </a:r>
            <a:r>
              <a:rPr lang="en-US" sz="1600" b="1" dirty="0"/>
              <a:t>,#-32</a:t>
            </a: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t>bne</a:t>
            </a:r>
            <a:r>
              <a:rPr lang="en-US" sz="1600" b="1" dirty="0" smtClean="0"/>
              <a:t>	$t1,$t2</a:t>
            </a:r>
            <a:r>
              <a:rPr lang="en-US" sz="1600" b="1" dirty="0"/>
              <a:t>,Loop</a:t>
            </a:r>
            <a:endParaRPr lang="en-US" sz="1600" b="1" dirty="0">
              <a:solidFill>
                <a:srgbClr val="00B050"/>
              </a:solidFill>
            </a:endParaRPr>
          </a:p>
          <a:p>
            <a:pPr>
              <a:buFont typeface="Arial" charset="0"/>
              <a:buNone/>
              <a:tabLst>
                <a:tab pos="627063" algn="l"/>
                <a:tab pos="1312863" algn="l"/>
              </a:tabLst>
            </a:pPr>
            <a:endParaRPr lang="en-US" sz="2000" dirty="0"/>
          </a:p>
        </p:txBody>
      </p:sp>
      <p:sp>
        <p:nvSpPr>
          <p:cNvPr id="4" name="TextBox 3"/>
          <p:cNvSpPr txBox="1"/>
          <p:nvPr/>
        </p:nvSpPr>
        <p:spPr>
          <a:xfrm>
            <a:off x="4038600" y="1828800"/>
            <a:ext cx="4419600" cy="2308324"/>
          </a:xfrm>
          <a:prstGeom prst="rect">
            <a:avLst/>
          </a:prstGeom>
          <a:noFill/>
        </p:spPr>
        <p:txBody>
          <a:bodyPr>
            <a:spAutoFit/>
          </a:bodyPr>
          <a:lstStyle/>
          <a:p>
            <a:pPr fontAlgn="auto">
              <a:spcBef>
                <a:spcPts val="0"/>
              </a:spcBef>
              <a:spcAft>
                <a:spcPts val="0"/>
              </a:spcAft>
              <a:defRPr/>
            </a:pPr>
            <a:r>
              <a:rPr lang="en-US" dirty="0">
                <a:latin typeface="+mn-lt"/>
                <a:ea typeface="+mn-ea"/>
                <a:cs typeface="+mn-cs"/>
              </a:rPr>
              <a:t>NOTE:</a:t>
            </a:r>
            <a:endParaRPr lang="en-US" dirty="0" smtClean="0">
              <a:latin typeface="+mn-lt"/>
              <a:ea typeface="+mn-ea"/>
              <a:cs typeface="+mn-cs"/>
            </a:endParaRPr>
          </a:p>
          <a:p>
            <a:pPr marL="342900" indent="-342900" fontAlgn="auto">
              <a:spcBef>
                <a:spcPts val="0"/>
              </a:spcBef>
              <a:spcAft>
                <a:spcPts val="0"/>
              </a:spcAft>
              <a:buFontTx/>
              <a:buAutoNum type="arabicPeriod"/>
              <a:defRPr/>
            </a:pPr>
            <a:r>
              <a:rPr lang="en-US" dirty="0" smtClean="0">
                <a:latin typeface="+mn-lt"/>
                <a:ea typeface="+mn-ea"/>
                <a:cs typeface="+mn-cs"/>
              </a:rPr>
              <a:t>Only </a:t>
            </a:r>
            <a:r>
              <a:rPr lang="en-US" dirty="0">
                <a:latin typeface="+mn-lt"/>
                <a:ea typeface="+mn-ea"/>
                <a:cs typeface="+mn-cs"/>
              </a:rPr>
              <a:t>1 Loop Overhead every 4 iterations</a:t>
            </a:r>
          </a:p>
          <a:p>
            <a:pPr marL="342900" indent="-342900" fontAlgn="auto">
              <a:spcBef>
                <a:spcPts val="0"/>
              </a:spcBef>
              <a:spcAft>
                <a:spcPts val="0"/>
              </a:spcAft>
              <a:buFontTx/>
              <a:buAutoNum type="arabicPeriod"/>
              <a:defRPr/>
            </a:pPr>
            <a:r>
              <a:rPr lang="en-US" dirty="0">
                <a:latin typeface="+mn-lt"/>
                <a:ea typeface="+mn-ea"/>
                <a:cs typeface="+mn-cs"/>
              </a:rPr>
              <a:t>This unrolling works if </a:t>
            </a:r>
          </a:p>
          <a:p>
            <a:pPr marL="342900" indent="-342900" fontAlgn="auto">
              <a:spcBef>
                <a:spcPts val="0"/>
              </a:spcBef>
              <a:spcAft>
                <a:spcPts val="0"/>
              </a:spcAft>
              <a:defRPr/>
            </a:pPr>
            <a:r>
              <a:rPr lang="en-US" dirty="0">
                <a:latin typeface="+mn-lt"/>
                <a:ea typeface="+mn-ea"/>
                <a:cs typeface="+mn-cs"/>
              </a:rPr>
              <a:t>                               </a:t>
            </a:r>
            <a:r>
              <a:rPr lang="en-US" dirty="0" err="1">
                <a:latin typeface="+mn-lt"/>
                <a:ea typeface="+mn-ea"/>
                <a:cs typeface="+mn-cs"/>
              </a:rPr>
              <a:t>loop_limit(mod</a:t>
            </a:r>
            <a:r>
              <a:rPr lang="en-US" dirty="0">
                <a:latin typeface="+mn-lt"/>
                <a:ea typeface="+mn-ea"/>
                <a:cs typeface="+mn-cs"/>
              </a:rPr>
              <a:t> 4) = </a:t>
            </a:r>
            <a:r>
              <a:rPr lang="en-US" dirty="0" smtClean="0">
                <a:latin typeface="+mn-lt"/>
                <a:ea typeface="+mn-ea"/>
                <a:cs typeface="+mn-cs"/>
              </a:rPr>
              <a:t>0</a:t>
            </a:r>
          </a:p>
          <a:p>
            <a:pPr marL="342900" indent="-342900" fontAlgn="auto">
              <a:spcBef>
                <a:spcPts val="0"/>
              </a:spcBef>
              <a:spcAft>
                <a:spcPts val="0"/>
              </a:spcAft>
              <a:defRPr/>
            </a:pPr>
            <a:r>
              <a:rPr lang="en-US" dirty="0" smtClean="0"/>
              <a:t>3.   (Different Registers eliminate stalls in pipeline; we’ll see later in course) </a:t>
            </a:r>
          </a:p>
          <a:p>
            <a:pPr marL="342900" indent="-342900" fontAlgn="auto">
              <a:spcBef>
                <a:spcPts val="0"/>
              </a:spcBef>
              <a:spcAft>
                <a:spcPts val="0"/>
              </a:spcAft>
              <a:defRPr/>
            </a:pPr>
            <a:endParaRPr lang="en-US" dirty="0" smtClean="0">
              <a:latin typeface="+mn-lt"/>
              <a:ea typeface="+mn-ea"/>
              <a:cs typeface="+mn-cs"/>
            </a:endParaRPr>
          </a:p>
          <a:p>
            <a:pPr marL="342900" indent="-342900" fontAlgn="auto">
              <a:spcBef>
                <a:spcPts val="0"/>
              </a:spcBef>
              <a:spcAft>
                <a:spcPts val="0"/>
              </a:spcAft>
              <a:defRPr/>
            </a:pPr>
            <a:endParaRPr lang="en-US" dirty="0">
              <a:latin typeface="+mn-lt"/>
              <a:ea typeface="+mn-ea"/>
              <a:cs typeface="+mn-cs"/>
            </a:endParaRPr>
          </a:p>
        </p:txBody>
      </p:sp>
      <p:sp>
        <p:nvSpPr>
          <p:cNvPr id="5" name="Date Placeholder 4"/>
          <p:cNvSpPr>
            <a:spLocks noGrp="1"/>
          </p:cNvSpPr>
          <p:nvPr>
            <p:ph type="dt" sz="half" idx="10"/>
          </p:nvPr>
        </p:nvSpPr>
        <p:spPr/>
        <p:txBody>
          <a:bodyPr/>
          <a:lstStyle/>
          <a:p>
            <a:fld id="{80321A7E-C6E4-D848-B1FB-81C3A7C5025A}" type="datetime1">
              <a:rPr lang="en-US" smtClean="0"/>
              <a:pPr/>
              <a:t>3/6/12</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Loop Unrolled Scheduled</a:t>
            </a:r>
          </a:p>
        </p:txBody>
      </p:sp>
      <p:sp>
        <p:nvSpPr>
          <p:cNvPr id="3" name="Content Placeholder 2"/>
          <p:cNvSpPr>
            <a:spLocks noGrp="1"/>
          </p:cNvSpPr>
          <p:nvPr>
            <p:ph idx="1"/>
          </p:nvPr>
        </p:nvSpPr>
        <p:spPr>
          <a:xfrm>
            <a:off x="457200" y="1600200"/>
            <a:ext cx="4038600" cy="4525963"/>
          </a:xfrm>
        </p:spPr>
        <p:txBody>
          <a:bodyPr>
            <a:normAutofit/>
          </a:bodyPr>
          <a:lstStyle/>
          <a:p>
            <a:pPr>
              <a:lnSpc>
                <a:spcPct val="80000"/>
              </a:lnSpc>
              <a:buFont typeface="Arial" charset="0"/>
              <a:buNone/>
              <a:tabLst>
                <a:tab pos="515938" algn="l"/>
                <a:tab pos="1312863" algn="l"/>
              </a:tabLst>
            </a:pPr>
            <a:r>
              <a:rPr lang="en-US" sz="2000" dirty="0" err="1" smtClean="0"/>
              <a:t>Loop:</a:t>
            </a:r>
            <a:r>
              <a:rPr lang="en-US" sz="2000" b="1" dirty="0" err="1" smtClean="0">
                <a:solidFill>
                  <a:srgbClr val="17375E"/>
                </a:solidFill>
              </a:rPr>
              <a:t>l.d</a:t>
            </a:r>
            <a:r>
              <a:rPr lang="en-US" sz="2000" b="1" dirty="0" smtClean="0">
                <a:solidFill>
                  <a:srgbClr val="17375E"/>
                </a:solidFill>
              </a:rPr>
              <a:t>	$f2,0($t1</a:t>
            </a:r>
            <a:r>
              <a:rPr lang="en-US" sz="2000" b="1" dirty="0">
                <a:solidFill>
                  <a:srgbClr val="17375E"/>
                </a:solidFill>
              </a:rPr>
              <a:t>)            </a:t>
            </a:r>
            <a:endParaRPr lang="en-US" sz="2000" b="1" dirty="0">
              <a:solidFill>
                <a:srgbClr val="C00000"/>
              </a:solidFill>
            </a:endParaRPr>
          </a:p>
          <a:p>
            <a:pPr>
              <a:lnSpc>
                <a:spcPct val="80000"/>
              </a:lnSpc>
              <a:buFont typeface="Arial" charset="0"/>
              <a:buNone/>
              <a:tabLst>
                <a:tab pos="515938" algn="l"/>
                <a:tab pos="1312863" algn="l"/>
              </a:tabLst>
            </a:pPr>
            <a:r>
              <a:rPr lang="en-US" sz="2000" b="1" dirty="0">
                <a:solidFill>
                  <a:srgbClr val="632523"/>
                </a:solidFill>
              </a:rPr>
              <a:t>	</a:t>
            </a:r>
            <a:r>
              <a:rPr lang="en-US" sz="2000" b="1" dirty="0" smtClean="0">
                <a:solidFill>
                  <a:srgbClr val="632523"/>
                </a:solidFill>
              </a:rPr>
              <a:t>	</a:t>
            </a:r>
            <a:r>
              <a:rPr lang="en-US" sz="2000" b="1" dirty="0" err="1" smtClean="0">
                <a:solidFill>
                  <a:srgbClr val="632523"/>
                </a:solidFill>
              </a:rPr>
              <a:t>l.d</a:t>
            </a:r>
            <a:r>
              <a:rPr lang="en-US" sz="2000" b="1" dirty="0" smtClean="0">
                <a:solidFill>
                  <a:srgbClr val="632523"/>
                </a:solidFill>
              </a:rPr>
              <a:t>	$f4,</a:t>
            </a:r>
            <a:r>
              <a:rPr lang="en-US" sz="2000" b="1" dirty="0">
                <a:solidFill>
                  <a:srgbClr val="632523"/>
                </a:solidFill>
              </a:rPr>
              <a:t>-8</a:t>
            </a:r>
            <a:r>
              <a:rPr lang="en-US" sz="2000" b="1" dirty="0" smtClean="0">
                <a:solidFill>
                  <a:srgbClr val="632523"/>
                </a:solidFill>
              </a:rPr>
              <a:t>($t1</a:t>
            </a:r>
            <a:r>
              <a:rPr lang="en-US" sz="2000" b="1" dirty="0">
                <a:solidFill>
                  <a:srgbClr val="632523"/>
                </a:solidFill>
              </a:rPr>
              <a:t>)    </a:t>
            </a:r>
          </a:p>
          <a:p>
            <a:pPr>
              <a:lnSpc>
                <a:spcPct val="80000"/>
              </a:lnSpc>
              <a:buFont typeface="Arial" charset="0"/>
              <a:buNone/>
              <a:tabLst>
                <a:tab pos="515938" algn="l"/>
                <a:tab pos="1312863" algn="l"/>
              </a:tabLst>
            </a:pPr>
            <a:r>
              <a:rPr lang="en-US" sz="2000" b="1" dirty="0">
                <a:solidFill>
                  <a:srgbClr val="632523"/>
                </a:solidFill>
              </a:rPr>
              <a:t>	</a:t>
            </a:r>
            <a:r>
              <a:rPr lang="en-US" sz="2000" b="1" dirty="0" smtClean="0">
                <a:solidFill>
                  <a:srgbClr val="632523"/>
                </a:solidFill>
              </a:rPr>
              <a:t>	</a:t>
            </a:r>
            <a:r>
              <a:rPr lang="en-US" sz="2000" b="1" dirty="0" err="1" smtClean="0">
                <a:solidFill>
                  <a:srgbClr val="215968"/>
                </a:solidFill>
              </a:rPr>
              <a:t>l.d</a:t>
            </a:r>
            <a:r>
              <a:rPr lang="en-US" sz="2000" b="1" dirty="0" smtClean="0">
                <a:solidFill>
                  <a:srgbClr val="215968"/>
                </a:solidFill>
              </a:rPr>
              <a:t>	$f6,</a:t>
            </a:r>
            <a:r>
              <a:rPr lang="en-US" sz="2000" b="1" dirty="0">
                <a:solidFill>
                  <a:srgbClr val="215968"/>
                </a:solidFill>
              </a:rPr>
              <a:t>-16</a:t>
            </a:r>
            <a:r>
              <a:rPr lang="en-US" sz="2000" b="1" dirty="0" smtClean="0">
                <a:solidFill>
                  <a:srgbClr val="215968"/>
                </a:solidFill>
              </a:rPr>
              <a:t>($t1</a:t>
            </a:r>
            <a:r>
              <a:rPr lang="en-US" sz="2000" b="1" dirty="0">
                <a:solidFill>
                  <a:srgbClr val="215968"/>
                </a:solidFill>
              </a:rPr>
              <a:t>)</a:t>
            </a:r>
          </a:p>
          <a:p>
            <a:pPr>
              <a:lnSpc>
                <a:spcPct val="80000"/>
              </a:lnSpc>
              <a:buFont typeface="Arial" charset="0"/>
              <a:buNone/>
              <a:tabLst>
                <a:tab pos="515938" algn="l"/>
                <a:tab pos="1312863" algn="l"/>
              </a:tabLst>
            </a:pPr>
            <a:r>
              <a:rPr lang="en-US" sz="2000" b="1" dirty="0">
                <a:solidFill>
                  <a:srgbClr val="00B050"/>
                </a:solidFill>
              </a:rPr>
              <a:t>	</a:t>
            </a:r>
            <a:r>
              <a:rPr lang="en-US" sz="2000" b="1" dirty="0" smtClean="0">
                <a:solidFill>
                  <a:srgbClr val="00B050"/>
                </a:solidFill>
              </a:rPr>
              <a:t>	</a:t>
            </a:r>
            <a:r>
              <a:rPr lang="en-US" sz="2000" b="1" dirty="0" err="1" smtClean="0">
                <a:solidFill>
                  <a:srgbClr val="00B050"/>
                </a:solidFill>
              </a:rPr>
              <a:t>l.d</a:t>
            </a:r>
            <a:r>
              <a:rPr lang="en-US" sz="2000" b="1" dirty="0" smtClean="0">
                <a:solidFill>
                  <a:srgbClr val="00B050"/>
                </a:solidFill>
              </a:rPr>
              <a:t>	$f8,</a:t>
            </a:r>
            <a:r>
              <a:rPr lang="en-US" sz="2000" b="1" dirty="0">
                <a:solidFill>
                  <a:srgbClr val="00B050"/>
                </a:solidFill>
              </a:rPr>
              <a:t>-24</a:t>
            </a:r>
            <a:r>
              <a:rPr lang="en-US" sz="2000" b="1" dirty="0" smtClean="0">
                <a:solidFill>
                  <a:srgbClr val="00B050"/>
                </a:solidFill>
              </a:rPr>
              <a:t>($t1</a:t>
            </a:r>
            <a:r>
              <a:rPr lang="en-US" sz="2000" b="1" dirty="0">
                <a:solidFill>
                  <a:srgbClr val="00B050"/>
                </a:solidFill>
              </a:rPr>
              <a:t>)</a:t>
            </a:r>
            <a:endParaRPr lang="en-US" sz="2000" b="1" dirty="0">
              <a:solidFill>
                <a:srgbClr val="17375E"/>
              </a:solidFill>
            </a:endParaRPr>
          </a:p>
          <a:p>
            <a:pPr>
              <a:lnSpc>
                <a:spcPct val="80000"/>
              </a:lnSpc>
              <a:buFont typeface="Arial" charset="0"/>
              <a:buNone/>
              <a:tabLst>
                <a:tab pos="515938" algn="l"/>
                <a:tab pos="1312863" algn="l"/>
              </a:tabLst>
            </a:pPr>
            <a:r>
              <a:rPr lang="en-US" sz="2000" b="1" dirty="0">
                <a:solidFill>
                  <a:srgbClr val="17375E"/>
                </a:solidFill>
              </a:rPr>
              <a:t>	</a:t>
            </a:r>
            <a:r>
              <a:rPr lang="en-US" sz="2000" b="1" dirty="0" smtClean="0">
                <a:solidFill>
                  <a:srgbClr val="17375E"/>
                </a:solidFill>
              </a:rPr>
              <a:t>	</a:t>
            </a:r>
            <a:r>
              <a:rPr lang="en-US" sz="2000" b="1" dirty="0" err="1" smtClean="0">
                <a:solidFill>
                  <a:srgbClr val="17375E"/>
                </a:solidFill>
              </a:rPr>
              <a:t>add.d</a:t>
            </a:r>
            <a:r>
              <a:rPr lang="en-US" sz="2000" b="1" dirty="0" smtClean="0">
                <a:solidFill>
                  <a:srgbClr val="17375E"/>
                </a:solidFill>
              </a:rPr>
              <a:t>	$f10,$f2,$f0  </a:t>
            </a:r>
            <a:endParaRPr lang="en-US" sz="2000" b="1" dirty="0">
              <a:solidFill>
                <a:srgbClr val="17375E"/>
              </a:solidFill>
            </a:endParaRPr>
          </a:p>
          <a:p>
            <a:pPr>
              <a:lnSpc>
                <a:spcPct val="80000"/>
              </a:lnSpc>
              <a:buFont typeface="Arial" charset="0"/>
              <a:buNone/>
              <a:tabLst>
                <a:tab pos="515938" algn="l"/>
                <a:tab pos="1312863" algn="l"/>
              </a:tabLst>
            </a:pPr>
            <a:r>
              <a:rPr lang="en-US" sz="2000" b="1" dirty="0">
                <a:solidFill>
                  <a:srgbClr val="17375E"/>
                </a:solidFill>
              </a:rPr>
              <a:t>       </a:t>
            </a:r>
            <a:r>
              <a:rPr lang="en-US" sz="2000" b="1" dirty="0" smtClean="0">
                <a:solidFill>
                  <a:srgbClr val="17375E"/>
                </a:solidFill>
              </a:rPr>
              <a:t>  </a:t>
            </a:r>
            <a:r>
              <a:rPr lang="en-US" sz="2000" b="1" dirty="0" err="1" smtClean="0">
                <a:solidFill>
                  <a:srgbClr val="632523"/>
                </a:solidFill>
              </a:rPr>
              <a:t>add.d</a:t>
            </a:r>
            <a:r>
              <a:rPr lang="en-US" sz="2000" b="1" dirty="0" smtClean="0">
                <a:solidFill>
                  <a:srgbClr val="632523"/>
                </a:solidFill>
              </a:rPr>
              <a:t>	$f12,$f4,$f0 </a:t>
            </a:r>
            <a:endParaRPr lang="en-US" sz="2000" b="1" dirty="0">
              <a:solidFill>
                <a:srgbClr val="632523"/>
              </a:solidFill>
            </a:endParaRPr>
          </a:p>
          <a:p>
            <a:pPr>
              <a:lnSpc>
                <a:spcPct val="80000"/>
              </a:lnSpc>
              <a:buFont typeface="Arial" charset="0"/>
              <a:buNone/>
              <a:tabLst>
                <a:tab pos="515938" algn="l"/>
                <a:tab pos="1312863" algn="l"/>
              </a:tabLst>
            </a:pPr>
            <a:r>
              <a:rPr lang="en-US" sz="2000" b="1" dirty="0">
                <a:solidFill>
                  <a:srgbClr val="215968"/>
                </a:solidFill>
              </a:rPr>
              <a:t>	</a:t>
            </a:r>
            <a:r>
              <a:rPr lang="en-US" sz="2000" b="1" dirty="0" smtClean="0">
                <a:solidFill>
                  <a:srgbClr val="215968"/>
                </a:solidFill>
              </a:rPr>
              <a:t>	</a:t>
            </a:r>
            <a:r>
              <a:rPr lang="en-US" sz="2000" b="1" dirty="0" err="1" smtClean="0">
                <a:solidFill>
                  <a:srgbClr val="215968"/>
                </a:solidFill>
              </a:rPr>
              <a:t>add.d</a:t>
            </a:r>
            <a:r>
              <a:rPr lang="en-US" sz="2000" b="1" dirty="0" smtClean="0">
                <a:solidFill>
                  <a:srgbClr val="215968"/>
                </a:solidFill>
              </a:rPr>
              <a:t>	$f14,$f6,$f0</a:t>
            </a:r>
          </a:p>
          <a:p>
            <a:pPr>
              <a:lnSpc>
                <a:spcPct val="80000"/>
              </a:lnSpc>
              <a:buFont typeface="Arial" charset="0"/>
              <a:buNone/>
              <a:tabLst>
                <a:tab pos="515938" algn="l"/>
                <a:tab pos="1312863" algn="l"/>
              </a:tabLst>
            </a:pPr>
            <a:r>
              <a:rPr lang="en-US" sz="2000" b="1" dirty="0">
                <a:solidFill>
                  <a:srgbClr val="C00000"/>
                </a:solidFill>
              </a:rPr>
              <a:t>	</a:t>
            </a:r>
            <a:r>
              <a:rPr lang="en-US" sz="2000" b="1" dirty="0" smtClean="0">
                <a:solidFill>
                  <a:srgbClr val="C00000"/>
                </a:solidFill>
              </a:rPr>
              <a:t>	</a:t>
            </a:r>
            <a:r>
              <a:rPr lang="en-US" sz="2000" b="1" dirty="0" err="1" smtClean="0">
                <a:solidFill>
                  <a:srgbClr val="00B050"/>
                </a:solidFill>
              </a:rPr>
              <a:t>add.d</a:t>
            </a:r>
            <a:r>
              <a:rPr lang="en-US" sz="2000" b="1" dirty="0" smtClean="0">
                <a:solidFill>
                  <a:srgbClr val="00B050"/>
                </a:solidFill>
              </a:rPr>
              <a:t>	$f16,$f8,$f0</a:t>
            </a:r>
            <a:endParaRPr lang="en-US" sz="2000" b="1" dirty="0" smtClean="0">
              <a:solidFill>
                <a:srgbClr val="C00000"/>
              </a:solidFill>
            </a:endParaRPr>
          </a:p>
          <a:p>
            <a:pPr>
              <a:lnSpc>
                <a:spcPct val="80000"/>
              </a:lnSpc>
              <a:buFont typeface="Arial" charset="0"/>
              <a:buNone/>
              <a:tabLst>
                <a:tab pos="515938" algn="l"/>
                <a:tab pos="1312863" algn="l"/>
              </a:tabLst>
            </a:pPr>
            <a:r>
              <a:rPr lang="en-US" sz="2000" b="1" dirty="0">
                <a:solidFill>
                  <a:srgbClr val="17375E"/>
                </a:solidFill>
              </a:rPr>
              <a:t>	</a:t>
            </a:r>
            <a:r>
              <a:rPr lang="en-US" sz="2000" b="1" dirty="0" smtClean="0">
                <a:solidFill>
                  <a:srgbClr val="17375E"/>
                </a:solidFill>
              </a:rPr>
              <a:t>	</a:t>
            </a:r>
            <a:r>
              <a:rPr lang="en-US" sz="2000" b="1" dirty="0" err="1" smtClean="0">
                <a:solidFill>
                  <a:srgbClr val="17375E"/>
                </a:solidFill>
              </a:rPr>
              <a:t>s.d</a:t>
            </a:r>
            <a:r>
              <a:rPr lang="en-US" sz="2000" b="1" dirty="0" smtClean="0">
                <a:solidFill>
                  <a:srgbClr val="17375E"/>
                </a:solidFill>
              </a:rPr>
              <a:t>	$f10,0($t1)</a:t>
            </a:r>
          </a:p>
          <a:p>
            <a:pPr>
              <a:lnSpc>
                <a:spcPct val="80000"/>
              </a:lnSpc>
              <a:buFont typeface="Arial" charset="0"/>
              <a:buNone/>
              <a:tabLst>
                <a:tab pos="515938" algn="l"/>
                <a:tab pos="1312863" algn="l"/>
              </a:tabLst>
            </a:pPr>
            <a:r>
              <a:rPr lang="en-US" sz="2000" b="1" dirty="0" smtClean="0">
                <a:solidFill>
                  <a:srgbClr val="17375E"/>
                </a:solidFill>
              </a:rPr>
              <a:t>	</a:t>
            </a:r>
            <a:r>
              <a:rPr lang="en-US" sz="2000" b="1" dirty="0" smtClean="0">
                <a:solidFill>
                  <a:srgbClr val="632523"/>
                </a:solidFill>
              </a:rPr>
              <a:t>	</a:t>
            </a:r>
            <a:r>
              <a:rPr lang="en-US" sz="2000" b="1" dirty="0" err="1" smtClean="0">
                <a:solidFill>
                  <a:srgbClr val="632523"/>
                </a:solidFill>
              </a:rPr>
              <a:t>s.d</a:t>
            </a:r>
            <a:r>
              <a:rPr lang="en-US" sz="2000" b="1" dirty="0" smtClean="0">
                <a:solidFill>
                  <a:srgbClr val="632523"/>
                </a:solidFill>
              </a:rPr>
              <a:t>	$f12,-8($t1)</a:t>
            </a:r>
            <a:endParaRPr lang="en-US" sz="2000" b="1" dirty="0" smtClean="0">
              <a:solidFill>
                <a:srgbClr val="17375E"/>
              </a:solidFill>
            </a:endParaRPr>
          </a:p>
          <a:p>
            <a:pPr>
              <a:lnSpc>
                <a:spcPct val="80000"/>
              </a:lnSpc>
              <a:buFont typeface="Arial" charset="0"/>
              <a:buNone/>
              <a:tabLst>
                <a:tab pos="515938" algn="l"/>
                <a:tab pos="1312863" algn="l"/>
              </a:tabLst>
            </a:pPr>
            <a:r>
              <a:rPr lang="en-US" sz="2000" b="1" dirty="0">
                <a:solidFill>
                  <a:srgbClr val="215968"/>
                </a:solidFill>
              </a:rPr>
              <a:t>	</a:t>
            </a:r>
            <a:r>
              <a:rPr lang="en-US" sz="2000" b="1" dirty="0" smtClean="0">
                <a:solidFill>
                  <a:srgbClr val="215968"/>
                </a:solidFill>
              </a:rPr>
              <a:t>	</a:t>
            </a:r>
            <a:r>
              <a:rPr lang="en-US" sz="2000" b="1" dirty="0" err="1" smtClean="0">
                <a:solidFill>
                  <a:srgbClr val="215968"/>
                </a:solidFill>
              </a:rPr>
              <a:t>s.d</a:t>
            </a:r>
            <a:r>
              <a:rPr lang="en-US" sz="2000" b="1" dirty="0" smtClean="0">
                <a:solidFill>
                  <a:srgbClr val="215968"/>
                </a:solidFill>
              </a:rPr>
              <a:t>	$f14,</a:t>
            </a:r>
            <a:r>
              <a:rPr lang="en-US" sz="2000" b="1" dirty="0">
                <a:solidFill>
                  <a:srgbClr val="215968"/>
                </a:solidFill>
              </a:rPr>
              <a:t>-16</a:t>
            </a:r>
            <a:r>
              <a:rPr lang="en-US" sz="2000" b="1" dirty="0" smtClean="0">
                <a:solidFill>
                  <a:srgbClr val="215968"/>
                </a:solidFill>
              </a:rPr>
              <a:t>($t1)</a:t>
            </a:r>
          </a:p>
          <a:p>
            <a:pPr>
              <a:lnSpc>
                <a:spcPct val="80000"/>
              </a:lnSpc>
              <a:buFont typeface="Arial" charset="0"/>
              <a:buNone/>
              <a:tabLst>
                <a:tab pos="515938" algn="l"/>
                <a:tab pos="1312863" algn="l"/>
              </a:tabLst>
            </a:pPr>
            <a:r>
              <a:rPr lang="en-US" sz="2000" b="1" dirty="0">
                <a:solidFill>
                  <a:srgbClr val="00B050"/>
                </a:solidFill>
              </a:rPr>
              <a:t>	</a:t>
            </a:r>
            <a:r>
              <a:rPr lang="en-US" sz="2000" b="1" dirty="0" smtClean="0">
                <a:solidFill>
                  <a:srgbClr val="00B050"/>
                </a:solidFill>
              </a:rPr>
              <a:t>	</a:t>
            </a:r>
            <a:r>
              <a:rPr lang="en-US" sz="2000" b="1" dirty="0" err="1" smtClean="0">
                <a:solidFill>
                  <a:srgbClr val="00B050"/>
                </a:solidFill>
              </a:rPr>
              <a:t>s.d</a:t>
            </a:r>
            <a:r>
              <a:rPr lang="en-US" sz="2000" b="1" dirty="0" smtClean="0">
                <a:solidFill>
                  <a:srgbClr val="00B050"/>
                </a:solidFill>
              </a:rPr>
              <a:t>	$f16</a:t>
            </a:r>
            <a:r>
              <a:rPr lang="en-US" sz="2000" b="1" dirty="0">
                <a:solidFill>
                  <a:srgbClr val="00B050"/>
                </a:solidFill>
              </a:rPr>
              <a:t>,-24</a:t>
            </a:r>
            <a:r>
              <a:rPr lang="en-US" sz="2000" b="1" dirty="0" smtClean="0">
                <a:solidFill>
                  <a:srgbClr val="00B050"/>
                </a:solidFill>
              </a:rPr>
              <a:t>($t1)</a:t>
            </a:r>
            <a:endParaRPr lang="en-US" sz="2000" b="1" dirty="0" smtClean="0">
              <a:solidFill>
                <a:srgbClr val="632523"/>
              </a:solidFill>
            </a:endParaRPr>
          </a:p>
          <a:p>
            <a:pPr>
              <a:lnSpc>
                <a:spcPct val="80000"/>
              </a:lnSpc>
              <a:buFont typeface="Arial" charset="0"/>
              <a:buNone/>
              <a:tabLst>
                <a:tab pos="515938" algn="l"/>
                <a:tab pos="1312863" algn="l"/>
              </a:tabLst>
            </a:pPr>
            <a:r>
              <a:rPr lang="en-US" sz="2000" b="1" dirty="0" smtClean="0"/>
              <a:t>	   </a:t>
            </a:r>
            <a:r>
              <a:rPr lang="en-US" sz="2000" b="1" dirty="0" err="1" smtClean="0"/>
              <a:t>addui</a:t>
            </a:r>
            <a:r>
              <a:rPr lang="en-US" sz="2000" b="1" dirty="0" smtClean="0"/>
              <a:t>   	$t1,$t1,#-32</a:t>
            </a:r>
          </a:p>
          <a:p>
            <a:pPr>
              <a:lnSpc>
                <a:spcPct val="80000"/>
              </a:lnSpc>
              <a:buFont typeface="Arial" charset="0"/>
              <a:buNone/>
              <a:tabLst>
                <a:tab pos="515938" algn="l"/>
                <a:tab pos="1312863" algn="l"/>
              </a:tabLst>
            </a:pPr>
            <a:r>
              <a:rPr lang="en-US" sz="2000" b="1" dirty="0">
                <a:solidFill>
                  <a:srgbClr val="00B050"/>
                </a:solidFill>
              </a:rPr>
              <a:t>	</a:t>
            </a:r>
            <a:r>
              <a:rPr lang="en-US" sz="2000" b="1" dirty="0" smtClean="0">
                <a:solidFill>
                  <a:srgbClr val="00B050"/>
                </a:solidFill>
              </a:rPr>
              <a:t>	</a:t>
            </a:r>
            <a:r>
              <a:rPr lang="en-US" sz="2000" b="1" dirty="0" err="1" smtClean="0"/>
              <a:t>bne</a:t>
            </a:r>
            <a:r>
              <a:rPr lang="en-US" sz="2000" b="1" dirty="0" smtClean="0"/>
              <a:t>	 $t1,$t2</a:t>
            </a:r>
            <a:r>
              <a:rPr lang="en-US" sz="2000" b="1" dirty="0"/>
              <a:t>,Loop</a:t>
            </a:r>
            <a:endParaRPr lang="en-US" sz="2000" dirty="0"/>
          </a:p>
        </p:txBody>
      </p:sp>
      <p:grpSp>
        <p:nvGrpSpPr>
          <p:cNvPr id="10" name="Group 9"/>
          <p:cNvGrpSpPr/>
          <p:nvPr/>
        </p:nvGrpSpPr>
        <p:grpSpPr>
          <a:xfrm>
            <a:off x="3140528" y="1701800"/>
            <a:ext cx="6003472" cy="1092201"/>
            <a:chOff x="2667000" y="1701800"/>
            <a:chExt cx="6360543" cy="1049868"/>
          </a:xfrm>
        </p:grpSpPr>
        <p:cxnSp>
          <p:nvCxnSpPr>
            <p:cNvPr id="6" name="Straight Connector 5"/>
            <p:cNvCxnSpPr/>
            <p:nvPr/>
          </p:nvCxnSpPr>
          <p:spPr>
            <a:xfrm>
              <a:off x="2777067" y="1701800"/>
              <a:ext cx="455058" cy="390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667000" y="2344742"/>
              <a:ext cx="511304" cy="40692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62332" y="2048934"/>
              <a:ext cx="5965211" cy="355017"/>
            </a:xfrm>
            <a:prstGeom prst="rect">
              <a:avLst/>
            </a:prstGeom>
            <a:noFill/>
          </p:spPr>
          <p:txBody>
            <a:bodyPr wrap="square" rtlCol="0">
              <a:spAutoFit/>
            </a:bodyPr>
            <a:lstStyle/>
            <a:p>
              <a:r>
                <a:rPr lang="en-US" dirty="0" smtClean="0"/>
                <a:t>4 Loads side-by-side: Could replace with 4 wide SIMD Load</a:t>
              </a:r>
              <a:endParaRPr lang="en-US" dirty="0"/>
            </a:p>
          </p:txBody>
        </p:sp>
      </p:grpSp>
      <p:grpSp>
        <p:nvGrpSpPr>
          <p:cNvPr id="11" name="Group 10"/>
          <p:cNvGrpSpPr/>
          <p:nvPr/>
        </p:nvGrpSpPr>
        <p:grpSpPr>
          <a:xfrm>
            <a:off x="3136295" y="2963333"/>
            <a:ext cx="6007705" cy="1049867"/>
            <a:chOff x="2667000" y="1701800"/>
            <a:chExt cx="6007705" cy="1049867"/>
          </a:xfrm>
        </p:grpSpPr>
        <p:cxnSp>
          <p:nvCxnSpPr>
            <p:cNvPr id="12" name="Straight Connector 11"/>
            <p:cNvCxnSpPr/>
            <p:nvPr/>
          </p:nvCxnSpPr>
          <p:spPr>
            <a:xfrm>
              <a:off x="2777067" y="1701800"/>
              <a:ext cx="584200" cy="3894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667000" y="2387600"/>
              <a:ext cx="668867" cy="364067"/>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58238" y="2048934"/>
              <a:ext cx="5516467" cy="369332"/>
            </a:xfrm>
            <a:prstGeom prst="rect">
              <a:avLst/>
            </a:prstGeom>
            <a:noFill/>
          </p:spPr>
          <p:txBody>
            <a:bodyPr wrap="none" rtlCol="0">
              <a:spAutoFit/>
            </a:bodyPr>
            <a:lstStyle/>
            <a:p>
              <a:r>
                <a:rPr lang="en-US" dirty="0" smtClean="0"/>
                <a:t>4 Adds side-by-side: Could replace with 4 wide SIMD Add</a:t>
              </a:r>
              <a:endParaRPr lang="en-US" dirty="0"/>
            </a:p>
          </p:txBody>
        </p:sp>
      </p:grpSp>
      <p:grpSp>
        <p:nvGrpSpPr>
          <p:cNvPr id="15" name="Group 14"/>
          <p:cNvGrpSpPr/>
          <p:nvPr/>
        </p:nvGrpSpPr>
        <p:grpSpPr>
          <a:xfrm>
            <a:off x="3154375" y="4114800"/>
            <a:ext cx="5989625" cy="1049867"/>
            <a:chOff x="2667000" y="1701800"/>
            <a:chExt cx="5989625" cy="1049867"/>
          </a:xfrm>
        </p:grpSpPr>
        <p:cxnSp>
          <p:nvCxnSpPr>
            <p:cNvPr id="16" name="Straight Connector 15"/>
            <p:cNvCxnSpPr/>
            <p:nvPr/>
          </p:nvCxnSpPr>
          <p:spPr>
            <a:xfrm>
              <a:off x="2777067" y="1701800"/>
              <a:ext cx="584200" cy="3894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667000" y="2387600"/>
              <a:ext cx="668867" cy="364067"/>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902113" y="2067077"/>
              <a:ext cx="5754512" cy="369332"/>
            </a:xfrm>
            <a:prstGeom prst="rect">
              <a:avLst/>
            </a:prstGeom>
            <a:noFill/>
          </p:spPr>
          <p:txBody>
            <a:bodyPr wrap="none" rtlCol="0">
              <a:spAutoFit/>
            </a:bodyPr>
            <a:lstStyle/>
            <a:p>
              <a:r>
                <a:rPr lang="en-US" dirty="0" smtClean="0"/>
                <a:t>4 Stores side-by-side: Could replace with 4 wide SIMD Store</a:t>
              </a:r>
              <a:endParaRPr lang="en-US" dirty="0"/>
            </a:p>
          </p:txBody>
        </p:sp>
      </p:grpSp>
      <p:sp>
        <p:nvSpPr>
          <p:cNvPr id="19" name="Date Placeholder 18"/>
          <p:cNvSpPr>
            <a:spLocks noGrp="1"/>
          </p:cNvSpPr>
          <p:nvPr>
            <p:ph type="dt" sz="half" idx="10"/>
          </p:nvPr>
        </p:nvSpPr>
        <p:spPr/>
        <p:txBody>
          <a:bodyPr/>
          <a:lstStyle/>
          <a:p>
            <a:fld id="{6126A54B-E7AF-D746-9841-6C25D40A2330}" type="datetime1">
              <a:rPr lang="en-US" smtClean="0"/>
              <a:pPr/>
              <a:t>3/6/12</a:t>
            </a:fld>
            <a:endParaRPr lang="en-US"/>
          </a:p>
        </p:txBody>
      </p:sp>
      <p:sp>
        <p:nvSpPr>
          <p:cNvPr id="20" name="Slide Number Placeholder 19"/>
          <p:cNvSpPr>
            <a:spLocks noGrp="1"/>
          </p:cNvSpPr>
          <p:nvPr>
            <p:ph type="sldNum" sz="quarter" idx="12"/>
          </p:nvPr>
        </p:nvSpPr>
        <p:spPr/>
        <p:txBody>
          <a:bodyPr/>
          <a:lstStyle/>
          <a:p>
            <a:fld id="{3CC63E4C-4642-794D-A2FD-70F6B81535F5}" type="slidenum">
              <a:rPr lang="en-US" smtClean="0"/>
              <a:pPr/>
              <a:t>14</a:t>
            </a:fld>
            <a:endParaRPr lang="en-US"/>
          </a:p>
        </p:txBody>
      </p:sp>
      <p:sp>
        <p:nvSpPr>
          <p:cNvPr id="21" name="Footer Placeholder 20"/>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Unrolling in 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Instead of compiler doing loop unrolling, could do it yourself in C</a:t>
            </a:r>
          </a:p>
          <a:p>
            <a:pPr>
              <a:buFont typeface="Arial" charset="0"/>
              <a:buNone/>
            </a:pPr>
            <a:r>
              <a:rPr lang="en-US" dirty="0" err="1" smtClean="0"/>
              <a:t>for(i</a:t>
            </a:r>
            <a:r>
              <a:rPr lang="en-US" dirty="0" smtClean="0"/>
              <a:t>=1000; </a:t>
            </a:r>
            <a:r>
              <a:rPr lang="en-US" dirty="0" err="1" smtClean="0"/>
              <a:t>i</a:t>
            </a:r>
            <a:r>
              <a:rPr lang="en-US" dirty="0" smtClean="0"/>
              <a:t>&gt;0; </a:t>
            </a:r>
            <a:r>
              <a:rPr lang="en-US" dirty="0" err="1" smtClean="0"/>
              <a:t>i</a:t>
            </a:r>
            <a:r>
              <a:rPr lang="en-US" dirty="0" smtClean="0"/>
              <a:t>=i-1)</a:t>
            </a:r>
          </a:p>
          <a:p>
            <a:pPr>
              <a:buFont typeface="Arial" charset="0"/>
              <a:buNone/>
            </a:pPr>
            <a:r>
              <a:rPr lang="en-US" dirty="0" smtClean="0"/>
              <a:t>          </a:t>
            </a:r>
            <a:r>
              <a:rPr lang="en-US" dirty="0" err="1" smtClean="0"/>
              <a:t>x[i</a:t>
            </a:r>
            <a:r>
              <a:rPr lang="en-US" dirty="0" smtClean="0"/>
              <a:t>] = </a:t>
            </a:r>
            <a:r>
              <a:rPr lang="en-US" dirty="0" err="1" smtClean="0"/>
              <a:t>x[i</a:t>
            </a:r>
            <a:r>
              <a:rPr lang="en-US" dirty="0" smtClean="0"/>
              <a:t>] + </a:t>
            </a:r>
            <a:r>
              <a:rPr lang="en-US" dirty="0" err="1" smtClean="0"/>
              <a:t>s</a:t>
            </a:r>
            <a:r>
              <a:rPr lang="en-US" dirty="0" smtClean="0"/>
              <a:t>;</a:t>
            </a:r>
          </a:p>
          <a:p>
            <a:r>
              <a:rPr lang="en-US" dirty="0" smtClean="0"/>
              <a:t>Could be rewritten</a:t>
            </a:r>
          </a:p>
          <a:p>
            <a:pPr>
              <a:buFont typeface="Arial" charset="0"/>
              <a:buNone/>
            </a:pPr>
            <a:r>
              <a:rPr lang="en-US" dirty="0" err="1" smtClean="0"/>
              <a:t>for(i</a:t>
            </a:r>
            <a:r>
              <a:rPr lang="en-US" dirty="0" smtClean="0"/>
              <a:t>=1000; </a:t>
            </a:r>
            <a:r>
              <a:rPr lang="en-US" dirty="0" err="1" smtClean="0"/>
              <a:t>i</a:t>
            </a:r>
            <a:r>
              <a:rPr lang="en-US" dirty="0" smtClean="0"/>
              <a:t>&gt;0; </a:t>
            </a:r>
            <a:r>
              <a:rPr lang="en-US" dirty="0" err="1" smtClean="0"/>
              <a:t>i</a:t>
            </a:r>
            <a:r>
              <a:rPr lang="en-US" dirty="0" smtClean="0"/>
              <a:t>=i-4) {</a:t>
            </a:r>
          </a:p>
          <a:p>
            <a:pPr>
              <a:buFont typeface="Arial" charset="0"/>
              <a:buNone/>
            </a:pPr>
            <a:r>
              <a:rPr lang="en-US" dirty="0" smtClean="0"/>
              <a:t>            </a:t>
            </a:r>
            <a:r>
              <a:rPr lang="en-US" dirty="0" err="1" smtClean="0"/>
              <a:t>x[i</a:t>
            </a:r>
            <a:r>
              <a:rPr lang="en-US" dirty="0" smtClean="0"/>
              <a:t>]    = </a:t>
            </a:r>
            <a:r>
              <a:rPr lang="en-US" dirty="0" err="1" smtClean="0"/>
              <a:t>x[i</a:t>
            </a:r>
            <a:r>
              <a:rPr lang="en-US" dirty="0" smtClean="0"/>
              <a:t>]     + </a:t>
            </a:r>
            <a:r>
              <a:rPr lang="en-US" dirty="0" err="1" smtClean="0"/>
              <a:t>s</a:t>
            </a:r>
            <a:r>
              <a:rPr lang="en-US" dirty="0" smtClean="0"/>
              <a:t>; </a:t>
            </a:r>
          </a:p>
          <a:p>
            <a:pPr>
              <a:buFont typeface="Arial" charset="0"/>
              <a:buNone/>
            </a:pPr>
            <a:r>
              <a:rPr lang="en-US" dirty="0" smtClean="0"/>
              <a:t>			x[i-1] = x[i-1] + </a:t>
            </a:r>
            <a:r>
              <a:rPr lang="en-US" dirty="0" err="1" smtClean="0"/>
              <a:t>s</a:t>
            </a:r>
            <a:r>
              <a:rPr lang="en-US" dirty="0" smtClean="0"/>
              <a:t>;  </a:t>
            </a:r>
          </a:p>
          <a:p>
            <a:pPr>
              <a:buFont typeface="Arial" charset="0"/>
              <a:buNone/>
            </a:pPr>
            <a:r>
              <a:rPr lang="en-US" dirty="0" smtClean="0"/>
              <a:t>			x[i-2] = x[i-2] + </a:t>
            </a:r>
            <a:r>
              <a:rPr lang="en-US" dirty="0" err="1" smtClean="0"/>
              <a:t>s</a:t>
            </a:r>
            <a:r>
              <a:rPr lang="en-US" dirty="0" smtClean="0"/>
              <a:t>; </a:t>
            </a:r>
          </a:p>
          <a:p>
            <a:pPr>
              <a:buFont typeface="Arial" charset="0"/>
              <a:buNone/>
            </a:pPr>
            <a:r>
              <a:rPr lang="en-US" dirty="0" smtClean="0"/>
              <a:t>			x[i-3] = x[i-3] + </a:t>
            </a:r>
            <a:r>
              <a:rPr lang="en-US" dirty="0" err="1" smtClean="0"/>
              <a:t>s</a:t>
            </a:r>
            <a:r>
              <a:rPr lang="en-US" dirty="0" smtClean="0"/>
              <a:t>;</a:t>
            </a:r>
          </a:p>
          <a:p>
            <a:pPr>
              <a:buFont typeface="Arial" charset="0"/>
              <a:buNone/>
            </a:pPr>
            <a:r>
              <a:rPr lang="en-US" dirty="0" smtClean="0"/>
              <a:t>			}</a:t>
            </a:r>
          </a:p>
          <a:p>
            <a:pPr>
              <a:buFont typeface="Arial" charset="0"/>
              <a:buNone/>
            </a:pPr>
            <a:endParaRPr lang="en-US" dirty="0" smtClean="0"/>
          </a:p>
          <a:p>
            <a:pPr>
              <a:buFont typeface="Arial" charset="0"/>
              <a:buNone/>
            </a:pPr>
            <a:endParaRPr lang="en-US"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fld id="{52E09EDD-2C82-9949-900E-D50134597026}"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
        <p:nvSpPr>
          <p:cNvPr id="7" name="TextBox 6"/>
          <p:cNvSpPr txBox="1"/>
          <p:nvPr/>
        </p:nvSpPr>
        <p:spPr>
          <a:xfrm>
            <a:off x="4419601" y="3107267"/>
            <a:ext cx="4426512" cy="461665"/>
          </a:xfrm>
          <a:prstGeom prst="rect">
            <a:avLst/>
          </a:prstGeom>
          <a:noFill/>
        </p:spPr>
        <p:txBody>
          <a:bodyPr wrap="none" rtlCol="0">
            <a:spAutoFit/>
          </a:bodyPr>
          <a:lstStyle/>
          <a:p>
            <a:r>
              <a:rPr lang="en-US" sz="2400" dirty="0" smtClean="0"/>
              <a:t>What is downside of doing it in 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Generalizing Loop Unrolling</a:t>
            </a:r>
          </a:p>
        </p:txBody>
      </p:sp>
      <p:sp>
        <p:nvSpPr>
          <p:cNvPr id="11267" name="Content Placeholder 2"/>
          <p:cNvSpPr>
            <a:spLocks noGrp="1"/>
          </p:cNvSpPr>
          <p:nvPr>
            <p:ph idx="1"/>
          </p:nvPr>
        </p:nvSpPr>
        <p:spPr/>
        <p:txBody>
          <a:bodyPr/>
          <a:lstStyle/>
          <a:p>
            <a:r>
              <a:rPr lang="en-US" dirty="0"/>
              <a:t>A loop of </a:t>
            </a:r>
            <a:r>
              <a:rPr lang="en-US" b="1" dirty="0" err="1"/>
              <a:t>n</a:t>
            </a:r>
            <a:r>
              <a:rPr lang="en-US" b="1" dirty="0"/>
              <a:t> iterations</a:t>
            </a:r>
          </a:p>
          <a:p>
            <a:r>
              <a:rPr lang="en-US" b="1" dirty="0" err="1"/>
              <a:t>k</a:t>
            </a:r>
            <a:r>
              <a:rPr lang="en-US" b="1" dirty="0"/>
              <a:t> copies </a:t>
            </a:r>
            <a:r>
              <a:rPr lang="en-US" dirty="0"/>
              <a:t>of the body of the </a:t>
            </a:r>
            <a:r>
              <a:rPr lang="en-US" dirty="0" smtClean="0"/>
              <a:t>loop</a:t>
            </a:r>
          </a:p>
          <a:p>
            <a:r>
              <a:rPr lang="en-US" b="1" dirty="0" smtClean="0"/>
              <a:t>Assuming (</a:t>
            </a:r>
            <a:r>
              <a:rPr lang="en-US" b="1" dirty="0" err="1" smtClean="0"/>
              <a:t>n</a:t>
            </a:r>
            <a:r>
              <a:rPr lang="en-US" b="1" dirty="0" smtClean="0"/>
              <a:t> mod </a:t>
            </a:r>
            <a:r>
              <a:rPr lang="en-US" b="1" dirty="0" err="1" smtClean="0"/>
              <a:t>k</a:t>
            </a:r>
            <a:r>
              <a:rPr lang="en-US" b="1" dirty="0" smtClean="0"/>
              <a:t>) ≠ 0</a:t>
            </a:r>
          </a:p>
          <a:p>
            <a:pPr>
              <a:buFont typeface="Arial" charset="0"/>
              <a:buNone/>
            </a:pPr>
            <a:r>
              <a:rPr lang="en-US" dirty="0"/>
              <a:t>Then we will run the loop with 1 copy of the body</a:t>
            </a:r>
            <a:r>
              <a:rPr lang="en-US" dirty="0" smtClean="0"/>
              <a:t> </a:t>
            </a:r>
            <a:r>
              <a:rPr lang="en-US" b="1" dirty="0" smtClean="0"/>
              <a:t>(</a:t>
            </a:r>
            <a:r>
              <a:rPr lang="en-US" b="1" dirty="0" err="1" smtClean="0"/>
              <a:t>n</a:t>
            </a:r>
            <a:r>
              <a:rPr lang="en-US" b="1" dirty="0" smtClean="0"/>
              <a:t> mod </a:t>
            </a:r>
            <a:r>
              <a:rPr lang="en-US" b="1" dirty="0" err="1"/>
              <a:t>k</a:t>
            </a:r>
            <a:r>
              <a:rPr lang="en-US" b="1" dirty="0"/>
              <a:t>) </a:t>
            </a:r>
            <a:r>
              <a:rPr lang="en-US" dirty="0"/>
              <a:t>times and </a:t>
            </a:r>
          </a:p>
          <a:p>
            <a:pPr>
              <a:buFont typeface="Arial" charset="0"/>
              <a:buNone/>
            </a:pPr>
            <a:r>
              <a:rPr lang="en-US" dirty="0"/>
              <a:t>    with </a:t>
            </a:r>
            <a:r>
              <a:rPr lang="en-US" dirty="0" err="1"/>
              <a:t>k</a:t>
            </a:r>
            <a:r>
              <a:rPr lang="en-US" dirty="0"/>
              <a:t> copies of the body </a:t>
            </a:r>
            <a:r>
              <a:rPr lang="en-US" b="1" dirty="0" err="1"/>
              <a:t>floor(n/k</a:t>
            </a:r>
            <a:r>
              <a:rPr lang="en-US" b="1" dirty="0"/>
              <a:t>) </a:t>
            </a:r>
            <a:r>
              <a:rPr lang="en-US" dirty="0" smtClean="0"/>
              <a:t>times</a:t>
            </a:r>
          </a:p>
          <a:p>
            <a:r>
              <a:rPr lang="en-US" dirty="0" smtClean="0"/>
              <a:t>(Will revisit loop unrolling again when get to pipelining later in semester)</a:t>
            </a:r>
          </a:p>
          <a:p>
            <a:endParaRPr lang="en-US" b="1" dirty="0"/>
          </a:p>
        </p:txBody>
      </p:sp>
      <p:sp>
        <p:nvSpPr>
          <p:cNvPr id="4" name="Date Placeholder 3"/>
          <p:cNvSpPr>
            <a:spLocks noGrp="1"/>
          </p:cNvSpPr>
          <p:nvPr>
            <p:ph type="dt" sz="half" idx="10"/>
          </p:nvPr>
        </p:nvSpPr>
        <p:spPr/>
        <p:txBody>
          <a:bodyPr/>
          <a:lstStyle/>
          <a:p>
            <a:fld id="{31F2F7C7-BEDF-D549-89FB-6A3F7A707303}" type="datetime1">
              <a:rPr lang="en-US" smtClean="0"/>
              <a:pPr/>
              <a:t>3/6/12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600200"/>
            <a:ext cx="8686800" cy="4870760"/>
          </a:xfrm>
        </p:spPr>
        <p:txBody>
          <a:bodyPr>
            <a:normAutofit fontScale="85000" lnSpcReduction="20000"/>
          </a:bodyPr>
          <a:lstStyle/>
          <a:p>
            <a:r>
              <a:rPr lang="en-US" dirty="0" smtClean="0"/>
              <a:t>Lab #7 posted</a:t>
            </a:r>
          </a:p>
          <a:p>
            <a:r>
              <a:rPr lang="en-US" dirty="0" smtClean="0"/>
              <a:t>Midterm in 5 days:</a:t>
            </a:r>
          </a:p>
          <a:p>
            <a:pPr lvl="1"/>
            <a:r>
              <a:rPr lang="en-US" dirty="0" smtClean="0"/>
              <a:t>Exam: </a:t>
            </a:r>
            <a:r>
              <a:rPr lang="en-US" dirty="0" err="1" smtClean="0"/>
              <a:t>Tu</a:t>
            </a:r>
            <a:r>
              <a:rPr lang="en-US" dirty="0" smtClean="0"/>
              <a:t>, Mar 6, </a:t>
            </a:r>
            <a:r>
              <a:rPr lang="en-US" u="sng" dirty="0" smtClean="0">
                <a:solidFill>
                  <a:srgbClr val="FF0000"/>
                </a:solidFill>
              </a:rPr>
              <a:t>6:40-9:40 PM</a:t>
            </a:r>
            <a:r>
              <a:rPr lang="en-US" dirty="0" smtClean="0"/>
              <a:t>, </a:t>
            </a:r>
            <a:r>
              <a:rPr lang="en-US" u="sng" dirty="0" smtClean="0">
                <a:solidFill>
                  <a:srgbClr val="FF0000"/>
                </a:solidFill>
              </a:rPr>
              <a:t>2050 VLSB</a:t>
            </a:r>
            <a:endParaRPr lang="en-US" dirty="0" smtClean="0"/>
          </a:p>
          <a:p>
            <a:pPr lvl="1"/>
            <a:r>
              <a:rPr lang="en-US" dirty="0" smtClean="0"/>
              <a:t>Covers everything through lecture today</a:t>
            </a:r>
          </a:p>
          <a:p>
            <a:pPr lvl="1"/>
            <a:r>
              <a:rPr lang="en-US" dirty="0" smtClean="0"/>
              <a:t>Closed book, can bring one sheet notes, both sides</a:t>
            </a:r>
          </a:p>
          <a:p>
            <a:pPr lvl="1"/>
            <a:r>
              <a:rPr lang="en-US" dirty="0" smtClean="0"/>
              <a:t>Copy of Green card will be supplied</a:t>
            </a:r>
          </a:p>
          <a:p>
            <a:pPr lvl="1"/>
            <a:r>
              <a:rPr lang="en-US" dirty="0" smtClean="0"/>
              <a:t>No phones, calculators, …; just bring pencils &amp; </a:t>
            </a:r>
            <a:r>
              <a:rPr lang="en-US" dirty="0" smtClean="0"/>
              <a:t>eraser</a:t>
            </a:r>
          </a:p>
          <a:p>
            <a:pPr lvl="1"/>
            <a:r>
              <a:rPr lang="en-US" sz="2824" u="sng" dirty="0" smtClean="0">
                <a:solidFill>
                  <a:srgbClr val="FF0000"/>
                </a:solidFill>
              </a:rPr>
              <a:t>NO LECTURE DAY OF EXAM, NO DISCUSSION SECTIONS</a:t>
            </a:r>
          </a:p>
          <a:p>
            <a:pPr lvl="1"/>
            <a:r>
              <a:rPr lang="en-US" u="sng" dirty="0" smtClean="0">
                <a:solidFill>
                  <a:srgbClr val="FF0000"/>
                </a:solidFill>
              </a:rPr>
              <a:t>HKN Review: Sat, March 3, 3-5PM, 306 Soda Hall</a:t>
            </a:r>
          </a:p>
          <a:p>
            <a:pPr lvl="1"/>
            <a:r>
              <a:rPr lang="en-US" u="sng" dirty="0" smtClean="0">
                <a:solidFill>
                  <a:srgbClr val="FF0000"/>
                </a:solidFill>
              </a:rPr>
              <a:t>TA Review: Sun, Mar 4, Starting 2PM, 2050 VLSB</a:t>
            </a:r>
          </a:p>
          <a:p>
            <a:r>
              <a:rPr lang="en-US" dirty="0" smtClean="0"/>
              <a:t>Will send (anonymous) 61C midway survey before Midterm</a:t>
            </a:r>
          </a:p>
        </p:txBody>
      </p:sp>
      <p:sp>
        <p:nvSpPr>
          <p:cNvPr id="4" name="Date Placeholder 3"/>
          <p:cNvSpPr>
            <a:spLocks noGrp="1"/>
          </p:cNvSpPr>
          <p:nvPr>
            <p:ph type="dt" sz="half" idx="10"/>
          </p:nvPr>
        </p:nvSpPr>
        <p:spPr/>
        <p:txBody>
          <a:bodyPr/>
          <a:lstStyle/>
          <a:p>
            <a:fld id="{CAE9D9A0-4004-0149-BCA4-2D00A9664EA0}"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64" name="Rectangle 4"/>
          <p:cNvSpPr>
            <a:spLocks noGrp="1" noChangeArrowheads="1"/>
          </p:cNvSpPr>
          <p:nvPr>
            <p:ph type="title"/>
          </p:nvPr>
        </p:nvSpPr>
        <p:spPr>
          <a:xfrm>
            <a:off x="492480" y="0"/>
            <a:ext cx="8229600" cy="1143000"/>
          </a:xfrm>
          <a:noFill/>
          <a:ln/>
        </p:spPr>
        <p:txBody>
          <a:bodyPr lIns="90488" tIns="44450" rIns="90488" bIns="44450" anchor="ctr">
            <a:normAutofit fontScale="90000"/>
          </a:bodyPr>
          <a:lstStyle/>
          <a:p>
            <a:r>
              <a:rPr lang="en-US" dirty="0" smtClean="0"/>
              <a:t>Reading Miss Penalty:</a:t>
            </a:r>
            <a:br>
              <a:rPr lang="en-US" dirty="0" smtClean="0"/>
            </a:br>
            <a:r>
              <a:rPr lang="en-US" dirty="0" smtClean="0"/>
              <a:t>Memory Systems that Support Caches</a:t>
            </a:r>
            <a:endParaRPr lang="en-US" dirty="0"/>
          </a:p>
        </p:txBody>
      </p:sp>
      <p:sp>
        <p:nvSpPr>
          <p:cNvPr id="26" name="Date Placeholder 25"/>
          <p:cNvSpPr>
            <a:spLocks noGrp="1"/>
          </p:cNvSpPr>
          <p:nvPr>
            <p:ph type="dt" sz="half" idx="10"/>
          </p:nvPr>
        </p:nvSpPr>
        <p:spPr/>
        <p:txBody>
          <a:bodyPr/>
          <a:lstStyle/>
          <a:p>
            <a:fld id="{F1741BCB-CCAA-924A-BDE3-FD1EA460E118}" type="datetime1">
              <a:rPr lang="en-US" smtClean="0"/>
              <a:pPr/>
              <a:t>3/6/12</a:t>
            </a:fld>
            <a:endParaRPr lang="en-US" dirty="0"/>
          </a:p>
        </p:txBody>
      </p:sp>
      <p:sp>
        <p:nvSpPr>
          <p:cNvPr id="28" name="Footer Placeholder 27"/>
          <p:cNvSpPr>
            <a:spLocks noGrp="1"/>
          </p:cNvSpPr>
          <p:nvPr>
            <p:ph type="ftr" sz="quarter" idx="11"/>
          </p:nvPr>
        </p:nvSpPr>
        <p:spPr/>
        <p:txBody>
          <a:bodyPr/>
          <a:lstStyle/>
          <a:p>
            <a:r>
              <a:rPr lang="en-US" smtClean="0"/>
              <a:t>Spring 2012 -- Lecture #14</a:t>
            </a:r>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18</a:t>
            </a:fld>
            <a:endParaRPr lang="en-US"/>
          </a:p>
        </p:txBody>
      </p:sp>
      <p:sp>
        <p:nvSpPr>
          <p:cNvPr id="1576963" name="Rectangle 3"/>
          <p:cNvSpPr>
            <a:spLocks noGrp="1" noChangeArrowheads="1"/>
          </p:cNvSpPr>
          <p:nvPr>
            <p:ph type="body" idx="4294967295"/>
          </p:nvPr>
        </p:nvSpPr>
        <p:spPr>
          <a:xfrm>
            <a:off x="1143000" y="1455738"/>
            <a:ext cx="8001000" cy="762000"/>
          </a:xfrm>
          <a:noFill/>
          <a:ln/>
        </p:spPr>
        <p:txBody>
          <a:bodyPr lIns="90488" tIns="44450" rIns="90488" bIns="44450">
            <a:normAutofit fontScale="85000" lnSpcReduction="20000"/>
          </a:bodyPr>
          <a:lstStyle/>
          <a:p>
            <a:pPr marL="342900" indent="-342900"/>
            <a:r>
              <a:rPr lang="en-US" dirty="0" smtClean="0"/>
              <a:t>The off-chip interconnect and memory architecture affects overall system performance in dramatic ways</a:t>
            </a:r>
            <a:endParaRPr lang="en-US" dirty="0"/>
          </a:p>
        </p:txBody>
      </p:sp>
      <p:sp>
        <p:nvSpPr>
          <p:cNvPr id="1576962" name="Rectangle 2"/>
          <p:cNvSpPr>
            <a:spLocks noChangeArrowheads="1"/>
          </p:cNvSpPr>
          <p:nvPr/>
        </p:nvSpPr>
        <p:spPr bwMode="auto">
          <a:xfrm>
            <a:off x="225425" y="312738"/>
            <a:ext cx="2505075" cy="477837"/>
          </a:xfrm>
          <a:prstGeom prst="rect">
            <a:avLst/>
          </a:prstGeom>
          <a:noFill/>
          <a:ln w="12700">
            <a:noFill/>
            <a:miter lim="800000"/>
            <a:headEnd/>
            <a:tailEnd/>
          </a:ln>
          <a:effectLst/>
        </p:spPr>
        <p:txBody>
          <a:bodyPr wrap="none" anchor="ctr"/>
          <a:lstStyle/>
          <a:p>
            <a:endParaRPr lang="en-US"/>
          </a:p>
        </p:txBody>
      </p:sp>
      <p:sp>
        <p:nvSpPr>
          <p:cNvPr id="1576965" name="Rectangle 5"/>
          <p:cNvSpPr>
            <a:spLocks noChangeArrowheads="1"/>
          </p:cNvSpPr>
          <p:nvPr/>
        </p:nvSpPr>
        <p:spPr bwMode="auto">
          <a:xfrm>
            <a:off x="2583397" y="5190590"/>
            <a:ext cx="0" cy="274637"/>
          </a:xfrm>
          <a:prstGeom prst="rect">
            <a:avLst/>
          </a:prstGeom>
          <a:noFill/>
          <a:ln w="9525">
            <a:noFill/>
            <a:miter lim="800000"/>
            <a:headEnd/>
            <a:tailEnd/>
          </a:ln>
        </p:spPr>
        <p:txBody>
          <a:bodyPr wrap="none" lIns="0" tIns="0" rIns="0" bIns="0">
            <a:spAutoFit/>
          </a:bodyPr>
          <a:lstStyle/>
          <a:p>
            <a:endParaRPr lang="en-US"/>
          </a:p>
        </p:txBody>
      </p:sp>
      <p:sp>
        <p:nvSpPr>
          <p:cNvPr id="1576966" name="Rectangle 6"/>
          <p:cNvSpPr>
            <a:spLocks noChangeArrowheads="1"/>
          </p:cNvSpPr>
          <p:nvPr/>
        </p:nvSpPr>
        <p:spPr bwMode="auto">
          <a:xfrm>
            <a:off x="3009900" y="4987925"/>
            <a:ext cx="0" cy="274638"/>
          </a:xfrm>
          <a:prstGeom prst="rect">
            <a:avLst/>
          </a:prstGeom>
          <a:noFill/>
          <a:ln w="9525">
            <a:noFill/>
            <a:miter lim="800000"/>
            <a:headEnd/>
            <a:tailEnd/>
          </a:ln>
        </p:spPr>
        <p:txBody>
          <a:bodyPr wrap="none" lIns="0" tIns="0" rIns="0" bIns="0">
            <a:spAutoFit/>
          </a:bodyPr>
          <a:lstStyle/>
          <a:p>
            <a:endParaRPr lang="en-US"/>
          </a:p>
        </p:txBody>
      </p:sp>
      <p:sp>
        <p:nvSpPr>
          <p:cNvPr id="1576967" name="Rectangle 7"/>
          <p:cNvSpPr>
            <a:spLocks noChangeArrowheads="1"/>
          </p:cNvSpPr>
          <p:nvPr/>
        </p:nvSpPr>
        <p:spPr bwMode="auto">
          <a:xfrm>
            <a:off x="1761072" y="5431890"/>
            <a:ext cx="0" cy="274637"/>
          </a:xfrm>
          <a:prstGeom prst="rect">
            <a:avLst/>
          </a:prstGeom>
          <a:noFill/>
          <a:ln w="9525">
            <a:noFill/>
            <a:miter lim="800000"/>
            <a:headEnd/>
            <a:tailEnd/>
          </a:ln>
        </p:spPr>
        <p:txBody>
          <a:bodyPr wrap="none" lIns="0" tIns="0" rIns="0" bIns="0">
            <a:spAutoFit/>
          </a:bodyPr>
          <a:lstStyle/>
          <a:p>
            <a:endParaRPr lang="en-US"/>
          </a:p>
        </p:txBody>
      </p:sp>
      <p:sp>
        <p:nvSpPr>
          <p:cNvPr id="1576968" name="Rectangle 8"/>
          <p:cNvSpPr>
            <a:spLocks noChangeArrowheads="1"/>
          </p:cNvSpPr>
          <p:nvPr/>
        </p:nvSpPr>
        <p:spPr bwMode="auto">
          <a:xfrm>
            <a:off x="6423025"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76969" name="Rectangle 9"/>
          <p:cNvSpPr>
            <a:spLocks noChangeArrowheads="1"/>
          </p:cNvSpPr>
          <p:nvPr/>
        </p:nvSpPr>
        <p:spPr bwMode="auto">
          <a:xfrm>
            <a:off x="6919913" y="3471863"/>
            <a:ext cx="0" cy="274637"/>
          </a:xfrm>
          <a:prstGeom prst="rect">
            <a:avLst/>
          </a:prstGeom>
          <a:noFill/>
          <a:ln w="9525">
            <a:noFill/>
            <a:miter lim="800000"/>
            <a:headEnd/>
            <a:tailEnd/>
          </a:ln>
        </p:spPr>
        <p:txBody>
          <a:bodyPr wrap="none" lIns="0" tIns="0" rIns="0" bIns="0">
            <a:spAutoFit/>
          </a:bodyPr>
          <a:lstStyle/>
          <a:p>
            <a:endParaRPr lang="en-US"/>
          </a:p>
        </p:txBody>
      </p:sp>
      <p:sp>
        <p:nvSpPr>
          <p:cNvPr id="1576970" name="Rectangle 10"/>
          <p:cNvSpPr>
            <a:spLocks noChangeArrowheads="1"/>
          </p:cNvSpPr>
          <p:nvPr/>
        </p:nvSpPr>
        <p:spPr bwMode="auto">
          <a:xfrm>
            <a:off x="1176872" y="2226727"/>
            <a:ext cx="838200" cy="457200"/>
          </a:xfrm>
          <a:prstGeom prst="rect">
            <a:avLst/>
          </a:prstGeom>
          <a:noFill/>
          <a:ln w="12700">
            <a:solidFill>
              <a:schemeClr val="tx1"/>
            </a:solidFill>
            <a:miter lim="800000"/>
            <a:headEnd/>
            <a:tailEnd/>
          </a:ln>
          <a:effectLst/>
        </p:spPr>
        <p:txBody>
          <a:bodyPr wrap="none" anchor="ctr"/>
          <a:lstStyle/>
          <a:p>
            <a:endParaRPr lang="en-US"/>
          </a:p>
        </p:txBody>
      </p:sp>
      <p:sp>
        <p:nvSpPr>
          <p:cNvPr id="1576971" name="Text Box 11"/>
          <p:cNvSpPr txBox="1">
            <a:spLocks noChangeArrowheads="1"/>
          </p:cNvSpPr>
          <p:nvPr/>
        </p:nvSpPr>
        <p:spPr bwMode="auto">
          <a:xfrm>
            <a:off x="1253072" y="2302927"/>
            <a:ext cx="777875" cy="366713"/>
          </a:xfrm>
          <a:prstGeom prst="rect">
            <a:avLst/>
          </a:prstGeom>
          <a:noFill/>
          <a:ln w="12700">
            <a:noFill/>
            <a:miter lim="800000"/>
            <a:headEnd/>
            <a:tailEnd/>
          </a:ln>
          <a:effectLst/>
        </p:spPr>
        <p:txBody>
          <a:bodyPr>
            <a:spAutoFit/>
          </a:bodyPr>
          <a:lstStyle/>
          <a:p>
            <a:r>
              <a:rPr lang="en-US">
                <a:solidFill>
                  <a:schemeClr val="tx1"/>
                </a:solidFill>
              </a:rPr>
              <a:t>CPU</a:t>
            </a:r>
          </a:p>
        </p:txBody>
      </p:sp>
      <p:sp>
        <p:nvSpPr>
          <p:cNvPr id="1576972" name="AutoShape 12"/>
          <p:cNvSpPr>
            <a:spLocks noChangeArrowheads="1"/>
          </p:cNvSpPr>
          <p:nvPr/>
        </p:nvSpPr>
        <p:spPr bwMode="auto">
          <a:xfrm>
            <a:off x="1329272" y="2683927"/>
            <a:ext cx="609600" cy="3048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76973" name="Rectangle 13"/>
          <p:cNvSpPr>
            <a:spLocks noChangeArrowheads="1"/>
          </p:cNvSpPr>
          <p:nvPr/>
        </p:nvSpPr>
        <p:spPr bwMode="auto">
          <a:xfrm>
            <a:off x="1176872" y="2988727"/>
            <a:ext cx="838200" cy="838200"/>
          </a:xfrm>
          <a:prstGeom prst="rect">
            <a:avLst/>
          </a:prstGeom>
          <a:noFill/>
          <a:ln w="12700">
            <a:solidFill>
              <a:schemeClr val="tx1"/>
            </a:solidFill>
            <a:miter lim="800000"/>
            <a:headEnd/>
            <a:tailEnd/>
          </a:ln>
          <a:effectLst/>
        </p:spPr>
        <p:txBody>
          <a:bodyPr wrap="none" anchor="ctr"/>
          <a:lstStyle/>
          <a:p>
            <a:endParaRPr lang="en-US"/>
          </a:p>
        </p:txBody>
      </p:sp>
      <p:sp>
        <p:nvSpPr>
          <p:cNvPr id="1576974" name="Text Box 14"/>
          <p:cNvSpPr txBox="1">
            <a:spLocks noChangeArrowheads="1"/>
          </p:cNvSpPr>
          <p:nvPr/>
        </p:nvSpPr>
        <p:spPr bwMode="auto">
          <a:xfrm>
            <a:off x="1176872" y="3217327"/>
            <a:ext cx="914400" cy="366713"/>
          </a:xfrm>
          <a:prstGeom prst="rect">
            <a:avLst/>
          </a:prstGeom>
          <a:noFill/>
          <a:ln w="12700">
            <a:noFill/>
            <a:miter lim="800000"/>
            <a:headEnd/>
            <a:tailEnd/>
          </a:ln>
          <a:effectLst/>
        </p:spPr>
        <p:txBody>
          <a:bodyPr>
            <a:spAutoFit/>
          </a:bodyPr>
          <a:lstStyle/>
          <a:p>
            <a:r>
              <a:rPr lang="en-US">
                <a:solidFill>
                  <a:schemeClr val="tx1"/>
                </a:solidFill>
              </a:rPr>
              <a:t>Cache</a:t>
            </a:r>
          </a:p>
        </p:txBody>
      </p:sp>
      <p:sp>
        <p:nvSpPr>
          <p:cNvPr id="1576975" name="Rectangle 15"/>
          <p:cNvSpPr>
            <a:spLocks noChangeArrowheads="1"/>
          </p:cNvSpPr>
          <p:nvPr/>
        </p:nvSpPr>
        <p:spPr bwMode="auto">
          <a:xfrm>
            <a:off x="1176872" y="4436527"/>
            <a:ext cx="838200" cy="1828800"/>
          </a:xfrm>
          <a:prstGeom prst="rect">
            <a:avLst/>
          </a:prstGeom>
          <a:noFill/>
          <a:ln w="12700">
            <a:solidFill>
              <a:schemeClr val="tx1"/>
            </a:solidFill>
            <a:miter lim="800000"/>
            <a:headEnd/>
            <a:tailEnd/>
          </a:ln>
          <a:effectLst/>
        </p:spPr>
        <p:txBody>
          <a:bodyPr wrap="none" anchor="ctr"/>
          <a:lstStyle/>
          <a:p>
            <a:endParaRPr lang="en-US"/>
          </a:p>
        </p:txBody>
      </p:sp>
      <p:sp>
        <p:nvSpPr>
          <p:cNvPr id="1576976" name="AutoShape 16"/>
          <p:cNvSpPr>
            <a:spLocks noChangeArrowheads="1"/>
          </p:cNvSpPr>
          <p:nvPr/>
        </p:nvSpPr>
        <p:spPr bwMode="auto">
          <a:xfrm>
            <a:off x="1176872" y="3826927"/>
            <a:ext cx="838200" cy="6096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1576977" name="Text Box 17"/>
          <p:cNvSpPr txBox="1">
            <a:spLocks noChangeArrowheads="1"/>
          </p:cNvSpPr>
          <p:nvPr/>
        </p:nvSpPr>
        <p:spPr bwMode="auto">
          <a:xfrm>
            <a:off x="1100672" y="4817527"/>
            <a:ext cx="1066800" cy="646331"/>
          </a:xfrm>
          <a:prstGeom prst="rect">
            <a:avLst/>
          </a:prstGeom>
          <a:noFill/>
          <a:ln w="12700">
            <a:noFill/>
            <a:miter lim="800000"/>
            <a:headEnd/>
            <a:tailEnd/>
          </a:ln>
          <a:effectLst/>
        </p:spPr>
        <p:txBody>
          <a:bodyPr>
            <a:spAutoFit/>
          </a:bodyPr>
          <a:lstStyle/>
          <a:p>
            <a:r>
              <a:rPr lang="en-US" dirty="0" smtClean="0">
                <a:solidFill>
                  <a:schemeClr val="tx1"/>
                </a:solidFill>
              </a:rPr>
              <a:t>  DRAM</a:t>
            </a:r>
          </a:p>
          <a:p>
            <a:r>
              <a:rPr lang="en-US" dirty="0" smtClean="0">
                <a:solidFill>
                  <a:schemeClr val="tx1"/>
                </a:solidFill>
              </a:rPr>
              <a:t>Memory</a:t>
            </a:r>
            <a:endParaRPr lang="en-US" dirty="0">
              <a:solidFill>
                <a:schemeClr val="tx1"/>
              </a:solidFill>
            </a:endParaRPr>
          </a:p>
        </p:txBody>
      </p:sp>
      <p:sp>
        <p:nvSpPr>
          <p:cNvPr id="1576978" name="Text Box 18"/>
          <p:cNvSpPr txBox="1">
            <a:spLocks noChangeArrowheads="1"/>
          </p:cNvSpPr>
          <p:nvPr/>
        </p:nvSpPr>
        <p:spPr bwMode="auto">
          <a:xfrm>
            <a:off x="1329272" y="3979327"/>
            <a:ext cx="685800" cy="366713"/>
          </a:xfrm>
          <a:prstGeom prst="rect">
            <a:avLst/>
          </a:prstGeom>
          <a:noFill/>
          <a:ln w="12700">
            <a:noFill/>
            <a:miter lim="800000"/>
            <a:headEnd/>
            <a:tailEnd/>
          </a:ln>
          <a:effectLst/>
        </p:spPr>
        <p:txBody>
          <a:bodyPr>
            <a:spAutoFit/>
          </a:bodyPr>
          <a:lstStyle/>
          <a:p>
            <a:r>
              <a:rPr lang="en-US">
                <a:solidFill>
                  <a:schemeClr val="tx1"/>
                </a:solidFill>
              </a:rPr>
              <a:t>bus</a:t>
            </a:r>
          </a:p>
        </p:txBody>
      </p:sp>
      <p:sp>
        <p:nvSpPr>
          <p:cNvPr id="1576979" name="Rectangle 19"/>
          <p:cNvSpPr>
            <a:spLocks noChangeArrowheads="1"/>
          </p:cNvSpPr>
          <p:nvPr/>
        </p:nvSpPr>
        <p:spPr bwMode="auto">
          <a:xfrm>
            <a:off x="795872" y="2226727"/>
            <a:ext cx="1600200" cy="1600200"/>
          </a:xfrm>
          <a:prstGeom prst="rect">
            <a:avLst/>
          </a:prstGeom>
          <a:noFill/>
          <a:ln w="12700">
            <a:solidFill>
              <a:schemeClr val="accent2"/>
            </a:solidFill>
            <a:miter lim="800000"/>
            <a:headEnd/>
            <a:tailEnd/>
          </a:ln>
          <a:effectLst/>
        </p:spPr>
        <p:txBody>
          <a:bodyPr wrap="none" anchor="ctr"/>
          <a:lstStyle/>
          <a:p>
            <a:endParaRPr lang="en-US"/>
          </a:p>
        </p:txBody>
      </p:sp>
      <p:sp>
        <p:nvSpPr>
          <p:cNvPr id="1576980" name="Rectangle 20"/>
          <p:cNvSpPr>
            <a:spLocks noChangeArrowheads="1"/>
          </p:cNvSpPr>
          <p:nvPr/>
        </p:nvSpPr>
        <p:spPr bwMode="auto">
          <a:xfrm>
            <a:off x="2429941" y="2184387"/>
            <a:ext cx="6426192" cy="705321"/>
          </a:xfrm>
          <a:prstGeom prst="rect">
            <a:avLst/>
          </a:prstGeom>
          <a:noFill/>
          <a:ln w="12700">
            <a:noFill/>
            <a:miter lim="800000"/>
            <a:headEnd/>
            <a:tailEnd/>
          </a:ln>
          <a:effectLst/>
        </p:spPr>
        <p:txBody>
          <a:bodyPr wrap="square" lIns="90488" tIns="44450" rIns="90488" bIns="44450">
            <a:spAutoFit/>
          </a:bodyPr>
          <a:lstStyle/>
          <a:p>
            <a:r>
              <a:rPr lang="en-US" sz="2000" dirty="0">
                <a:solidFill>
                  <a:schemeClr val="tx1"/>
                </a:solidFill>
              </a:rPr>
              <a:t>One word wide organization (one word wide bus and one word wide memory)</a:t>
            </a:r>
            <a:endParaRPr lang="en-US" sz="2000" dirty="0"/>
          </a:p>
        </p:txBody>
      </p:sp>
      <p:sp>
        <p:nvSpPr>
          <p:cNvPr id="1576981" name="Rectangle 21"/>
          <p:cNvSpPr>
            <a:spLocks noChangeArrowheads="1"/>
          </p:cNvSpPr>
          <p:nvPr/>
        </p:nvSpPr>
        <p:spPr bwMode="auto">
          <a:xfrm>
            <a:off x="2413007" y="2810923"/>
            <a:ext cx="6730993" cy="4047071"/>
          </a:xfrm>
          <a:prstGeom prst="rect">
            <a:avLst/>
          </a:prstGeom>
          <a:noFill/>
          <a:ln w="12700">
            <a:noFill/>
            <a:miter lim="800000"/>
            <a:headEnd/>
            <a:tailEnd/>
          </a:ln>
          <a:effectLst/>
        </p:spPr>
        <p:txBody>
          <a:bodyPr lIns="90488" tIns="44450" rIns="90488" bIns="44450"/>
          <a:lstStyle/>
          <a:p>
            <a:pPr marL="457200" indent="-457200">
              <a:spcBef>
                <a:spcPts val="600"/>
              </a:spcBef>
              <a:buClr>
                <a:schemeClr val="accent1"/>
              </a:buClr>
              <a:buSzPct val="75000"/>
            </a:pPr>
            <a:r>
              <a:rPr lang="en-US" sz="2400" dirty="0">
                <a:solidFill>
                  <a:schemeClr val="tx1"/>
                </a:solidFill>
              </a:rPr>
              <a:t>Assume</a:t>
            </a:r>
          </a:p>
          <a:p>
            <a:pPr marL="914400" lvl="1" indent="-457200">
              <a:spcBef>
                <a:spcPts val="600"/>
              </a:spcBef>
              <a:buSzPct val="100000"/>
              <a:buFont typeface="Arial"/>
              <a:buChar char="•"/>
            </a:pPr>
            <a:r>
              <a:rPr lang="en-US" sz="2000" dirty="0">
                <a:solidFill>
                  <a:schemeClr val="tx1"/>
                </a:solidFill>
              </a:rPr>
              <a:t>1 </a:t>
            </a:r>
            <a:r>
              <a:rPr lang="en-US" sz="2000" dirty="0" smtClean="0">
                <a:solidFill>
                  <a:schemeClr val="tx1"/>
                </a:solidFill>
              </a:rPr>
              <a:t>memory bus clock </a:t>
            </a:r>
            <a:r>
              <a:rPr lang="en-US" sz="2000" dirty="0">
                <a:solidFill>
                  <a:schemeClr val="tx1"/>
                </a:solidFill>
              </a:rPr>
              <a:t>cycle to send</a:t>
            </a:r>
            <a:r>
              <a:rPr lang="en-US" sz="2000" dirty="0" smtClean="0">
                <a:solidFill>
                  <a:schemeClr val="tx1"/>
                </a:solidFill>
              </a:rPr>
              <a:t> address</a:t>
            </a:r>
          </a:p>
          <a:p>
            <a:pPr marL="914400" lvl="1" indent="-457200">
              <a:spcBef>
                <a:spcPts val="600"/>
              </a:spcBef>
              <a:buSzPct val="100000"/>
              <a:buFont typeface="Arial"/>
              <a:buChar char="•"/>
            </a:pPr>
            <a:r>
              <a:rPr lang="en-US" sz="2000" dirty="0" smtClean="0">
                <a:solidFill>
                  <a:schemeClr val="tx1"/>
                </a:solidFill>
              </a:rPr>
              <a:t>15 memory bus clock </a:t>
            </a:r>
            <a:r>
              <a:rPr lang="en-US" sz="2000" dirty="0">
                <a:solidFill>
                  <a:schemeClr val="tx1"/>
                </a:solidFill>
              </a:rPr>
              <a:t>cycles </a:t>
            </a:r>
            <a:r>
              <a:rPr lang="en-US" sz="2000" dirty="0" smtClean="0">
                <a:solidFill>
                  <a:schemeClr val="tx1"/>
                </a:solidFill>
              </a:rPr>
              <a:t>to get the 1</a:t>
            </a:r>
            <a:r>
              <a:rPr lang="en-US" sz="2000" baseline="30000" dirty="0" smtClean="0">
                <a:solidFill>
                  <a:schemeClr val="tx1"/>
                </a:solidFill>
              </a:rPr>
              <a:t>st</a:t>
            </a:r>
            <a:r>
              <a:rPr lang="en-US" sz="2000" dirty="0" smtClean="0">
                <a:solidFill>
                  <a:schemeClr val="tx1"/>
                </a:solidFill>
              </a:rPr>
              <a:t> word in the block from DRAM (row </a:t>
            </a:r>
            <a:r>
              <a:rPr lang="en-US" sz="2000" dirty="0" smtClean="0">
                <a:solidFill>
                  <a:srgbClr val="FF0000"/>
                </a:solidFill>
              </a:rPr>
              <a:t>cycle </a:t>
            </a:r>
            <a:r>
              <a:rPr lang="en-US" sz="2000" dirty="0" smtClean="0">
                <a:solidFill>
                  <a:schemeClr val="tx1"/>
                </a:solidFill>
              </a:rPr>
              <a:t>time), 5 memory bus clock cycles for  2</a:t>
            </a:r>
            <a:r>
              <a:rPr lang="en-US" sz="2000" baseline="30000" dirty="0" smtClean="0">
                <a:solidFill>
                  <a:schemeClr val="tx1"/>
                </a:solidFill>
              </a:rPr>
              <a:t>nd</a:t>
            </a:r>
            <a:r>
              <a:rPr lang="en-US" sz="2000" dirty="0" smtClean="0">
                <a:solidFill>
                  <a:schemeClr val="tx1"/>
                </a:solidFill>
              </a:rPr>
              <a:t>, 3</a:t>
            </a:r>
            <a:r>
              <a:rPr lang="en-US" sz="2000" baseline="30000" dirty="0" smtClean="0">
                <a:solidFill>
                  <a:schemeClr val="tx1"/>
                </a:solidFill>
              </a:rPr>
              <a:t>rd</a:t>
            </a:r>
            <a:r>
              <a:rPr lang="en-US" sz="2000" dirty="0" smtClean="0">
                <a:solidFill>
                  <a:schemeClr val="tx1"/>
                </a:solidFill>
              </a:rPr>
              <a:t>, 4</a:t>
            </a:r>
            <a:r>
              <a:rPr lang="en-US" sz="2000" baseline="30000" dirty="0" smtClean="0">
                <a:solidFill>
                  <a:schemeClr val="tx1"/>
                </a:solidFill>
              </a:rPr>
              <a:t>th</a:t>
            </a:r>
            <a:r>
              <a:rPr lang="en-US" sz="2000" dirty="0" smtClean="0">
                <a:solidFill>
                  <a:schemeClr val="tx1"/>
                </a:solidFill>
              </a:rPr>
              <a:t> words (subsequent column </a:t>
            </a:r>
            <a:r>
              <a:rPr lang="en-US" sz="2000" i="1" dirty="0"/>
              <a:t>access </a:t>
            </a:r>
            <a:r>
              <a:rPr lang="en-US" sz="2000" dirty="0" smtClean="0">
                <a:solidFill>
                  <a:schemeClr val="tx1"/>
                </a:solidFill>
              </a:rPr>
              <a:t>time)—note effect of latency!</a:t>
            </a:r>
          </a:p>
          <a:p>
            <a:pPr marL="914400" lvl="1" indent="-457200">
              <a:spcBef>
                <a:spcPts val="600"/>
              </a:spcBef>
              <a:buSzPct val="100000"/>
              <a:buFont typeface="Arial"/>
              <a:buChar char="•"/>
            </a:pPr>
            <a:r>
              <a:rPr lang="en-US" sz="2000" dirty="0">
                <a:solidFill>
                  <a:schemeClr val="tx1"/>
                </a:solidFill>
              </a:rPr>
              <a:t>1 </a:t>
            </a:r>
            <a:r>
              <a:rPr lang="en-US" sz="2000" dirty="0" smtClean="0">
                <a:solidFill>
                  <a:schemeClr val="tx1"/>
                </a:solidFill>
              </a:rPr>
              <a:t>memory bus clock </a:t>
            </a:r>
            <a:r>
              <a:rPr lang="en-US" sz="2000" dirty="0">
                <a:solidFill>
                  <a:schemeClr val="tx1"/>
                </a:solidFill>
              </a:rPr>
              <a:t>cycle to return </a:t>
            </a:r>
            <a:r>
              <a:rPr lang="en-US" sz="2000" dirty="0" smtClean="0">
                <a:solidFill>
                  <a:schemeClr val="tx1"/>
                </a:solidFill>
              </a:rPr>
              <a:t>a word of data</a:t>
            </a:r>
            <a:endParaRPr lang="en-US" sz="2000" dirty="0">
              <a:solidFill>
                <a:schemeClr val="tx1"/>
              </a:solidFill>
            </a:endParaRPr>
          </a:p>
          <a:p>
            <a:pPr marL="457200" indent="-457200">
              <a:spcBef>
                <a:spcPts val="600"/>
              </a:spcBef>
              <a:buClr>
                <a:schemeClr val="accent1"/>
              </a:buClr>
              <a:buSzPct val="75000"/>
            </a:pPr>
            <a:r>
              <a:rPr lang="en-US" sz="2400" dirty="0">
                <a:solidFill>
                  <a:schemeClr val="tx1"/>
                </a:solidFill>
              </a:rPr>
              <a:t>Memory-Bus to Cache bandwidth</a:t>
            </a:r>
            <a:endParaRPr lang="en-US" sz="2400" dirty="0" smtClean="0">
              <a:solidFill>
                <a:schemeClr val="tx1"/>
              </a:solidFill>
            </a:endParaRPr>
          </a:p>
          <a:p>
            <a:pPr marL="914400" lvl="1" indent="-457200">
              <a:spcBef>
                <a:spcPts val="600"/>
              </a:spcBef>
              <a:buSzPct val="100000"/>
              <a:buFont typeface="Arial"/>
              <a:buChar char="•"/>
            </a:pPr>
            <a:r>
              <a:rPr lang="en-US" sz="2000" dirty="0" smtClean="0">
                <a:solidFill>
                  <a:schemeClr val="tx1"/>
                </a:solidFill>
              </a:rPr>
              <a:t>Number </a:t>
            </a:r>
            <a:r>
              <a:rPr lang="en-US" sz="2000" dirty="0">
                <a:solidFill>
                  <a:schemeClr val="tx1"/>
                </a:solidFill>
              </a:rPr>
              <a:t>of bytes accessed from memory and transferred to cache/CPU per </a:t>
            </a:r>
            <a:r>
              <a:rPr lang="en-US" sz="2000" dirty="0" smtClean="0">
                <a:solidFill>
                  <a:schemeClr val="tx1"/>
                </a:solidFill>
              </a:rPr>
              <a:t>memory bus clock </a:t>
            </a:r>
            <a:r>
              <a:rPr lang="en-US" sz="2000" dirty="0">
                <a:solidFill>
                  <a:schemeClr val="tx1"/>
                </a:solidFill>
              </a:rPr>
              <a:t>cycle</a:t>
            </a:r>
          </a:p>
        </p:txBody>
      </p:sp>
      <p:sp>
        <p:nvSpPr>
          <p:cNvPr id="1576982" name="Text Box 22"/>
          <p:cNvSpPr txBox="1">
            <a:spLocks noChangeArrowheads="1"/>
          </p:cNvSpPr>
          <p:nvPr/>
        </p:nvSpPr>
        <p:spPr bwMode="auto">
          <a:xfrm>
            <a:off x="-118528" y="4055527"/>
            <a:ext cx="1219200" cy="1069975"/>
          </a:xfrm>
          <a:prstGeom prst="rect">
            <a:avLst/>
          </a:prstGeom>
          <a:noFill/>
          <a:ln w="12700">
            <a:noFill/>
            <a:miter lim="800000"/>
            <a:headEnd/>
            <a:tailEnd/>
          </a:ln>
          <a:effectLst/>
        </p:spPr>
        <p:txBody>
          <a:bodyPr>
            <a:spAutoFit/>
          </a:bodyPr>
          <a:lstStyle/>
          <a:p>
            <a:pPr algn="r"/>
            <a:r>
              <a:rPr lang="en-US" sz="1600"/>
              <a:t>32-bit data</a:t>
            </a:r>
          </a:p>
          <a:p>
            <a:pPr algn="r"/>
            <a:r>
              <a:rPr lang="en-US" sz="1600"/>
              <a:t>&amp;</a:t>
            </a:r>
          </a:p>
          <a:p>
            <a:pPr algn="r"/>
            <a:r>
              <a:rPr lang="en-US" sz="1600"/>
              <a:t>32-bit addr</a:t>
            </a:r>
          </a:p>
          <a:p>
            <a:pPr algn="r"/>
            <a:r>
              <a:rPr lang="en-US" sz="1600"/>
              <a:t>per cycle</a:t>
            </a:r>
          </a:p>
        </p:txBody>
      </p:sp>
      <p:sp>
        <p:nvSpPr>
          <p:cNvPr id="1576983" name="Line 23"/>
          <p:cNvSpPr>
            <a:spLocks noChangeShapeType="1"/>
          </p:cNvSpPr>
          <p:nvPr/>
        </p:nvSpPr>
        <p:spPr bwMode="auto">
          <a:xfrm>
            <a:off x="1100672" y="4055527"/>
            <a:ext cx="1066800" cy="0"/>
          </a:xfrm>
          <a:prstGeom prst="line">
            <a:avLst/>
          </a:prstGeom>
          <a:noFill/>
          <a:ln w="28575">
            <a:solidFill>
              <a:schemeClr val="accent1"/>
            </a:solidFill>
            <a:round/>
            <a:headEnd/>
            <a:tailEnd/>
          </a:ln>
          <a:effectLst/>
        </p:spPr>
        <p:txBody>
          <a:bodyPr/>
          <a:lstStyle/>
          <a:p>
            <a:endParaRPr lang="en-US"/>
          </a:p>
        </p:txBody>
      </p:sp>
      <p:sp>
        <p:nvSpPr>
          <p:cNvPr id="1576984" name="Line 24"/>
          <p:cNvSpPr>
            <a:spLocks noChangeShapeType="1"/>
          </p:cNvSpPr>
          <p:nvPr/>
        </p:nvSpPr>
        <p:spPr bwMode="auto">
          <a:xfrm flipV="1">
            <a:off x="1024472" y="4055527"/>
            <a:ext cx="228600" cy="304800"/>
          </a:xfrm>
          <a:prstGeom prst="line">
            <a:avLst/>
          </a:prstGeom>
          <a:noFill/>
          <a:ln w="12700">
            <a:solidFill>
              <a:schemeClr val="accent1"/>
            </a:solidFill>
            <a:round/>
            <a:headEnd/>
            <a:tailEnd type="triangle" w="med" len="med"/>
          </a:ln>
          <a:effectLst/>
        </p:spPr>
        <p:txBody>
          <a:bodyPr/>
          <a:lstStyle/>
          <a:p>
            <a:endParaRPr lang="en-US"/>
          </a:p>
        </p:txBody>
      </p:sp>
      <p:sp>
        <p:nvSpPr>
          <p:cNvPr id="1576985" name="Text Box 25"/>
          <p:cNvSpPr txBox="1">
            <a:spLocks noChangeArrowheads="1"/>
          </p:cNvSpPr>
          <p:nvPr/>
        </p:nvSpPr>
        <p:spPr bwMode="auto">
          <a:xfrm>
            <a:off x="643472" y="1921927"/>
            <a:ext cx="849313" cy="336550"/>
          </a:xfrm>
          <a:prstGeom prst="rect">
            <a:avLst/>
          </a:prstGeom>
          <a:noFill/>
          <a:ln w="12700">
            <a:noFill/>
            <a:miter lim="800000"/>
            <a:headEnd/>
            <a:tailEnd/>
          </a:ln>
          <a:effectLst/>
        </p:spPr>
        <p:txBody>
          <a:bodyPr wrap="none">
            <a:spAutoFit/>
          </a:bodyPr>
          <a:lstStyle/>
          <a:p>
            <a:r>
              <a:rPr lang="en-US" sz="1600">
                <a:solidFill>
                  <a:schemeClr val="accent2"/>
                </a:solidFill>
              </a:rPr>
              <a:t>on-chip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1" grpId="0"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55"/>
            <a:ext cx="8229600" cy="1143000"/>
          </a:xfrm>
        </p:spPr>
        <p:txBody>
          <a:bodyPr/>
          <a:lstStyle/>
          <a:p>
            <a:r>
              <a:rPr lang="en-US" dirty="0" smtClean="0"/>
              <a:t>(DDR) SDRAM Operation</a:t>
            </a:r>
            <a:endParaRPr lang="en-US" dirty="0"/>
          </a:p>
        </p:txBody>
      </p:sp>
      <p:sp>
        <p:nvSpPr>
          <p:cNvPr id="4" name="Rectangle 2"/>
          <p:cNvSpPr>
            <a:spLocks noChangeArrowheads="1"/>
          </p:cNvSpPr>
          <p:nvPr/>
        </p:nvSpPr>
        <p:spPr bwMode="auto">
          <a:xfrm>
            <a:off x="5803900" y="1858430"/>
            <a:ext cx="1651000" cy="1651000"/>
          </a:xfrm>
          <a:prstGeom prst="rect">
            <a:avLst/>
          </a:prstGeom>
          <a:noFill/>
          <a:ln w="25400">
            <a:solidFill>
              <a:schemeClr val="tx1"/>
            </a:solidFill>
            <a:miter lim="800000"/>
            <a:headEnd/>
            <a:tailEnd/>
          </a:ln>
          <a:effectLst>
            <a:outerShdw dist="107763" dir="2700000" algn="ctr" rotWithShape="0">
              <a:schemeClr val="bg1"/>
            </a:outerShdw>
          </a:effectLst>
        </p:spPr>
        <p:txBody>
          <a:bodyPr wrap="none" anchor="ctr"/>
          <a:lstStyle/>
          <a:p>
            <a:endParaRPr lang="en-US"/>
          </a:p>
        </p:txBody>
      </p:sp>
      <p:sp>
        <p:nvSpPr>
          <p:cNvPr id="5" name="Line 3"/>
          <p:cNvSpPr>
            <a:spLocks noChangeShapeType="1"/>
          </p:cNvSpPr>
          <p:nvPr/>
        </p:nvSpPr>
        <p:spPr bwMode="auto">
          <a:xfrm>
            <a:off x="5422900" y="1845730"/>
            <a:ext cx="279400" cy="0"/>
          </a:xfrm>
          <a:prstGeom prst="line">
            <a:avLst/>
          </a:prstGeom>
          <a:noFill/>
          <a:ln w="25400">
            <a:solidFill>
              <a:schemeClr val="tx1"/>
            </a:solidFill>
            <a:round/>
            <a:headEnd/>
            <a:tailEnd/>
          </a:ln>
          <a:effectLst/>
        </p:spPr>
        <p:txBody>
          <a:bodyPr wrap="none" anchor="ctr"/>
          <a:lstStyle/>
          <a:p>
            <a:endParaRPr lang="en-US"/>
          </a:p>
        </p:txBody>
      </p:sp>
      <p:sp>
        <p:nvSpPr>
          <p:cNvPr id="6" name="Line 4"/>
          <p:cNvSpPr>
            <a:spLocks noChangeShapeType="1"/>
          </p:cNvSpPr>
          <p:nvPr/>
        </p:nvSpPr>
        <p:spPr bwMode="auto">
          <a:xfrm>
            <a:off x="5435600" y="3522130"/>
            <a:ext cx="279400" cy="0"/>
          </a:xfrm>
          <a:prstGeom prst="line">
            <a:avLst/>
          </a:prstGeom>
          <a:noFill/>
          <a:ln w="25400">
            <a:solidFill>
              <a:schemeClr val="tx1"/>
            </a:solidFill>
            <a:round/>
            <a:headEnd/>
            <a:tailEnd/>
          </a:ln>
          <a:effectLst/>
        </p:spPr>
        <p:txBody>
          <a:bodyPr wrap="none" anchor="ctr"/>
          <a:lstStyle/>
          <a:p>
            <a:endParaRPr lang="en-US"/>
          </a:p>
        </p:txBody>
      </p:sp>
      <p:sp>
        <p:nvSpPr>
          <p:cNvPr id="7" name="Line 5"/>
          <p:cNvSpPr>
            <a:spLocks noChangeShapeType="1"/>
          </p:cNvSpPr>
          <p:nvPr/>
        </p:nvSpPr>
        <p:spPr bwMode="auto">
          <a:xfrm flipV="1">
            <a:off x="5562600" y="3128430"/>
            <a:ext cx="0" cy="406400"/>
          </a:xfrm>
          <a:prstGeom prst="line">
            <a:avLst/>
          </a:prstGeom>
          <a:noFill/>
          <a:ln w="25400">
            <a:solidFill>
              <a:schemeClr val="tx1"/>
            </a:solidFill>
            <a:round/>
            <a:headEnd type="triangle" w="med" len="med"/>
            <a:tailEnd/>
          </a:ln>
          <a:effectLst/>
        </p:spPr>
        <p:txBody>
          <a:bodyPr wrap="none" anchor="ctr"/>
          <a:lstStyle/>
          <a:p>
            <a:endParaRPr lang="en-US"/>
          </a:p>
        </p:txBody>
      </p:sp>
      <p:sp>
        <p:nvSpPr>
          <p:cNvPr id="8" name="Line 6"/>
          <p:cNvSpPr>
            <a:spLocks noChangeShapeType="1"/>
          </p:cNvSpPr>
          <p:nvPr/>
        </p:nvSpPr>
        <p:spPr bwMode="auto">
          <a:xfrm>
            <a:off x="5562600" y="1858430"/>
            <a:ext cx="0" cy="355600"/>
          </a:xfrm>
          <a:prstGeom prst="line">
            <a:avLst/>
          </a:prstGeom>
          <a:noFill/>
          <a:ln w="25400">
            <a:solidFill>
              <a:schemeClr val="tx1"/>
            </a:solidFill>
            <a:round/>
            <a:headEnd type="triangle" w="med" len="med"/>
            <a:tailEnd/>
          </a:ln>
          <a:effectLst/>
        </p:spPr>
        <p:txBody>
          <a:bodyPr wrap="none" anchor="ctr"/>
          <a:lstStyle/>
          <a:p>
            <a:endParaRPr lang="en-US"/>
          </a:p>
        </p:txBody>
      </p:sp>
      <p:sp>
        <p:nvSpPr>
          <p:cNvPr id="9" name="Rectangle 7"/>
          <p:cNvSpPr>
            <a:spLocks noChangeArrowheads="1"/>
          </p:cNvSpPr>
          <p:nvPr/>
        </p:nvSpPr>
        <p:spPr bwMode="auto">
          <a:xfrm rot="16200000">
            <a:off x="5145088" y="2507717"/>
            <a:ext cx="812800"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N rows</a:t>
            </a:r>
          </a:p>
        </p:txBody>
      </p:sp>
      <p:sp>
        <p:nvSpPr>
          <p:cNvPr id="10" name="Line 8"/>
          <p:cNvSpPr>
            <a:spLocks noChangeShapeType="1"/>
          </p:cNvSpPr>
          <p:nvPr/>
        </p:nvSpPr>
        <p:spPr bwMode="auto">
          <a:xfrm>
            <a:off x="7842250" y="1178980"/>
            <a:ext cx="0" cy="279400"/>
          </a:xfrm>
          <a:prstGeom prst="line">
            <a:avLst/>
          </a:prstGeom>
          <a:noFill/>
          <a:ln w="25400">
            <a:solidFill>
              <a:schemeClr val="tx1"/>
            </a:solidFill>
            <a:round/>
            <a:headEnd/>
            <a:tailEnd/>
          </a:ln>
          <a:effectLst/>
        </p:spPr>
        <p:txBody>
          <a:bodyPr wrap="none" anchor="ctr"/>
          <a:lstStyle/>
          <a:p>
            <a:endParaRPr lang="en-US"/>
          </a:p>
        </p:txBody>
      </p:sp>
      <p:sp>
        <p:nvSpPr>
          <p:cNvPr id="11" name="Line 9"/>
          <p:cNvSpPr>
            <a:spLocks noChangeShapeType="1"/>
          </p:cNvSpPr>
          <p:nvPr/>
        </p:nvSpPr>
        <p:spPr bwMode="auto">
          <a:xfrm>
            <a:off x="6165850" y="1178980"/>
            <a:ext cx="0" cy="279400"/>
          </a:xfrm>
          <a:prstGeom prst="line">
            <a:avLst/>
          </a:prstGeom>
          <a:noFill/>
          <a:ln w="25400">
            <a:solidFill>
              <a:schemeClr val="tx1"/>
            </a:solidFill>
            <a:round/>
            <a:headEnd/>
            <a:tailEnd/>
          </a:ln>
          <a:effectLst/>
        </p:spPr>
        <p:txBody>
          <a:bodyPr wrap="none" anchor="ctr"/>
          <a:lstStyle/>
          <a:p>
            <a:endParaRPr lang="en-US"/>
          </a:p>
        </p:txBody>
      </p:sp>
      <p:sp>
        <p:nvSpPr>
          <p:cNvPr id="12" name="Line 10"/>
          <p:cNvSpPr>
            <a:spLocks noChangeShapeType="1"/>
          </p:cNvSpPr>
          <p:nvPr/>
        </p:nvSpPr>
        <p:spPr bwMode="auto">
          <a:xfrm>
            <a:off x="6178550" y="1318680"/>
            <a:ext cx="355600"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3" name="Line 11"/>
          <p:cNvSpPr>
            <a:spLocks noChangeShapeType="1"/>
          </p:cNvSpPr>
          <p:nvPr/>
        </p:nvSpPr>
        <p:spPr bwMode="auto">
          <a:xfrm flipH="1">
            <a:off x="7448550" y="1318680"/>
            <a:ext cx="406400"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14" name="Rectangle 12"/>
          <p:cNvSpPr>
            <a:spLocks noChangeArrowheads="1"/>
          </p:cNvSpPr>
          <p:nvPr/>
        </p:nvSpPr>
        <p:spPr bwMode="auto">
          <a:xfrm>
            <a:off x="6594475" y="1139293"/>
            <a:ext cx="74453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N cols</a:t>
            </a:r>
          </a:p>
        </p:txBody>
      </p:sp>
      <p:sp>
        <p:nvSpPr>
          <p:cNvPr id="15" name="Line 13"/>
          <p:cNvSpPr>
            <a:spLocks noChangeShapeType="1"/>
          </p:cNvSpPr>
          <p:nvPr/>
        </p:nvSpPr>
        <p:spPr bwMode="auto">
          <a:xfrm flipV="1">
            <a:off x="5803900" y="1528230"/>
            <a:ext cx="279400" cy="330200"/>
          </a:xfrm>
          <a:prstGeom prst="line">
            <a:avLst/>
          </a:prstGeom>
          <a:noFill/>
          <a:ln w="25400">
            <a:solidFill>
              <a:schemeClr val="tx1"/>
            </a:solidFill>
            <a:round/>
            <a:headEnd/>
            <a:tailEnd/>
          </a:ln>
          <a:effectLst/>
        </p:spPr>
        <p:txBody>
          <a:bodyPr wrap="none" anchor="ctr"/>
          <a:lstStyle/>
          <a:p>
            <a:endParaRPr lang="en-US"/>
          </a:p>
        </p:txBody>
      </p:sp>
      <p:sp>
        <p:nvSpPr>
          <p:cNvPr id="16" name="Line 14"/>
          <p:cNvSpPr>
            <a:spLocks noChangeShapeType="1"/>
          </p:cNvSpPr>
          <p:nvPr/>
        </p:nvSpPr>
        <p:spPr bwMode="auto">
          <a:xfrm flipV="1">
            <a:off x="7480300" y="1528230"/>
            <a:ext cx="279400" cy="330200"/>
          </a:xfrm>
          <a:prstGeom prst="line">
            <a:avLst/>
          </a:prstGeom>
          <a:noFill/>
          <a:ln w="25400">
            <a:solidFill>
              <a:schemeClr val="tx1"/>
            </a:solidFill>
            <a:round/>
            <a:headEnd/>
            <a:tailEnd/>
          </a:ln>
          <a:effectLst/>
        </p:spPr>
        <p:txBody>
          <a:bodyPr wrap="none" anchor="ctr"/>
          <a:lstStyle/>
          <a:p>
            <a:endParaRPr lang="en-US"/>
          </a:p>
        </p:txBody>
      </p:sp>
      <p:sp>
        <p:nvSpPr>
          <p:cNvPr id="17" name="Line 15"/>
          <p:cNvSpPr>
            <a:spLocks noChangeShapeType="1"/>
          </p:cNvSpPr>
          <p:nvPr/>
        </p:nvSpPr>
        <p:spPr bwMode="auto">
          <a:xfrm flipV="1">
            <a:off x="7467600" y="3191930"/>
            <a:ext cx="279400" cy="330200"/>
          </a:xfrm>
          <a:prstGeom prst="line">
            <a:avLst/>
          </a:prstGeom>
          <a:noFill/>
          <a:ln w="25400">
            <a:solidFill>
              <a:schemeClr val="tx1"/>
            </a:solidFill>
            <a:round/>
            <a:headEnd/>
            <a:tailEnd/>
          </a:ln>
          <a:effectLst/>
        </p:spPr>
        <p:txBody>
          <a:bodyPr wrap="none" anchor="ctr"/>
          <a:lstStyle/>
          <a:p>
            <a:endParaRPr lang="en-US"/>
          </a:p>
        </p:txBody>
      </p:sp>
      <p:sp>
        <p:nvSpPr>
          <p:cNvPr id="18" name="Line 16"/>
          <p:cNvSpPr>
            <a:spLocks noChangeShapeType="1"/>
          </p:cNvSpPr>
          <p:nvPr/>
        </p:nvSpPr>
        <p:spPr bwMode="auto">
          <a:xfrm>
            <a:off x="6108700" y="1540930"/>
            <a:ext cx="1651000" cy="0"/>
          </a:xfrm>
          <a:prstGeom prst="line">
            <a:avLst/>
          </a:prstGeom>
          <a:noFill/>
          <a:ln w="25400">
            <a:solidFill>
              <a:schemeClr val="tx1"/>
            </a:solidFill>
            <a:round/>
            <a:headEnd/>
            <a:tailEnd/>
          </a:ln>
          <a:effectLst/>
        </p:spPr>
        <p:txBody>
          <a:bodyPr wrap="none" anchor="ctr"/>
          <a:lstStyle/>
          <a:p>
            <a:endParaRPr lang="en-US"/>
          </a:p>
        </p:txBody>
      </p:sp>
      <p:sp>
        <p:nvSpPr>
          <p:cNvPr id="19" name="Line 17"/>
          <p:cNvSpPr>
            <a:spLocks noChangeShapeType="1"/>
          </p:cNvSpPr>
          <p:nvPr/>
        </p:nvSpPr>
        <p:spPr bwMode="auto">
          <a:xfrm>
            <a:off x="7772400" y="1553630"/>
            <a:ext cx="0" cy="1651000"/>
          </a:xfrm>
          <a:prstGeom prst="line">
            <a:avLst/>
          </a:prstGeom>
          <a:noFill/>
          <a:ln w="25400">
            <a:solidFill>
              <a:schemeClr val="tx1"/>
            </a:solidFill>
            <a:round/>
            <a:headEnd/>
            <a:tailEnd/>
          </a:ln>
          <a:effectLst/>
        </p:spPr>
        <p:txBody>
          <a:bodyPr wrap="none" anchor="ctr"/>
          <a:lstStyle/>
          <a:p>
            <a:endParaRPr lang="en-US"/>
          </a:p>
        </p:txBody>
      </p:sp>
      <p:sp>
        <p:nvSpPr>
          <p:cNvPr id="20" name="Rectangle 18"/>
          <p:cNvSpPr>
            <a:spLocks noChangeArrowheads="1"/>
          </p:cNvSpPr>
          <p:nvPr/>
        </p:nvSpPr>
        <p:spPr bwMode="auto">
          <a:xfrm>
            <a:off x="6310313" y="1998130"/>
            <a:ext cx="78898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DRAM</a:t>
            </a:r>
          </a:p>
        </p:txBody>
      </p:sp>
      <p:sp>
        <p:nvSpPr>
          <p:cNvPr id="21" name="Line 19"/>
          <p:cNvSpPr>
            <a:spLocks noChangeShapeType="1"/>
          </p:cNvSpPr>
          <p:nvPr/>
        </p:nvSpPr>
        <p:spPr bwMode="auto">
          <a:xfrm flipH="1" flipV="1">
            <a:off x="5486400" y="1312330"/>
            <a:ext cx="850900" cy="393700"/>
          </a:xfrm>
          <a:prstGeom prst="line">
            <a:avLst/>
          </a:prstGeom>
          <a:noFill/>
          <a:ln w="25400">
            <a:solidFill>
              <a:schemeClr val="tx1"/>
            </a:solidFill>
            <a:round/>
            <a:headEnd/>
            <a:tailEnd/>
          </a:ln>
          <a:effectLst/>
        </p:spPr>
        <p:txBody>
          <a:bodyPr wrap="none" anchor="ctr"/>
          <a:lstStyle/>
          <a:p>
            <a:endParaRPr lang="en-US"/>
          </a:p>
        </p:txBody>
      </p:sp>
      <p:sp>
        <p:nvSpPr>
          <p:cNvPr id="22" name="Rectangle 20"/>
          <p:cNvSpPr>
            <a:spLocks noChangeArrowheads="1"/>
          </p:cNvSpPr>
          <p:nvPr/>
        </p:nvSpPr>
        <p:spPr bwMode="auto">
          <a:xfrm>
            <a:off x="3657600" y="855130"/>
            <a:ext cx="992188" cy="57785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Column</a:t>
            </a:r>
          </a:p>
          <a:p>
            <a:pPr algn="ctr"/>
            <a:r>
              <a:rPr lang="en-US" sz="1600" b="1">
                <a:solidFill>
                  <a:schemeClr val="tx1"/>
                </a:solidFill>
              </a:rPr>
              <a:t>Address</a:t>
            </a:r>
          </a:p>
        </p:txBody>
      </p:sp>
      <p:sp>
        <p:nvSpPr>
          <p:cNvPr id="23" name="Line 21"/>
          <p:cNvSpPr>
            <a:spLocks noChangeShapeType="1"/>
          </p:cNvSpPr>
          <p:nvPr/>
        </p:nvSpPr>
        <p:spPr bwMode="auto">
          <a:xfrm>
            <a:off x="6324600" y="3992030"/>
            <a:ext cx="0" cy="2921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24" name="Rectangle 22"/>
          <p:cNvSpPr>
            <a:spLocks noChangeArrowheads="1"/>
          </p:cNvSpPr>
          <p:nvPr/>
        </p:nvSpPr>
        <p:spPr bwMode="auto">
          <a:xfrm>
            <a:off x="5715000" y="4207930"/>
            <a:ext cx="1392238"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M-bit Output</a:t>
            </a:r>
          </a:p>
        </p:txBody>
      </p:sp>
      <p:grpSp>
        <p:nvGrpSpPr>
          <p:cNvPr id="3" name="Group 23"/>
          <p:cNvGrpSpPr>
            <a:grpSpLocks/>
          </p:cNvGrpSpPr>
          <p:nvPr/>
        </p:nvGrpSpPr>
        <p:grpSpPr bwMode="auto">
          <a:xfrm>
            <a:off x="5803900" y="3357030"/>
            <a:ext cx="3016250" cy="1003300"/>
            <a:chOff x="3656" y="2008"/>
            <a:chExt cx="1900" cy="632"/>
          </a:xfrm>
        </p:grpSpPr>
        <p:sp>
          <p:nvSpPr>
            <p:cNvPr id="26" name="Rectangle 24"/>
            <p:cNvSpPr>
              <a:spLocks noChangeArrowheads="1"/>
            </p:cNvSpPr>
            <p:nvPr/>
          </p:nvSpPr>
          <p:spPr bwMode="auto">
            <a:xfrm>
              <a:off x="3656" y="2216"/>
              <a:ext cx="1040" cy="176"/>
            </a:xfrm>
            <a:prstGeom prst="rect">
              <a:avLst/>
            </a:prstGeom>
            <a:noFill/>
            <a:ln w="25400">
              <a:solidFill>
                <a:schemeClr val="accent1"/>
              </a:solidFill>
              <a:miter lim="800000"/>
              <a:headEnd/>
              <a:tailEnd/>
            </a:ln>
            <a:effectLst/>
          </p:spPr>
          <p:txBody>
            <a:bodyPr wrap="none" anchor="ctr"/>
            <a:lstStyle/>
            <a:p>
              <a:endParaRPr lang="en-US"/>
            </a:p>
          </p:txBody>
        </p:sp>
        <p:sp>
          <p:nvSpPr>
            <p:cNvPr id="27" name="Line 25"/>
            <p:cNvSpPr>
              <a:spLocks noChangeShapeType="1"/>
            </p:cNvSpPr>
            <p:nvPr/>
          </p:nvSpPr>
          <p:spPr bwMode="auto">
            <a:xfrm flipV="1">
              <a:off x="4712" y="2008"/>
              <a:ext cx="176" cy="208"/>
            </a:xfrm>
            <a:prstGeom prst="line">
              <a:avLst/>
            </a:prstGeom>
            <a:noFill/>
            <a:ln w="25400">
              <a:solidFill>
                <a:schemeClr val="accent1"/>
              </a:solidFill>
              <a:round/>
              <a:headEnd/>
              <a:tailEnd/>
            </a:ln>
            <a:effectLst/>
          </p:spPr>
          <p:txBody>
            <a:bodyPr wrap="none" anchor="ctr"/>
            <a:lstStyle/>
            <a:p>
              <a:endParaRPr lang="en-US"/>
            </a:p>
          </p:txBody>
        </p:sp>
        <p:sp>
          <p:nvSpPr>
            <p:cNvPr id="28" name="Line 26"/>
            <p:cNvSpPr>
              <a:spLocks noChangeShapeType="1"/>
            </p:cNvSpPr>
            <p:nvPr/>
          </p:nvSpPr>
          <p:spPr bwMode="auto">
            <a:xfrm>
              <a:off x="4896" y="2024"/>
              <a:ext cx="0" cy="176"/>
            </a:xfrm>
            <a:prstGeom prst="line">
              <a:avLst/>
            </a:prstGeom>
            <a:noFill/>
            <a:ln w="25400">
              <a:solidFill>
                <a:schemeClr val="accent1"/>
              </a:solidFill>
              <a:round/>
              <a:headEnd/>
              <a:tailEnd/>
            </a:ln>
            <a:effectLst/>
          </p:spPr>
          <p:txBody>
            <a:bodyPr wrap="none" anchor="ctr"/>
            <a:lstStyle/>
            <a:p>
              <a:endParaRPr lang="en-US"/>
            </a:p>
          </p:txBody>
        </p:sp>
        <p:sp>
          <p:nvSpPr>
            <p:cNvPr id="29" name="Line 27"/>
            <p:cNvSpPr>
              <a:spLocks noChangeShapeType="1"/>
            </p:cNvSpPr>
            <p:nvPr/>
          </p:nvSpPr>
          <p:spPr bwMode="auto">
            <a:xfrm flipV="1">
              <a:off x="4712" y="2200"/>
              <a:ext cx="176" cy="208"/>
            </a:xfrm>
            <a:prstGeom prst="line">
              <a:avLst/>
            </a:prstGeom>
            <a:noFill/>
            <a:ln w="25400">
              <a:solidFill>
                <a:schemeClr val="accent1"/>
              </a:solidFill>
              <a:round/>
              <a:headEnd/>
              <a:tailEnd/>
            </a:ln>
            <a:effectLst/>
          </p:spPr>
          <p:txBody>
            <a:bodyPr wrap="none" anchor="ctr"/>
            <a:lstStyle/>
            <a:p>
              <a:endParaRPr lang="en-US"/>
            </a:p>
          </p:txBody>
        </p:sp>
        <p:sp>
          <p:nvSpPr>
            <p:cNvPr id="30" name="Line 28"/>
            <p:cNvSpPr>
              <a:spLocks noChangeShapeType="1"/>
            </p:cNvSpPr>
            <p:nvPr/>
          </p:nvSpPr>
          <p:spPr bwMode="auto">
            <a:xfrm>
              <a:off x="4704" y="2456"/>
              <a:ext cx="0" cy="128"/>
            </a:xfrm>
            <a:prstGeom prst="line">
              <a:avLst/>
            </a:prstGeom>
            <a:noFill/>
            <a:ln w="25400">
              <a:solidFill>
                <a:schemeClr val="tx1"/>
              </a:solidFill>
              <a:round/>
              <a:headEnd/>
              <a:tailEnd/>
            </a:ln>
            <a:effectLst/>
          </p:spPr>
          <p:txBody>
            <a:bodyPr wrap="none" anchor="ctr"/>
            <a:lstStyle/>
            <a:p>
              <a:endParaRPr lang="en-US"/>
            </a:p>
          </p:txBody>
        </p:sp>
        <p:sp>
          <p:nvSpPr>
            <p:cNvPr id="31" name="Line 29"/>
            <p:cNvSpPr>
              <a:spLocks noChangeShapeType="1"/>
            </p:cNvSpPr>
            <p:nvPr/>
          </p:nvSpPr>
          <p:spPr bwMode="auto">
            <a:xfrm>
              <a:off x="4944" y="2160"/>
              <a:ext cx="0" cy="176"/>
            </a:xfrm>
            <a:prstGeom prst="line">
              <a:avLst/>
            </a:prstGeom>
            <a:noFill/>
            <a:ln w="25400">
              <a:solidFill>
                <a:schemeClr val="tx1"/>
              </a:solidFill>
              <a:round/>
              <a:headEnd/>
              <a:tailEnd/>
            </a:ln>
            <a:effectLst/>
          </p:spPr>
          <p:txBody>
            <a:bodyPr wrap="none" anchor="ctr"/>
            <a:lstStyle/>
            <a:p>
              <a:endParaRPr lang="en-US"/>
            </a:p>
          </p:txBody>
        </p:sp>
        <p:sp>
          <p:nvSpPr>
            <p:cNvPr id="32" name="Line 30"/>
            <p:cNvSpPr>
              <a:spLocks noChangeShapeType="1"/>
            </p:cNvSpPr>
            <p:nvPr/>
          </p:nvSpPr>
          <p:spPr bwMode="auto">
            <a:xfrm flipV="1">
              <a:off x="4560" y="2488"/>
              <a:ext cx="136" cy="152"/>
            </a:xfrm>
            <a:prstGeom prst="line">
              <a:avLst/>
            </a:prstGeom>
            <a:noFill/>
            <a:ln w="25400">
              <a:solidFill>
                <a:schemeClr val="tx1"/>
              </a:solidFill>
              <a:round/>
              <a:headEnd/>
              <a:tailEnd type="triangle" w="med" len="med"/>
            </a:ln>
            <a:effectLst/>
          </p:spPr>
          <p:txBody>
            <a:bodyPr wrap="none" anchor="ctr"/>
            <a:lstStyle/>
            <a:p>
              <a:endParaRPr lang="en-US"/>
            </a:p>
          </p:txBody>
        </p:sp>
        <p:sp>
          <p:nvSpPr>
            <p:cNvPr id="33" name="Line 31"/>
            <p:cNvSpPr>
              <a:spLocks noChangeShapeType="1"/>
            </p:cNvSpPr>
            <p:nvPr/>
          </p:nvSpPr>
          <p:spPr bwMode="auto">
            <a:xfrm flipV="1">
              <a:off x="4944" y="2016"/>
              <a:ext cx="144" cy="208"/>
            </a:xfrm>
            <a:prstGeom prst="line">
              <a:avLst/>
            </a:prstGeom>
            <a:noFill/>
            <a:ln w="25400">
              <a:solidFill>
                <a:schemeClr val="tx1"/>
              </a:solidFill>
              <a:round/>
              <a:headEnd type="triangle" w="med" len="med"/>
              <a:tailEnd/>
            </a:ln>
            <a:effectLst/>
          </p:spPr>
          <p:txBody>
            <a:bodyPr wrap="none" anchor="ctr"/>
            <a:lstStyle/>
            <a:p>
              <a:endParaRPr lang="en-US"/>
            </a:p>
          </p:txBody>
        </p:sp>
        <p:sp>
          <p:nvSpPr>
            <p:cNvPr id="34" name="Rectangle 32"/>
            <p:cNvSpPr>
              <a:spLocks noChangeArrowheads="1"/>
            </p:cNvSpPr>
            <p:nvPr/>
          </p:nvSpPr>
          <p:spPr bwMode="auto">
            <a:xfrm>
              <a:off x="4752" y="2352"/>
              <a:ext cx="804" cy="210"/>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M bit planes</a:t>
              </a:r>
            </a:p>
          </p:txBody>
        </p:sp>
        <p:sp>
          <p:nvSpPr>
            <p:cNvPr id="35" name="Line 33"/>
            <p:cNvSpPr>
              <a:spLocks noChangeShapeType="1"/>
            </p:cNvSpPr>
            <p:nvPr/>
          </p:nvSpPr>
          <p:spPr bwMode="auto">
            <a:xfrm flipV="1">
              <a:off x="3656" y="2104"/>
              <a:ext cx="80" cy="112"/>
            </a:xfrm>
            <a:prstGeom prst="line">
              <a:avLst/>
            </a:prstGeom>
            <a:noFill/>
            <a:ln w="25400">
              <a:solidFill>
                <a:schemeClr val="accent1"/>
              </a:solidFill>
              <a:round/>
              <a:headEnd/>
              <a:tailEnd/>
            </a:ln>
            <a:effectLst/>
          </p:spPr>
          <p:txBody>
            <a:bodyPr wrap="none" anchor="ctr"/>
            <a:lstStyle/>
            <a:p>
              <a:endParaRPr lang="en-US"/>
            </a:p>
          </p:txBody>
        </p:sp>
        <p:sp>
          <p:nvSpPr>
            <p:cNvPr id="36" name="Line 34"/>
            <p:cNvSpPr>
              <a:spLocks noChangeShapeType="1"/>
            </p:cNvSpPr>
            <p:nvPr/>
          </p:nvSpPr>
          <p:spPr bwMode="auto">
            <a:xfrm flipH="1">
              <a:off x="4792" y="2016"/>
              <a:ext cx="112" cy="0"/>
            </a:xfrm>
            <a:prstGeom prst="line">
              <a:avLst/>
            </a:prstGeom>
            <a:noFill/>
            <a:ln w="25400">
              <a:solidFill>
                <a:schemeClr val="accent1"/>
              </a:solidFill>
              <a:round/>
              <a:headEnd/>
              <a:tailEnd/>
            </a:ln>
            <a:effectLst/>
          </p:spPr>
          <p:txBody>
            <a:bodyPr wrap="none" anchor="ctr"/>
            <a:lstStyle/>
            <a:p>
              <a:endParaRPr lang="en-US"/>
            </a:p>
          </p:txBody>
        </p:sp>
        <p:sp>
          <p:nvSpPr>
            <p:cNvPr id="37" name="Rectangle 35"/>
            <p:cNvSpPr>
              <a:spLocks noChangeArrowheads="1"/>
            </p:cNvSpPr>
            <p:nvPr/>
          </p:nvSpPr>
          <p:spPr bwMode="auto">
            <a:xfrm>
              <a:off x="3687" y="2208"/>
              <a:ext cx="940" cy="210"/>
            </a:xfrm>
            <a:prstGeom prst="rect">
              <a:avLst/>
            </a:prstGeom>
            <a:noFill/>
            <a:ln w="12700">
              <a:noFill/>
              <a:miter lim="800000"/>
              <a:headEnd/>
              <a:tailEnd/>
            </a:ln>
            <a:effectLst/>
          </p:spPr>
          <p:txBody>
            <a:bodyPr wrap="none" lIns="90488" tIns="44450" rIns="90488" bIns="44450">
              <a:spAutoFit/>
            </a:bodyPr>
            <a:lstStyle/>
            <a:p>
              <a:r>
                <a:rPr lang="en-US" sz="1600" b="1"/>
                <a:t>  N x M SRAM</a:t>
              </a:r>
            </a:p>
          </p:txBody>
        </p:sp>
      </p:grpSp>
      <p:sp>
        <p:nvSpPr>
          <p:cNvPr id="38" name="Line 36"/>
          <p:cNvSpPr>
            <a:spLocks noChangeShapeType="1"/>
          </p:cNvSpPr>
          <p:nvPr/>
        </p:nvSpPr>
        <p:spPr bwMode="auto">
          <a:xfrm>
            <a:off x="5803900" y="2683930"/>
            <a:ext cx="1651000" cy="0"/>
          </a:xfrm>
          <a:prstGeom prst="line">
            <a:avLst/>
          </a:prstGeom>
          <a:noFill/>
          <a:ln w="25400">
            <a:solidFill>
              <a:schemeClr val="tx1"/>
            </a:solidFill>
            <a:round/>
            <a:headEnd/>
            <a:tailEnd/>
          </a:ln>
          <a:effectLst/>
        </p:spPr>
        <p:txBody>
          <a:bodyPr wrap="none" anchor="ctr"/>
          <a:lstStyle/>
          <a:p>
            <a:endParaRPr lang="en-US"/>
          </a:p>
        </p:txBody>
      </p:sp>
      <p:sp>
        <p:nvSpPr>
          <p:cNvPr id="39" name="Line 37"/>
          <p:cNvSpPr>
            <a:spLocks noChangeShapeType="1"/>
          </p:cNvSpPr>
          <p:nvPr/>
        </p:nvSpPr>
        <p:spPr bwMode="auto">
          <a:xfrm>
            <a:off x="5803900" y="2988730"/>
            <a:ext cx="1651000" cy="0"/>
          </a:xfrm>
          <a:prstGeom prst="line">
            <a:avLst/>
          </a:prstGeom>
          <a:noFill/>
          <a:ln w="25400">
            <a:solidFill>
              <a:schemeClr val="tx1"/>
            </a:solidFill>
            <a:round/>
            <a:headEnd/>
            <a:tailEnd/>
          </a:ln>
          <a:effectLst/>
        </p:spPr>
        <p:txBody>
          <a:bodyPr wrap="none" anchor="ctr"/>
          <a:lstStyle/>
          <a:p>
            <a:endParaRPr lang="en-US"/>
          </a:p>
        </p:txBody>
      </p:sp>
      <p:sp>
        <p:nvSpPr>
          <p:cNvPr id="40" name="Line 38"/>
          <p:cNvSpPr>
            <a:spLocks noChangeShapeType="1"/>
          </p:cNvSpPr>
          <p:nvPr/>
        </p:nvSpPr>
        <p:spPr bwMode="auto">
          <a:xfrm flipV="1">
            <a:off x="7480300" y="2366430"/>
            <a:ext cx="279400" cy="330200"/>
          </a:xfrm>
          <a:prstGeom prst="line">
            <a:avLst/>
          </a:prstGeom>
          <a:noFill/>
          <a:ln w="25400">
            <a:solidFill>
              <a:schemeClr val="tx1"/>
            </a:solidFill>
            <a:round/>
            <a:headEnd/>
            <a:tailEnd/>
          </a:ln>
          <a:effectLst/>
        </p:spPr>
        <p:txBody>
          <a:bodyPr wrap="none" anchor="ctr"/>
          <a:lstStyle/>
          <a:p>
            <a:endParaRPr lang="en-US"/>
          </a:p>
        </p:txBody>
      </p:sp>
      <p:sp>
        <p:nvSpPr>
          <p:cNvPr id="41" name="Line 39"/>
          <p:cNvSpPr>
            <a:spLocks noChangeShapeType="1"/>
          </p:cNvSpPr>
          <p:nvPr/>
        </p:nvSpPr>
        <p:spPr bwMode="auto">
          <a:xfrm flipV="1">
            <a:off x="7480300" y="2671230"/>
            <a:ext cx="279400" cy="330200"/>
          </a:xfrm>
          <a:prstGeom prst="line">
            <a:avLst/>
          </a:prstGeom>
          <a:noFill/>
          <a:ln w="25400">
            <a:solidFill>
              <a:schemeClr val="tx1"/>
            </a:solidFill>
            <a:round/>
            <a:headEnd/>
            <a:tailEnd/>
          </a:ln>
          <a:effectLst/>
        </p:spPr>
        <p:txBody>
          <a:bodyPr wrap="none" anchor="ctr"/>
          <a:lstStyle/>
          <a:p>
            <a:endParaRPr lang="en-US"/>
          </a:p>
        </p:txBody>
      </p:sp>
      <p:sp>
        <p:nvSpPr>
          <p:cNvPr id="42" name="Line 40"/>
          <p:cNvSpPr>
            <a:spLocks noChangeShapeType="1"/>
          </p:cNvSpPr>
          <p:nvPr/>
        </p:nvSpPr>
        <p:spPr bwMode="auto">
          <a:xfrm>
            <a:off x="6629400" y="2988730"/>
            <a:ext cx="0" cy="660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43" name="Line 41"/>
          <p:cNvSpPr>
            <a:spLocks noChangeShapeType="1"/>
          </p:cNvSpPr>
          <p:nvPr/>
        </p:nvSpPr>
        <p:spPr bwMode="auto">
          <a:xfrm>
            <a:off x="7632700" y="2683930"/>
            <a:ext cx="825500" cy="0"/>
          </a:xfrm>
          <a:prstGeom prst="line">
            <a:avLst/>
          </a:prstGeom>
          <a:noFill/>
          <a:ln w="25400">
            <a:solidFill>
              <a:schemeClr val="tx1"/>
            </a:solidFill>
            <a:round/>
            <a:headEnd type="triangle" w="med" len="med"/>
            <a:tailEnd/>
          </a:ln>
          <a:effectLst/>
        </p:spPr>
        <p:txBody>
          <a:bodyPr wrap="none" anchor="ctr"/>
          <a:lstStyle/>
          <a:p>
            <a:endParaRPr lang="en-US"/>
          </a:p>
        </p:txBody>
      </p:sp>
      <p:sp>
        <p:nvSpPr>
          <p:cNvPr id="44" name="Rectangle 42"/>
          <p:cNvSpPr>
            <a:spLocks noChangeArrowheads="1"/>
          </p:cNvSpPr>
          <p:nvPr/>
        </p:nvSpPr>
        <p:spPr bwMode="auto">
          <a:xfrm>
            <a:off x="7785100" y="2150530"/>
            <a:ext cx="992188" cy="577850"/>
          </a:xfrm>
          <a:prstGeom prst="rect">
            <a:avLst/>
          </a:prstGeom>
          <a:noFill/>
          <a:ln w="12700">
            <a:noFill/>
            <a:miter lim="800000"/>
            <a:headEnd/>
            <a:tailEnd/>
          </a:ln>
          <a:effectLst/>
        </p:spPr>
        <p:txBody>
          <a:bodyPr wrap="none" lIns="90488" tIns="44450" rIns="90488" bIns="44450">
            <a:spAutoFit/>
          </a:bodyPr>
          <a:lstStyle/>
          <a:p>
            <a:pPr algn="ctr"/>
            <a:r>
              <a:rPr lang="en-US" sz="1600" b="1">
                <a:solidFill>
                  <a:schemeClr val="tx1"/>
                </a:solidFill>
              </a:rPr>
              <a:t>Row</a:t>
            </a:r>
          </a:p>
          <a:p>
            <a:pPr algn="ctr"/>
            <a:r>
              <a:rPr lang="en-US" sz="1600" b="1">
                <a:solidFill>
                  <a:schemeClr val="tx1"/>
                </a:solidFill>
              </a:rPr>
              <a:t>Address</a:t>
            </a:r>
          </a:p>
        </p:txBody>
      </p:sp>
      <p:sp>
        <p:nvSpPr>
          <p:cNvPr id="45" name="Line 43"/>
          <p:cNvSpPr>
            <a:spLocks noChangeShapeType="1"/>
          </p:cNvSpPr>
          <p:nvPr/>
        </p:nvSpPr>
        <p:spPr bwMode="auto">
          <a:xfrm>
            <a:off x="6324600" y="1706030"/>
            <a:ext cx="0" cy="19685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46" name="Line 45"/>
          <p:cNvSpPr>
            <a:spLocks noChangeShapeType="1"/>
          </p:cNvSpPr>
          <p:nvPr/>
        </p:nvSpPr>
        <p:spPr bwMode="auto">
          <a:xfrm flipV="1">
            <a:off x="5791200" y="2379130"/>
            <a:ext cx="279400" cy="330200"/>
          </a:xfrm>
          <a:prstGeom prst="line">
            <a:avLst/>
          </a:prstGeom>
          <a:noFill/>
          <a:ln w="25400">
            <a:solidFill>
              <a:schemeClr val="tx1"/>
            </a:solidFill>
            <a:prstDash val="sysDot"/>
            <a:round/>
            <a:headEnd/>
            <a:tailEnd/>
          </a:ln>
          <a:effectLst/>
        </p:spPr>
        <p:txBody>
          <a:bodyPr wrap="none" anchor="ctr"/>
          <a:lstStyle/>
          <a:p>
            <a:endParaRPr lang="en-US"/>
          </a:p>
        </p:txBody>
      </p:sp>
      <p:sp>
        <p:nvSpPr>
          <p:cNvPr id="47" name="Line 46"/>
          <p:cNvSpPr>
            <a:spLocks noChangeShapeType="1"/>
          </p:cNvSpPr>
          <p:nvPr/>
        </p:nvSpPr>
        <p:spPr bwMode="auto">
          <a:xfrm>
            <a:off x="6096000" y="2379130"/>
            <a:ext cx="1651000" cy="0"/>
          </a:xfrm>
          <a:prstGeom prst="line">
            <a:avLst/>
          </a:prstGeom>
          <a:noFill/>
          <a:ln w="25400">
            <a:solidFill>
              <a:schemeClr val="tx1"/>
            </a:solidFill>
            <a:prstDash val="sysDot"/>
            <a:round/>
            <a:headEnd/>
            <a:tailEnd/>
          </a:ln>
          <a:effectLst/>
        </p:spPr>
        <p:txBody>
          <a:bodyPr wrap="none" anchor="ctr"/>
          <a:lstStyle/>
          <a:p>
            <a:endParaRPr lang="en-US"/>
          </a:p>
        </p:txBody>
      </p:sp>
      <p:sp>
        <p:nvSpPr>
          <p:cNvPr id="48" name="Rectangle 47"/>
          <p:cNvSpPr>
            <a:spLocks noChangeArrowheads="1"/>
          </p:cNvSpPr>
          <p:nvPr/>
        </p:nvSpPr>
        <p:spPr bwMode="auto">
          <a:xfrm>
            <a:off x="381000" y="1159927"/>
            <a:ext cx="4686300" cy="3150606"/>
          </a:xfrm>
          <a:prstGeom prst="rect">
            <a:avLst/>
          </a:prstGeom>
          <a:noFill/>
          <a:ln w="12700">
            <a:noFill/>
            <a:miter lim="800000"/>
            <a:headEnd/>
            <a:tailEnd/>
          </a:ln>
          <a:effectLst/>
        </p:spPr>
        <p:txBody>
          <a:bodyPr lIns="63500" tIns="25400" rIns="63500" bIns="25400">
            <a:spAutoFit/>
          </a:bodyPr>
          <a:lstStyle/>
          <a:p>
            <a:pPr marL="287338" indent="-287338">
              <a:spcBef>
                <a:spcPct val="30000"/>
              </a:spcBef>
              <a:buSzPct val="75000"/>
              <a:buFont typeface="Arial"/>
              <a:buChar char="•"/>
            </a:pPr>
            <a:r>
              <a:rPr lang="en-US" sz="2400" dirty="0">
                <a:solidFill>
                  <a:schemeClr val="tx1"/>
                </a:solidFill>
              </a:rPr>
              <a:t>After a row </a:t>
            </a:r>
            <a:r>
              <a:rPr lang="en-US" sz="2400" dirty="0" smtClean="0">
                <a:solidFill>
                  <a:schemeClr val="tx1"/>
                </a:solidFill>
              </a:rPr>
              <a:t>is </a:t>
            </a:r>
            <a:r>
              <a:rPr lang="en-US" sz="2400" dirty="0">
                <a:solidFill>
                  <a:schemeClr val="tx1"/>
                </a:solidFill>
              </a:rPr>
              <a:t>read</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into </a:t>
            </a:r>
            <a:r>
              <a:rPr lang="en-US" sz="2400" dirty="0">
                <a:solidFill>
                  <a:schemeClr val="tx1"/>
                </a:solidFill>
              </a:rPr>
              <a:t>the SRAM register</a:t>
            </a:r>
          </a:p>
          <a:p>
            <a:pPr marL="741363" lvl="1" indent="-246063">
              <a:spcBef>
                <a:spcPct val="30000"/>
              </a:spcBef>
              <a:buSzPct val="75000"/>
              <a:buFont typeface="Arial"/>
              <a:buChar char="•"/>
            </a:pPr>
            <a:r>
              <a:rPr lang="en-US" sz="2000" dirty="0">
                <a:solidFill>
                  <a:schemeClr val="tx1"/>
                </a:solidFill>
              </a:rPr>
              <a:t>Input CAS as the starting “burst” address along with a burst length</a:t>
            </a:r>
          </a:p>
          <a:p>
            <a:pPr marL="741363" lvl="1" indent="-246063">
              <a:spcBef>
                <a:spcPct val="30000"/>
              </a:spcBef>
              <a:buSzPct val="75000"/>
              <a:buFont typeface="Arial"/>
              <a:buChar char="•"/>
            </a:pPr>
            <a:r>
              <a:rPr lang="en-US" sz="2000" dirty="0">
                <a:solidFill>
                  <a:schemeClr val="tx1"/>
                </a:solidFill>
              </a:rPr>
              <a:t>Transfers a burst of data (</a:t>
            </a:r>
            <a:r>
              <a:rPr lang="en-US" sz="2000" dirty="0"/>
              <a:t>ideally a cache block</a:t>
            </a:r>
            <a:r>
              <a:rPr lang="en-US" sz="2000" dirty="0">
                <a:solidFill>
                  <a:schemeClr val="tx1"/>
                </a:solidFill>
              </a:rPr>
              <a:t>) from a series of sequential </a:t>
            </a:r>
            <a:r>
              <a:rPr lang="en-US" sz="2000" dirty="0" smtClean="0">
                <a:solidFill>
                  <a:schemeClr val="tx1"/>
                </a:solidFill>
              </a:rPr>
              <a:t>addresses </a:t>
            </a:r>
            <a:r>
              <a:rPr lang="en-US" sz="2000" dirty="0">
                <a:solidFill>
                  <a:schemeClr val="tx1"/>
                </a:solidFill>
              </a:rPr>
              <a:t>within that row</a:t>
            </a:r>
            <a:endParaRPr lang="en-US" sz="2000" dirty="0" smtClean="0">
              <a:solidFill>
                <a:schemeClr val="tx1"/>
              </a:solidFill>
            </a:endParaRPr>
          </a:p>
          <a:p>
            <a:pPr marL="1146175" lvl="2" indent="-176213">
              <a:spcBef>
                <a:spcPct val="30000"/>
              </a:spcBef>
              <a:buClr>
                <a:schemeClr val="accent1"/>
              </a:buClr>
              <a:buFont typeface="Times New Roman" pitchFamily="18" charset="0"/>
              <a:buChar char="-"/>
            </a:pPr>
            <a:r>
              <a:rPr lang="en-US" dirty="0" smtClean="0"/>
              <a:t>M</a:t>
            </a:r>
            <a:r>
              <a:rPr lang="en-US" dirty="0" smtClean="0">
                <a:solidFill>
                  <a:schemeClr val="tx1"/>
                </a:solidFill>
              </a:rPr>
              <a:t>emory bus clock </a:t>
            </a:r>
            <a:r>
              <a:rPr lang="en-US" dirty="0">
                <a:solidFill>
                  <a:schemeClr val="tx1"/>
                </a:solidFill>
              </a:rPr>
              <a:t>controls transfer of successive words in the burst </a:t>
            </a:r>
          </a:p>
        </p:txBody>
      </p:sp>
      <p:sp>
        <p:nvSpPr>
          <p:cNvPr id="49" name="Rectangle 48"/>
          <p:cNvSpPr>
            <a:spLocks noChangeArrowheads="1"/>
          </p:cNvSpPr>
          <p:nvPr/>
        </p:nvSpPr>
        <p:spPr bwMode="auto">
          <a:xfrm>
            <a:off x="4953000" y="1159930"/>
            <a:ext cx="990600" cy="152400"/>
          </a:xfrm>
          <a:prstGeom prst="rect">
            <a:avLst/>
          </a:prstGeom>
          <a:noFill/>
          <a:ln w="12700">
            <a:solidFill>
              <a:schemeClr val="tx1"/>
            </a:solidFill>
            <a:miter lim="800000"/>
            <a:headEnd/>
            <a:tailEnd/>
          </a:ln>
          <a:effectLst/>
        </p:spPr>
        <p:txBody>
          <a:bodyPr wrap="none" anchor="ctr"/>
          <a:lstStyle/>
          <a:p>
            <a:endParaRPr lang="en-US"/>
          </a:p>
        </p:txBody>
      </p:sp>
      <p:sp>
        <p:nvSpPr>
          <p:cNvPr id="50" name="Line 49"/>
          <p:cNvSpPr>
            <a:spLocks noChangeShapeType="1"/>
          </p:cNvSpPr>
          <p:nvPr/>
        </p:nvSpPr>
        <p:spPr bwMode="auto">
          <a:xfrm>
            <a:off x="4648200" y="1236130"/>
            <a:ext cx="304800" cy="0"/>
          </a:xfrm>
          <a:prstGeom prst="line">
            <a:avLst/>
          </a:prstGeom>
          <a:noFill/>
          <a:ln w="12700">
            <a:solidFill>
              <a:schemeClr val="tx1"/>
            </a:solidFill>
            <a:round/>
            <a:headEnd/>
            <a:tailEnd type="triangle" w="med" len="med"/>
          </a:ln>
          <a:effectLst/>
        </p:spPr>
        <p:txBody>
          <a:bodyPr/>
          <a:lstStyle/>
          <a:p>
            <a:endParaRPr lang="en-US"/>
          </a:p>
        </p:txBody>
      </p:sp>
      <p:sp>
        <p:nvSpPr>
          <p:cNvPr id="51" name="Line 50"/>
          <p:cNvSpPr>
            <a:spLocks noChangeShapeType="1"/>
          </p:cNvSpPr>
          <p:nvPr/>
        </p:nvSpPr>
        <p:spPr bwMode="auto">
          <a:xfrm>
            <a:off x="5867400" y="1312330"/>
            <a:ext cx="0" cy="76200"/>
          </a:xfrm>
          <a:prstGeom prst="line">
            <a:avLst/>
          </a:prstGeom>
          <a:noFill/>
          <a:ln w="12700">
            <a:solidFill>
              <a:schemeClr val="tx1"/>
            </a:solidFill>
            <a:round/>
            <a:headEnd/>
            <a:tailEnd/>
          </a:ln>
          <a:effectLst/>
        </p:spPr>
        <p:txBody>
          <a:bodyPr/>
          <a:lstStyle/>
          <a:p>
            <a:endParaRPr lang="en-US"/>
          </a:p>
        </p:txBody>
      </p:sp>
      <p:sp>
        <p:nvSpPr>
          <p:cNvPr id="52" name="Line 51"/>
          <p:cNvSpPr>
            <a:spLocks noChangeShapeType="1"/>
          </p:cNvSpPr>
          <p:nvPr/>
        </p:nvSpPr>
        <p:spPr bwMode="auto">
          <a:xfrm>
            <a:off x="5867400" y="1388530"/>
            <a:ext cx="152400" cy="0"/>
          </a:xfrm>
          <a:prstGeom prst="line">
            <a:avLst/>
          </a:prstGeom>
          <a:noFill/>
          <a:ln w="12700">
            <a:solidFill>
              <a:schemeClr val="tx1"/>
            </a:solidFill>
            <a:round/>
            <a:headEnd/>
            <a:tailEnd/>
          </a:ln>
          <a:effectLst/>
        </p:spPr>
        <p:txBody>
          <a:bodyPr/>
          <a:lstStyle/>
          <a:p>
            <a:endParaRPr lang="en-US"/>
          </a:p>
        </p:txBody>
      </p:sp>
      <p:sp>
        <p:nvSpPr>
          <p:cNvPr id="53" name="Line 52"/>
          <p:cNvSpPr>
            <a:spLocks noChangeShapeType="1"/>
          </p:cNvSpPr>
          <p:nvPr/>
        </p:nvSpPr>
        <p:spPr bwMode="auto">
          <a:xfrm>
            <a:off x="6019800" y="1007530"/>
            <a:ext cx="0" cy="381000"/>
          </a:xfrm>
          <a:prstGeom prst="line">
            <a:avLst/>
          </a:prstGeom>
          <a:noFill/>
          <a:ln w="12700">
            <a:solidFill>
              <a:schemeClr val="tx1"/>
            </a:solidFill>
            <a:round/>
            <a:headEnd/>
            <a:tailEnd/>
          </a:ln>
          <a:effectLst/>
        </p:spPr>
        <p:txBody>
          <a:bodyPr/>
          <a:lstStyle/>
          <a:p>
            <a:endParaRPr lang="en-US"/>
          </a:p>
        </p:txBody>
      </p:sp>
      <p:sp>
        <p:nvSpPr>
          <p:cNvPr id="54" name="Line 53"/>
          <p:cNvSpPr>
            <a:spLocks noChangeShapeType="1"/>
          </p:cNvSpPr>
          <p:nvPr/>
        </p:nvSpPr>
        <p:spPr bwMode="auto">
          <a:xfrm>
            <a:off x="5867400" y="1007530"/>
            <a:ext cx="152400" cy="0"/>
          </a:xfrm>
          <a:prstGeom prst="line">
            <a:avLst/>
          </a:prstGeom>
          <a:noFill/>
          <a:ln w="12700">
            <a:solidFill>
              <a:schemeClr val="tx1"/>
            </a:solidFill>
            <a:round/>
            <a:headEnd/>
            <a:tailEnd/>
          </a:ln>
          <a:effectLst/>
        </p:spPr>
        <p:txBody>
          <a:bodyPr/>
          <a:lstStyle/>
          <a:p>
            <a:endParaRPr lang="en-US"/>
          </a:p>
        </p:txBody>
      </p:sp>
      <p:sp>
        <p:nvSpPr>
          <p:cNvPr id="55" name="Line 54"/>
          <p:cNvSpPr>
            <a:spLocks noChangeShapeType="1"/>
          </p:cNvSpPr>
          <p:nvPr/>
        </p:nvSpPr>
        <p:spPr bwMode="auto">
          <a:xfrm>
            <a:off x="5867400" y="1007530"/>
            <a:ext cx="0" cy="152400"/>
          </a:xfrm>
          <a:prstGeom prst="line">
            <a:avLst/>
          </a:prstGeom>
          <a:noFill/>
          <a:ln w="12700">
            <a:solidFill>
              <a:schemeClr val="tx1"/>
            </a:solidFill>
            <a:round/>
            <a:headEnd/>
            <a:tailEnd type="triangle" w="med" len="med"/>
          </a:ln>
          <a:effectLst/>
        </p:spPr>
        <p:txBody>
          <a:bodyPr/>
          <a:lstStyle/>
          <a:p>
            <a:endParaRPr lang="en-US"/>
          </a:p>
        </p:txBody>
      </p:sp>
      <p:sp>
        <p:nvSpPr>
          <p:cNvPr id="56" name="Rectangle 55"/>
          <p:cNvSpPr>
            <a:spLocks noChangeArrowheads="1"/>
          </p:cNvSpPr>
          <p:nvPr/>
        </p:nvSpPr>
        <p:spPr bwMode="auto">
          <a:xfrm>
            <a:off x="5943600" y="855130"/>
            <a:ext cx="412750"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+1</a:t>
            </a:r>
          </a:p>
        </p:txBody>
      </p:sp>
      <p:sp>
        <p:nvSpPr>
          <p:cNvPr id="57" name="Line 56"/>
          <p:cNvSpPr>
            <a:spLocks noChangeShapeType="1"/>
          </p:cNvSpPr>
          <p:nvPr/>
        </p:nvSpPr>
        <p:spPr bwMode="auto">
          <a:xfrm>
            <a:off x="560388" y="6032500"/>
            <a:ext cx="203200" cy="0"/>
          </a:xfrm>
          <a:prstGeom prst="line">
            <a:avLst/>
          </a:prstGeom>
          <a:noFill/>
          <a:ln w="25400">
            <a:solidFill>
              <a:schemeClr val="tx1"/>
            </a:solidFill>
            <a:round/>
            <a:headEnd/>
            <a:tailEnd/>
          </a:ln>
          <a:effectLst/>
        </p:spPr>
        <p:txBody>
          <a:bodyPr wrap="none" anchor="ctr"/>
          <a:lstStyle/>
          <a:p>
            <a:endParaRPr lang="en-US"/>
          </a:p>
        </p:txBody>
      </p:sp>
      <p:sp>
        <p:nvSpPr>
          <p:cNvPr id="58" name="Line 57"/>
          <p:cNvSpPr>
            <a:spLocks noChangeShapeType="1"/>
          </p:cNvSpPr>
          <p:nvPr/>
        </p:nvSpPr>
        <p:spPr bwMode="auto">
          <a:xfrm>
            <a:off x="560388" y="6337300"/>
            <a:ext cx="203200" cy="0"/>
          </a:xfrm>
          <a:prstGeom prst="line">
            <a:avLst/>
          </a:prstGeom>
          <a:noFill/>
          <a:ln w="25400">
            <a:solidFill>
              <a:schemeClr val="tx1"/>
            </a:solidFill>
            <a:round/>
            <a:headEnd/>
            <a:tailEnd/>
          </a:ln>
          <a:effectLst/>
        </p:spPr>
        <p:txBody>
          <a:bodyPr wrap="none" anchor="ctr"/>
          <a:lstStyle/>
          <a:p>
            <a:endParaRPr lang="en-US"/>
          </a:p>
        </p:txBody>
      </p:sp>
      <p:sp>
        <p:nvSpPr>
          <p:cNvPr id="59" name="Line 58"/>
          <p:cNvSpPr>
            <a:spLocks noChangeShapeType="1"/>
          </p:cNvSpPr>
          <p:nvPr/>
        </p:nvSpPr>
        <p:spPr bwMode="auto">
          <a:xfrm>
            <a:off x="788988" y="6045200"/>
            <a:ext cx="127000" cy="279400"/>
          </a:xfrm>
          <a:prstGeom prst="line">
            <a:avLst/>
          </a:prstGeom>
          <a:noFill/>
          <a:ln w="25400">
            <a:solidFill>
              <a:schemeClr val="tx1"/>
            </a:solidFill>
            <a:round/>
            <a:headEnd/>
            <a:tailEnd/>
          </a:ln>
          <a:effectLst/>
        </p:spPr>
        <p:txBody>
          <a:bodyPr wrap="none" anchor="ctr"/>
          <a:lstStyle/>
          <a:p>
            <a:endParaRPr lang="en-US"/>
          </a:p>
        </p:txBody>
      </p:sp>
      <p:sp>
        <p:nvSpPr>
          <p:cNvPr id="60" name="Line 59"/>
          <p:cNvSpPr>
            <a:spLocks noChangeShapeType="1"/>
          </p:cNvSpPr>
          <p:nvPr/>
        </p:nvSpPr>
        <p:spPr bwMode="auto">
          <a:xfrm flipV="1">
            <a:off x="788988" y="6019800"/>
            <a:ext cx="127000" cy="330200"/>
          </a:xfrm>
          <a:prstGeom prst="line">
            <a:avLst/>
          </a:prstGeom>
          <a:noFill/>
          <a:ln w="25400">
            <a:solidFill>
              <a:schemeClr val="tx1"/>
            </a:solidFill>
            <a:round/>
            <a:headEnd/>
            <a:tailEnd/>
          </a:ln>
          <a:effectLst/>
        </p:spPr>
        <p:txBody>
          <a:bodyPr wrap="none" anchor="ctr"/>
          <a:lstStyle/>
          <a:p>
            <a:endParaRPr lang="en-US"/>
          </a:p>
        </p:txBody>
      </p:sp>
      <p:sp>
        <p:nvSpPr>
          <p:cNvPr id="61" name="Line 60"/>
          <p:cNvSpPr>
            <a:spLocks noChangeShapeType="1"/>
          </p:cNvSpPr>
          <p:nvPr/>
        </p:nvSpPr>
        <p:spPr bwMode="auto">
          <a:xfrm>
            <a:off x="941388" y="6032500"/>
            <a:ext cx="1270000" cy="0"/>
          </a:xfrm>
          <a:prstGeom prst="line">
            <a:avLst/>
          </a:prstGeom>
          <a:noFill/>
          <a:ln w="25400">
            <a:solidFill>
              <a:schemeClr val="tx1"/>
            </a:solidFill>
            <a:round/>
            <a:headEnd/>
            <a:tailEnd/>
          </a:ln>
          <a:effectLst/>
        </p:spPr>
        <p:txBody>
          <a:bodyPr wrap="none" anchor="ctr"/>
          <a:lstStyle/>
          <a:p>
            <a:endParaRPr lang="en-US"/>
          </a:p>
        </p:txBody>
      </p:sp>
      <p:sp>
        <p:nvSpPr>
          <p:cNvPr id="62" name="Line 61"/>
          <p:cNvSpPr>
            <a:spLocks noChangeShapeType="1"/>
          </p:cNvSpPr>
          <p:nvPr/>
        </p:nvSpPr>
        <p:spPr bwMode="auto">
          <a:xfrm>
            <a:off x="941388" y="6337300"/>
            <a:ext cx="1270000" cy="0"/>
          </a:xfrm>
          <a:prstGeom prst="line">
            <a:avLst/>
          </a:prstGeom>
          <a:noFill/>
          <a:ln w="25400">
            <a:solidFill>
              <a:schemeClr val="tx1"/>
            </a:solidFill>
            <a:round/>
            <a:headEnd/>
            <a:tailEnd/>
          </a:ln>
          <a:effectLst/>
        </p:spPr>
        <p:txBody>
          <a:bodyPr wrap="none" anchor="ctr"/>
          <a:lstStyle/>
          <a:p>
            <a:endParaRPr lang="en-US"/>
          </a:p>
        </p:txBody>
      </p:sp>
      <p:sp>
        <p:nvSpPr>
          <p:cNvPr id="63" name="Line 62"/>
          <p:cNvSpPr>
            <a:spLocks noChangeShapeType="1"/>
          </p:cNvSpPr>
          <p:nvPr/>
        </p:nvSpPr>
        <p:spPr bwMode="auto">
          <a:xfrm>
            <a:off x="2236788" y="6045200"/>
            <a:ext cx="127000" cy="279400"/>
          </a:xfrm>
          <a:prstGeom prst="line">
            <a:avLst/>
          </a:prstGeom>
          <a:noFill/>
          <a:ln w="25400">
            <a:solidFill>
              <a:schemeClr val="tx1"/>
            </a:solidFill>
            <a:round/>
            <a:headEnd/>
            <a:tailEnd/>
          </a:ln>
          <a:effectLst/>
        </p:spPr>
        <p:txBody>
          <a:bodyPr wrap="none" anchor="ctr"/>
          <a:lstStyle/>
          <a:p>
            <a:endParaRPr lang="en-US"/>
          </a:p>
        </p:txBody>
      </p:sp>
      <p:sp>
        <p:nvSpPr>
          <p:cNvPr id="64" name="Line 63"/>
          <p:cNvSpPr>
            <a:spLocks noChangeShapeType="1"/>
          </p:cNvSpPr>
          <p:nvPr/>
        </p:nvSpPr>
        <p:spPr bwMode="auto">
          <a:xfrm flipV="1">
            <a:off x="2236788" y="6019800"/>
            <a:ext cx="127000" cy="330200"/>
          </a:xfrm>
          <a:prstGeom prst="line">
            <a:avLst/>
          </a:prstGeom>
          <a:noFill/>
          <a:ln w="25400">
            <a:solidFill>
              <a:schemeClr val="tx1"/>
            </a:solidFill>
            <a:round/>
            <a:headEnd/>
            <a:tailEnd/>
          </a:ln>
          <a:effectLst/>
        </p:spPr>
        <p:txBody>
          <a:bodyPr wrap="none" anchor="ctr"/>
          <a:lstStyle/>
          <a:p>
            <a:endParaRPr lang="en-US"/>
          </a:p>
        </p:txBody>
      </p:sp>
      <p:sp>
        <p:nvSpPr>
          <p:cNvPr id="65" name="Rectangle 64"/>
          <p:cNvSpPr>
            <a:spLocks noChangeArrowheads="1"/>
          </p:cNvSpPr>
          <p:nvPr/>
        </p:nvSpPr>
        <p:spPr bwMode="auto">
          <a:xfrm>
            <a:off x="838200" y="6032500"/>
            <a:ext cx="147796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Row Address</a:t>
            </a:r>
          </a:p>
        </p:txBody>
      </p:sp>
      <p:sp>
        <p:nvSpPr>
          <p:cNvPr id="66" name="Line 65"/>
          <p:cNvSpPr>
            <a:spLocks noChangeShapeType="1"/>
          </p:cNvSpPr>
          <p:nvPr/>
        </p:nvSpPr>
        <p:spPr bwMode="auto">
          <a:xfrm>
            <a:off x="14620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67" name="Line 66"/>
          <p:cNvSpPr>
            <a:spLocks noChangeShapeType="1"/>
          </p:cNvSpPr>
          <p:nvPr/>
        </p:nvSpPr>
        <p:spPr bwMode="auto">
          <a:xfrm>
            <a:off x="560388" y="5575300"/>
            <a:ext cx="2260600" cy="0"/>
          </a:xfrm>
          <a:prstGeom prst="line">
            <a:avLst/>
          </a:prstGeom>
          <a:noFill/>
          <a:ln w="25400">
            <a:solidFill>
              <a:schemeClr val="tx1"/>
            </a:solidFill>
            <a:round/>
            <a:headEnd/>
            <a:tailEnd/>
          </a:ln>
          <a:effectLst/>
        </p:spPr>
        <p:txBody>
          <a:bodyPr wrap="none" anchor="ctr"/>
          <a:lstStyle/>
          <a:p>
            <a:endParaRPr lang="en-US"/>
          </a:p>
        </p:txBody>
      </p:sp>
      <p:sp>
        <p:nvSpPr>
          <p:cNvPr id="68" name="Line 67"/>
          <p:cNvSpPr>
            <a:spLocks noChangeShapeType="1"/>
          </p:cNvSpPr>
          <p:nvPr/>
        </p:nvSpPr>
        <p:spPr bwMode="auto">
          <a:xfrm>
            <a:off x="2846388" y="5588000"/>
            <a:ext cx="127000" cy="203200"/>
          </a:xfrm>
          <a:prstGeom prst="line">
            <a:avLst/>
          </a:prstGeom>
          <a:noFill/>
          <a:ln w="25400">
            <a:solidFill>
              <a:schemeClr val="tx1"/>
            </a:solidFill>
            <a:round/>
            <a:headEnd/>
            <a:tailEnd/>
          </a:ln>
          <a:effectLst/>
        </p:spPr>
        <p:txBody>
          <a:bodyPr wrap="none" anchor="ctr"/>
          <a:lstStyle/>
          <a:p>
            <a:endParaRPr lang="en-US"/>
          </a:p>
        </p:txBody>
      </p:sp>
      <p:sp>
        <p:nvSpPr>
          <p:cNvPr id="69" name="Line 68"/>
          <p:cNvSpPr>
            <a:spLocks noChangeShapeType="1"/>
          </p:cNvSpPr>
          <p:nvPr/>
        </p:nvSpPr>
        <p:spPr bwMode="auto">
          <a:xfrm flipV="1">
            <a:off x="2998788" y="5791200"/>
            <a:ext cx="4011612" cy="12700"/>
          </a:xfrm>
          <a:prstGeom prst="line">
            <a:avLst/>
          </a:prstGeom>
          <a:noFill/>
          <a:ln w="25400">
            <a:solidFill>
              <a:schemeClr val="tx1"/>
            </a:solidFill>
            <a:round/>
            <a:headEnd/>
            <a:tailEnd/>
          </a:ln>
          <a:effectLst/>
        </p:spPr>
        <p:txBody>
          <a:bodyPr wrap="none" anchor="ctr"/>
          <a:lstStyle/>
          <a:p>
            <a:endParaRPr lang="en-US"/>
          </a:p>
        </p:txBody>
      </p:sp>
      <p:sp>
        <p:nvSpPr>
          <p:cNvPr id="70" name="Rectangle 69"/>
          <p:cNvSpPr>
            <a:spLocks noChangeArrowheads="1"/>
          </p:cNvSpPr>
          <p:nvPr/>
        </p:nvSpPr>
        <p:spPr bwMode="auto">
          <a:xfrm>
            <a:off x="457200" y="5575300"/>
            <a:ext cx="60801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CAS</a:t>
            </a:r>
          </a:p>
        </p:txBody>
      </p:sp>
      <p:sp>
        <p:nvSpPr>
          <p:cNvPr id="71" name="Line 70"/>
          <p:cNvSpPr>
            <a:spLocks noChangeShapeType="1"/>
          </p:cNvSpPr>
          <p:nvPr/>
        </p:nvSpPr>
        <p:spPr bwMode="auto">
          <a:xfrm>
            <a:off x="1398588" y="5054600"/>
            <a:ext cx="127000" cy="203200"/>
          </a:xfrm>
          <a:prstGeom prst="line">
            <a:avLst/>
          </a:prstGeom>
          <a:noFill/>
          <a:ln w="25400">
            <a:solidFill>
              <a:schemeClr val="tx1"/>
            </a:solidFill>
            <a:round/>
            <a:headEnd/>
            <a:tailEnd/>
          </a:ln>
          <a:effectLst/>
        </p:spPr>
        <p:txBody>
          <a:bodyPr wrap="none" anchor="ctr"/>
          <a:lstStyle/>
          <a:p>
            <a:endParaRPr lang="en-US"/>
          </a:p>
        </p:txBody>
      </p:sp>
      <p:sp>
        <p:nvSpPr>
          <p:cNvPr id="72" name="Line 71"/>
          <p:cNvSpPr>
            <a:spLocks noChangeShapeType="1"/>
          </p:cNvSpPr>
          <p:nvPr/>
        </p:nvSpPr>
        <p:spPr bwMode="auto">
          <a:xfrm flipV="1">
            <a:off x="1550988" y="5257800"/>
            <a:ext cx="5459412" cy="12700"/>
          </a:xfrm>
          <a:prstGeom prst="line">
            <a:avLst/>
          </a:prstGeom>
          <a:noFill/>
          <a:ln w="25400">
            <a:solidFill>
              <a:schemeClr val="tx1"/>
            </a:solidFill>
            <a:round/>
            <a:headEnd/>
            <a:tailEnd/>
          </a:ln>
          <a:effectLst/>
        </p:spPr>
        <p:txBody>
          <a:bodyPr wrap="none" anchor="ctr"/>
          <a:lstStyle/>
          <a:p>
            <a:endParaRPr lang="en-US"/>
          </a:p>
        </p:txBody>
      </p:sp>
      <p:sp>
        <p:nvSpPr>
          <p:cNvPr id="73" name="Rectangle 72"/>
          <p:cNvSpPr>
            <a:spLocks noChangeArrowheads="1"/>
          </p:cNvSpPr>
          <p:nvPr/>
        </p:nvSpPr>
        <p:spPr bwMode="auto">
          <a:xfrm>
            <a:off x="457200" y="5041900"/>
            <a:ext cx="60801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RAS</a:t>
            </a:r>
          </a:p>
        </p:txBody>
      </p:sp>
      <p:sp>
        <p:nvSpPr>
          <p:cNvPr id="74" name="Line 73"/>
          <p:cNvSpPr>
            <a:spLocks noChangeShapeType="1"/>
          </p:cNvSpPr>
          <p:nvPr/>
        </p:nvSpPr>
        <p:spPr bwMode="auto">
          <a:xfrm flipV="1">
            <a:off x="7023100" y="5029200"/>
            <a:ext cx="127000" cy="254000"/>
          </a:xfrm>
          <a:prstGeom prst="line">
            <a:avLst/>
          </a:prstGeom>
          <a:noFill/>
          <a:ln w="25400">
            <a:solidFill>
              <a:schemeClr val="tx1"/>
            </a:solidFill>
            <a:round/>
            <a:headEnd/>
            <a:tailEnd/>
          </a:ln>
          <a:effectLst/>
        </p:spPr>
        <p:txBody>
          <a:bodyPr wrap="none" anchor="ctr"/>
          <a:lstStyle/>
          <a:p>
            <a:endParaRPr lang="en-US"/>
          </a:p>
        </p:txBody>
      </p:sp>
      <p:sp>
        <p:nvSpPr>
          <p:cNvPr id="75" name="Line 74"/>
          <p:cNvSpPr>
            <a:spLocks noChangeShapeType="1"/>
          </p:cNvSpPr>
          <p:nvPr/>
        </p:nvSpPr>
        <p:spPr bwMode="auto">
          <a:xfrm flipV="1">
            <a:off x="7175500" y="5029200"/>
            <a:ext cx="1511300" cy="12700"/>
          </a:xfrm>
          <a:prstGeom prst="line">
            <a:avLst/>
          </a:prstGeom>
          <a:noFill/>
          <a:ln w="25400">
            <a:solidFill>
              <a:schemeClr val="tx1"/>
            </a:solidFill>
            <a:round/>
            <a:headEnd/>
            <a:tailEnd/>
          </a:ln>
          <a:effectLst/>
        </p:spPr>
        <p:txBody>
          <a:bodyPr wrap="none" anchor="ctr"/>
          <a:lstStyle/>
          <a:p>
            <a:endParaRPr lang="en-US"/>
          </a:p>
        </p:txBody>
      </p:sp>
      <p:sp>
        <p:nvSpPr>
          <p:cNvPr id="76" name="Rectangle 75"/>
          <p:cNvSpPr>
            <a:spLocks noChangeArrowheads="1"/>
          </p:cNvSpPr>
          <p:nvPr/>
        </p:nvSpPr>
        <p:spPr bwMode="auto">
          <a:xfrm>
            <a:off x="2438400" y="6019800"/>
            <a:ext cx="1376363"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Col Address</a:t>
            </a:r>
          </a:p>
        </p:txBody>
      </p:sp>
      <p:sp>
        <p:nvSpPr>
          <p:cNvPr id="77" name="Line 76"/>
          <p:cNvSpPr>
            <a:spLocks noChangeShapeType="1"/>
          </p:cNvSpPr>
          <p:nvPr/>
        </p:nvSpPr>
        <p:spPr bwMode="auto">
          <a:xfrm>
            <a:off x="2389188" y="6337300"/>
            <a:ext cx="1422400" cy="0"/>
          </a:xfrm>
          <a:prstGeom prst="line">
            <a:avLst/>
          </a:prstGeom>
          <a:noFill/>
          <a:ln w="25400">
            <a:solidFill>
              <a:schemeClr val="tx1"/>
            </a:solidFill>
            <a:round/>
            <a:headEnd/>
            <a:tailEnd/>
          </a:ln>
          <a:effectLst/>
        </p:spPr>
        <p:txBody>
          <a:bodyPr wrap="none" anchor="ctr"/>
          <a:lstStyle/>
          <a:p>
            <a:endParaRPr lang="en-US"/>
          </a:p>
        </p:txBody>
      </p:sp>
      <p:sp>
        <p:nvSpPr>
          <p:cNvPr id="78" name="Line 77"/>
          <p:cNvSpPr>
            <a:spLocks noChangeShapeType="1"/>
          </p:cNvSpPr>
          <p:nvPr/>
        </p:nvSpPr>
        <p:spPr bwMode="auto">
          <a:xfrm>
            <a:off x="2389188" y="6032500"/>
            <a:ext cx="1422400" cy="0"/>
          </a:xfrm>
          <a:prstGeom prst="line">
            <a:avLst/>
          </a:prstGeom>
          <a:noFill/>
          <a:ln w="25400">
            <a:solidFill>
              <a:schemeClr val="tx1"/>
            </a:solidFill>
            <a:round/>
            <a:headEnd/>
            <a:tailEnd/>
          </a:ln>
          <a:effectLst/>
        </p:spPr>
        <p:txBody>
          <a:bodyPr wrap="none" anchor="ctr"/>
          <a:lstStyle/>
          <a:p>
            <a:endParaRPr lang="en-US"/>
          </a:p>
        </p:txBody>
      </p:sp>
      <p:sp>
        <p:nvSpPr>
          <p:cNvPr id="79" name="Line 78"/>
          <p:cNvSpPr>
            <a:spLocks noChangeShapeType="1"/>
          </p:cNvSpPr>
          <p:nvPr/>
        </p:nvSpPr>
        <p:spPr bwMode="auto">
          <a:xfrm>
            <a:off x="3836988" y="6045200"/>
            <a:ext cx="127000" cy="279400"/>
          </a:xfrm>
          <a:prstGeom prst="line">
            <a:avLst/>
          </a:prstGeom>
          <a:noFill/>
          <a:ln w="25400">
            <a:solidFill>
              <a:schemeClr val="tx1"/>
            </a:solidFill>
            <a:round/>
            <a:headEnd/>
            <a:tailEnd/>
          </a:ln>
          <a:effectLst/>
        </p:spPr>
        <p:txBody>
          <a:bodyPr wrap="none" anchor="ctr"/>
          <a:lstStyle/>
          <a:p>
            <a:endParaRPr lang="en-US"/>
          </a:p>
        </p:txBody>
      </p:sp>
      <p:sp>
        <p:nvSpPr>
          <p:cNvPr id="80" name="Line 79"/>
          <p:cNvSpPr>
            <a:spLocks noChangeShapeType="1"/>
          </p:cNvSpPr>
          <p:nvPr/>
        </p:nvSpPr>
        <p:spPr bwMode="auto">
          <a:xfrm flipV="1">
            <a:off x="3836988" y="6019800"/>
            <a:ext cx="127000" cy="330200"/>
          </a:xfrm>
          <a:prstGeom prst="line">
            <a:avLst/>
          </a:prstGeom>
          <a:noFill/>
          <a:ln w="25400">
            <a:solidFill>
              <a:schemeClr val="tx1"/>
            </a:solidFill>
            <a:round/>
            <a:headEnd/>
            <a:tailEnd/>
          </a:ln>
          <a:effectLst/>
        </p:spPr>
        <p:txBody>
          <a:bodyPr wrap="none" anchor="ctr"/>
          <a:lstStyle/>
          <a:p>
            <a:endParaRPr lang="en-US"/>
          </a:p>
        </p:txBody>
      </p:sp>
      <p:sp>
        <p:nvSpPr>
          <p:cNvPr id="81" name="Line 80"/>
          <p:cNvSpPr>
            <a:spLocks noChangeShapeType="1"/>
          </p:cNvSpPr>
          <p:nvPr/>
        </p:nvSpPr>
        <p:spPr bwMode="auto">
          <a:xfrm>
            <a:off x="39004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2" name="Line 81"/>
          <p:cNvSpPr>
            <a:spLocks noChangeShapeType="1"/>
          </p:cNvSpPr>
          <p:nvPr/>
        </p:nvSpPr>
        <p:spPr bwMode="auto">
          <a:xfrm>
            <a:off x="49926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3" name="Line 82"/>
          <p:cNvSpPr>
            <a:spLocks noChangeShapeType="1"/>
          </p:cNvSpPr>
          <p:nvPr/>
        </p:nvSpPr>
        <p:spPr bwMode="auto">
          <a:xfrm>
            <a:off x="6034088" y="49022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4" name="Line 83"/>
          <p:cNvSpPr>
            <a:spLocks noChangeShapeType="1"/>
          </p:cNvSpPr>
          <p:nvPr/>
        </p:nvSpPr>
        <p:spPr bwMode="auto">
          <a:xfrm>
            <a:off x="7100888" y="4876800"/>
            <a:ext cx="0" cy="1498600"/>
          </a:xfrm>
          <a:prstGeom prst="line">
            <a:avLst/>
          </a:prstGeom>
          <a:noFill/>
          <a:ln w="25400">
            <a:solidFill>
              <a:schemeClr val="tx1"/>
            </a:solidFill>
            <a:prstDash val="dash"/>
            <a:round/>
            <a:headEnd/>
            <a:tailEnd/>
          </a:ln>
          <a:effectLst/>
        </p:spPr>
        <p:txBody>
          <a:bodyPr wrap="none" anchor="ctr"/>
          <a:lstStyle/>
          <a:p>
            <a:endParaRPr lang="en-US"/>
          </a:p>
        </p:txBody>
      </p:sp>
      <p:sp>
        <p:nvSpPr>
          <p:cNvPr id="85" name="Line 84"/>
          <p:cNvSpPr>
            <a:spLocks noChangeShapeType="1"/>
          </p:cNvSpPr>
          <p:nvPr/>
        </p:nvSpPr>
        <p:spPr bwMode="auto">
          <a:xfrm>
            <a:off x="560388" y="5041900"/>
            <a:ext cx="812800" cy="0"/>
          </a:xfrm>
          <a:prstGeom prst="line">
            <a:avLst/>
          </a:prstGeom>
          <a:noFill/>
          <a:ln w="25400">
            <a:solidFill>
              <a:schemeClr val="tx1"/>
            </a:solidFill>
            <a:round/>
            <a:headEnd/>
            <a:tailEnd/>
          </a:ln>
          <a:effectLst/>
        </p:spPr>
        <p:txBody>
          <a:bodyPr wrap="none" anchor="ctr"/>
          <a:lstStyle/>
          <a:p>
            <a:endParaRPr lang="en-US"/>
          </a:p>
        </p:txBody>
      </p:sp>
      <p:sp>
        <p:nvSpPr>
          <p:cNvPr id="86" name="Line 85"/>
          <p:cNvSpPr>
            <a:spLocks noChangeShapeType="1"/>
          </p:cNvSpPr>
          <p:nvPr/>
        </p:nvSpPr>
        <p:spPr bwMode="auto">
          <a:xfrm flipV="1">
            <a:off x="7010400" y="5537200"/>
            <a:ext cx="127000" cy="254000"/>
          </a:xfrm>
          <a:prstGeom prst="line">
            <a:avLst/>
          </a:prstGeom>
          <a:noFill/>
          <a:ln w="25400">
            <a:solidFill>
              <a:schemeClr val="tx1"/>
            </a:solidFill>
            <a:round/>
            <a:headEnd/>
            <a:tailEnd/>
          </a:ln>
          <a:effectLst/>
        </p:spPr>
        <p:txBody>
          <a:bodyPr wrap="none" anchor="ctr"/>
          <a:lstStyle/>
          <a:p>
            <a:endParaRPr lang="en-US"/>
          </a:p>
        </p:txBody>
      </p:sp>
      <p:sp>
        <p:nvSpPr>
          <p:cNvPr id="87" name="Line 86"/>
          <p:cNvSpPr>
            <a:spLocks noChangeShapeType="1"/>
          </p:cNvSpPr>
          <p:nvPr/>
        </p:nvSpPr>
        <p:spPr bwMode="auto">
          <a:xfrm>
            <a:off x="7162800" y="5549900"/>
            <a:ext cx="1524000" cy="12700"/>
          </a:xfrm>
          <a:prstGeom prst="line">
            <a:avLst/>
          </a:prstGeom>
          <a:noFill/>
          <a:ln w="25400">
            <a:solidFill>
              <a:schemeClr val="tx1"/>
            </a:solidFill>
            <a:round/>
            <a:headEnd/>
            <a:tailEnd/>
          </a:ln>
          <a:effectLst/>
        </p:spPr>
        <p:txBody>
          <a:bodyPr wrap="none" anchor="ctr"/>
          <a:lstStyle/>
          <a:p>
            <a:endParaRPr lang="en-US"/>
          </a:p>
        </p:txBody>
      </p:sp>
      <p:sp>
        <p:nvSpPr>
          <p:cNvPr id="88" name="Rectangle 87"/>
          <p:cNvSpPr>
            <a:spLocks noChangeArrowheads="1"/>
          </p:cNvSpPr>
          <p:nvPr/>
        </p:nvSpPr>
        <p:spPr bwMode="auto">
          <a:xfrm>
            <a:off x="2528888" y="4572000"/>
            <a:ext cx="1728787"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1</a:t>
            </a:r>
            <a:r>
              <a:rPr lang="en-US" sz="1600" b="1" baseline="30000">
                <a:solidFill>
                  <a:schemeClr val="tx1"/>
                </a:solidFill>
              </a:rPr>
              <a:t>st</a:t>
            </a:r>
            <a:r>
              <a:rPr lang="en-US" sz="1600" b="1">
                <a:solidFill>
                  <a:schemeClr val="tx1"/>
                </a:solidFill>
              </a:rPr>
              <a:t> M-bit Access</a:t>
            </a:r>
          </a:p>
        </p:txBody>
      </p:sp>
      <p:sp>
        <p:nvSpPr>
          <p:cNvPr id="89" name="Line 88"/>
          <p:cNvSpPr>
            <a:spLocks noChangeShapeType="1"/>
          </p:cNvSpPr>
          <p:nvPr/>
        </p:nvSpPr>
        <p:spPr bwMode="auto">
          <a:xfrm>
            <a:off x="3138488" y="4953000"/>
            <a:ext cx="7493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0" name="Rectangle 89"/>
          <p:cNvSpPr>
            <a:spLocks noChangeArrowheads="1"/>
          </p:cNvSpPr>
          <p:nvPr/>
        </p:nvSpPr>
        <p:spPr bwMode="auto">
          <a:xfrm>
            <a:off x="4205288" y="4572000"/>
            <a:ext cx="100965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2</a:t>
            </a:r>
            <a:r>
              <a:rPr lang="en-US" sz="1600" b="1" baseline="30000">
                <a:solidFill>
                  <a:schemeClr val="tx1"/>
                </a:solidFill>
              </a:rPr>
              <a:t>nd</a:t>
            </a:r>
            <a:r>
              <a:rPr lang="en-US" sz="1600" b="1">
                <a:solidFill>
                  <a:schemeClr val="tx1"/>
                </a:solidFill>
              </a:rPr>
              <a:t> M-bit</a:t>
            </a:r>
          </a:p>
        </p:txBody>
      </p:sp>
      <p:sp>
        <p:nvSpPr>
          <p:cNvPr id="91" name="Rectangle 90"/>
          <p:cNvSpPr>
            <a:spLocks noChangeArrowheads="1"/>
          </p:cNvSpPr>
          <p:nvPr/>
        </p:nvSpPr>
        <p:spPr bwMode="auto">
          <a:xfrm>
            <a:off x="5145088" y="4572000"/>
            <a:ext cx="9779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3</a:t>
            </a:r>
            <a:r>
              <a:rPr lang="en-US" sz="1600" b="1" baseline="30000">
                <a:solidFill>
                  <a:schemeClr val="tx1"/>
                </a:solidFill>
              </a:rPr>
              <a:t>rd</a:t>
            </a:r>
            <a:r>
              <a:rPr lang="en-US" sz="1600" b="1">
                <a:solidFill>
                  <a:schemeClr val="tx1"/>
                </a:solidFill>
              </a:rPr>
              <a:t> M-bit</a:t>
            </a:r>
          </a:p>
        </p:txBody>
      </p:sp>
      <p:sp>
        <p:nvSpPr>
          <p:cNvPr id="92" name="Rectangle 91"/>
          <p:cNvSpPr>
            <a:spLocks noChangeArrowheads="1"/>
          </p:cNvSpPr>
          <p:nvPr/>
        </p:nvSpPr>
        <p:spPr bwMode="auto">
          <a:xfrm>
            <a:off x="6262688" y="4572000"/>
            <a:ext cx="969962"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4</a:t>
            </a:r>
            <a:r>
              <a:rPr lang="en-US" sz="1600" b="1" baseline="30000">
                <a:solidFill>
                  <a:schemeClr val="tx1"/>
                </a:solidFill>
              </a:rPr>
              <a:t>th</a:t>
            </a:r>
            <a:r>
              <a:rPr lang="en-US" sz="1600" b="1">
                <a:solidFill>
                  <a:schemeClr val="tx1"/>
                </a:solidFill>
              </a:rPr>
              <a:t> M-bit</a:t>
            </a:r>
          </a:p>
        </p:txBody>
      </p:sp>
      <p:sp>
        <p:nvSpPr>
          <p:cNvPr id="93" name="Line 92"/>
          <p:cNvSpPr>
            <a:spLocks noChangeShapeType="1"/>
          </p:cNvSpPr>
          <p:nvPr/>
        </p:nvSpPr>
        <p:spPr bwMode="auto">
          <a:xfrm>
            <a:off x="4433888" y="4953000"/>
            <a:ext cx="5461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grpSp>
        <p:nvGrpSpPr>
          <p:cNvPr id="25" name="Group 93"/>
          <p:cNvGrpSpPr>
            <a:grpSpLocks/>
          </p:cNvGrpSpPr>
          <p:nvPr/>
        </p:nvGrpSpPr>
        <p:grpSpPr bwMode="auto">
          <a:xfrm>
            <a:off x="3810000" y="4191000"/>
            <a:ext cx="1254125" cy="381000"/>
            <a:chOff x="2400" y="2640"/>
            <a:chExt cx="790" cy="240"/>
          </a:xfrm>
        </p:grpSpPr>
        <p:sp>
          <p:nvSpPr>
            <p:cNvPr id="95" name="Line 94"/>
            <p:cNvSpPr>
              <a:spLocks noChangeShapeType="1"/>
            </p:cNvSpPr>
            <p:nvPr/>
          </p:nvSpPr>
          <p:spPr bwMode="auto">
            <a:xfrm>
              <a:off x="2457" y="2880"/>
              <a:ext cx="712"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6" name="Rectangle 95"/>
            <p:cNvSpPr>
              <a:spLocks noChangeArrowheads="1"/>
            </p:cNvSpPr>
            <p:nvPr/>
          </p:nvSpPr>
          <p:spPr bwMode="auto">
            <a:xfrm>
              <a:off x="2400" y="2640"/>
              <a:ext cx="790" cy="210"/>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Cycle Time</a:t>
              </a:r>
            </a:p>
          </p:txBody>
        </p:sp>
      </p:grpSp>
      <p:sp>
        <p:nvSpPr>
          <p:cNvPr id="97" name="Line 96"/>
          <p:cNvSpPr>
            <a:spLocks noChangeShapeType="1"/>
          </p:cNvSpPr>
          <p:nvPr/>
        </p:nvSpPr>
        <p:spPr bwMode="auto">
          <a:xfrm>
            <a:off x="5500688" y="4953000"/>
            <a:ext cx="5461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8" name="Line 97"/>
          <p:cNvSpPr>
            <a:spLocks noChangeShapeType="1"/>
          </p:cNvSpPr>
          <p:nvPr/>
        </p:nvSpPr>
        <p:spPr bwMode="auto">
          <a:xfrm>
            <a:off x="6567488" y="4953000"/>
            <a:ext cx="546100" cy="0"/>
          </a:xfrm>
          <a:prstGeom prst="line">
            <a:avLst/>
          </a:prstGeom>
          <a:noFill/>
          <a:ln w="25400">
            <a:solidFill>
              <a:schemeClr val="tx1"/>
            </a:solidFill>
            <a:round/>
            <a:headEnd type="triangle" w="med" len="med"/>
            <a:tailEnd type="triangle" w="med" len="med"/>
          </a:ln>
          <a:effectLst/>
        </p:spPr>
        <p:txBody>
          <a:bodyPr wrap="none" anchor="ctr"/>
          <a:lstStyle/>
          <a:p>
            <a:endParaRPr lang="en-US"/>
          </a:p>
        </p:txBody>
      </p:sp>
      <p:sp>
        <p:nvSpPr>
          <p:cNvPr id="99" name="Line 98"/>
          <p:cNvSpPr>
            <a:spLocks noChangeShapeType="1"/>
          </p:cNvSpPr>
          <p:nvPr/>
        </p:nvSpPr>
        <p:spPr bwMode="auto">
          <a:xfrm>
            <a:off x="3963988" y="6019800"/>
            <a:ext cx="3659187" cy="0"/>
          </a:xfrm>
          <a:prstGeom prst="line">
            <a:avLst/>
          </a:prstGeom>
          <a:noFill/>
          <a:ln w="25400">
            <a:solidFill>
              <a:schemeClr val="tx1"/>
            </a:solidFill>
            <a:round/>
            <a:headEnd/>
            <a:tailEnd/>
          </a:ln>
          <a:effectLst/>
        </p:spPr>
        <p:txBody>
          <a:bodyPr wrap="none" anchor="ctr"/>
          <a:lstStyle/>
          <a:p>
            <a:endParaRPr lang="en-US"/>
          </a:p>
        </p:txBody>
      </p:sp>
      <p:sp>
        <p:nvSpPr>
          <p:cNvPr id="100" name="Line 99"/>
          <p:cNvSpPr>
            <a:spLocks noChangeShapeType="1"/>
          </p:cNvSpPr>
          <p:nvPr/>
        </p:nvSpPr>
        <p:spPr bwMode="auto">
          <a:xfrm>
            <a:off x="3963988" y="6324600"/>
            <a:ext cx="3659187" cy="0"/>
          </a:xfrm>
          <a:prstGeom prst="line">
            <a:avLst/>
          </a:prstGeom>
          <a:noFill/>
          <a:ln w="25400">
            <a:solidFill>
              <a:schemeClr val="tx1"/>
            </a:solidFill>
            <a:round/>
            <a:headEnd/>
            <a:tailEnd/>
          </a:ln>
          <a:effectLst/>
        </p:spPr>
        <p:txBody>
          <a:bodyPr wrap="none" anchor="ctr"/>
          <a:lstStyle/>
          <a:p>
            <a:endParaRPr lang="en-US"/>
          </a:p>
        </p:txBody>
      </p:sp>
      <p:sp>
        <p:nvSpPr>
          <p:cNvPr id="101" name="Line 100"/>
          <p:cNvSpPr>
            <a:spLocks noChangeShapeType="1"/>
          </p:cNvSpPr>
          <p:nvPr/>
        </p:nvSpPr>
        <p:spPr bwMode="auto">
          <a:xfrm>
            <a:off x="7620000" y="6032500"/>
            <a:ext cx="127000" cy="279400"/>
          </a:xfrm>
          <a:prstGeom prst="line">
            <a:avLst/>
          </a:prstGeom>
          <a:noFill/>
          <a:ln w="25400">
            <a:solidFill>
              <a:schemeClr val="tx1"/>
            </a:solidFill>
            <a:round/>
            <a:headEnd/>
            <a:tailEnd/>
          </a:ln>
          <a:effectLst/>
        </p:spPr>
        <p:txBody>
          <a:bodyPr wrap="none" anchor="ctr"/>
          <a:lstStyle/>
          <a:p>
            <a:endParaRPr lang="en-US"/>
          </a:p>
        </p:txBody>
      </p:sp>
      <p:sp>
        <p:nvSpPr>
          <p:cNvPr id="102" name="Line 101"/>
          <p:cNvSpPr>
            <a:spLocks noChangeShapeType="1"/>
          </p:cNvSpPr>
          <p:nvPr/>
        </p:nvSpPr>
        <p:spPr bwMode="auto">
          <a:xfrm flipV="1">
            <a:off x="7620000" y="6007100"/>
            <a:ext cx="127000" cy="330200"/>
          </a:xfrm>
          <a:prstGeom prst="line">
            <a:avLst/>
          </a:prstGeom>
          <a:noFill/>
          <a:ln w="25400">
            <a:solidFill>
              <a:schemeClr val="tx1"/>
            </a:solidFill>
            <a:round/>
            <a:headEnd/>
            <a:tailEnd/>
          </a:ln>
          <a:effectLst/>
        </p:spPr>
        <p:txBody>
          <a:bodyPr wrap="none" anchor="ctr"/>
          <a:lstStyle/>
          <a:p>
            <a:endParaRPr lang="en-US"/>
          </a:p>
        </p:txBody>
      </p:sp>
      <p:sp>
        <p:nvSpPr>
          <p:cNvPr id="103" name="Line 102"/>
          <p:cNvSpPr>
            <a:spLocks noChangeShapeType="1"/>
          </p:cNvSpPr>
          <p:nvPr/>
        </p:nvSpPr>
        <p:spPr bwMode="auto">
          <a:xfrm>
            <a:off x="7772400" y="6019800"/>
            <a:ext cx="963613" cy="0"/>
          </a:xfrm>
          <a:prstGeom prst="line">
            <a:avLst/>
          </a:prstGeom>
          <a:noFill/>
          <a:ln w="25400">
            <a:solidFill>
              <a:schemeClr val="tx1"/>
            </a:solidFill>
            <a:round/>
            <a:headEnd/>
            <a:tailEnd/>
          </a:ln>
          <a:effectLst/>
        </p:spPr>
        <p:txBody>
          <a:bodyPr wrap="none" anchor="ctr"/>
          <a:lstStyle/>
          <a:p>
            <a:endParaRPr lang="en-US"/>
          </a:p>
        </p:txBody>
      </p:sp>
      <p:sp>
        <p:nvSpPr>
          <p:cNvPr id="104" name="Line 103"/>
          <p:cNvSpPr>
            <a:spLocks noChangeShapeType="1"/>
          </p:cNvSpPr>
          <p:nvPr/>
        </p:nvSpPr>
        <p:spPr bwMode="auto">
          <a:xfrm>
            <a:off x="7772400" y="6324600"/>
            <a:ext cx="963613" cy="0"/>
          </a:xfrm>
          <a:prstGeom prst="line">
            <a:avLst/>
          </a:prstGeom>
          <a:noFill/>
          <a:ln w="25400">
            <a:solidFill>
              <a:schemeClr val="tx1"/>
            </a:solidFill>
            <a:round/>
            <a:headEnd/>
            <a:tailEnd/>
          </a:ln>
          <a:effectLst/>
        </p:spPr>
        <p:txBody>
          <a:bodyPr wrap="none" anchor="ctr"/>
          <a:lstStyle/>
          <a:p>
            <a:endParaRPr lang="en-US"/>
          </a:p>
        </p:txBody>
      </p:sp>
      <p:sp>
        <p:nvSpPr>
          <p:cNvPr id="105" name="Rectangle 104"/>
          <p:cNvSpPr>
            <a:spLocks noChangeArrowheads="1"/>
          </p:cNvSpPr>
          <p:nvPr/>
        </p:nvSpPr>
        <p:spPr bwMode="auto">
          <a:xfrm>
            <a:off x="7745413" y="6019800"/>
            <a:ext cx="1117600" cy="333375"/>
          </a:xfrm>
          <a:prstGeom prst="rect">
            <a:avLst/>
          </a:prstGeom>
          <a:noFill/>
          <a:ln w="12700">
            <a:noFill/>
            <a:miter lim="800000"/>
            <a:headEnd/>
            <a:tailEnd/>
          </a:ln>
          <a:effectLst/>
        </p:spPr>
        <p:txBody>
          <a:bodyPr wrap="none" lIns="90488" tIns="44450" rIns="90488" bIns="44450">
            <a:spAutoFit/>
          </a:bodyPr>
          <a:lstStyle/>
          <a:p>
            <a:r>
              <a:rPr lang="en-US" sz="1600" b="1">
                <a:solidFill>
                  <a:schemeClr val="tx1"/>
                </a:solidFill>
              </a:rPr>
              <a:t>Row Add </a:t>
            </a:r>
          </a:p>
        </p:txBody>
      </p:sp>
      <p:sp>
        <p:nvSpPr>
          <p:cNvPr id="106" name="Date Placeholder 105"/>
          <p:cNvSpPr>
            <a:spLocks noGrp="1"/>
          </p:cNvSpPr>
          <p:nvPr>
            <p:ph type="dt" sz="half" idx="10"/>
          </p:nvPr>
        </p:nvSpPr>
        <p:spPr/>
        <p:txBody>
          <a:bodyPr/>
          <a:lstStyle/>
          <a:p>
            <a:fld id="{3D011D9D-28C3-4A4A-8FB9-966407062A06}" type="datetime1">
              <a:rPr lang="en-US" smtClean="0"/>
              <a:pPr/>
              <a:t>3/6/12</a:t>
            </a:fld>
            <a:endParaRPr lang="en-US"/>
          </a:p>
        </p:txBody>
      </p:sp>
      <p:sp>
        <p:nvSpPr>
          <p:cNvPr id="107" name="Slide Number Placeholder 106"/>
          <p:cNvSpPr>
            <a:spLocks noGrp="1"/>
          </p:cNvSpPr>
          <p:nvPr>
            <p:ph type="sldNum" sz="quarter" idx="12"/>
          </p:nvPr>
        </p:nvSpPr>
        <p:spPr/>
        <p:txBody>
          <a:bodyPr/>
          <a:lstStyle/>
          <a:p>
            <a:fld id="{3CC63E4C-4642-794D-A2FD-70F6B81535F5}" type="slidenum">
              <a:rPr lang="en-US" smtClean="0"/>
              <a:pPr/>
              <a:t>19</a:t>
            </a:fld>
            <a:endParaRPr lang="en-US"/>
          </a:p>
        </p:txBody>
      </p:sp>
      <p:sp>
        <p:nvSpPr>
          <p:cNvPr id="108" name="Footer Placeholder 107"/>
          <p:cNvSpPr>
            <a:spLocks noGrp="1"/>
          </p:cNvSpPr>
          <p:nvPr>
            <p:ph type="ftr" sz="quarter" idx="11"/>
          </p:nvPr>
        </p:nvSpPr>
        <p:spPr/>
        <p:txBody>
          <a:bodyPr/>
          <a:lstStyle/>
          <a:p>
            <a:r>
              <a:rPr lang="en-US" smtClean="0"/>
              <a:t>Spring 2012 -- Lecture #14</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82425642-DC38-A345-8843-3E55F964224B}" type="datetime1">
              <a:rPr lang="en-US" smtClean="0"/>
              <a:pPr/>
              <a:t>3/6/12</a:t>
            </a:fld>
            <a:endParaRPr lang="en-US"/>
          </a:p>
        </p:txBody>
      </p:sp>
      <p:sp>
        <p:nvSpPr>
          <p:cNvPr id="46" name="Footer Placeholder 45"/>
          <p:cNvSpPr>
            <a:spLocks noGrp="1"/>
          </p:cNvSpPr>
          <p:nvPr>
            <p:ph type="ftr" sz="quarter" idx="11"/>
          </p:nvPr>
        </p:nvSpPr>
        <p:spPr/>
        <p:txBody>
          <a:bodyPr/>
          <a:lstStyle/>
          <a:p>
            <a:r>
              <a:rPr lang="en-US" smtClean="0"/>
              <a:t>Spring 2012 -- Lecture #14</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6738"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1" y="4463817"/>
            <a:ext cx="8249280" cy="1103450"/>
            <a:chOff x="574463" y="4188970"/>
            <a:chExt cx="8249280" cy="1103450"/>
          </a:xfrm>
        </p:grpSpPr>
        <p:sp>
          <p:nvSpPr>
            <p:cNvPr id="62" name="Rectangle 61"/>
            <p:cNvSpPr/>
            <p:nvPr/>
          </p:nvSpPr>
          <p:spPr>
            <a:xfrm>
              <a:off x="6725133" y="4889318"/>
              <a:ext cx="2098610" cy="403102"/>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134777" y="4489351"/>
              <a:ext cx="885053" cy="646331"/>
            </a:xfrm>
            <a:prstGeom prst="rect">
              <a:avLst/>
            </a:prstGeom>
            <a:noFill/>
          </p:spPr>
          <p:txBody>
            <a:bodyPr wrap="none" rtlCol="0">
              <a:spAutoFit/>
            </a:bodyPr>
            <a:lstStyle/>
            <a:p>
              <a:r>
                <a:rPr lang="en-US" dirty="0" smtClean="0">
                  <a:solidFill>
                    <a:srgbClr val="FF0000"/>
                  </a:solidFill>
                </a:rPr>
                <a:t>Today’s</a:t>
              </a:r>
            </a:p>
            <a:p>
              <a:r>
                <a:rPr lang="en-US" dirty="0" smtClean="0">
                  <a:solidFill>
                    <a:srgbClr val="FF0000"/>
                  </a:solidFill>
                </a:rPr>
                <a:t>Lecture</a:t>
              </a:r>
              <a:endParaRPr lang="en-US" dirty="0">
                <a:solidFill>
                  <a:srgbClr val="FF0000"/>
                </a:solidFill>
              </a:endParaRPr>
            </a:p>
          </p:txBody>
        </p:sp>
        <p:sp>
          <p:nvSpPr>
            <p:cNvPr id="66" name="Rectangle 65"/>
            <p:cNvSpPr/>
            <p:nvPr/>
          </p:nvSpPr>
          <p:spPr>
            <a:xfrm>
              <a:off x="574463" y="4188970"/>
              <a:ext cx="3180065" cy="994243"/>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tx1">
                    <a:lumMod val="50000"/>
                    <a:lumOff val="50000"/>
                  </a:schemeClr>
                </a:solidFill>
              </a:rPr>
              <a:t>Amdahl’s Law</a:t>
            </a:r>
          </a:p>
          <a:p>
            <a:r>
              <a:rPr lang="en-US" dirty="0" smtClean="0">
                <a:solidFill>
                  <a:schemeClr val="tx1">
                    <a:lumMod val="50000"/>
                    <a:lumOff val="50000"/>
                  </a:schemeClr>
                </a:solidFill>
              </a:rPr>
              <a:t>SIMD and Loop Unrolling</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smtClean="0">
                <a:solidFill>
                  <a:schemeClr val="tx1">
                    <a:lumMod val="50000"/>
                    <a:lumOff val="50000"/>
                  </a:schemeClr>
                </a:solidFill>
              </a:rPr>
              <a:t>Memory Performance for Caches</a:t>
            </a:r>
          </a:p>
          <a:p>
            <a:r>
              <a:rPr lang="en-US" dirty="0" smtClean="0"/>
              <a:t>Review of 1</a:t>
            </a:r>
            <a:r>
              <a:rPr lang="en-US" baseline="30000" dirty="0" smtClean="0"/>
              <a:t>st</a:t>
            </a:r>
            <a:r>
              <a:rPr lang="en-US" dirty="0" smtClean="0"/>
              <a:t> Half of 61C</a:t>
            </a:r>
          </a:p>
          <a:p>
            <a:pPr>
              <a:buNone/>
            </a:pPr>
            <a:endParaRPr lang="en-US" dirty="0" smtClean="0"/>
          </a:p>
        </p:txBody>
      </p:sp>
      <p:sp>
        <p:nvSpPr>
          <p:cNvPr id="7" name="Date Placeholder 6"/>
          <p:cNvSpPr>
            <a:spLocks noGrp="1"/>
          </p:cNvSpPr>
          <p:nvPr>
            <p:ph type="dt" sz="half" idx="10"/>
          </p:nvPr>
        </p:nvSpPr>
        <p:spPr/>
        <p:txBody>
          <a:bodyPr/>
          <a:lstStyle/>
          <a:p>
            <a:fld id="{20D37D98-183B-584F-8055-0DB68C879A7E}" type="datetime1">
              <a:rPr lang="en-US" smtClean="0"/>
              <a:pPr/>
              <a:t>3/6/12</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20</a:t>
            </a:fld>
            <a:endParaRPr lang="en-US"/>
          </a:p>
        </p:txBody>
      </p:sp>
      <p:sp>
        <p:nvSpPr>
          <p:cNvPr id="9" name="Footer Placeholder 8"/>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a:p>
            <a:pPr>
              <a:lnSpc>
                <a:spcPct val="90000"/>
              </a:lnSpc>
            </a:pPr>
            <a:r>
              <a:rPr lang="en-US" sz="2200" dirty="0" smtClean="0"/>
              <a:t>Programming Languages</a:t>
            </a:r>
          </a:p>
          <a:p>
            <a:pPr>
              <a:lnSpc>
                <a:spcPct val="90000"/>
              </a:lnSpc>
            </a:pPr>
            <a:endParaRPr lang="en-US" sz="2200" dirty="0" smtClean="0"/>
          </a:p>
          <a:p>
            <a:pPr lvl="1">
              <a:lnSpc>
                <a:spcPct val="90000"/>
              </a:lnSpc>
              <a:buNone/>
            </a:pPr>
            <a:endParaRPr lang="en-US" sz="1800" dirty="0" smtClean="0"/>
          </a:p>
        </p:txBody>
      </p:sp>
      <p:sp>
        <p:nvSpPr>
          <p:cNvPr id="44" name="Date Placeholder 43"/>
          <p:cNvSpPr>
            <a:spLocks noGrp="1"/>
          </p:cNvSpPr>
          <p:nvPr>
            <p:ph type="dt" sz="half" idx="10"/>
          </p:nvPr>
        </p:nvSpPr>
        <p:spPr/>
        <p:txBody>
          <a:bodyPr/>
          <a:lstStyle/>
          <a:p>
            <a:fld id="{7E4582AB-1A57-0847-AA5B-80817D168D61}" type="datetime1">
              <a:rPr lang="en-US" smtClean="0"/>
              <a:pPr/>
              <a:t>3/6/12</a:t>
            </a:fld>
            <a:endParaRPr lang="en-US" dirty="0"/>
          </a:p>
        </p:txBody>
      </p:sp>
      <p:sp>
        <p:nvSpPr>
          <p:cNvPr id="46" name="Footer Placeholder 45"/>
          <p:cNvSpPr>
            <a:spLocks noGrp="1"/>
          </p:cNvSpPr>
          <p:nvPr>
            <p:ph type="ftr" sz="quarter" idx="11"/>
          </p:nvPr>
        </p:nvSpPr>
        <p:spPr/>
        <p:txBody>
          <a:bodyPr/>
          <a:lstStyle/>
          <a:p>
            <a:r>
              <a:rPr lang="en-US" smtClean="0"/>
              <a:t>Spring 2012 -- Lecture #14</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21</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99330"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0"/>
          <p:cNvGrpSpPr/>
          <p:nvPr/>
        </p:nvGrpSpPr>
        <p:grpSpPr>
          <a:xfrm>
            <a:off x="4876800" y="2929464"/>
            <a:ext cx="1741094" cy="1659467"/>
            <a:chOff x="4284133" y="1250175"/>
            <a:chExt cx="3826933" cy="1780891"/>
          </a:xfrm>
        </p:grpSpPr>
        <p:sp>
          <p:nvSpPr>
            <p:cNvPr id="62" name="Rectangle 61"/>
            <p:cNvSpPr/>
            <p:nvPr/>
          </p:nvSpPr>
          <p:spPr>
            <a:xfrm>
              <a:off x="4284133" y="1595451"/>
              <a:ext cx="3826933" cy="14356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2</a:t>
              </a:r>
              <a:endParaRPr lang="en-US" dirty="0">
                <a:solidFill>
                  <a:srgbClr val="FF0000"/>
                </a:solidFill>
              </a:endParaRPr>
            </a:p>
          </p:txBody>
        </p:sp>
      </p:grpSp>
      <p:grpSp>
        <p:nvGrpSpPr>
          <p:cNvPr id="16" name="Group 74"/>
          <p:cNvGrpSpPr/>
          <p:nvPr/>
        </p:nvGrpSpPr>
        <p:grpSpPr>
          <a:xfrm>
            <a:off x="0" y="795867"/>
            <a:ext cx="8788986" cy="4622800"/>
            <a:chOff x="0" y="795867"/>
            <a:chExt cx="8788986" cy="4622800"/>
          </a:xfrm>
        </p:grpSpPr>
        <p:grpSp>
          <p:nvGrpSpPr>
            <p:cNvPr id="17"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94"/>
          <p:cNvGrpSpPr/>
          <p:nvPr/>
        </p:nvGrpSpPr>
        <p:grpSpPr>
          <a:xfrm>
            <a:off x="0" y="3471333"/>
            <a:ext cx="9313330" cy="3386667"/>
            <a:chOff x="0" y="3471333"/>
            <a:chExt cx="9313330" cy="3386667"/>
          </a:xfrm>
        </p:grpSpPr>
        <p:grpSp>
          <p:nvGrpSpPr>
            <p:cNvPr id="21" name="Group 67"/>
            <p:cNvGrpSpPr/>
            <p:nvPr/>
          </p:nvGrpSpPr>
          <p:grpSpPr>
            <a:xfrm>
              <a:off x="6062133" y="6028267"/>
              <a:ext cx="3251197" cy="829733"/>
              <a:chOff x="4284133" y="2140621"/>
              <a:chExt cx="7146148" cy="890445"/>
            </a:xfrm>
          </p:grpSpPr>
          <p:sp>
            <p:nvSpPr>
              <p:cNvPr id="70" name="Rectangle 69"/>
              <p:cNvSpPr/>
              <p:nvPr/>
            </p:nvSpPr>
            <p:spPr>
              <a:xfrm>
                <a:off x="4284133" y="2140621"/>
                <a:ext cx="3826933" cy="8904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3202168" cy="396356"/>
              </a:xfrm>
              <a:prstGeom prst="rect">
                <a:avLst/>
              </a:prstGeom>
              <a:solidFill>
                <a:srgbClr val="FFFFFF"/>
              </a:solidFill>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9" name="Rectangle 78"/>
            <p:cNvSpPr/>
            <p:nvPr/>
          </p:nvSpPr>
          <p:spPr>
            <a:xfrm>
              <a:off x="0" y="5520267"/>
              <a:ext cx="3200400" cy="84209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Rectangle 77"/>
          <p:cNvSpPr/>
          <p:nvPr/>
        </p:nvSpPr>
        <p:spPr>
          <a:xfrm>
            <a:off x="3330746" y="3255876"/>
            <a:ext cx="2482508" cy="346249"/>
          </a:xfrm>
          <a:prstGeom prst="rect">
            <a:avLst/>
          </a:prstGeom>
        </p:spPr>
        <p:txBody>
          <a:bodyPr wrap="none">
            <a:spAutoFit/>
          </a:bodyPr>
          <a:lstStyle/>
          <a:p>
            <a:pPr>
              <a:lnSpc>
                <a:spcPct val="90000"/>
              </a:lnSpc>
            </a:pPr>
            <a:r>
              <a:rPr lang="en-US" dirty="0" smtClean="0"/>
              <a:t>Programming Languages</a:t>
            </a:r>
          </a:p>
        </p:txBody>
      </p:sp>
      <p:grpSp>
        <p:nvGrpSpPr>
          <p:cNvPr id="83" name="Group 82"/>
          <p:cNvGrpSpPr/>
          <p:nvPr/>
        </p:nvGrpSpPr>
        <p:grpSpPr>
          <a:xfrm>
            <a:off x="0" y="2404534"/>
            <a:ext cx="9550986" cy="4453466"/>
            <a:chOff x="0" y="2404534"/>
            <a:chExt cx="9550986" cy="4453466"/>
          </a:xfrm>
        </p:grpSpPr>
        <p:grpSp>
          <p:nvGrpSpPr>
            <p:cNvPr id="18" name="Group 91"/>
            <p:cNvGrpSpPr/>
            <p:nvPr/>
          </p:nvGrpSpPr>
          <p:grpSpPr>
            <a:xfrm>
              <a:off x="0" y="2404534"/>
              <a:ext cx="9550986" cy="3064933"/>
              <a:chOff x="0" y="2404534"/>
              <a:chExt cx="9550986" cy="3064933"/>
            </a:xfrm>
          </p:grpSpPr>
          <p:grpSp>
            <p:nvGrpSpPr>
              <p:cNvPr id="19"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Rectangle 79"/>
            <p:cNvSpPr/>
            <p:nvPr/>
          </p:nvSpPr>
          <p:spPr>
            <a:xfrm>
              <a:off x="0" y="6349400"/>
              <a:ext cx="3200400" cy="50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solidFill>
                  <a:srgbClr val="7F7F7F"/>
                </a:solidFill>
              </a:rPr>
              <a:t>Dependability via Redundancy</a:t>
            </a:r>
          </a:p>
        </p:txBody>
      </p:sp>
      <p:sp>
        <p:nvSpPr>
          <p:cNvPr id="3" name="Date Placeholder 2"/>
          <p:cNvSpPr>
            <a:spLocks noGrp="1"/>
          </p:cNvSpPr>
          <p:nvPr>
            <p:ph type="dt" sz="half" idx="10"/>
          </p:nvPr>
        </p:nvSpPr>
        <p:spPr/>
        <p:txBody>
          <a:bodyPr/>
          <a:lstStyle/>
          <a:p>
            <a:fld id="{A86BE73D-F371-6248-BE51-5E1E7222582E}" type="datetime1">
              <a:rPr lang="en-US" smtClean="0"/>
              <a:pPr/>
              <a:t>3/6/12</a:t>
            </a:fld>
            <a:endParaRPr lang="en-US"/>
          </a:p>
        </p:txBody>
      </p:sp>
      <p:sp>
        <p:nvSpPr>
          <p:cNvPr id="4" name="Footer Placeholder 3"/>
          <p:cNvSpPr>
            <a:spLocks noGrp="1"/>
          </p:cNvSpPr>
          <p:nvPr>
            <p:ph type="ftr" sz="quarter" idx="11"/>
          </p:nvPr>
        </p:nvSpPr>
        <p:spPr/>
        <p:txBody>
          <a:bodyPr/>
          <a:lstStyle/>
          <a:p>
            <a:r>
              <a:rPr lang="en-US" smtClean="0"/>
              <a:t>Spring 2012 -- Lecture #14</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#1: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ChangeAspect="1"/>
          </p:cNvGraphicFramePr>
          <p:nvPr>
            <p:ph sz="quarter" idx="4294967295"/>
          </p:nvPr>
        </p:nvGraphicFramePr>
        <p:xfrm>
          <a:off x="4624585" y="5550380"/>
          <a:ext cx="1828800" cy="1257300"/>
        </p:xfrm>
        <a:graphic>
          <a:graphicData uri="http://schemas.openxmlformats.org/presentationml/2006/ole">
            <p:oleObj spid="_x0000_s102402" name="Image" r:id="rId4" imgW="3492063" imgH="2400000" progId="">
              <p:embed/>
            </p:oleObj>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5"/>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6F903824-E051-FD48-8791-2438E0A50976}" type="datetime1">
              <a:rPr lang="en-US" smtClean="0"/>
              <a:pPr/>
              <a:t>3/6/12</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23</a:t>
            </a:fld>
            <a:endParaRPr lang="en-US"/>
          </a:p>
        </p:txBody>
      </p:sp>
      <p:sp>
        <p:nvSpPr>
          <p:cNvPr id="28" name="Footer Placeholder 27"/>
          <p:cNvSpPr>
            <a:spLocks noGrp="1"/>
          </p:cNvSpPr>
          <p:nvPr>
            <p:ph type="ftr" sz="quarter" idx="11"/>
          </p:nvPr>
        </p:nvSpPr>
        <p:spPr/>
        <p:txBody>
          <a:bodyPr/>
          <a:lstStyle/>
          <a:p>
            <a:r>
              <a:rPr lang="en-US" smtClean="0"/>
              <a:t>Spring 2012 -- Lecture #14</a:t>
            </a:r>
            <a:endParaRPr lang="en-US" dirty="0"/>
          </a:p>
        </p:txBody>
      </p:sp>
      <p:grpSp>
        <p:nvGrpSpPr>
          <p:cNvPr id="30" name="Group 59"/>
          <p:cNvGrpSpPr/>
          <p:nvPr/>
        </p:nvGrpSpPr>
        <p:grpSpPr>
          <a:xfrm>
            <a:off x="169333" y="592668"/>
            <a:ext cx="8974666" cy="3505199"/>
            <a:chOff x="4284133" y="660742"/>
            <a:chExt cx="4690392" cy="2330914"/>
          </a:xfrm>
        </p:grpSpPr>
        <p:sp>
          <p:nvSpPr>
            <p:cNvPr id="32" name="Rectangle 31"/>
            <p:cNvSpPr/>
            <p:nvPr/>
          </p:nvSpPr>
          <p:spPr>
            <a:xfrm>
              <a:off x="4284133" y="1134533"/>
              <a:ext cx="4588620" cy="185712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957938" y="660742"/>
              <a:ext cx="1016587" cy="245601"/>
            </a:xfrm>
            <a:prstGeom prst="rect">
              <a:avLst/>
            </a:prstGeom>
            <a:noFill/>
          </p:spPr>
          <p:txBody>
            <a:bodyPr wrap="square" rtlCol="0">
              <a:spAutoFit/>
            </a:bodyPr>
            <a:lstStyle/>
            <a:p>
              <a:r>
                <a:rPr lang="en-US" dirty="0" smtClean="0">
                  <a:solidFill>
                    <a:srgbClr val="FF0000"/>
                  </a:solidFill>
                </a:rPr>
                <a:t>First half 61C</a:t>
              </a:r>
              <a:endParaRPr lang="en-US" dirty="0">
                <a:solidFill>
                  <a:srgbClr val="FF0000"/>
                </a:solidFill>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Pointers</a:t>
            </a:r>
            <a:endParaRPr lang="en-US" dirty="0"/>
          </a:p>
        </p:txBody>
      </p:sp>
      <p:sp>
        <p:nvSpPr>
          <p:cNvPr id="48131" name="Rectangle 3"/>
          <p:cNvSpPr>
            <a:spLocks noGrp="1" noChangeArrowheads="1"/>
          </p:cNvSpPr>
          <p:nvPr>
            <p:ph type="body" idx="1"/>
          </p:nvPr>
        </p:nvSpPr>
        <p:spPr/>
        <p:txBody>
          <a:bodyPr>
            <a:normAutofit fontScale="85000" lnSpcReduction="10000"/>
          </a:bodyPr>
          <a:lstStyle/>
          <a:p>
            <a:r>
              <a:rPr lang="en-US" dirty="0" smtClean="0"/>
              <a:t>Pointer is a C version (abstraction) of a data address</a:t>
            </a:r>
          </a:p>
          <a:p>
            <a:pPr lvl="1"/>
            <a:r>
              <a:rPr lang="en-US" dirty="0" smtClean="0">
                <a:latin typeface="Courier New"/>
                <a:cs typeface="Courier New"/>
              </a:rPr>
              <a:t>*</a:t>
            </a:r>
            <a:r>
              <a:rPr lang="en-US" dirty="0" smtClean="0"/>
              <a:t>  “follows” a pointer to its value</a:t>
            </a:r>
          </a:p>
          <a:p>
            <a:pPr lvl="1"/>
            <a:r>
              <a:rPr lang="en-US" dirty="0" smtClean="0">
                <a:latin typeface="Courier New"/>
                <a:cs typeface="Courier New"/>
              </a:rPr>
              <a:t>&amp;</a:t>
            </a:r>
            <a:r>
              <a:rPr lang="en-US" dirty="0" smtClean="0"/>
              <a:t>  gets the address of a value</a:t>
            </a:r>
          </a:p>
          <a:p>
            <a:pPr lvl="1"/>
            <a:r>
              <a:rPr lang="en-US" dirty="0" smtClean="0"/>
              <a:t>Arrays and strings are implemented as variations on pointers</a:t>
            </a:r>
          </a:p>
          <a:p>
            <a:r>
              <a:rPr lang="en-US" dirty="0" smtClean="0"/>
              <a:t>Pointers are used to point to any kind of data (</a:t>
            </a:r>
            <a:r>
              <a:rPr lang="en-US" dirty="0" smtClean="0">
                <a:latin typeface="Courier New"/>
                <a:cs typeface="Courier New"/>
              </a:rPr>
              <a:t>int</a:t>
            </a:r>
            <a:r>
              <a:rPr lang="en-US" dirty="0" smtClean="0"/>
              <a:t>, </a:t>
            </a:r>
            <a:r>
              <a:rPr lang="en-US" dirty="0" smtClean="0">
                <a:latin typeface="Courier New"/>
                <a:cs typeface="Courier New"/>
              </a:rPr>
              <a:t>char</a:t>
            </a:r>
            <a:r>
              <a:rPr lang="en-US" dirty="0" smtClean="0"/>
              <a:t>, a </a:t>
            </a:r>
            <a:r>
              <a:rPr lang="en-US" dirty="0" err="1" smtClean="0">
                <a:latin typeface="Courier New"/>
                <a:cs typeface="Courier New"/>
              </a:rPr>
              <a:t>struct</a:t>
            </a:r>
            <a:r>
              <a:rPr lang="en-US" dirty="0" smtClean="0"/>
              <a:t>, etc.)</a:t>
            </a:r>
          </a:p>
          <a:p>
            <a:r>
              <a:rPr lang="en-US" dirty="0" smtClean="0"/>
              <a:t>Normally a pointer only points to one type (</a:t>
            </a:r>
            <a:r>
              <a:rPr lang="en-US" dirty="0" err="1" smtClean="0">
                <a:latin typeface="Courier New"/>
                <a:cs typeface="Courier New"/>
              </a:rPr>
              <a:t>int</a:t>
            </a:r>
            <a:r>
              <a:rPr lang="en-US" dirty="0" smtClean="0"/>
              <a:t>, </a:t>
            </a:r>
            <a:r>
              <a:rPr lang="en-US" dirty="0" smtClean="0">
                <a:latin typeface="Courier New"/>
                <a:cs typeface="Courier New"/>
              </a:rPr>
              <a:t>char</a:t>
            </a:r>
            <a:r>
              <a:rPr lang="en-US" dirty="0" smtClean="0"/>
              <a:t>, a </a:t>
            </a:r>
            <a:r>
              <a:rPr lang="en-US" dirty="0" err="1" smtClean="0">
                <a:latin typeface="Courier New"/>
                <a:cs typeface="Courier New"/>
              </a:rPr>
              <a:t>struct</a:t>
            </a:r>
            <a:r>
              <a:rPr lang="en-US" dirty="0" smtClean="0"/>
              <a:t>, etc.).</a:t>
            </a:r>
          </a:p>
          <a:p>
            <a:pPr lvl="1"/>
            <a:r>
              <a:rPr lang="en-US" dirty="0" smtClean="0">
                <a:latin typeface="Courier New"/>
                <a:cs typeface="Courier New"/>
              </a:rPr>
              <a:t>void</a:t>
            </a:r>
            <a:r>
              <a:rPr lang="en-US" dirty="0" smtClean="0">
                <a:latin typeface="+mj-lt"/>
                <a:cs typeface="Courier New"/>
              </a:rPr>
              <a:t> </a:t>
            </a:r>
            <a:r>
              <a:rPr lang="en-US" dirty="0" smtClean="0">
                <a:latin typeface="Courier New"/>
                <a:cs typeface="Courier New"/>
              </a:rPr>
              <a:t>*</a:t>
            </a:r>
            <a:r>
              <a:rPr lang="en-US" dirty="0" smtClean="0"/>
              <a:t> is a type that can point to anything (generic pointer)</a:t>
            </a:r>
          </a:p>
        </p:txBody>
      </p:sp>
      <p:sp>
        <p:nvSpPr>
          <p:cNvPr id="4" name="Date Placeholder 3"/>
          <p:cNvSpPr>
            <a:spLocks noGrp="1"/>
          </p:cNvSpPr>
          <p:nvPr>
            <p:ph type="dt" sz="half" idx="10"/>
          </p:nvPr>
        </p:nvSpPr>
        <p:spPr/>
        <p:txBody>
          <a:bodyPr/>
          <a:lstStyle/>
          <a:p>
            <a:fld id="{A8040D81-8328-1648-821A-9B204278B82A}"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pPr>
              <a:tabLst>
                <a:tab pos="3201988" algn="l"/>
              </a:tabLst>
            </a:pPr>
            <a:r>
              <a:rPr lang="en-US" sz="2800" dirty="0" err="1" smtClean="0">
                <a:solidFill>
                  <a:srgbClr val="408000"/>
                </a:solidFill>
                <a:latin typeface="Courier"/>
                <a:cs typeface="Courier"/>
              </a:rPr>
              <a:t>p</a:t>
            </a:r>
            <a:r>
              <a:rPr lang="en-US" sz="2800" dirty="0" smtClean="0">
                <a:solidFill>
                  <a:srgbClr val="408000"/>
                </a:solidFill>
                <a:latin typeface="Courier"/>
                <a:cs typeface="Courier"/>
              </a:rPr>
              <a:t> = </a:t>
            </a:r>
            <a:r>
              <a:rPr lang="en-US" sz="2800" dirty="0" smtClean="0">
                <a:solidFill>
                  <a:srgbClr val="408000"/>
                </a:solidFill>
                <a:latin typeface="Courier"/>
                <a:cs typeface="Courier"/>
              </a:rPr>
              <a:t>&amp;</a:t>
            </a:r>
            <a:r>
              <a:rPr lang="en-US" sz="2800" dirty="0" err="1" smtClean="0">
                <a:solidFill>
                  <a:srgbClr val="408000"/>
                </a:solidFill>
                <a:latin typeface="Courier"/>
                <a:cs typeface="Courier"/>
              </a:rPr>
              <a:t>q</a:t>
            </a:r>
            <a:r>
              <a:rPr lang="en-US" sz="2800" dirty="0" smtClean="0">
                <a:solidFill>
                  <a:srgbClr val="408000"/>
                </a:solidFill>
                <a:latin typeface="Courier"/>
                <a:cs typeface="Courier"/>
              </a:rPr>
              <a:t>; </a:t>
            </a:r>
            <a:r>
              <a:rPr lang="en-US" sz="2800" dirty="0" smtClean="0">
                <a:solidFill>
                  <a:srgbClr val="408000"/>
                </a:solidFill>
                <a:latin typeface="Courier"/>
                <a:cs typeface="Courier"/>
              </a:rPr>
              <a:t>=&gt; 	</a:t>
            </a:r>
            <a:r>
              <a:rPr lang="en-US" sz="2800" dirty="0" err="1" smtClean="0">
                <a:solidFill>
                  <a:srgbClr val="408000"/>
                </a:solidFill>
                <a:latin typeface="Courier"/>
                <a:cs typeface="Courier"/>
              </a:rPr>
              <a:t>addiu</a:t>
            </a:r>
            <a:r>
              <a:rPr lang="en-US" sz="2800" dirty="0" smtClean="0">
                <a:solidFill>
                  <a:srgbClr val="408000"/>
                </a:solidFill>
                <a:latin typeface="Courier"/>
                <a:cs typeface="Courier"/>
              </a:rPr>
              <a:t> $t2,$</a:t>
            </a:r>
            <a:r>
              <a:rPr lang="en-US" sz="2800" dirty="0" smtClean="0">
                <a:solidFill>
                  <a:srgbClr val="408000"/>
                </a:solidFill>
                <a:latin typeface="Courier"/>
                <a:cs typeface="Courier"/>
              </a:rPr>
              <a:t>t3,0</a:t>
            </a:r>
            <a:endParaRPr lang="en-US" sz="2800" dirty="0" smtClean="0">
              <a:solidFill>
                <a:srgbClr val="408000"/>
              </a:solidFill>
              <a:latin typeface="Courier"/>
              <a:cs typeface="Courier"/>
            </a:endParaRP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pPr>
              <a:tabLst>
                <a:tab pos="3201988" algn="l"/>
              </a:tabLst>
            </a:pPr>
            <a:r>
              <a:rPr lang="en-US" sz="2800" dirty="0" smtClean="0">
                <a:solidFill>
                  <a:srgbClr val="FF66A0"/>
                </a:solidFill>
                <a:latin typeface="Courier"/>
                <a:cs typeface="Courier"/>
              </a:rPr>
              <a:t>*</a:t>
            </a:r>
            <a:r>
              <a:rPr lang="en-US" sz="2800" dirty="0" err="1" smtClean="0">
                <a:solidFill>
                  <a:srgbClr val="FF66A0"/>
                </a:solidFill>
                <a:latin typeface="Courier"/>
                <a:cs typeface="Courier"/>
              </a:rPr>
              <a:t>p</a:t>
            </a:r>
            <a:r>
              <a:rPr lang="en-US" sz="2800" dirty="0" smtClean="0">
                <a:solidFill>
                  <a:srgbClr val="FF66A0"/>
                </a:solidFill>
                <a:latin typeface="Courier"/>
                <a:cs typeface="Courier"/>
              </a:rPr>
              <a:t> = x; =&gt;	</a:t>
            </a:r>
            <a:r>
              <a:rPr lang="en-US" sz="2800" dirty="0" err="1" smtClean="0">
                <a:solidFill>
                  <a:srgbClr val="FF66A0"/>
                </a:solidFill>
                <a:latin typeface="Courier"/>
                <a:cs typeface="Courier"/>
              </a:rPr>
              <a:t>sw</a:t>
            </a:r>
            <a:r>
              <a:rPr lang="en-US" sz="2800" dirty="0" smtClean="0">
                <a:solidFill>
                  <a:srgbClr val="FF66A0"/>
                </a:solidFill>
                <a:latin typeface="Courier"/>
                <a:cs typeface="Courier"/>
              </a:rPr>
              <a:t> $t2,0($t1)</a:t>
            </a: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Courier"/>
                <a:cs typeface="Courier"/>
              </a:rPr>
              <a:t>All of the above are true</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pPr>
                <a:tabLst>
                  <a:tab pos="3201988" algn="l"/>
                </a:tabLst>
              </a:pPr>
              <a:r>
                <a:rPr lang="en-US" sz="2800" dirty="0" smtClean="0">
                  <a:solidFill>
                    <a:srgbClr val="FF8000"/>
                  </a:solidFill>
                  <a:latin typeface="Courier"/>
                  <a:cs typeface="Courier"/>
                </a:rPr>
                <a:t>x = *</a:t>
              </a:r>
              <a:r>
                <a:rPr lang="en-US" sz="2800" dirty="0" err="1" smtClean="0">
                  <a:solidFill>
                    <a:srgbClr val="FF8000"/>
                  </a:solidFill>
                  <a:latin typeface="Courier"/>
                  <a:cs typeface="Courier"/>
                </a:rPr>
                <a:t>p</a:t>
              </a:r>
              <a:r>
                <a:rPr lang="en-US" sz="2800" dirty="0" smtClean="0">
                  <a:solidFill>
                    <a:srgbClr val="FF8000"/>
                  </a:solidFill>
                  <a:latin typeface="Courier"/>
                  <a:cs typeface="Courier"/>
                </a:rPr>
                <a:t>; =&gt; 	</a:t>
              </a:r>
              <a:r>
                <a:rPr lang="en-US" sz="2800" dirty="0" err="1" smtClean="0">
                  <a:solidFill>
                    <a:srgbClr val="FF8000"/>
                  </a:solidFill>
                  <a:latin typeface="Courier"/>
                  <a:cs typeface="Courier"/>
                </a:rPr>
                <a:t>lw</a:t>
              </a:r>
              <a:r>
                <a:rPr lang="en-US" sz="2800" dirty="0" smtClean="0">
                  <a:solidFill>
                    <a:srgbClr val="FF8000"/>
                  </a:solidFill>
                  <a:latin typeface="Courier"/>
                  <a:cs typeface="Courier"/>
                </a:rPr>
                <a:t> $t2,0($t1)</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25</a:t>
            </a:fld>
            <a:endParaRPr lang="en-US" dirty="0" smtClean="0"/>
          </a:p>
        </p:txBody>
      </p:sp>
      <p:sp>
        <p:nvSpPr>
          <p:cNvPr id="53258" name="TextBox 12"/>
          <p:cNvSpPr txBox="1">
            <a:spLocks noChangeArrowheads="1"/>
          </p:cNvSpPr>
          <p:nvPr/>
        </p:nvSpPr>
        <p:spPr bwMode="auto">
          <a:xfrm>
            <a:off x="685799" y="482600"/>
            <a:ext cx="6608727" cy="181588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If $t1 and $t3 represents the int pointers</a:t>
            </a:r>
            <a:r>
              <a:rPr lang="en-US" sz="2800" dirty="0" smtClean="0">
                <a:solidFill>
                  <a:srgbClr val="000000"/>
                </a:solidFill>
              </a:rPr>
              <a:t> </a:t>
            </a:r>
            <a:br>
              <a:rPr lang="en-US" sz="2800" dirty="0" smtClean="0">
                <a:solidFill>
                  <a:srgbClr val="000000"/>
                </a:solidFill>
              </a:rPr>
            </a:br>
            <a:r>
              <a:rPr lang="en-US" sz="2800" dirty="0" err="1" smtClean="0">
                <a:solidFill>
                  <a:srgbClr val="000000"/>
                </a:solidFill>
                <a:latin typeface="Courier"/>
                <a:cs typeface="Courier"/>
              </a:rPr>
              <a:t>p</a:t>
            </a:r>
            <a:r>
              <a:rPr lang="en-US" sz="2800" dirty="0" smtClean="0">
                <a:solidFill>
                  <a:srgbClr val="000000"/>
                </a:solidFill>
              </a:rPr>
              <a:t> </a:t>
            </a:r>
            <a:r>
              <a:rPr lang="en-US" sz="2800" dirty="0" smtClean="0">
                <a:solidFill>
                  <a:srgbClr val="000000"/>
                </a:solidFill>
                <a:latin typeface="Courier"/>
                <a:cs typeface="Courier"/>
              </a:rPr>
              <a:t>and</a:t>
            </a:r>
            <a:r>
              <a:rPr lang="en-US" sz="2800" dirty="0" smtClean="0">
                <a:solidFill>
                  <a:srgbClr val="000000"/>
                </a:solidFill>
              </a:rPr>
              <a:t> </a:t>
            </a:r>
            <a:r>
              <a:rPr lang="en-US" sz="2800" dirty="0" err="1" smtClean="0">
                <a:solidFill>
                  <a:srgbClr val="000000"/>
                </a:solidFill>
                <a:latin typeface="Courier"/>
                <a:cs typeface="Courier"/>
              </a:rPr>
              <a:t>q</a:t>
            </a:r>
            <a:r>
              <a:rPr lang="en-US" sz="2800" dirty="0" smtClean="0">
                <a:solidFill>
                  <a:srgbClr val="000000"/>
                </a:solidFill>
                <a:latin typeface="Courier"/>
                <a:cs typeface="Courier"/>
              </a:rPr>
              <a:t>,</a:t>
            </a:r>
            <a:r>
              <a:rPr lang="en-US" sz="2800" dirty="0" smtClean="0">
                <a:solidFill>
                  <a:srgbClr val="000000"/>
                </a:solidFill>
              </a:rPr>
              <a:t> </a:t>
            </a:r>
            <a:r>
              <a:rPr lang="en-US" sz="2800" dirty="0" smtClean="0">
                <a:solidFill>
                  <a:srgbClr val="000000"/>
                </a:solidFill>
              </a:rPr>
              <a:t>and $t2 represents int </a:t>
            </a:r>
            <a:r>
              <a:rPr lang="en-US" sz="2800" dirty="0" smtClean="0">
                <a:solidFill>
                  <a:srgbClr val="000000"/>
                </a:solidFill>
                <a:latin typeface="Courier"/>
                <a:cs typeface="Courier"/>
              </a:rPr>
              <a:t>x</a:t>
            </a:r>
            <a:r>
              <a:rPr lang="en-US" sz="2800" dirty="0" smtClean="0">
                <a:solidFill>
                  <a:srgbClr val="000000"/>
                </a:solidFill>
              </a:rPr>
              <a:t>, which statements about C compiled to MIPS instructions are true?</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599" y="3240088"/>
            <a:ext cx="7292331" cy="523220"/>
          </a:xfrm>
          <a:prstGeom prst="rect">
            <a:avLst/>
          </a:prstGeom>
          <a:noFill/>
          <a:ln w="9525">
            <a:noFill/>
            <a:miter lim="800000"/>
            <a:headEnd/>
            <a:tailEnd/>
          </a:ln>
        </p:spPr>
        <p:txBody>
          <a:bodyPr wrap="square">
            <a:prstTxWarp prst="textNoShape">
              <a:avLst/>
            </a:prstTxWarp>
            <a:spAutoFit/>
          </a:bodyPr>
          <a:lstStyle/>
          <a:p>
            <a:pPr>
              <a:tabLst>
                <a:tab pos="3201988" algn="l"/>
              </a:tabLst>
            </a:pPr>
            <a:r>
              <a:rPr lang="en-US" sz="2800" dirty="0" err="1" smtClean="0">
                <a:solidFill>
                  <a:srgbClr val="408000"/>
                </a:solidFill>
                <a:latin typeface="Courier"/>
                <a:cs typeface="Courier"/>
              </a:rPr>
              <a:t>q</a:t>
            </a:r>
            <a:r>
              <a:rPr lang="en-US" sz="2800" dirty="0" smtClean="0">
                <a:solidFill>
                  <a:srgbClr val="408000"/>
                </a:solidFill>
                <a:latin typeface="Courier"/>
                <a:cs typeface="Courier"/>
              </a:rPr>
              <a:t> </a:t>
            </a:r>
            <a:r>
              <a:rPr lang="en-US" sz="2800" dirty="0" smtClean="0">
                <a:solidFill>
                  <a:srgbClr val="408000"/>
                </a:solidFill>
                <a:latin typeface="Courier"/>
                <a:cs typeface="Courier"/>
              </a:rPr>
              <a:t>= p+1; =&gt; 	</a:t>
            </a:r>
            <a:r>
              <a:rPr lang="en-US" sz="2800" dirty="0" err="1" smtClean="0">
                <a:solidFill>
                  <a:srgbClr val="408000"/>
                </a:solidFill>
                <a:latin typeface="Courier"/>
                <a:cs typeface="Courier"/>
              </a:rPr>
              <a:t>addiu</a:t>
            </a:r>
            <a:r>
              <a:rPr lang="en-US" sz="2800" dirty="0" smtClean="0">
                <a:solidFill>
                  <a:srgbClr val="408000"/>
                </a:solidFill>
                <a:latin typeface="Courier"/>
                <a:cs typeface="Courier"/>
              </a:rPr>
              <a:t> $</a:t>
            </a:r>
            <a:r>
              <a:rPr lang="en-US" sz="2800" dirty="0" smtClean="0">
                <a:solidFill>
                  <a:srgbClr val="408000"/>
                </a:solidFill>
                <a:latin typeface="Courier"/>
                <a:cs typeface="Courier"/>
              </a:rPr>
              <a:t>t3,</a:t>
            </a:r>
            <a:r>
              <a:rPr lang="en-US" sz="2800" dirty="0" smtClean="0">
                <a:solidFill>
                  <a:srgbClr val="408000"/>
                </a:solidFill>
                <a:latin typeface="Courier"/>
                <a:cs typeface="Courier"/>
              </a:rPr>
              <a:t>$t1,4</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pPr>
              <a:tabLst>
                <a:tab pos="3201988" algn="l"/>
              </a:tabLst>
            </a:pPr>
            <a:r>
              <a:rPr lang="en-US" sz="2800" dirty="0" smtClean="0">
                <a:solidFill>
                  <a:srgbClr val="FF66A0"/>
                </a:solidFill>
                <a:latin typeface="Courier"/>
                <a:cs typeface="Courier"/>
              </a:rPr>
              <a:t>x = *(p+1); =&gt;	</a:t>
            </a:r>
            <a:r>
              <a:rPr lang="en-US" sz="2800" dirty="0" err="1" smtClean="0">
                <a:solidFill>
                  <a:srgbClr val="FF66A0"/>
                </a:solidFill>
                <a:latin typeface="Courier"/>
                <a:cs typeface="Courier"/>
              </a:rPr>
              <a:t>lw</a:t>
            </a:r>
            <a:r>
              <a:rPr lang="en-US" sz="2800" dirty="0" smtClean="0">
                <a:solidFill>
                  <a:srgbClr val="FF66A0"/>
                </a:solidFill>
                <a:latin typeface="Courier"/>
                <a:cs typeface="Courier"/>
              </a:rPr>
              <a:t> $t2,4($t1)</a:t>
            </a: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Courier"/>
                <a:cs typeface="Courier"/>
              </a:rPr>
              <a:t>All of the above are true</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pPr>
                <a:tabLst>
                  <a:tab pos="3201988" algn="l"/>
                </a:tabLst>
              </a:pPr>
              <a:r>
                <a:rPr lang="en-US" sz="2800" dirty="0" err="1" smtClean="0">
                  <a:solidFill>
                    <a:srgbClr val="FF8000"/>
                  </a:solidFill>
                  <a:latin typeface="Courier"/>
                  <a:cs typeface="Courier"/>
                </a:rPr>
                <a:t>q</a:t>
              </a:r>
              <a:r>
                <a:rPr lang="en-US" sz="2800" dirty="0" smtClean="0">
                  <a:solidFill>
                    <a:srgbClr val="FF8000"/>
                  </a:solidFill>
                  <a:latin typeface="Courier"/>
                  <a:cs typeface="Courier"/>
                </a:rPr>
                <a:t> </a:t>
              </a:r>
              <a:r>
                <a:rPr lang="en-US" sz="2800" dirty="0" smtClean="0">
                  <a:solidFill>
                    <a:srgbClr val="FF8000"/>
                  </a:solidFill>
                  <a:latin typeface="Courier"/>
                  <a:cs typeface="Courier"/>
                </a:rPr>
                <a:t>= </a:t>
              </a:r>
              <a:r>
                <a:rPr lang="en-US" sz="2800" dirty="0" err="1" smtClean="0">
                  <a:solidFill>
                    <a:srgbClr val="FF8000"/>
                  </a:solidFill>
                  <a:latin typeface="Courier"/>
                  <a:cs typeface="Courier"/>
                </a:rPr>
                <a:t>p</a:t>
              </a:r>
              <a:r>
                <a:rPr lang="en-US" sz="2800" dirty="0" smtClean="0">
                  <a:solidFill>
                    <a:srgbClr val="FF8000"/>
                  </a:solidFill>
                  <a:latin typeface="Courier"/>
                  <a:cs typeface="Courier"/>
                </a:rPr>
                <a:t>; =&gt; 	</a:t>
              </a:r>
              <a:r>
                <a:rPr lang="en-US" sz="2800" dirty="0" err="1" smtClean="0">
                  <a:solidFill>
                    <a:srgbClr val="FF8000"/>
                  </a:solidFill>
                  <a:latin typeface="Courier"/>
                  <a:cs typeface="Courier"/>
                </a:rPr>
                <a:t>mov</a:t>
              </a:r>
              <a:r>
                <a:rPr lang="en-US" sz="2800" dirty="0" smtClean="0">
                  <a:solidFill>
                    <a:srgbClr val="FF8000"/>
                  </a:solidFill>
                  <a:latin typeface="Courier"/>
                  <a:cs typeface="Courier"/>
                </a:rPr>
                <a:t> $</a:t>
              </a:r>
              <a:r>
                <a:rPr lang="en-US" sz="2800" dirty="0" smtClean="0">
                  <a:solidFill>
                    <a:srgbClr val="FF8000"/>
                  </a:solidFill>
                  <a:latin typeface="Courier"/>
                  <a:cs typeface="Courier"/>
                </a:rPr>
                <a:t>t3,</a:t>
              </a:r>
              <a:r>
                <a:rPr lang="en-US" sz="2800" dirty="0" smtClean="0">
                  <a:solidFill>
                    <a:srgbClr val="FF8000"/>
                  </a:solidFill>
                  <a:latin typeface="Courier"/>
                  <a:cs typeface="Courier"/>
                </a:rPr>
                <a:t>$t1</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26</a:t>
            </a:fld>
            <a:endParaRPr lang="en-US" dirty="0" smtClean="0"/>
          </a:p>
        </p:txBody>
      </p:sp>
      <p:sp>
        <p:nvSpPr>
          <p:cNvPr id="53258" name="TextBox 12"/>
          <p:cNvSpPr txBox="1">
            <a:spLocks noChangeArrowheads="1"/>
          </p:cNvSpPr>
          <p:nvPr/>
        </p:nvSpPr>
        <p:spPr bwMode="auto">
          <a:xfrm>
            <a:off x="685800" y="482600"/>
            <a:ext cx="6889286" cy="181588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If $t1</a:t>
            </a:r>
            <a:r>
              <a:rPr lang="en-US" sz="2800" dirty="0" smtClean="0">
                <a:solidFill>
                  <a:srgbClr val="000000"/>
                </a:solidFill>
              </a:rPr>
              <a:t> and $t3 represents </a:t>
            </a:r>
            <a:r>
              <a:rPr lang="en-US" sz="2800" dirty="0" smtClean="0">
                <a:solidFill>
                  <a:srgbClr val="000000"/>
                </a:solidFill>
              </a:rPr>
              <a:t>the int pointers</a:t>
            </a:r>
            <a:r>
              <a:rPr lang="en-US" sz="2800" dirty="0" smtClean="0">
                <a:solidFill>
                  <a:srgbClr val="000000"/>
                </a:solidFill>
              </a:rPr>
              <a:t> </a:t>
            </a:r>
            <a:br>
              <a:rPr lang="en-US" sz="2800" dirty="0" smtClean="0">
                <a:solidFill>
                  <a:srgbClr val="000000"/>
                </a:solidFill>
              </a:rPr>
            </a:br>
            <a:r>
              <a:rPr lang="en-US" sz="2800" dirty="0" err="1" smtClean="0">
                <a:solidFill>
                  <a:srgbClr val="000000"/>
                </a:solidFill>
                <a:latin typeface="Courier"/>
                <a:cs typeface="Courier"/>
              </a:rPr>
              <a:t>p</a:t>
            </a:r>
            <a:r>
              <a:rPr lang="en-US" sz="2800" dirty="0" smtClean="0">
                <a:solidFill>
                  <a:srgbClr val="000000"/>
                </a:solidFill>
              </a:rPr>
              <a:t> </a:t>
            </a:r>
            <a:r>
              <a:rPr lang="en-US" sz="2800" dirty="0" smtClean="0">
                <a:solidFill>
                  <a:srgbClr val="000000"/>
                </a:solidFill>
                <a:latin typeface="Courier"/>
                <a:cs typeface="Courier"/>
              </a:rPr>
              <a:t>and</a:t>
            </a:r>
            <a:r>
              <a:rPr lang="en-US" sz="2800" dirty="0" smtClean="0">
                <a:solidFill>
                  <a:srgbClr val="000000"/>
                </a:solidFill>
              </a:rPr>
              <a:t> </a:t>
            </a:r>
            <a:r>
              <a:rPr lang="en-US" sz="2800" dirty="0" err="1" smtClean="0">
                <a:solidFill>
                  <a:srgbClr val="000000"/>
                </a:solidFill>
                <a:latin typeface="Courier"/>
                <a:cs typeface="Courier"/>
              </a:rPr>
              <a:t>q</a:t>
            </a:r>
            <a:r>
              <a:rPr lang="en-US" sz="2800" dirty="0" smtClean="0">
                <a:solidFill>
                  <a:srgbClr val="000000"/>
                </a:solidFill>
                <a:latin typeface="Courier"/>
                <a:cs typeface="Courier"/>
              </a:rPr>
              <a:t>,</a:t>
            </a:r>
            <a:r>
              <a:rPr lang="en-US" sz="2800" dirty="0" smtClean="0">
                <a:solidFill>
                  <a:srgbClr val="000000"/>
                </a:solidFill>
              </a:rPr>
              <a:t> </a:t>
            </a:r>
            <a:r>
              <a:rPr lang="en-US" sz="2800" dirty="0" smtClean="0">
                <a:solidFill>
                  <a:srgbClr val="000000"/>
                </a:solidFill>
              </a:rPr>
              <a:t>and $t2 represents int </a:t>
            </a:r>
            <a:r>
              <a:rPr lang="en-US" sz="2800" dirty="0" smtClean="0">
                <a:solidFill>
                  <a:srgbClr val="000000"/>
                </a:solidFill>
                <a:latin typeface="Courier"/>
                <a:cs typeface="Courier"/>
              </a:rPr>
              <a:t>x</a:t>
            </a:r>
            <a:r>
              <a:rPr lang="en-US" sz="2800" dirty="0" smtClean="0">
                <a:solidFill>
                  <a:srgbClr val="000000"/>
                </a:solidFill>
              </a:rPr>
              <a:t>, which statements about C compiled to MIPS instructions are true?</a:t>
            </a:r>
            <a:endParaRPr lang="en-US" sz="2800" dirty="0">
              <a:solidFill>
                <a:srgbClr val="00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Courier"/>
                <a:cs typeface="Courier"/>
              </a:rPr>
              <a:t>x=-5,y=6</a:t>
            </a:r>
            <a:r>
              <a:rPr lang="en-US" sz="2800" dirty="0" smtClean="0">
                <a:solidFill>
                  <a:srgbClr val="408000"/>
                </a:solidFill>
                <a:latin typeface="Courier"/>
                <a:cs typeface="Courier"/>
              </a:rPr>
              <a:t>,*</a:t>
            </a:r>
            <a:r>
              <a:rPr lang="en-US" sz="2800" dirty="0" err="1" smtClean="0">
                <a:solidFill>
                  <a:srgbClr val="408000"/>
                </a:solidFill>
                <a:latin typeface="Courier"/>
                <a:cs typeface="Courier"/>
              </a:rPr>
              <a:t>p</a:t>
            </a:r>
            <a:r>
              <a:rPr lang="en-US" sz="2800" dirty="0" smtClean="0">
                <a:solidFill>
                  <a:srgbClr val="408000"/>
                </a:solidFill>
                <a:latin typeface="Courier"/>
                <a:cs typeface="Courier"/>
              </a:rPr>
              <a:t>=-5</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Courier"/>
                <a:cs typeface="Courier"/>
              </a:rPr>
              <a:t>x=-5,y=4</a:t>
            </a:r>
            <a:r>
              <a:rPr lang="en-US" sz="2800" dirty="0" smtClean="0">
                <a:solidFill>
                  <a:srgbClr val="FF66A0"/>
                </a:solidFill>
                <a:latin typeface="Courier"/>
                <a:cs typeface="Courier"/>
              </a:rPr>
              <a:t>,*</a:t>
            </a:r>
            <a:r>
              <a:rPr lang="en-US" sz="2800" dirty="0" err="1" smtClean="0">
                <a:solidFill>
                  <a:srgbClr val="FF66A0"/>
                </a:solidFill>
                <a:latin typeface="Courier"/>
                <a:cs typeface="Courier"/>
              </a:rPr>
              <a:t>p</a:t>
            </a:r>
            <a:r>
              <a:rPr lang="en-US" sz="2800" dirty="0" smtClean="0">
                <a:solidFill>
                  <a:srgbClr val="FF66A0"/>
                </a:solidFill>
                <a:latin typeface="Courier"/>
                <a:cs typeface="Courier"/>
              </a:rPr>
              <a:t>=-5</a:t>
            </a: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err="1" smtClean="0">
                <a:ln>
                  <a:solidFill>
                    <a:schemeClr val="tx1"/>
                  </a:solidFill>
                </a:ln>
                <a:solidFill>
                  <a:srgbClr val="FFE860"/>
                </a:solidFill>
                <a:latin typeface="Courier"/>
                <a:cs typeface="Courier"/>
              </a:rPr>
              <a:t>x</a:t>
            </a:r>
            <a:r>
              <a:rPr lang="en-US" sz="2800" b="1" dirty="0" smtClean="0">
                <a:ln>
                  <a:solidFill>
                    <a:schemeClr val="tx1"/>
                  </a:solidFill>
                </a:ln>
                <a:solidFill>
                  <a:srgbClr val="FFE860"/>
                </a:solidFill>
                <a:latin typeface="Courier"/>
                <a:cs typeface="Courier"/>
              </a:rPr>
              <a:t>=-5,y=-</a:t>
            </a:r>
            <a:r>
              <a:rPr lang="en-US" sz="2800" b="1" smtClean="0">
                <a:ln>
                  <a:solidFill>
                    <a:schemeClr val="tx1"/>
                  </a:solidFill>
                </a:ln>
                <a:solidFill>
                  <a:srgbClr val="FFE860"/>
                </a:solidFill>
                <a:latin typeface="Courier"/>
                <a:cs typeface="Courier"/>
              </a:rPr>
              <a:t>6</a:t>
            </a:r>
            <a:r>
              <a:rPr lang="en-US" sz="2800" b="1" smtClean="0">
                <a:ln>
                  <a:solidFill>
                    <a:schemeClr val="tx1"/>
                  </a:solidFill>
                </a:ln>
                <a:solidFill>
                  <a:srgbClr val="FFE860"/>
                </a:solidFill>
                <a:latin typeface="Courier"/>
                <a:cs typeface="Courier"/>
              </a:rPr>
              <a:t>,*p</a:t>
            </a:r>
            <a:r>
              <a:rPr lang="en-US" sz="2800" b="1" dirty="0" smtClean="0">
                <a:ln>
                  <a:solidFill>
                    <a:schemeClr val="tx1"/>
                  </a:solidFill>
                </a:ln>
                <a:solidFill>
                  <a:srgbClr val="FFE860"/>
                </a:solidFill>
                <a:latin typeface="Courier"/>
                <a:cs typeface="Courier"/>
              </a:rPr>
              <a:t>=-5</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ourier"/>
                  <a:cs typeface="Courier"/>
                </a:rPr>
                <a:t>x=5,y=6</a:t>
              </a:r>
              <a:r>
                <a:rPr lang="en-US" sz="2800" dirty="0" smtClean="0">
                  <a:solidFill>
                    <a:srgbClr val="FF8000"/>
                  </a:solidFill>
                  <a:latin typeface="Courier"/>
                  <a:cs typeface="Courier"/>
                </a:rPr>
                <a:t>,*</a:t>
              </a:r>
              <a:r>
                <a:rPr lang="en-US" sz="2800" dirty="0" err="1" smtClean="0">
                  <a:solidFill>
                    <a:srgbClr val="FF8000"/>
                  </a:solidFill>
                  <a:latin typeface="Courier"/>
                  <a:cs typeface="Courier"/>
                </a:rPr>
                <a:t>p</a:t>
              </a:r>
              <a:r>
                <a:rPr lang="en-US" sz="2800" dirty="0" smtClean="0">
                  <a:solidFill>
                    <a:srgbClr val="FF8000"/>
                  </a:solidFill>
                  <a:latin typeface="Courier"/>
                  <a:cs typeface="Courier"/>
                </a:rPr>
                <a:t>=-5</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27</a:t>
            </a:fld>
            <a:endParaRPr lang="en-US" dirty="0" smtClean="0"/>
          </a:p>
        </p:txBody>
      </p:sp>
      <p:sp>
        <p:nvSpPr>
          <p:cNvPr id="53258" name="TextBox 12"/>
          <p:cNvSpPr txBox="1">
            <a:spLocks noChangeArrowheads="1"/>
          </p:cNvSpPr>
          <p:nvPr/>
        </p:nvSpPr>
        <p:spPr bwMode="auto">
          <a:xfrm>
            <a:off x="685800" y="482600"/>
            <a:ext cx="57912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000000"/>
                </a:solidFill>
              </a:rPr>
              <a:t>What is output?</a:t>
            </a:r>
            <a:endParaRPr lang="en-US" sz="2800" dirty="0">
              <a:solidFill>
                <a:srgbClr val="000000"/>
              </a:solidFill>
            </a:endParaRPr>
          </a:p>
        </p:txBody>
      </p:sp>
      <p:sp>
        <p:nvSpPr>
          <p:cNvPr id="13" name="TextBox 12"/>
          <p:cNvSpPr txBox="1"/>
          <p:nvPr/>
        </p:nvSpPr>
        <p:spPr>
          <a:xfrm>
            <a:off x="4445000" y="1682749"/>
            <a:ext cx="4699000" cy="3170099"/>
          </a:xfrm>
          <a:prstGeom prst="rect">
            <a:avLst/>
          </a:prstGeom>
          <a:noFill/>
        </p:spPr>
        <p:txBody>
          <a:bodyPr wrap="square" rtlCol="0">
            <a:spAutoFit/>
          </a:bodyPr>
          <a:lstStyle/>
          <a:p>
            <a:r>
              <a:rPr lang="en-US" sz="2000" dirty="0" smtClean="0">
                <a:latin typeface="Courier New"/>
                <a:cs typeface="Courier New"/>
              </a:rPr>
              <a:t>Int main() {</a:t>
            </a:r>
            <a:br>
              <a:rPr lang="en-US" sz="2000" dirty="0" smtClean="0">
                <a:latin typeface="Courier New"/>
                <a:cs typeface="Courier New"/>
              </a:rPr>
            </a:br>
            <a:r>
              <a:rPr lang="en-US" sz="2000" dirty="0" smtClean="0">
                <a:latin typeface="Courier New"/>
                <a:cs typeface="Courier New"/>
              </a:rPr>
              <a:t>  int *</a:t>
            </a:r>
            <a:r>
              <a:rPr lang="en-US" sz="2000" dirty="0" err="1" smtClean="0">
                <a:latin typeface="Courier New"/>
                <a:cs typeface="Courier New"/>
              </a:rPr>
              <a:t>p</a:t>
            </a:r>
            <a:r>
              <a:rPr lang="en-US" sz="2000" dirty="0" smtClean="0">
                <a:latin typeface="Courier New"/>
                <a:cs typeface="Courier New"/>
              </a:rPr>
              <a:t>, x=5, </a:t>
            </a:r>
            <a:r>
              <a:rPr lang="en-US" sz="2000" dirty="0" err="1" smtClean="0">
                <a:latin typeface="Courier New"/>
                <a:cs typeface="Courier New"/>
              </a:rPr>
              <a:t>y</a:t>
            </a:r>
            <a:r>
              <a:rPr lang="en-US" sz="2000" dirty="0" smtClean="0">
                <a:latin typeface="Courier New"/>
                <a:cs typeface="Courier New"/>
              </a:rPr>
              <a:t>; // init</a:t>
            </a:r>
            <a:br>
              <a:rPr lang="en-US" sz="2000" dirty="0" smtClean="0">
                <a:latin typeface="Courier New"/>
                <a:cs typeface="Courier New"/>
              </a:rPr>
            </a:br>
            <a:r>
              <a:rPr lang="en-US" sz="2000" dirty="0" smtClean="0">
                <a:latin typeface="Courier New"/>
                <a:cs typeface="Courier New"/>
              </a:rPr>
              <a:t>  int </a:t>
            </a:r>
            <a:r>
              <a:rPr lang="en-US" sz="2000" dirty="0" err="1" smtClean="0">
                <a:latin typeface="Courier New"/>
                <a:cs typeface="Courier New"/>
              </a:rPr>
              <a:t>z</a:t>
            </a:r>
            <a:r>
              <a:rPr lang="en-US" sz="2000" dirty="0" smtClean="0">
                <a:latin typeface="Courier New"/>
                <a:cs typeface="Courier New"/>
              </a:rPr>
              <a:t>;</a:t>
            </a:r>
          </a:p>
          <a:p>
            <a:r>
              <a:rPr lang="en-US" sz="2000" dirty="0" smtClean="0">
                <a:latin typeface="Courier New"/>
                <a:cs typeface="Courier New"/>
              </a:rPr>
              <a:t>  </a:t>
            </a:r>
            <a:r>
              <a:rPr lang="en-US" sz="2000" dirty="0" err="1" smtClean="0">
                <a:latin typeface="Courier New"/>
                <a:cs typeface="Courier New"/>
              </a:rPr>
              <a:t>y</a:t>
            </a:r>
            <a:r>
              <a:rPr lang="en-US" sz="2000" dirty="0" smtClean="0">
                <a:latin typeface="Courier New"/>
                <a:cs typeface="Courier New"/>
              </a:rPr>
              <a:t> = *(</a:t>
            </a:r>
            <a:r>
              <a:rPr lang="en-US" sz="2000" dirty="0" err="1" smtClean="0">
                <a:latin typeface="Courier New"/>
                <a:cs typeface="Courier New"/>
              </a:rPr>
              <a:t>p</a:t>
            </a:r>
            <a:r>
              <a:rPr lang="en-US" sz="2000" dirty="0" smtClean="0">
                <a:latin typeface="Courier New"/>
                <a:cs typeface="Courier New"/>
              </a:rPr>
              <a:t> = &amp;x) + 1;</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flip_sign(p</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printf("x</a:t>
            </a:r>
            <a:r>
              <a:rPr lang="en-US" sz="2000" dirty="0" smtClean="0">
                <a:latin typeface="Courier New"/>
                <a:cs typeface="Courier New"/>
              </a:rPr>
              <a:t>=%</a:t>
            </a:r>
            <a:r>
              <a:rPr lang="en-US" sz="2000" dirty="0" err="1" smtClean="0">
                <a:latin typeface="Courier New"/>
                <a:cs typeface="Courier New"/>
              </a:rPr>
              <a:t>d,y</a:t>
            </a:r>
            <a:r>
              <a:rPr lang="en-US" sz="2000" dirty="0" smtClean="0">
                <a:latin typeface="Courier New"/>
                <a:cs typeface="Courier New"/>
              </a:rPr>
              <a:t>=%</a:t>
            </a:r>
            <a:r>
              <a:rPr lang="en-US" sz="2000" dirty="0" err="1" smtClean="0">
                <a:latin typeface="Courier New"/>
                <a:cs typeface="Courier New"/>
              </a:rPr>
              <a:t>d</a:t>
            </a:r>
            <a:r>
              <a:rPr lang="en-US" sz="2000" dirty="0" smtClean="0">
                <a:latin typeface="Courier New"/>
                <a:cs typeface="Courier New"/>
              </a:rPr>
              <a:t>,*</a:t>
            </a:r>
            <a:r>
              <a:rPr lang="en-US" sz="2000" dirty="0" err="1" smtClean="0">
                <a:latin typeface="Courier New"/>
                <a:cs typeface="Courier New"/>
              </a:rPr>
              <a:t>p</a:t>
            </a:r>
            <a:r>
              <a:rPr lang="en-US" sz="2000" dirty="0" smtClean="0">
                <a:latin typeface="Courier New"/>
                <a:cs typeface="Courier New"/>
              </a:rPr>
              <a:t>=%</a:t>
            </a:r>
            <a:r>
              <a:rPr lang="en-US" sz="2000" dirty="0" err="1" smtClean="0">
                <a:latin typeface="Courier New"/>
                <a:cs typeface="Courier New"/>
              </a:rPr>
              <a:t>d\n</a:t>
            </a:r>
            <a:r>
              <a:rPr lang="en-US" sz="2000" dirty="0" smtClean="0">
                <a:latin typeface="Courier New"/>
                <a:cs typeface="Courier New"/>
              </a:rPr>
              <a:t>",</a:t>
            </a:r>
          </a:p>
          <a:p>
            <a:r>
              <a:rPr lang="en-US" sz="2000" dirty="0" smtClean="0">
                <a:latin typeface="Courier New"/>
                <a:cs typeface="Courier New"/>
              </a:rPr>
              <a:t>	</a:t>
            </a:r>
            <a:r>
              <a:rPr lang="en-US" sz="2000" dirty="0" err="1" smtClean="0">
                <a:latin typeface="Courier New"/>
                <a:cs typeface="Courier New"/>
              </a:rPr>
              <a:t>x,y</a:t>
            </a:r>
            <a:r>
              <a:rPr lang="en-US" sz="2000" dirty="0" smtClean="0">
                <a:latin typeface="Courier New"/>
                <a:cs typeface="Courier New"/>
              </a:rPr>
              <a:t>,*</a:t>
            </a:r>
            <a:r>
              <a:rPr lang="en-US" sz="2000" dirty="0" err="1" smtClean="0">
                <a:latin typeface="Courier New"/>
                <a:cs typeface="Courier New"/>
              </a:rPr>
              <a:t>p</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a:t>
            </a:r>
            <a:br>
              <a:rPr lang="en-US" sz="2000" dirty="0" smtClean="0">
                <a:latin typeface="Courier New"/>
                <a:cs typeface="Courier New"/>
              </a:rPr>
            </a:br>
            <a:r>
              <a:rPr lang="en-US" sz="2000" dirty="0" err="1" smtClean="0">
                <a:latin typeface="Courier New"/>
                <a:cs typeface="Courier New"/>
              </a:rPr>
              <a:t>flip_sign(int</a:t>
            </a:r>
            <a:r>
              <a:rPr lang="en-US" sz="2000" dirty="0" smtClean="0">
                <a:latin typeface="Courier New"/>
                <a:cs typeface="Courier New"/>
              </a:rPr>
              <a:t> *</a:t>
            </a:r>
            <a:r>
              <a:rPr lang="en-US" sz="2000" dirty="0" err="1" smtClean="0">
                <a:latin typeface="Courier New"/>
                <a:cs typeface="Courier New"/>
              </a:rPr>
              <a:t>n</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n</a:t>
            </a:r>
            <a:r>
              <a:rPr lang="en-US" sz="2000" dirty="0" smtClean="0">
                <a:latin typeface="Courier New"/>
                <a:cs typeface="Courier New"/>
              </a:rPr>
              <a:t> = -(*</a:t>
            </a:r>
            <a:r>
              <a:rPr lang="en-US" sz="2000" dirty="0" err="1" smtClean="0">
                <a:latin typeface="Courier New"/>
                <a:cs typeface="Courier New"/>
              </a:rPr>
              <a:t>n</a:t>
            </a:r>
            <a:r>
              <a:rPr lang="en-US" sz="2000" dirty="0" smtClean="0">
                <a:latin typeface="Courier New"/>
                <a:cs typeface="Courier New"/>
              </a:rPr>
              <a:t>); }</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Pointers in C</a:t>
            </a:r>
            <a:endParaRPr lang="en-US"/>
          </a:p>
        </p:txBody>
      </p:sp>
      <p:sp>
        <p:nvSpPr>
          <p:cNvPr id="35843" name="Rectangle 3"/>
          <p:cNvSpPr>
            <a:spLocks noGrp="1" noChangeArrowheads="1"/>
          </p:cNvSpPr>
          <p:nvPr>
            <p:ph type="body" idx="1"/>
          </p:nvPr>
        </p:nvSpPr>
        <p:spPr/>
        <p:txBody>
          <a:bodyPr>
            <a:normAutofit fontScale="92500" lnSpcReduction="10000"/>
          </a:bodyPr>
          <a:lstStyle/>
          <a:p>
            <a:r>
              <a:rPr lang="en-US" dirty="0" smtClean="0"/>
              <a:t>Why use pointers?</a:t>
            </a:r>
          </a:p>
          <a:p>
            <a:pPr lvl="1"/>
            <a:r>
              <a:rPr lang="en-US" dirty="0" smtClean="0"/>
              <a:t>If we want to pass a large </a:t>
            </a:r>
            <a:r>
              <a:rPr lang="en-US" dirty="0" err="1" smtClean="0"/>
              <a:t>struct</a:t>
            </a:r>
            <a:r>
              <a:rPr lang="en-US" dirty="0" smtClean="0"/>
              <a:t> or array, it’s easier / faster / etc. to pass a pointer than the whole thing</a:t>
            </a:r>
          </a:p>
          <a:p>
            <a:pPr lvl="1"/>
            <a:r>
              <a:rPr lang="en-US" dirty="0" smtClean="0"/>
              <a:t>In general, pointers allow cleaner, more compact code</a:t>
            </a:r>
          </a:p>
          <a:p>
            <a:r>
              <a:rPr lang="en-US" dirty="0" smtClean="0"/>
              <a:t>So what are the drawbacks?</a:t>
            </a:r>
          </a:p>
          <a:p>
            <a:pPr lvl="1"/>
            <a:r>
              <a:rPr lang="en-US" dirty="0" smtClean="0"/>
              <a:t>Pointers are probably the single largest source of bugs in C, so be careful anytime you deal with them</a:t>
            </a:r>
          </a:p>
          <a:p>
            <a:pPr lvl="2"/>
            <a:r>
              <a:rPr lang="en-US" dirty="0" smtClean="0"/>
              <a:t>Most problematic with dynamic memory management—which you will to know by the end of the semester, but not for the projects (there will be a lab later in the semester)</a:t>
            </a:r>
          </a:p>
          <a:p>
            <a:pPr lvl="2"/>
            <a:r>
              <a:rPr lang="en-US" i="1" dirty="0" smtClean="0"/>
              <a:t>Dangling references </a:t>
            </a:r>
            <a:r>
              <a:rPr lang="en-US" dirty="0" smtClean="0"/>
              <a:t>and </a:t>
            </a:r>
            <a:r>
              <a:rPr lang="en-US" i="1" dirty="0" smtClean="0"/>
              <a:t>memory leaks</a:t>
            </a:r>
          </a:p>
        </p:txBody>
      </p:sp>
      <p:sp>
        <p:nvSpPr>
          <p:cNvPr id="4" name="Date Placeholder 3"/>
          <p:cNvSpPr>
            <a:spLocks noGrp="1"/>
          </p:cNvSpPr>
          <p:nvPr>
            <p:ph type="dt" sz="half" idx="10"/>
          </p:nvPr>
        </p:nvSpPr>
        <p:spPr/>
        <p:txBody>
          <a:bodyPr/>
          <a:lstStyle/>
          <a:p>
            <a:fld id="{205CD5D2-E2C8-5C43-9536-74172CC5FAE3}"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2901432"/>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 </a:t>
            </a:r>
            <a:r>
              <a:rPr lang="en-US" sz="2800" dirty="0" err="1" smtClean="0">
                <a:solidFill>
                  <a:srgbClr val="408000"/>
                </a:solidFill>
                <a:latin typeface="Courier"/>
                <a:cs typeface="Courier"/>
              </a:rPr>
              <a:t>lw</a:t>
            </a:r>
            <a:r>
              <a:rPr lang="en-US" sz="2800" dirty="0" smtClean="0">
                <a:solidFill>
                  <a:srgbClr val="408000"/>
                </a:solidFill>
                <a:latin typeface="Courier"/>
                <a:cs typeface="Courier"/>
              </a:rPr>
              <a:t> $t0, $t1($t2)</a:t>
            </a:r>
            <a:r>
              <a:rPr lang="en-US" sz="2800" dirty="0" smtClean="0">
                <a:solidFill>
                  <a:srgbClr val="FF8000"/>
                </a:solidFill>
                <a:cs typeface="Courier"/>
              </a:rPr>
              <a:t> </a:t>
            </a:r>
            <a:r>
              <a:rPr lang="en-US" sz="2800" dirty="0" smtClean="0">
                <a:solidFill>
                  <a:srgbClr val="408000"/>
                </a:solidFill>
                <a:latin typeface="+mj-lt"/>
                <a:cs typeface="Courier"/>
              </a:rPr>
              <a:t>is valid MIPS</a:t>
            </a:r>
          </a:p>
        </p:txBody>
      </p:sp>
      <p:sp>
        <p:nvSpPr>
          <p:cNvPr id="53251" name="TextBox 4"/>
          <p:cNvSpPr txBox="1">
            <a:spLocks noChangeArrowheads="1"/>
          </p:cNvSpPr>
          <p:nvPr/>
        </p:nvSpPr>
        <p:spPr bwMode="auto">
          <a:xfrm>
            <a:off x="1371600" y="3815832"/>
            <a:ext cx="6705600" cy="1384995"/>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cs typeface="Courier New"/>
              </a:rPr>
              <a:t>in </a:t>
            </a:r>
            <a:r>
              <a:rPr lang="en-US" sz="2800" dirty="0" err="1" smtClean="0">
                <a:solidFill>
                  <a:srgbClr val="FF66A0"/>
                </a:solidFill>
                <a:latin typeface="Courier New"/>
                <a:cs typeface="Courier New"/>
              </a:rPr>
              <a:t>addiu</a:t>
            </a:r>
            <a:r>
              <a:rPr lang="en-US" sz="2800" dirty="0" smtClean="0">
                <a:solidFill>
                  <a:srgbClr val="FF66A0"/>
                </a:solidFill>
                <a:latin typeface="Courier New"/>
                <a:cs typeface="Courier New"/>
              </a:rPr>
              <a:t> $t0,$t1,imm </a:t>
            </a:r>
            <a:br>
              <a:rPr lang="en-US" sz="2800" dirty="0" smtClean="0">
                <a:solidFill>
                  <a:srgbClr val="FF66A0"/>
                </a:solidFill>
                <a:latin typeface="Courier New"/>
                <a:cs typeface="Courier New"/>
              </a:rPr>
            </a:br>
            <a:r>
              <a:rPr lang="en-US" sz="2800" dirty="0" err="1" smtClean="0">
                <a:solidFill>
                  <a:srgbClr val="FF66A0"/>
                </a:solidFill>
                <a:latin typeface="Courier"/>
                <a:cs typeface="Courier"/>
              </a:rPr>
              <a:t>imm</a:t>
            </a:r>
            <a:r>
              <a:rPr lang="en-US" sz="2800" dirty="0" smtClean="0">
                <a:solidFill>
                  <a:srgbClr val="FF66A0"/>
                </a:solidFill>
                <a:latin typeface="Courier"/>
                <a:cs typeface="Courier"/>
              </a:rPr>
              <a:t> </a:t>
            </a:r>
            <a:r>
              <a:rPr lang="en-US" sz="2800" dirty="0" smtClean="0">
                <a:solidFill>
                  <a:srgbClr val="FF66A0"/>
                </a:solidFill>
                <a:latin typeface="+mj-lt"/>
                <a:cs typeface="Courier New"/>
              </a:rPr>
              <a:t>is considered an unsigned number that is zero-extended to make it 32 bits wide</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Sign extension means replicating the sign bit when converting from an </a:t>
            </a:r>
            <a:r>
              <a:rPr lang="en-US" sz="2800" b="1" dirty="0" err="1" smtClean="0">
                <a:ln>
                  <a:solidFill>
                    <a:schemeClr val="tx1"/>
                  </a:solidFill>
                </a:ln>
                <a:solidFill>
                  <a:srgbClr val="FFE860"/>
                </a:solidFill>
                <a:latin typeface="+mj-lt"/>
                <a:cs typeface="Courier"/>
              </a:rPr>
              <a:t>m</a:t>
            </a:r>
            <a:r>
              <a:rPr lang="en-US" sz="2800" b="1" dirty="0" smtClean="0">
                <a:ln>
                  <a:solidFill>
                    <a:schemeClr val="tx1"/>
                  </a:solidFill>
                </a:ln>
                <a:solidFill>
                  <a:srgbClr val="FFE860"/>
                </a:solidFill>
                <a:latin typeface="+mj-lt"/>
                <a:cs typeface="Courier"/>
              </a:rPr>
              <a:t>-bit number to an </a:t>
            </a:r>
            <a:r>
              <a:rPr lang="en-US" sz="2800" b="1" dirty="0" err="1" smtClean="0">
                <a:ln>
                  <a:solidFill>
                    <a:schemeClr val="tx1"/>
                  </a:solidFill>
                </a:ln>
                <a:solidFill>
                  <a:srgbClr val="FFE860"/>
                </a:solidFill>
                <a:latin typeface="+mj-lt"/>
                <a:cs typeface="Courier"/>
              </a:rPr>
              <a:t>n</a:t>
            </a:r>
            <a:r>
              <a:rPr lang="en-US" sz="2800" b="1" dirty="0" smtClean="0">
                <a:ln>
                  <a:solidFill>
                    <a:schemeClr val="tx1"/>
                  </a:solidFill>
                </a:ln>
                <a:solidFill>
                  <a:srgbClr val="FFE860"/>
                </a:solidFill>
                <a:latin typeface="+mj-lt"/>
                <a:cs typeface="Courier"/>
              </a:rPr>
              <a:t>-bit number, where </a:t>
            </a:r>
            <a:r>
              <a:rPr lang="en-US" sz="2800" b="1" dirty="0" err="1" smtClean="0">
                <a:ln>
                  <a:solidFill>
                    <a:schemeClr val="tx1"/>
                  </a:solidFill>
                </a:ln>
                <a:solidFill>
                  <a:srgbClr val="FFE860"/>
                </a:solidFill>
                <a:latin typeface="+mj-lt"/>
                <a:cs typeface="Courier"/>
              </a:rPr>
              <a:t>n</a:t>
            </a:r>
            <a:r>
              <a:rPr lang="en-US" sz="2800" b="1" dirty="0" smtClean="0">
                <a:ln>
                  <a:solidFill>
                    <a:schemeClr val="tx1"/>
                  </a:solidFill>
                </a:ln>
                <a:solidFill>
                  <a:srgbClr val="FFE860"/>
                </a:solidFill>
                <a:latin typeface="+mj-lt"/>
                <a:cs typeface="Courier"/>
              </a:rPr>
              <a:t> &gt; </a:t>
            </a:r>
            <a:r>
              <a:rPr lang="en-US" sz="2800" b="1" dirty="0" err="1" smtClean="0">
                <a:ln>
                  <a:solidFill>
                    <a:schemeClr val="tx1"/>
                  </a:solidFill>
                </a:ln>
                <a:solidFill>
                  <a:srgbClr val="FFE860"/>
                </a:solidFill>
                <a:latin typeface="+mj-lt"/>
                <a:cs typeface="Courier"/>
              </a:rPr>
              <a:t>m</a:t>
            </a:r>
            <a:endParaRPr lang="en-US" sz="2800" b="1" dirty="0" smtClean="0">
              <a:ln>
                <a:solidFill>
                  <a:schemeClr val="tx1"/>
                </a:solidFill>
              </a:ln>
              <a:solidFill>
                <a:srgbClr val="FFE860"/>
              </a:solidFill>
              <a:latin typeface="+mj-lt"/>
              <a:cs typeface="Courier"/>
            </a:endParaRPr>
          </a:p>
        </p:txBody>
      </p:sp>
      <p:grpSp>
        <p:nvGrpSpPr>
          <p:cNvPr id="2" name="Group 10"/>
          <p:cNvGrpSpPr>
            <a:grpSpLocks/>
          </p:cNvGrpSpPr>
          <p:nvPr/>
        </p:nvGrpSpPr>
        <p:grpSpPr bwMode="auto">
          <a:xfrm>
            <a:off x="960438" y="1987032"/>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err="1" smtClean="0">
                  <a:solidFill>
                    <a:srgbClr val="FF8000"/>
                  </a:solidFill>
                  <a:latin typeface="Courier New"/>
                  <a:cs typeface="Courier New"/>
                </a:rPr>
                <a:t>addu</a:t>
              </a:r>
              <a:r>
                <a:rPr lang="en-US" sz="2800" dirty="0" smtClean="0">
                  <a:solidFill>
                    <a:srgbClr val="FF8000"/>
                  </a:solidFill>
                  <a:latin typeface="Courier New"/>
                  <a:cs typeface="Courier New"/>
                </a:rPr>
                <a:t> $t0,$t1,4($t2)</a:t>
              </a:r>
              <a:r>
                <a:rPr lang="en-US" sz="2800" dirty="0" smtClean="0">
                  <a:solidFill>
                    <a:srgbClr val="FF8000"/>
                  </a:solidFill>
                  <a:latin typeface="+mj-lt"/>
                  <a:cs typeface="Courier"/>
                </a:rPr>
                <a:t> is valid MIPS</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004619"/>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3919019"/>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29</a:t>
            </a:fld>
            <a:endParaRPr lang="en-US" dirty="0" smtClean="0"/>
          </a:p>
        </p:txBody>
      </p:sp>
      <p:sp>
        <p:nvSpPr>
          <p:cNvPr id="53258" name="TextBox 12"/>
          <p:cNvSpPr txBox="1">
            <a:spLocks noChangeArrowheads="1"/>
          </p:cNvSpPr>
          <p:nvPr/>
        </p:nvSpPr>
        <p:spPr bwMode="auto">
          <a:xfrm>
            <a:off x="675217" y="1022350"/>
            <a:ext cx="5791200" cy="523220"/>
          </a:xfrm>
          <a:prstGeom prst="rect">
            <a:avLst/>
          </a:prstGeom>
          <a:noFill/>
          <a:ln w="9525">
            <a:noFill/>
            <a:miter lim="800000"/>
            <a:headEnd/>
            <a:tailEnd/>
          </a:ln>
        </p:spPr>
        <p:txBody>
          <a:bodyPr>
            <a:prstTxWarp prst="textNoShape">
              <a:avLst/>
            </a:prstTxWarp>
            <a:spAutoFit/>
          </a:bodyPr>
          <a:lstStyle/>
          <a:p>
            <a:r>
              <a:rPr lang="en-US" sz="2800" dirty="0" smtClean="0"/>
              <a:t>Which of the following is TRUE?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Flynn Taxonomy of Parallel Architectures</a:t>
            </a:r>
          </a:p>
          <a:p>
            <a:pPr lvl="1"/>
            <a:r>
              <a:rPr lang="en-US" i="1" dirty="0" smtClean="0"/>
              <a:t>SIMD: Single Instruction Multiple Data</a:t>
            </a:r>
          </a:p>
          <a:p>
            <a:pPr lvl="1"/>
            <a:r>
              <a:rPr lang="en-US" i="1" dirty="0" smtClean="0"/>
              <a:t>MIMD: Multiple Instruction Multiple Data</a:t>
            </a:r>
          </a:p>
          <a:p>
            <a:pPr lvl="1"/>
            <a:r>
              <a:rPr lang="en-US" dirty="0" smtClean="0"/>
              <a:t>SISD: Single Instruction Single Data (unused)</a:t>
            </a:r>
          </a:p>
          <a:p>
            <a:pPr lvl="1"/>
            <a:r>
              <a:rPr lang="en-US" dirty="0" smtClean="0"/>
              <a:t>MISD: Multiple Instruction Single Data</a:t>
            </a:r>
          </a:p>
          <a:p>
            <a:r>
              <a:rPr lang="en-US" dirty="0" smtClean="0"/>
              <a:t>Intel SSE SIMD Instructions</a:t>
            </a:r>
          </a:p>
          <a:p>
            <a:pPr lvl="1"/>
            <a:r>
              <a:rPr lang="en-US" dirty="0" smtClean="0"/>
              <a:t>One instruction fetch that operates on multiple operands simultaneously</a:t>
            </a:r>
          </a:p>
          <a:p>
            <a:pPr lvl="1"/>
            <a:r>
              <a:rPr lang="en-US" dirty="0" smtClean="0"/>
              <a:t>128/64 bit XMM registers</a:t>
            </a:r>
          </a:p>
          <a:p>
            <a:r>
              <a:rPr lang="en-US" dirty="0" smtClean="0"/>
              <a:t>SSE Instructions in C</a:t>
            </a:r>
          </a:p>
          <a:p>
            <a:pPr lvl="1"/>
            <a:r>
              <a:rPr lang="en-US" dirty="0" smtClean="0"/>
              <a:t>Embed the SSE machine instructions directly into C programs through use of intrinsics</a:t>
            </a:r>
          </a:p>
          <a:p>
            <a:pPr lvl="1"/>
            <a:r>
              <a:rPr lang="en-US" dirty="0" smtClean="0"/>
              <a:t>Achieve efficiency beyond that of optimizing compiler</a:t>
            </a:r>
          </a:p>
          <a:p>
            <a:pPr lvl="1"/>
            <a:endParaRPr lang="en-US" dirty="0" smtClean="0"/>
          </a:p>
          <a:p>
            <a:pPr lvl="1"/>
            <a:endParaRPr lang="en-US" dirty="0" smtClean="0"/>
          </a:p>
        </p:txBody>
      </p:sp>
      <p:sp>
        <p:nvSpPr>
          <p:cNvPr id="9" name="Date Placeholder 8"/>
          <p:cNvSpPr>
            <a:spLocks noGrp="1"/>
          </p:cNvSpPr>
          <p:nvPr>
            <p:ph type="dt" sz="half" idx="10"/>
          </p:nvPr>
        </p:nvSpPr>
        <p:spPr/>
        <p:txBody>
          <a:bodyPr/>
          <a:lstStyle/>
          <a:p>
            <a:fld id="{276085EC-7351-B448-9C69-FF87BF18349E}" type="datetime1">
              <a:rPr lang="en-US" smtClean="0"/>
              <a:pPr/>
              <a:t>3/6/12</a:t>
            </a:fld>
            <a:endParaRPr lang="en-US"/>
          </a:p>
        </p:txBody>
      </p:sp>
      <p:sp>
        <p:nvSpPr>
          <p:cNvPr id="10" name="Slide Number Placeholder 9"/>
          <p:cNvSpPr>
            <a:spLocks noGrp="1"/>
          </p:cNvSpPr>
          <p:nvPr>
            <p:ph type="sldNum" sz="quarter" idx="12"/>
          </p:nvPr>
        </p:nvSpPr>
        <p:spPr/>
        <p:txBody>
          <a:bodyPr/>
          <a:lstStyle/>
          <a:p>
            <a:fld id="{3CC63E4C-4642-794D-A2FD-70F6B81535F5}"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err="1" smtClean="0">
                <a:solidFill>
                  <a:srgbClr val="408000"/>
                </a:solidFill>
                <a:latin typeface="Courier"/>
                <a:cs typeface="Courier"/>
              </a:rPr>
              <a:t>jal</a:t>
            </a:r>
            <a:r>
              <a:rPr lang="en-US" sz="2800" dirty="0" smtClean="0">
                <a:solidFill>
                  <a:srgbClr val="408000"/>
                </a:solidFill>
                <a:latin typeface="+mj-lt"/>
                <a:cs typeface="Courier"/>
              </a:rPr>
              <a:t> saves PC+1 in </a:t>
            </a:r>
            <a:r>
              <a:rPr lang="en-US" sz="2800" dirty="0" smtClean="0">
                <a:solidFill>
                  <a:srgbClr val="408000"/>
                </a:solidFill>
                <a:latin typeface="Courier"/>
                <a:cs typeface="Courier"/>
              </a:rPr>
              <a:t>%</a:t>
            </a:r>
            <a:r>
              <a:rPr lang="en-US" sz="2800" dirty="0" err="1" smtClean="0">
                <a:solidFill>
                  <a:srgbClr val="408000"/>
                </a:solidFill>
                <a:latin typeface="Courier"/>
                <a:cs typeface="Courier"/>
              </a:rPr>
              <a:t>ra</a:t>
            </a:r>
            <a:endParaRPr lang="en-US" sz="2800" dirty="0" smtClean="0">
              <a:solidFill>
                <a:srgbClr val="408000"/>
              </a:solidFill>
              <a:latin typeface="Courier"/>
              <a:cs typeface="Courier"/>
            </a:endParaRP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The </a:t>
            </a:r>
            <a:r>
              <a:rPr lang="en-US" sz="2800" dirty="0" err="1" smtClean="0">
                <a:solidFill>
                  <a:srgbClr val="FF66A0"/>
                </a:solidFill>
                <a:latin typeface="+mj-lt"/>
                <a:cs typeface="Courier"/>
              </a:rPr>
              <a:t>callee</a:t>
            </a:r>
            <a:r>
              <a:rPr lang="en-US" sz="2800" dirty="0" smtClean="0">
                <a:solidFill>
                  <a:srgbClr val="FF66A0"/>
                </a:solidFill>
                <a:latin typeface="+mj-lt"/>
                <a:cs typeface="Courier"/>
              </a:rPr>
              <a:t> can use temporary registers (</a:t>
            </a:r>
            <a:r>
              <a:rPr lang="en-US" sz="2800" dirty="0" smtClean="0">
                <a:solidFill>
                  <a:srgbClr val="FF66A0"/>
                </a:solidFill>
                <a:latin typeface="Courier"/>
                <a:cs typeface="Courier"/>
              </a:rPr>
              <a:t>%</a:t>
            </a:r>
            <a:r>
              <a:rPr lang="en-US" sz="2800" dirty="0" err="1" smtClean="0">
                <a:solidFill>
                  <a:srgbClr val="FF66A0"/>
                </a:solidFill>
                <a:latin typeface="Courier"/>
                <a:cs typeface="Courier"/>
              </a:rPr>
              <a:t>t</a:t>
            </a:r>
            <a:r>
              <a:rPr lang="en-US" sz="2800" i="1" dirty="0" err="1" smtClean="0">
                <a:solidFill>
                  <a:srgbClr val="FF66A0"/>
                </a:solidFill>
                <a:latin typeface="+mj-lt"/>
                <a:cs typeface="Courier"/>
              </a:rPr>
              <a:t>i</a:t>
            </a:r>
            <a:r>
              <a:rPr lang="en-US" sz="2800" dirty="0" smtClean="0">
                <a:solidFill>
                  <a:srgbClr val="FF66A0"/>
                </a:solidFill>
                <a:latin typeface="+mj-lt"/>
                <a:cs typeface="Courier"/>
              </a:rPr>
              <a:t>) without saving and restoring them</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The caller can rely on save registers (</a:t>
            </a:r>
            <a:r>
              <a:rPr lang="en-US" sz="2800" b="1" dirty="0" smtClean="0">
                <a:ln>
                  <a:solidFill>
                    <a:schemeClr val="tx1"/>
                  </a:solidFill>
                </a:ln>
                <a:solidFill>
                  <a:srgbClr val="FFE860"/>
                </a:solidFill>
                <a:latin typeface="Courier"/>
                <a:cs typeface="Courier"/>
              </a:rPr>
              <a:t>%</a:t>
            </a:r>
            <a:r>
              <a:rPr lang="en-US" sz="2800" b="1" dirty="0" err="1" smtClean="0">
                <a:ln>
                  <a:solidFill>
                    <a:schemeClr val="tx1"/>
                  </a:solidFill>
                </a:ln>
                <a:solidFill>
                  <a:srgbClr val="FFE860"/>
                </a:solidFill>
                <a:latin typeface="Courier"/>
                <a:cs typeface="Courier"/>
              </a:rPr>
              <a:t>s</a:t>
            </a:r>
            <a:r>
              <a:rPr lang="en-US" sz="2800" b="1" i="1" dirty="0" err="1" smtClean="0">
                <a:ln>
                  <a:solidFill>
                    <a:schemeClr val="tx1"/>
                  </a:solidFill>
                </a:ln>
                <a:solidFill>
                  <a:srgbClr val="FFE860"/>
                </a:solidFill>
                <a:latin typeface="+mj-lt"/>
                <a:cs typeface="Courier"/>
              </a:rPr>
              <a:t>i</a:t>
            </a:r>
            <a:r>
              <a:rPr lang="en-US" sz="2800" b="1" dirty="0" smtClean="0">
                <a:ln>
                  <a:solidFill>
                    <a:schemeClr val="tx1"/>
                  </a:solidFill>
                </a:ln>
                <a:solidFill>
                  <a:srgbClr val="FFE860"/>
                </a:solidFill>
                <a:latin typeface="+mj-lt"/>
                <a:cs typeface="Courier"/>
              </a:rPr>
              <a:t>) without fear of </a:t>
            </a:r>
            <a:r>
              <a:rPr lang="en-US" sz="2800" b="1" dirty="0" err="1" smtClean="0">
                <a:ln>
                  <a:solidFill>
                    <a:schemeClr val="tx1"/>
                  </a:solidFill>
                </a:ln>
                <a:solidFill>
                  <a:srgbClr val="FFE860"/>
                </a:solidFill>
                <a:latin typeface="+mj-lt"/>
                <a:cs typeface="Courier"/>
              </a:rPr>
              <a:t>callee</a:t>
            </a:r>
            <a:r>
              <a:rPr lang="en-US" sz="2800" b="1" dirty="0" smtClean="0">
                <a:ln>
                  <a:solidFill>
                    <a:schemeClr val="tx1"/>
                  </a:solidFill>
                </a:ln>
                <a:solidFill>
                  <a:srgbClr val="FFE860"/>
                </a:solidFill>
                <a:latin typeface="+mj-lt"/>
                <a:cs typeface="Courier"/>
              </a:rPr>
              <a:t> changing them </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MIPS uses </a:t>
              </a:r>
              <a:r>
                <a:rPr lang="en-US" sz="2800" dirty="0" err="1" smtClean="0">
                  <a:solidFill>
                    <a:srgbClr val="FF8000"/>
                  </a:solidFill>
                  <a:latin typeface="Courier"/>
                  <a:cs typeface="Courier"/>
                </a:rPr>
                <a:t>jal</a:t>
              </a:r>
              <a:r>
                <a:rPr lang="en-US" sz="2800" dirty="0" smtClean="0">
                  <a:solidFill>
                    <a:srgbClr val="FF8000"/>
                  </a:solidFill>
                  <a:latin typeface="+mj-lt"/>
                  <a:cs typeface="Courier"/>
                </a:rPr>
                <a:t> to invoke a function and</a:t>
              </a:r>
              <a:br>
                <a:rPr lang="en-US" sz="2800" dirty="0" smtClean="0">
                  <a:solidFill>
                    <a:srgbClr val="FF8000"/>
                  </a:solidFill>
                  <a:latin typeface="+mj-lt"/>
                  <a:cs typeface="Courier"/>
                </a:rPr>
              </a:br>
              <a:r>
                <a:rPr lang="en-US" sz="2800" dirty="0" err="1" smtClean="0">
                  <a:solidFill>
                    <a:srgbClr val="FF8000"/>
                  </a:solidFill>
                  <a:latin typeface="Courier"/>
                  <a:cs typeface="Courier"/>
                </a:rPr>
                <a:t>jr</a:t>
              </a:r>
              <a:r>
                <a:rPr lang="en-US" sz="2800" dirty="0" smtClean="0">
                  <a:solidFill>
                    <a:srgbClr val="FF8000"/>
                  </a:solidFill>
                  <a:latin typeface="+mj-lt"/>
                  <a:cs typeface="Courier"/>
                </a:rPr>
                <a:t> to return from a function </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30</a:t>
            </a:fld>
            <a:endParaRPr lang="en-US" dirty="0" smtClean="0"/>
          </a:p>
        </p:txBody>
      </p:sp>
      <p:sp>
        <p:nvSpPr>
          <p:cNvPr id="53258" name="TextBox 12"/>
          <p:cNvSpPr txBox="1">
            <a:spLocks noChangeArrowheads="1"/>
          </p:cNvSpPr>
          <p:nvPr/>
        </p:nvSpPr>
        <p:spPr bwMode="auto">
          <a:xfrm>
            <a:off x="685800" y="482600"/>
            <a:ext cx="5791200" cy="523220"/>
          </a:xfrm>
          <a:prstGeom prst="rect">
            <a:avLst/>
          </a:prstGeom>
          <a:noFill/>
          <a:ln w="9525">
            <a:noFill/>
            <a:miter lim="800000"/>
            <a:headEnd/>
            <a:tailEnd/>
          </a:ln>
        </p:spPr>
        <p:txBody>
          <a:bodyPr>
            <a:prstTxWarp prst="textNoShape">
              <a:avLst/>
            </a:prstTxWarp>
            <a:spAutoFit/>
          </a:bodyPr>
          <a:lstStyle/>
          <a:p>
            <a:r>
              <a:rPr lang="en-US" sz="2800" dirty="0" smtClean="0"/>
              <a:t>Which statement is FALSE?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32 bits</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64 bits</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128 bits</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16 bits</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31</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smtClean="0"/>
              <a:t>In MIPS, what is the minimum number of bits does it take to represent </a:t>
            </a:r>
            <a:br>
              <a:rPr lang="en-US" sz="2800" dirty="0" smtClean="0"/>
            </a:br>
            <a:r>
              <a:rPr lang="en-US" sz="2800" dirty="0" smtClean="0"/>
              <a:t>-1.0 x 2</a:t>
            </a:r>
            <a:r>
              <a:rPr lang="en-US" sz="2800" baseline="30000" dirty="0" smtClean="0"/>
              <a:t>127 </a:t>
            </a:r>
            <a:r>
              <a:rPr lang="en-US" sz="2800" dirty="0" smtClean="0"/>
              <a:t>?</a:t>
            </a:r>
            <a:endParaRPr lang="en-US" sz="2800" baseline="30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0"/>
            <a:ext cx="9047520" cy="6485912"/>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0AD0ED9C-3170-5845-B89F-B2BD2E93834D}"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a:t>
            </a:r>
            <a:r>
              <a:rPr lang="en-US" sz="2000" b="1" dirty="0" smtClean="0">
                <a:solidFill>
                  <a:schemeClr val="tx1"/>
                </a:solidFill>
                <a:ea typeface="Helvetica" charset="0"/>
                <a:cs typeface="Helvetica" charset="0"/>
              </a:rPr>
              <a:t> 1.5 </a:t>
            </a:r>
            <a:r>
              <a:rPr lang="en-US" sz="2000" b="1" dirty="0">
                <a:solidFill>
                  <a:schemeClr val="tx1"/>
                </a:solidFill>
                <a:ea typeface="Helvetica" charset="0"/>
                <a:cs typeface="Helvetica" charset="0"/>
              </a:rPr>
              <a:t>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3"/>
          <a:srcRect/>
          <a:stretch>
            <a:fillRect/>
          </a:stretch>
        </p:blipFill>
        <p:spPr bwMode="auto">
          <a:xfrm>
            <a:off x="70596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7223704" y="5268726"/>
            <a:ext cx="1680005"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dirty="0" smtClean="0"/>
              <a:t>Moore’s Law</a:t>
            </a:r>
            <a:endParaRPr lang="en-US" dirty="0"/>
          </a:p>
        </p:txBody>
      </p:sp>
      <p:sp>
        <p:nvSpPr>
          <p:cNvPr id="7" name="Content Placeholder 6"/>
          <p:cNvSpPr>
            <a:spLocks noGrp="1"/>
          </p:cNvSpPr>
          <p:nvPr>
            <p:ph sz="half" idx="1"/>
          </p:nvPr>
        </p:nvSpPr>
        <p:spPr>
          <a:xfrm>
            <a:off x="457200" y="1110151"/>
            <a:ext cx="4038600" cy="4525963"/>
          </a:xfrm>
        </p:spPr>
        <p:txBody>
          <a:bodyPr>
            <a:normAutofit/>
          </a:bodyPr>
          <a:lstStyle/>
          <a:p>
            <a:pPr marL="0" indent="0">
              <a:buNone/>
            </a:pPr>
            <a:r>
              <a:rPr lang="en-US" sz="2000" dirty="0" smtClean="0"/>
              <a:t>“The complexity for minimum component costs has increased at a rate of roughly a factor of two per year. …That means by 1975, the number of components per integrated circuit for minimum cost will be 65,000.” </a:t>
            </a:r>
            <a:r>
              <a:rPr lang="en-US" sz="2000" i="1" dirty="0" smtClean="0"/>
              <a:t>(from 50 in 1965)</a:t>
            </a:r>
          </a:p>
          <a:p>
            <a:pPr>
              <a:buNone/>
            </a:pPr>
            <a:endParaRPr lang="en-US" sz="2000" b="1" dirty="0" smtClean="0"/>
          </a:p>
        </p:txBody>
      </p:sp>
      <p:sp>
        <p:nvSpPr>
          <p:cNvPr id="8" name="Content Placeholder 7"/>
          <p:cNvSpPr>
            <a:spLocks noGrp="1"/>
          </p:cNvSpPr>
          <p:nvPr>
            <p:ph sz="half" idx="2"/>
          </p:nvPr>
        </p:nvSpPr>
        <p:spPr>
          <a:xfrm>
            <a:off x="4690065" y="2332037"/>
            <a:ext cx="4212042" cy="4525963"/>
          </a:xfrm>
        </p:spPr>
        <p:txBody>
          <a:bodyPr>
            <a:normAutofit/>
          </a:bodyPr>
          <a:lstStyle/>
          <a:p>
            <a:pPr marL="0" indent="0">
              <a:buNone/>
            </a:pPr>
            <a:r>
              <a:rPr lang="en-US" sz="2000" b="1" dirty="0" smtClean="0"/>
              <a:t>“</a:t>
            </a:r>
            <a:r>
              <a:rPr lang="en-US" sz="2000" dirty="0" smtClean="0"/>
              <a:t>Integrated circuits will lead to such wonders as home computers--or at least terminals connected to a central computer--automatic controls for automobiles, and personal portable communications equipment. The electronic wristwatch needs only a display to be feasible today.”</a:t>
            </a:r>
          </a:p>
          <a:p>
            <a:pPr marL="0" indent="0">
              <a:buNone/>
            </a:pPr>
            <a:endParaRPr lang="en-US" sz="2000" dirty="0" smtClean="0"/>
          </a:p>
          <a:p>
            <a:pPr marL="0" indent="0">
              <a:buNone/>
            </a:pPr>
            <a:endParaRPr lang="en-US" sz="2000" i="1" dirty="0"/>
          </a:p>
        </p:txBody>
      </p:sp>
      <p:sp>
        <p:nvSpPr>
          <p:cNvPr id="3" name="Date Placeholder 2"/>
          <p:cNvSpPr>
            <a:spLocks noGrp="1"/>
          </p:cNvSpPr>
          <p:nvPr>
            <p:ph type="dt" sz="half" idx="10"/>
          </p:nvPr>
        </p:nvSpPr>
        <p:spPr/>
        <p:txBody>
          <a:bodyPr/>
          <a:lstStyle/>
          <a:p>
            <a:fld id="{6836891B-2CA5-1644-B736-B64802C1D33C}" type="datetime1">
              <a:rPr lang="en-US" smtClean="0"/>
              <a:pPr/>
              <a:t>3/6/12</a:t>
            </a:fld>
            <a:endParaRPr lang="en-US"/>
          </a:p>
        </p:txBody>
      </p:sp>
      <p:sp>
        <p:nvSpPr>
          <p:cNvPr id="4" name="Footer Placeholder 3"/>
          <p:cNvSpPr>
            <a:spLocks noGrp="1"/>
          </p:cNvSpPr>
          <p:nvPr>
            <p:ph type="ftr" sz="quarter" idx="11"/>
          </p:nvPr>
        </p:nvSpPr>
        <p:spPr/>
        <p:txBody>
          <a:bodyPr/>
          <a:lstStyle/>
          <a:p>
            <a:r>
              <a:rPr lang="en-US" smtClean="0"/>
              <a:t>Spring 2012 -- Lecture #9</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33</a:t>
            </a:fld>
            <a:endParaRPr lang="en-US"/>
          </a:p>
        </p:txBody>
      </p:sp>
      <p:pic>
        <p:nvPicPr>
          <p:cNvPr id="9" name="Picture 8"/>
          <p:cNvPicPr>
            <a:picLocks noChangeAspect="1"/>
          </p:cNvPicPr>
          <p:nvPr/>
        </p:nvPicPr>
        <p:blipFill>
          <a:blip r:embed="rId2"/>
          <a:stretch>
            <a:fillRect/>
          </a:stretch>
        </p:blipFill>
        <p:spPr>
          <a:xfrm>
            <a:off x="320009" y="3414563"/>
            <a:ext cx="3543300" cy="3073400"/>
          </a:xfrm>
          <a:prstGeom prst="rect">
            <a:avLst/>
          </a:prstGeom>
        </p:spPr>
      </p:pic>
      <p:pic>
        <p:nvPicPr>
          <p:cNvPr id="10" name="Picture 9"/>
          <p:cNvPicPr>
            <a:picLocks noChangeAspect="1"/>
          </p:cNvPicPr>
          <p:nvPr/>
        </p:nvPicPr>
        <p:blipFill>
          <a:blip r:embed="rId3"/>
          <a:stretch>
            <a:fillRect/>
          </a:stretch>
        </p:blipFill>
        <p:spPr>
          <a:xfrm>
            <a:off x="4076812" y="4899370"/>
            <a:ext cx="5067188" cy="1637619"/>
          </a:xfrm>
          <a:prstGeom prst="rect">
            <a:avLst/>
          </a:prstGeom>
        </p:spPr>
      </p:pic>
      <p:sp>
        <p:nvSpPr>
          <p:cNvPr id="11" name="TextBox 10"/>
          <p:cNvSpPr txBox="1"/>
          <p:nvPr/>
        </p:nvSpPr>
        <p:spPr>
          <a:xfrm>
            <a:off x="4531412" y="1035392"/>
            <a:ext cx="4612588" cy="1200329"/>
          </a:xfrm>
          <a:prstGeom prst="rect">
            <a:avLst/>
          </a:prstGeom>
          <a:noFill/>
        </p:spPr>
        <p:txBody>
          <a:bodyPr wrap="square" rtlCol="0">
            <a:spAutoFit/>
          </a:bodyPr>
          <a:lstStyle/>
          <a:p>
            <a:r>
              <a:rPr lang="en-US" dirty="0" smtClean="0"/>
              <a:t>Gordon Moore, “Cramming more components onto integrated circuits,” </a:t>
            </a:r>
            <a:r>
              <a:rPr lang="en-US" i="1" dirty="0" smtClean="0"/>
              <a:t>Electronics</a:t>
            </a:r>
            <a:r>
              <a:rPr lang="en-US" dirty="0" smtClean="0"/>
              <a:t>, Volume 38, Number 8, April 19, 1965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 C V</a:t>
            </a:r>
            <a:r>
              <a:rPr lang="en-US" baseline="30000" dirty="0" smtClean="0"/>
              <a:t>2</a:t>
            </a:r>
            <a:r>
              <a:rPr lang="en-US" dirty="0" smtClean="0"/>
              <a:t> </a:t>
            </a:r>
            <a:r>
              <a:rPr lang="en-US" dirty="0" err="1" smtClean="0"/>
              <a:t>f</a:t>
            </a:r>
            <a:endParaRPr lang="en-US" dirty="0"/>
          </a:p>
        </p:txBody>
      </p:sp>
      <p:sp>
        <p:nvSpPr>
          <p:cNvPr id="3" name="Content Placeholder 2"/>
          <p:cNvSpPr>
            <a:spLocks noGrp="1"/>
          </p:cNvSpPr>
          <p:nvPr>
            <p:ph idx="1"/>
          </p:nvPr>
        </p:nvSpPr>
        <p:spPr/>
        <p:txBody>
          <a:bodyPr/>
          <a:lstStyle/>
          <a:p>
            <a:r>
              <a:rPr lang="en-US" dirty="0" smtClean="0"/>
              <a:t>Power is proportional to Capacitance * Voltage</a:t>
            </a:r>
            <a:r>
              <a:rPr lang="en-US" baseline="30000" dirty="0" smtClean="0"/>
              <a:t>2</a:t>
            </a:r>
            <a:r>
              <a:rPr lang="en-US" dirty="0" smtClean="0"/>
              <a:t> * Frequency of switching</a:t>
            </a:r>
          </a:p>
          <a:p>
            <a:r>
              <a:rPr lang="en-US" dirty="0" smtClean="0"/>
              <a:t>What is the effect on power consumption of:</a:t>
            </a:r>
          </a:p>
          <a:p>
            <a:pPr lvl="1"/>
            <a:r>
              <a:rPr lang="en-US" dirty="0" smtClean="0"/>
              <a:t>“Simpler” implementation (fewer transistors)?</a:t>
            </a:r>
          </a:p>
          <a:p>
            <a:pPr lvl="1"/>
            <a:r>
              <a:rPr lang="en-US" dirty="0" smtClean="0"/>
              <a:t>Smaller implementation (shrunk down design)?</a:t>
            </a:r>
          </a:p>
          <a:p>
            <a:pPr lvl="1"/>
            <a:r>
              <a:rPr lang="en-US" dirty="0" smtClean="0"/>
              <a:t>Reduced voltage?</a:t>
            </a:r>
          </a:p>
          <a:p>
            <a:pPr lvl="1"/>
            <a:r>
              <a:rPr lang="en-US" dirty="0" smtClean="0"/>
              <a:t>Increased clock frequency?</a:t>
            </a:r>
          </a:p>
        </p:txBody>
      </p:sp>
      <p:sp>
        <p:nvSpPr>
          <p:cNvPr id="4" name="Date Placeholder 3"/>
          <p:cNvSpPr>
            <a:spLocks noGrp="1"/>
          </p:cNvSpPr>
          <p:nvPr>
            <p:ph type="dt" sz="half" idx="10"/>
          </p:nvPr>
        </p:nvSpPr>
        <p:spPr/>
        <p:txBody>
          <a:bodyPr/>
          <a:lstStyle/>
          <a:p>
            <a:fld id="{B21AEBD4-6614-C14A-9EE1-EDD3C4734B1F}"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#9</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Ideas #5: </a:t>
            </a:r>
            <a:br>
              <a:rPr lang="en-US" dirty="0" smtClean="0"/>
            </a:br>
            <a:r>
              <a:rPr lang="en-US" dirty="0" smtClean="0"/>
              <a:t>Measuring Performance</a:t>
            </a:r>
            <a:br>
              <a:rPr lang="en-US" dirty="0" smtClean="0"/>
            </a:br>
            <a:r>
              <a:rPr lang="en-US" dirty="0" smtClean="0"/>
              <a:t>Restating Performance Equation</a:t>
            </a:r>
            <a:endParaRPr lang="en-US" dirty="0"/>
          </a:p>
        </p:txBody>
      </p:sp>
      <p:sp>
        <p:nvSpPr>
          <p:cNvPr id="3" name="Content Placeholder 2"/>
          <p:cNvSpPr>
            <a:spLocks noGrp="1"/>
          </p:cNvSpPr>
          <p:nvPr>
            <p:ph idx="1"/>
          </p:nvPr>
        </p:nvSpPr>
        <p:spPr>
          <a:xfrm>
            <a:off x="482600" y="1861428"/>
            <a:ext cx="8394700" cy="4525963"/>
          </a:xfrm>
        </p:spPr>
        <p:txBody>
          <a:bodyPr>
            <a:normAutofit/>
          </a:bodyPr>
          <a:lstStyle/>
          <a:p>
            <a:pPr>
              <a:tabLst>
                <a:tab pos="1257300" algn="l"/>
                <a:tab pos="2349500" algn="ctr"/>
                <a:tab pos="3771900" algn="ctr"/>
                <a:tab pos="5029200" algn="ctr"/>
                <a:tab pos="6286500" algn="ctr"/>
                <a:tab pos="7264400" algn="ctr"/>
              </a:tabLst>
            </a:pPr>
            <a:r>
              <a:rPr lang="en-US" dirty="0" smtClean="0"/>
              <a:t>Time = 	Seconds</a:t>
            </a:r>
            <a:br>
              <a:rPr lang="en-US" dirty="0" smtClean="0"/>
            </a:br>
            <a:r>
              <a:rPr lang="en-US" dirty="0" smtClean="0"/>
              <a:t>		Program</a:t>
            </a:r>
            <a:br>
              <a:rPr lang="en-US" dirty="0" smtClean="0"/>
            </a:br>
            <a:r>
              <a:rPr lang="en-US" dirty="0" smtClean="0"/>
              <a:t>		 Instructions		Clock cycles		Seconds</a:t>
            </a:r>
            <a:br>
              <a:rPr lang="en-US" dirty="0" smtClean="0"/>
            </a:br>
            <a:r>
              <a:rPr lang="en-US" dirty="0" smtClean="0"/>
              <a:t>		 Program		Instruction		Clock Cycle</a:t>
            </a:r>
          </a:p>
          <a:p>
            <a:pPr>
              <a:buNone/>
              <a:tabLst>
                <a:tab pos="1257300" algn="l"/>
                <a:tab pos="1549400" algn="l"/>
              </a:tabLst>
            </a:pPr>
            <a:r>
              <a:rPr lang="en-US" dirty="0" smtClean="0"/>
              <a:t>		</a:t>
            </a:r>
          </a:p>
        </p:txBody>
      </p:sp>
      <p:sp>
        <p:nvSpPr>
          <p:cNvPr id="4" name="Date Placeholder 3"/>
          <p:cNvSpPr>
            <a:spLocks noGrp="1"/>
          </p:cNvSpPr>
          <p:nvPr>
            <p:ph type="dt" sz="half" idx="10"/>
          </p:nvPr>
        </p:nvSpPr>
        <p:spPr/>
        <p:txBody>
          <a:bodyPr/>
          <a:lstStyle/>
          <a:p>
            <a:fld id="{CCE259E8-AB5C-1C48-A021-E72EB2A8CBD9}"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#10</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cxnSp>
        <p:nvCxnSpPr>
          <p:cNvPr id="15" name="Straight Connector 14"/>
          <p:cNvCxnSpPr/>
          <p:nvPr/>
        </p:nvCxnSpPr>
        <p:spPr>
          <a:xfrm>
            <a:off x="2032000" y="2458328"/>
            <a:ext cx="19431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18"/>
          <p:cNvGrpSpPr/>
          <p:nvPr/>
        </p:nvGrpSpPr>
        <p:grpSpPr>
          <a:xfrm>
            <a:off x="1485900" y="3055228"/>
            <a:ext cx="7251700" cy="610176"/>
            <a:chOff x="1485900" y="2438400"/>
            <a:chExt cx="7251700" cy="610176"/>
          </a:xfrm>
        </p:grpSpPr>
        <p:cxnSp>
          <p:nvCxnSpPr>
            <p:cNvPr id="8" name="Straight Connector 7"/>
            <p:cNvCxnSpPr/>
            <p:nvPr/>
          </p:nvCxnSpPr>
          <p:spPr>
            <a:xfrm>
              <a:off x="1981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648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985000" y="2743200"/>
              <a:ext cx="17526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300" y="2438400"/>
              <a:ext cx="389049" cy="584776"/>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4152900" y="2438400"/>
              <a:ext cx="389049" cy="584776"/>
            </a:xfrm>
            <a:prstGeom prst="rect">
              <a:avLst/>
            </a:prstGeom>
            <a:noFill/>
          </p:spPr>
          <p:txBody>
            <a:bodyPr wrap="none" rtlCol="0">
              <a:spAutoFit/>
            </a:bodyPr>
            <a:lstStyle/>
            <a:p>
              <a:r>
                <a:rPr lang="en-US" sz="3200" dirty="0" smtClean="0"/>
                <a:t>×</a:t>
              </a:r>
              <a:endParaRPr lang="en-US" sz="3200" dirty="0"/>
            </a:p>
          </p:txBody>
        </p:sp>
        <p:sp>
          <p:nvSpPr>
            <p:cNvPr id="18" name="TextBox 17"/>
            <p:cNvSpPr txBox="1"/>
            <p:nvPr/>
          </p:nvSpPr>
          <p:spPr>
            <a:xfrm>
              <a:off x="1485900" y="2463800"/>
              <a:ext cx="389049" cy="584776"/>
            </a:xfrm>
            <a:prstGeom prst="rect">
              <a:avLst/>
            </a:prstGeom>
            <a:noFill/>
          </p:spPr>
          <p:txBody>
            <a:bodyPr wrap="square" rtlCol="0">
              <a:spAutoFit/>
            </a:bodyPr>
            <a:lstStyle/>
            <a:p>
              <a:r>
                <a:rPr lang="en-US" sz="3200" dirty="0" smtClean="0"/>
                <a:t>=</a:t>
              </a:r>
              <a:endParaRPr lang="en-US" sz="3200"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Affects Each Component? Instruction Count, CPI, Clock Rate</a:t>
            </a:r>
            <a:endParaRPr lang="en-US" dirty="0"/>
          </a:p>
        </p:txBody>
      </p:sp>
      <p:graphicFrame>
        <p:nvGraphicFramePr>
          <p:cNvPr id="7" name="Content Placeholder 6"/>
          <p:cNvGraphicFramePr>
            <a:graphicFrameLocks noGrp="1"/>
          </p:cNvGraphicFramePr>
          <p:nvPr>
            <p:ph idx="1"/>
          </p:nvPr>
        </p:nvGraphicFramePr>
        <p:xfrm>
          <a:off x="457200" y="1600200"/>
          <a:ext cx="8229600" cy="4724399"/>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800" dirty="0" smtClean="0"/>
                        <a:t>Hardware or software component?</a:t>
                      </a:r>
                      <a:endParaRPr lang="en-US" sz="2800" dirty="0"/>
                    </a:p>
                  </a:txBody>
                  <a:tcPr/>
                </a:tc>
                <a:tc>
                  <a:txBody>
                    <a:bodyPr/>
                    <a:lstStyle/>
                    <a:p>
                      <a:r>
                        <a:rPr lang="en-US" sz="2800" dirty="0" smtClean="0"/>
                        <a:t>Affects What?</a:t>
                      </a:r>
                      <a:endParaRPr lang="en-US" sz="2800" dirty="0"/>
                    </a:p>
                  </a:txBody>
                  <a:tcPr/>
                </a:tc>
              </a:tr>
              <a:tr h="370840">
                <a:tc>
                  <a:txBody>
                    <a:bodyPr/>
                    <a:lstStyle/>
                    <a:p>
                      <a:r>
                        <a:rPr lang="en-US" sz="2800" dirty="0" smtClean="0"/>
                        <a:t>Algorithm</a:t>
                      </a:r>
                      <a:br>
                        <a:rPr lang="en-US" sz="2800" dirty="0" smtClean="0"/>
                      </a:b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Programming </a:t>
                      </a:r>
                      <a:br>
                        <a:rPr lang="en-US" sz="2800" dirty="0" smtClean="0"/>
                      </a:br>
                      <a:r>
                        <a:rPr lang="en-US" sz="2800" dirty="0" smtClean="0"/>
                        <a:t>Language</a:t>
                      </a: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Compiler</a:t>
                      </a:r>
                      <a:br>
                        <a:rPr lang="en-US" sz="2800" dirty="0" smtClean="0"/>
                      </a:br>
                      <a:endParaRPr lang="en-US" sz="2800" dirty="0"/>
                    </a:p>
                  </a:txBody>
                  <a:tcPr/>
                </a:tc>
                <a:tc>
                  <a:txBody>
                    <a:bodyPr/>
                    <a:lstStyle/>
                    <a:p>
                      <a:r>
                        <a:rPr lang="en-US" sz="2800" dirty="0" smtClean="0"/>
                        <a:t>Instruction Count,</a:t>
                      </a:r>
                      <a:br>
                        <a:rPr lang="en-US" sz="2800" dirty="0" smtClean="0"/>
                      </a:br>
                      <a:r>
                        <a:rPr lang="en-US" sz="2800" dirty="0" smtClean="0"/>
                        <a:t>CPI</a:t>
                      </a:r>
                      <a:endParaRPr lang="en-US" sz="2800" dirty="0"/>
                    </a:p>
                  </a:txBody>
                  <a:tcPr/>
                </a:tc>
              </a:tr>
              <a:tr h="370840">
                <a:tc>
                  <a:txBody>
                    <a:bodyPr/>
                    <a:lstStyle/>
                    <a:p>
                      <a:r>
                        <a:rPr lang="en-US" sz="2800" dirty="0" smtClean="0"/>
                        <a:t>Instruction Set</a:t>
                      </a:r>
                      <a:r>
                        <a:rPr lang="en-US" sz="2800" baseline="0" dirty="0" smtClean="0"/>
                        <a:t> Architecture</a:t>
                      </a:r>
                      <a:endParaRPr lang="en-US" sz="2800" dirty="0"/>
                    </a:p>
                  </a:txBody>
                  <a:tcPr/>
                </a:tc>
                <a:tc>
                  <a:txBody>
                    <a:bodyPr/>
                    <a:lstStyle/>
                    <a:p>
                      <a:r>
                        <a:rPr lang="en-US" sz="2800" dirty="0" smtClean="0"/>
                        <a:t>Instruction Count,</a:t>
                      </a:r>
                      <a:br>
                        <a:rPr lang="en-US" sz="2800" dirty="0" smtClean="0"/>
                      </a:br>
                      <a:r>
                        <a:rPr lang="en-US" sz="2800" dirty="0" smtClean="0"/>
                        <a:t>Clock Rate, CPI</a:t>
                      </a:r>
                      <a:endParaRPr lang="en-US" sz="2800" dirty="0"/>
                    </a:p>
                  </a:txBody>
                  <a:tcPr/>
                </a:tc>
              </a:tr>
            </a:tbl>
          </a:graphicData>
        </a:graphic>
      </p:graphicFrame>
      <p:sp>
        <p:nvSpPr>
          <p:cNvPr id="4" name="Date Placeholder 3"/>
          <p:cNvSpPr>
            <a:spLocks noGrp="1"/>
          </p:cNvSpPr>
          <p:nvPr>
            <p:ph type="dt" sz="half" idx="10"/>
          </p:nvPr>
        </p:nvSpPr>
        <p:spPr/>
        <p:txBody>
          <a:bodyPr/>
          <a:lstStyle/>
          <a:p>
            <a:fld id="{747C32E9-5766-3B40-9586-5BF35A3385CA}"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#10</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Computer A is ≈4.0 times faster than B</a:t>
            </a:r>
            <a:endParaRPr lang="en-US" sz="2800" dirty="0" smtClean="0">
              <a:solidFill>
                <a:srgbClr val="408000"/>
              </a:solidFill>
              <a:latin typeface="Courier"/>
              <a:cs typeface="Courier"/>
            </a:endParaRP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Computer B is ≈1.7 times faster than A</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Computer B is ≈3.4 times faster than A</a:t>
            </a:r>
            <a:endParaRPr lang="en-US" sz="2800" b="1" dirty="0" smtClean="0">
              <a:ln>
                <a:solidFill>
                  <a:schemeClr val="tx1"/>
                </a:solidFill>
              </a:ln>
              <a:solidFill>
                <a:srgbClr val="FFE860"/>
              </a:solidFill>
              <a:latin typeface="Courier"/>
              <a:cs typeface="Courier"/>
            </a:endParaRP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Computer A is ≈1.2 times faster than B</a:t>
              </a:r>
              <a:endParaRPr lang="en-US" sz="2800" dirty="0">
                <a:solidFill>
                  <a:srgbClr val="FF8000"/>
                </a:solidFill>
                <a:latin typeface="Courier"/>
                <a:cs typeface="Courier"/>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37</a:t>
            </a:fld>
            <a:endParaRPr lang="en-US" dirty="0" smtClean="0"/>
          </a:p>
        </p:txBody>
      </p:sp>
      <p:sp>
        <p:nvSpPr>
          <p:cNvPr id="53258" name="TextBox 12"/>
          <p:cNvSpPr txBox="1">
            <a:spLocks noChangeArrowheads="1"/>
          </p:cNvSpPr>
          <p:nvPr/>
        </p:nvSpPr>
        <p:spPr bwMode="auto">
          <a:xfrm>
            <a:off x="685799" y="482600"/>
            <a:ext cx="7133173" cy="1815882"/>
          </a:xfrm>
          <a:prstGeom prst="rect">
            <a:avLst/>
          </a:prstGeom>
          <a:noFill/>
          <a:ln w="9525">
            <a:noFill/>
            <a:miter lim="800000"/>
            <a:headEnd/>
            <a:tailEnd/>
          </a:ln>
        </p:spPr>
        <p:txBody>
          <a:bodyPr wrap="square">
            <a:prstTxWarp prst="textNoShape">
              <a:avLst/>
            </a:prstTxWarp>
            <a:spAutoFit/>
          </a:bodyPr>
          <a:lstStyle/>
          <a:p>
            <a:r>
              <a:rPr lang="en-US" sz="2800" dirty="0" smtClean="0"/>
              <a:t>Computer A clock cycle time 250 </a:t>
            </a:r>
            <a:r>
              <a:rPr lang="en-US" sz="2800" dirty="0" err="1" smtClean="0"/>
              <a:t>ps</a:t>
            </a:r>
            <a:r>
              <a:rPr lang="en-US" sz="2800" dirty="0" smtClean="0"/>
              <a:t>, CPI</a:t>
            </a:r>
            <a:r>
              <a:rPr lang="en-US" sz="2800" baseline="-25000" dirty="0" smtClean="0"/>
              <a:t>A</a:t>
            </a:r>
            <a:r>
              <a:rPr lang="en-US" sz="2800" dirty="0" smtClean="0"/>
              <a:t> = 2</a:t>
            </a:r>
          </a:p>
          <a:p>
            <a:r>
              <a:rPr lang="en-US" sz="2800" dirty="0" smtClean="0"/>
              <a:t>Computer B clock cycle time 500 </a:t>
            </a:r>
            <a:r>
              <a:rPr lang="en-US" sz="2800" dirty="0" err="1" smtClean="0"/>
              <a:t>ps</a:t>
            </a:r>
            <a:r>
              <a:rPr lang="en-US" sz="2800" dirty="0" smtClean="0"/>
              <a:t>, CPI</a:t>
            </a:r>
            <a:r>
              <a:rPr lang="en-US" sz="2800" baseline="-25000" dirty="0" smtClean="0"/>
              <a:t>B</a:t>
            </a:r>
            <a:r>
              <a:rPr lang="en-US" sz="2800" dirty="0" smtClean="0"/>
              <a:t> = 1.2</a:t>
            </a:r>
          </a:p>
          <a:p>
            <a:r>
              <a:rPr lang="en-US" sz="2800" dirty="0" smtClean="0"/>
              <a:t>Assume A and B have same instruction set</a:t>
            </a:r>
          </a:p>
          <a:p>
            <a:r>
              <a:rPr lang="en-US" sz="2800" dirty="0" smtClean="0"/>
              <a:t>Which statement is true?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787145" y="2340669"/>
            <a:ext cx="6570036" cy="61928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Computer A is ≈4.0 times faster than B</a:t>
            </a:r>
            <a:endParaRPr lang="en-US" sz="2800" dirty="0" smtClean="0">
              <a:solidFill>
                <a:srgbClr val="408000"/>
              </a:solidFill>
              <a:latin typeface="Courier"/>
              <a:cs typeface="Courier"/>
            </a:endParaRP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Computer B is ≈1.7 times faster than A</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Computer B is ≈3.4 times faster than A</a:t>
            </a:r>
            <a:endParaRPr lang="en-US" sz="2800" b="1" dirty="0" smtClean="0">
              <a:ln>
                <a:solidFill>
                  <a:schemeClr val="tx1"/>
                </a:solidFill>
              </a:ln>
              <a:solidFill>
                <a:srgbClr val="FFE860"/>
              </a:solidFill>
              <a:latin typeface="Courier"/>
              <a:cs typeface="Courier"/>
            </a:endParaRP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Computer A is ≈1.2 times faster than B</a:t>
              </a:r>
              <a:endParaRPr lang="en-US" sz="2800" dirty="0">
                <a:solidFill>
                  <a:srgbClr val="FF8000"/>
                </a:solidFill>
                <a:latin typeface="Courier"/>
                <a:cs typeface="Courier"/>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38</a:t>
            </a:fld>
            <a:endParaRPr lang="en-US" dirty="0" smtClean="0"/>
          </a:p>
        </p:txBody>
      </p:sp>
      <p:sp>
        <p:nvSpPr>
          <p:cNvPr id="53258" name="TextBox 12"/>
          <p:cNvSpPr txBox="1">
            <a:spLocks noChangeArrowheads="1"/>
          </p:cNvSpPr>
          <p:nvPr/>
        </p:nvSpPr>
        <p:spPr bwMode="auto">
          <a:xfrm>
            <a:off x="685799" y="482600"/>
            <a:ext cx="7133173" cy="1815882"/>
          </a:xfrm>
          <a:prstGeom prst="rect">
            <a:avLst/>
          </a:prstGeom>
          <a:noFill/>
          <a:ln w="9525">
            <a:noFill/>
            <a:miter lim="800000"/>
            <a:headEnd/>
            <a:tailEnd/>
          </a:ln>
        </p:spPr>
        <p:txBody>
          <a:bodyPr wrap="square">
            <a:prstTxWarp prst="textNoShape">
              <a:avLst/>
            </a:prstTxWarp>
            <a:spAutoFit/>
          </a:bodyPr>
          <a:lstStyle/>
          <a:p>
            <a:r>
              <a:rPr lang="en-US" sz="2800" dirty="0" smtClean="0"/>
              <a:t>Computer A clock cycle time 250 </a:t>
            </a:r>
            <a:r>
              <a:rPr lang="en-US" sz="2800" dirty="0" err="1" smtClean="0"/>
              <a:t>ps</a:t>
            </a:r>
            <a:r>
              <a:rPr lang="en-US" sz="2800" dirty="0" smtClean="0"/>
              <a:t>, CPI</a:t>
            </a:r>
            <a:r>
              <a:rPr lang="en-US" sz="2800" baseline="-25000" dirty="0" smtClean="0"/>
              <a:t>A</a:t>
            </a:r>
            <a:r>
              <a:rPr lang="en-US" sz="2800" dirty="0" smtClean="0"/>
              <a:t> = 2</a:t>
            </a:r>
          </a:p>
          <a:p>
            <a:r>
              <a:rPr lang="en-US" sz="2800" dirty="0" smtClean="0"/>
              <a:t>Computer B clock cycle time 500 </a:t>
            </a:r>
            <a:r>
              <a:rPr lang="en-US" sz="2800" dirty="0" err="1" smtClean="0"/>
              <a:t>ps</a:t>
            </a:r>
            <a:r>
              <a:rPr lang="en-US" sz="2800" dirty="0" smtClean="0"/>
              <a:t>, CPI</a:t>
            </a:r>
            <a:r>
              <a:rPr lang="en-US" sz="2800" baseline="-25000" dirty="0" smtClean="0"/>
              <a:t>B</a:t>
            </a:r>
            <a:r>
              <a:rPr lang="en-US" sz="2800" dirty="0" smtClean="0"/>
              <a:t> = 1.2</a:t>
            </a:r>
          </a:p>
          <a:p>
            <a:r>
              <a:rPr lang="en-US" sz="2800" dirty="0" smtClean="0"/>
              <a:t>Assume A and B have same instruction set</a:t>
            </a:r>
          </a:p>
          <a:p>
            <a:r>
              <a:rPr lang="en-US" sz="2800" dirty="0" smtClean="0"/>
              <a:t>Which statement is true?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E87993FE-C822-EE42-A51E-0B3CECE1126D}"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grpSp>
        <p:nvGrpSpPr>
          <p:cNvPr id="7" name="Group 59"/>
          <p:cNvGrpSpPr/>
          <p:nvPr/>
        </p:nvGrpSpPr>
        <p:grpSpPr>
          <a:xfrm>
            <a:off x="110067" y="812801"/>
            <a:ext cx="9211733" cy="4038599"/>
            <a:chOff x="4284133" y="807128"/>
            <a:chExt cx="4690392" cy="2184528"/>
          </a:xfrm>
        </p:grpSpPr>
        <p:sp>
          <p:nvSpPr>
            <p:cNvPr id="8" name="Rectangle 7"/>
            <p:cNvSpPr/>
            <p:nvPr/>
          </p:nvSpPr>
          <p:spPr>
            <a:xfrm>
              <a:off x="4284133" y="1134533"/>
              <a:ext cx="4588620" cy="185712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957938" y="807128"/>
              <a:ext cx="1016587" cy="204054"/>
            </a:xfrm>
            <a:prstGeom prst="rect">
              <a:avLst/>
            </a:prstGeom>
            <a:noFill/>
          </p:spPr>
          <p:txBody>
            <a:bodyPr wrap="square" rtlCol="0">
              <a:spAutoFit/>
            </a:bodyPr>
            <a:lstStyle/>
            <a:p>
              <a:r>
                <a:rPr lang="en-US" dirty="0" smtClean="0">
                  <a:solidFill>
                    <a:srgbClr val="FF0000"/>
                  </a:solidFill>
                </a:rPr>
                <a:t>First half 61C</a:t>
              </a:r>
              <a:endParaRPr lang="en-US" dirty="0">
                <a:solidFill>
                  <a:srgbClr val="FF0000"/>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Amdahl’s Law</a:t>
            </a:r>
          </a:p>
          <a:p>
            <a:r>
              <a:rPr lang="en-US" dirty="0" smtClean="0"/>
              <a:t>SIMD and Loop Unrolling</a:t>
            </a:r>
          </a:p>
          <a:p>
            <a:r>
              <a:rPr lang="en-US" dirty="0" err="1" smtClean="0"/>
              <a:t>Administrivia</a:t>
            </a:r>
            <a:endParaRPr lang="en-US" dirty="0" smtClean="0"/>
          </a:p>
          <a:p>
            <a:r>
              <a:rPr lang="en-US" dirty="0" smtClean="0"/>
              <a:t>Memory Performance for Caches</a:t>
            </a:r>
          </a:p>
          <a:p>
            <a:r>
              <a:rPr lang="en-US" dirty="0" smtClean="0"/>
              <a:t>Review of 1</a:t>
            </a:r>
            <a:r>
              <a:rPr lang="en-US" baseline="30000" dirty="0" smtClean="0"/>
              <a:t>st</a:t>
            </a:r>
            <a:r>
              <a:rPr lang="en-US" dirty="0" smtClean="0"/>
              <a:t> Half of 61C</a:t>
            </a:r>
          </a:p>
          <a:p>
            <a:pPr>
              <a:buNone/>
            </a:pPr>
            <a:endParaRPr lang="en-US" dirty="0" smtClean="0"/>
          </a:p>
        </p:txBody>
      </p:sp>
      <p:sp>
        <p:nvSpPr>
          <p:cNvPr id="7" name="Date Placeholder 6"/>
          <p:cNvSpPr>
            <a:spLocks noGrp="1"/>
          </p:cNvSpPr>
          <p:nvPr>
            <p:ph type="dt" sz="half" idx="10"/>
          </p:nvPr>
        </p:nvSpPr>
        <p:spPr/>
        <p:txBody>
          <a:bodyPr/>
          <a:lstStyle/>
          <a:p>
            <a:fld id="{20D37D98-183B-584F-8055-0DB68C879A7E}" type="datetime1">
              <a:rPr lang="en-US" smtClean="0"/>
              <a:pPr/>
              <a:t>3/6/12</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6-bit Memory Address</a:t>
            </a:r>
            <a:endParaRPr lang="en-US" dirty="0"/>
          </a:p>
        </p:txBody>
      </p:sp>
      <p:sp>
        <p:nvSpPr>
          <p:cNvPr id="29" name="Content Placeholder 28"/>
          <p:cNvSpPr>
            <a:spLocks noGrp="1"/>
          </p:cNvSpPr>
          <p:nvPr>
            <p:ph idx="1"/>
          </p:nvPr>
        </p:nvSpPr>
        <p:spPr>
          <a:xfrm>
            <a:off x="457200" y="3302011"/>
            <a:ext cx="8686800" cy="3539056"/>
          </a:xfrm>
        </p:spPr>
        <p:txBody>
          <a:bodyPr>
            <a:normAutofit fontScale="70000" lnSpcReduction="20000"/>
          </a:bodyPr>
          <a:lstStyle/>
          <a:p>
            <a:r>
              <a:rPr lang="en-US" dirty="0" smtClean="0"/>
              <a:t>In example, block size is 4 bytes/1 word (it could be multi-word)</a:t>
            </a:r>
          </a:p>
          <a:p>
            <a:r>
              <a:rPr lang="en-US" dirty="0" smtClean="0"/>
              <a:t>Memory and cache blocks are the same size, unit of transfer between memory and cache</a:t>
            </a:r>
          </a:p>
          <a:p>
            <a:r>
              <a:rPr lang="en-US" dirty="0" smtClean="0"/>
              <a:t># Memory blocks &gt;&gt; # Cache blocks</a:t>
            </a:r>
          </a:p>
          <a:p>
            <a:pPr lvl="1"/>
            <a:r>
              <a:rPr lang="en-US" dirty="0" smtClean="0"/>
              <a:t>16 Memory blocks/16 words/64 bytes/6 bits to address all bytes</a:t>
            </a:r>
          </a:p>
          <a:p>
            <a:pPr lvl="1"/>
            <a:r>
              <a:rPr lang="en-US" dirty="0" smtClean="0"/>
              <a:t>4 Cache blocks, 4 bytes (1 word) per block</a:t>
            </a:r>
          </a:p>
          <a:p>
            <a:pPr lvl="1"/>
            <a:r>
              <a:rPr lang="en-US" dirty="0" smtClean="0"/>
              <a:t>4 Memory blocks map to each cache block</a:t>
            </a:r>
          </a:p>
          <a:p>
            <a:r>
              <a:rPr lang="en-US" dirty="0" smtClean="0"/>
              <a:t>Byte within block: low order 2 bits, ignore! (nothing smaller than block)</a:t>
            </a:r>
          </a:p>
          <a:p>
            <a:r>
              <a:rPr lang="en-US" dirty="0" smtClean="0"/>
              <a:t>Memory block to cache block, aka </a:t>
            </a:r>
            <a:r>
              <a:rPr lang="en-US" i="1" dirty="0" smtClean="0">
                <a:solidFill>
                  <a:srgbClr val="0000FF"/>
                </a:solidFill>
              </a:rPr>
              <a:t>index</a:t>
            </a:r>
            <a:r>
              <a:rPr lang="en-US" dirty="0" smtClean="0"/>
              <a:t>: middle two bits</a:t>
            </a:r>
          </a:p>
          <a:p>
            <a:r>
              <a:rPr lang="en-US" dirty="0" smtClean="0"/>
              <a:t>Which memory block is in a given cache block, aka </a:t>
            </a:r>
            <a:r>
              <a:rPr lang="en-US" i="1" dirty="0" smtClean="0">
                <a:solidFill>
                  <a:srgbClr val="0000FF"/>
                </a:solidFill>
              </a:rPr>
              <a:t>tag</a:t>
            </a:r>
            <a:r>
              <a:rPr lang="en-US" dirty="0" smtClean="0"/>
              <a:t>: top two bits</a:t>
            </a:r>
          </a:p>
        </p:txBody>
      </p:sp>
      <p:sp>
        <p:nvSpPr>
          <p:cNvPr id="4" name="Date Placeholder 3"/>
          <p:cNvSpPr>
            <a:spLocks noGrp="1"/>
          </p:cNvSpPr>
          <p:nvPr>
            <p:ph type="dt" sz="half" idx="10"/>
          </p:nvPr>
        </p:nvSpPr>
        <p:spPr/>
        <p:txBody>
          <a:bodyPr/>
          <a:lstStyle/>
          <a:p>
            <a:fld id="{F7A1A808-3466-E443-ABE7-5FA32221D192}"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
        <p:nvSpPr>
          <p:cNvPr id="7" name="Rectangle 6"/>
          <p:cNvSpPr/>
          <p:nvPr/>
        </p:nvSpPr>
        <p:spPr>
          <a:xfrm>
            <a:off x="1447800" y="1456275"/>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049875"/>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049875"/>
            <a:ext cx="2725770" cy="1965186"/>
            <a:chOff x="5663406" y="1473200"/>
            <a:chExt cx="2725770" cy="1965186"/>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712276" cy="707886"/>
            </a:xfrm>
            <a:prstGeom prst="rect">
              <a:avLst/>
            </a:prstGeom>
            <a:noFill/>
          </p:spPr>
          <p:txBody>
            <a:bodyPr wrap="none" rtlCol="0">
              <a:spAutoFit/>
            </a:bodyPr>
            <a:lstStyle/>
            <a:p>
              <a:r>
                <a:rPr lang="en-US" sz="2000" dirty="0" smtClean="0">
                  <a:solidFill>
                    <a:srgbClr val="0000FF"/>
                  </a:solidFill>
                </a:rPr>
                <a:t>Byte Offset Within Block</a:t>
              </a:r>
              <a:r>
                <a:rPr lang="en-US" sz="2000" dirty="0" smtClean="0"/>
                <a:t/>
              </a:r>
              <a:br>
                <a:rPr lang="en-US" sz="2000" dirty="0" smtClean="0"/>
              </a:br>
              <a:r>
                <a:rPr lang="en-US" sz="2000" dirty="0" smtClean="0"/>
                <a:t>(e.g., Word)</a:t>
              </a:r>
              <a:endParaRPr lang="en-US" sz="2000" dirty="0"/>
            </a:p>
          </p:txBody>
        </p:sp>
      </p:grpSp>
      <p:grpSp>
        <p:nvGrpSpPr>
          <p:cNvPr id="17" name="Group 21"/>
          <p:cNvGrpSpPr/>
          <p:nvPr/>
        </p:nvGrpSpPr>
        <p:grpSpPr>
          <a:xfrm>
            <a:off x="3574999" y="1049875"/>
            <a:ext cx="2160617" cy="1977886"/>
            <a:chOff x="3574999" y="1473200"/>
            <a:chExt cx="2160617" cy="1977886"/>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574999" y="2743200"/>
              <a:ext cx="2160617" cy="707886"/>
            </a:xfrm>
            <a:prstGeom prst="rect">
              <a:avLst/>
            </a:prstGeom>
            <a:noFill/>
          </p:spPr>
          <p:txBody>
            <a:bodyPr wrap="none" rtlCol="0">
              <a:spAutoFit/>
            </a:bodyPr>
            <a:lstStyle/>
            <a:p>
              <a:pPr algn="ctr"/>
              <a:r>
                <a:rPr lang="en-US" sz="2000" dirty="0" smtClean="0"/>
                <a:t>Block Within cache</a:t>
              </a:r>
            </a:p>
            <a:p>
              <a:pPr algn="ctr"/>
              <a:r>
                <a:rPr lang="en-US" sz="2000" i="1" dirty="0" smtClean="0">
                  <a:solidFill>
                    <a:srgbClr val="0000FF"/>
                  </a:solidFill>
                </a:rPr>
                <a:t>Index</a:t>
              </a:r>
              <a:endParaRPr lang="en-US" sz="2000" i="1" dirty="0">
                <a:solidFill>
                  <a:srgbClr val="0000FF"/>
                </a:solidFill>
              </a:endParaRPr>
            </a:p>
          </p:txBody>
        </p:sp>
      </p:grpSp>
      <p:grpSp>
        <p:nvGrpSpPr>
          <p:cNvPr id="21" name="Group 22"/>
          <p:cNvGrpSpPr/>
          <p:nvPr/>
        </p:nvGrpSpPr>
        <p:grpSpPr>
          <a:xfrm>
            <a:off x="1452805" y="1049875"/>
            <a:ext cx="2125754" cy="2323763"/>
            <a:chOff x="1452805" y="1473200"/>
            <a:chExt cx="2125754" cy="2323763"/>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1452805" y="2781300"/>
              <a:ext cx="2112402" cy="1015663"/>
            </a:xfrm>
            <a:prstGeom prst="rect">
              <a:avLst/>
            </a:prstGeom>
            <a:noFill/>
          </p:spPr>
          <p:txBody>
            <a:bodyPr wrap="none" rtlCol="0">
              <a:spAutoFit/>
            </a:bodyPr>
            <a:lstStyle/>
            <a:p>
              <a:pPr algn="ctr"/>
              <a:r>
                <a:rPr lang="en-US" sz="2000" dirty="0" err="1" smtClean="0"/>
                <a:t>Mem</a:t>
              </a:r>
              <a:r>
                <a:rPr lang="en-US" sz="2000" dirty="0" smtClean="0"/>
                <a:t> Block Within</a:t>
              </a:r>
              <a:br>
                <a:rPr lang="en-US" sz="2000" dirty="0" smtClean="0"/>
              </a:br>
              <a:r>
                <a:rPr lang="en-US" sz="2000" dirty="0" smtClean="0"/>
                <a:t>Cache Block</a:t>
              </a:r>
            </a:p>
            <a:p>
              <a:pPr algn="ctr"/>
              <a:r>
                <a:rPr lang="en-US" sz="2000" i="1" dirty="0" smtClean="0">
                  <a:solidFill>
                    <a:srgbClr val="0000FF"/>
                  </a:solidFill>
                </a:rPr>
                <a:t>Tag</a:t>
              </a:r>
              <a:endParaRPr lang="en-US" sz="2000" i="1" dirty="0">
                <a:solidFill>
                  <a:srgbClr val="0000FF"/>
                </a:solidFill>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6-bit Memory Address</a:t>
            </a:r>
            <a:endParaRPr lang="en-US" dirty="0"/>
          </a:p>
        </p:txBody>
      </p:sp>
      <p:sp>
        <p:nvSpPr>
          <p:cNvPr id="29" name="Content Placeholder 28"/>
          <p:cNvSpPr>
            <a:spLocks noGrp="1"/>
          </p:cNvSpPr>
          <p:nvPr>
            <p:ph idx="1"/>
          </p:nvPr>
        </p:nvSpPr>
        <p:spPr>
          <a:xfrm>
            <a:off x="457200" y="3302011"/>
            <a:ext cx="8686800" cy="3539056"/>
          </a:xfrm>
        </p:spPr>
        <p:txBody>
          <a:bodyPr>
            <a:normAutofit fontScale="62500" lnSpcReduction="20000"/>
          </a:bodyPr>
          <a:lstStyle/>
          <a:p>
            <a:r>
              <a:rPr lang="en-US" dirty="0" smtClean="0"/>
              <a:t>Note: $ = Cache</a:t>
            </a:r>
          </a:p>
          <a:p>
            <a:r>
              <a:rPr lang="en-US" dirty="0" smtClean="0"/>
              <a:t>In example, block size is 4 bytes/1 word (it could be multi-word)</a:t>
            </a:r>
          </a:p>
          <a:p>
            <a:r>
              <a:rPr lang="en-US" dirty="0" smtClean="0"/>
              <a:t>Memory and cache blocks are the same size, unit of transfer between memory and cache</a:t>
            </a:r>
          </a:p>
          <a:p>
            <a:r>
              <a:rPr lang="en-US" dirty="0" smtClean="0"/>
              <a:t># Memory blocks &gt;&gt; # Cache blocks</a:t>
            </a:r>
          </a:p>
          <a:p>
            <a:pPr lvl="1"/>
            <a:r>
              <a:rPr lang="en-US" dirty="0" smtClean="0"/>
              <a:t>16 Memory blocks/16 words/64 bytes/6 bits to address all bytes</a:t>
            </a:r>
          </a:p>
          <a:p>
            <a:pPr lvl="1"/>
            <a:r>
              <a:rPr lang="en-US" dirty="0" smtClean="0"/>
              <a:t>4 Cache blocks, 4 bytes (1 word) per block</a:t>
            </a:r>
          </a:p>
          <a:p>
            <a:pPr lvl="1"/>
            <a:r>
              <a:rPr lang="en-US" dirty="0" smtClean="0"/>
              <a:t>4 Memory blocks map to each cache block</a:t>
            </a:r>
          </a:p>
          <a:p>
            <a:r>
              <a:rPr lang="en-US" dirty="0" smtClean="0"/>
              <a:t>Byte within block: low order two bits, ignore! (nothing smaller than a block)</a:t>
            </a:r>
          </a:p>
          <a:p>
            <a:r>
              <a:rPr lang="en-US" dirty="0" smtClean="0"/>
              <a:t>Memory block to cache block, aka </a:t>
            </a:r>
            <a:r>
              <a:rPr lang="en-US" i="1" dirty="0" smtClean="0">
                <a:solidFill>
                  <a:srgbClr val="0000FF"/>
                </a:solidFill>
              </a:rPr>
              <a:t>index</a:t>
            </a:r>
            <a:r>
              <a:rPr lang="en-US" dirty="0" smtClean="0"/>
              <a:t>: middle two bits</a:t>
            </a:r>
          </a:p>
          <a:p>
            <a:r>
              <a:rPr lang="en-US" dirty="0" smtClean="0"/>
              <a:t>Which memory block is in a given cache block, aka </a:t>
            </a:r>
            <a:r>
              <a:rPr lang="en-US" i="1" dirty="0" smtClean="0">
                <a:solidFill>
                  <a:srgbClr val="0000FF"/>
                </a:solidFill>
              </a:rPr>
              <a:t>tag</a:t>
            </a:r>
            <a:r>
              <a:rPr lang="en-US" dirty="0" smtClean="0"/>
              <a:t>: top two bits</a:t>
            </a:r>
          </a:p>
        </p:txBody>
      </p:sp>
      <p:sp>
        <p:nvSpPr>
          <p:cNvPr id="4" name="Date Placeholder 3"/>
          <p:cNvSpPr>
            <a:spLocks noGrp="1"/>
          </p:cNvSpPr>
          <p:nvPr>
            <p:ph type="dt" sz="half" idx="10"/>
          </p:nvPr>
        </p:nvSpPr>
        <p:spPr/>
        <p:txBody>
          <a:bodyPr/>
          <a:lstStyle/>
          <a:p>
            <a:fld id="{F7A1A808-3466-E443-ABE7-5FA32221D192}"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
        <p:nvSpPr>
          <p:cNvPr id="7" name="Rectangle 6"/>
          <p:cNvSpPr/>
          <p:nvPr/>
        </p:nvSpPr>
        <p:spPr>
          <a:xfrm>
            <a:off x="1447800" y="1456275"/>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049875"/>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049875"/>
            <a:ext cx="2725770" cy="1965186"/>
            <a:chOff x="5663406" y="1473200"/>
            <a:chExt cx="2725770" cy="1965186"/>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712276" cy="707886"/>
            </a:xfrm>
            <a:prstGeom prst="rect">
              <a:avLst/>
            </a:prstGeom>
            <a:noFill/>
          </p:spPr>
          <p:txBody>
            <a:bodyPr wrap="none" rtlCol="0">
              <a:spAutoFit/>
            </a:bodyPr>
            <a:lstStyle/>
            <a:p>
              <a:r>
                <a:rPr lang="en-US" sz="2000" dirty="0" smtClean="0">
                  <a:solidFill>
                    <a:srgbClr val="0000FF"/>
                  </a:solidFill>
                </a:rPr>
                <a:t>Byte Offset Within Block</a:t>
              </a:r>
              <a:r>
                <a:rPr lang="en-US" sz="2000" dirty="0" smtClean="0"/>
                <a:t/>
              </a:r>
              <a:br>
                <a:rPr lang="en-US" sz="2000" dirty="0" smtClean="0"/>
              </a:br>
              <a:r>
                <a:rPr lang="en-US" sz="2000" dirty="0" smtClean="0"/>
                <a:t>(e.g., Word)</a:t>
              </a:r>
              <a:endParaRPr lang="en-US" sz="2000" dirty="0"/>
            </a:p>
          </p:txBody>
        </p:sp>
      </p:grpSp>
      <p:grpSp>
        <p:nvGrpSpPr>
          <p:cNvPr id="17" name="Group 21"/>
          <p:cNvGrpSpPr/>
          <p:nvPr/>
        </p:nvGrpSpPr>
        <p:grpSpPr>
          <a:xfrm>
            <a:off x="3606006" y="1049875"/>
            <a:ext cx="2029953" cy="1977886"/>
            <a:chOff x="3606006" y="1473200"/>
            <a:chExt cx="2029953" cy="1977886"/>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707886"/>
            </a:xfrm>
            <a:prstGeom prst="rect">
              <a:avLst/>
            </a:prstGeom>
            <a:noFill/>
          </p:spPr>
          <p:txBody>
            <a:bodyPr wrap="none" rtlCol="0">
              <a:spAutoFit/>
            </a:bodyPr>
            <a:lstStyle/>
            <a:p>
              <a:pPr algn="ctr"/>
              <a:r>
                <a:rPr lang="en-US" sz="2000" dirty="0" smtClean="0"/>
                <a:t>Block Within $</a:t>
              </a:r>
            </a:p>
            <a:p>
              <a:pPr algn="ctr"/>
              <a:r>
                <a:rPr lang="en-US" sz="2000" i="1" dirty="0" smtClean="0">
                  <a:solidFill>
                    <a:srgbClr val="0000FF"/>
                  </a:solidFill>
                </a:rPr>
                <a:t>Index</a:t>
              </a:r>
              <a:endParaRPr lang="en-US" sz="2000" i="1" dirty="0">
                <a:solidFill>
                  <a:srgbClr val="0000FF"/>
                </a:solidFill>
              </a:endParaRPr>
            </a:p>
          </p:txBody>
        </p:sp>
      </p:grpSp>
      <p:grpSp>
        <p:nvGrpSpPr>
          <p:cNvPr id="21" name="Group 22"/>
          <p:cNvGrpSpPr/>
          <p:nvPr/>
        </p:nvGrpSpPr>
        <p:grpSpPr>
          <a:xfrm>
            <a:off x="1452805" y="1049875"/>
            <a:ext cx="2125754" cy="2323763"/>
            <a:chOff x="1452805" y="1473200"/>
            <a:chExt cx="2125754" cy="2323763"/>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1452805" y="2781300"/>
              <a:ext cx="2112402" cy="1015663"/>
            </a:xfrm>
            <a:prstGeom prst="rect">
              <a:avLst/>
            </a:prstGeom>
            <a:noFill/>
          </p:spPr>
          <p:txBody>
            <a:bodyPr wrap="none" rtlCol="0">
              <a:spAutoFit/>
            </a:bodyPr>
            <a:lstStyle/>
            <a:p>
              <a:pPr algn="ctr"/>
              <a:r>
                <a:rPr lang="en-US" sz="2000" dirty="0" err="1" smtClean="0"/>
                <a:t>Mem</a:t>
              </a:r>
              <a:r>
                <a:rPr lang="en-US" sz="2000" dirty="0" smtClean="0"/>
                <a:t> Block Within</a:t>
              </a:r>
              <a:br>
                <a:rPr lang="en-US" sz="2000" dirty="0" smtClean="0"/>
              </a:br>
              <a:r>
                <a:rPr lang="en-US" sz="2000" dirty="0" smtClean="0"/>
                <a:t>$ Block</a:t>
              </a:r>
            </a:p>
            <a:p>
              <a:pPr algn="ctr"/>
              <a:r>
                <a:rPr lang="en-US" sz="2000" i="1" dirty="0" smtClean="0">
                  <a:solidFill>
                    <a:srgbClr val="0000FF"/>
                  </a:solidFill>
                </a:rPr>
                <a:t>Tag</a:t>
              </a:r>
              <a:endParaRPr lang="en-US" sz="2000" i="1" dirty="0">
                <a:solidFill>
                  <a:srgbClr val="0000FF"/>
                </a:solidFill>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p:txBody>
          <a:bodyPr/>
          <a:lstStyle/>
          <a:p>
            <a:r>
              <a:rPr lang="en-US" dirty="0"/>
              <a:t>Caching:  A Simple</a:t>
            </a:r>
            <a:r>
              <a:rPr lang="en-US" dirty="0" smtClean="0"/>
              <a:t> Example</a:t>
            </a:r>
            <a:endParaRPr lang="en-US" dirty="0"/>
          </a:p>
        </p:txBody>
      </p:sp>
      <p:grpSp>
        <p:nvGrpSpPr>
          <p:cNvPr id="2" name="Group 3"/>
          <p:cNvGrpSpPr>
            <a:grpSpLocks/>
          </p:cNvGrpSpPr>
          <p:nvPr/>
        </p:nvGrpSpPr>
        <p:grpSpPr bwMode="auto">
          <a:xfrm>
            <a:off x="2260599" y="1972735"/>
            <a:ext cx="990600" cy="1219200"/>
            <a:chOff x="1344" y="1056"/>
            <a:chExt cx="624" cy="768"/>
          </a:xfrm>
        </p:grpSpPr>
        <p:sp>
          <p:nvSpPr>
            <p:cNvPr id="1592324"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25"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26"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27"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28" name="Line 8"/>
          <p:cNvSpPr>
            <a:spLocks noChangeShapeType="1"/>
          </p:cNvSpPr>
          <p:nvPr/>
        </p:nvSpPr>
        <p:spPr bwMode="auto">
          <a:xfrm>
            <a:off x="4267200" y="1938857"/>
            <a:ext cx="990600" cy="0"/>
          </a:xfrm>
          <a:prstGeom prst="line">
            <a:avLst/>
          </a:prstGeom>
          <a:noFill/>
          <a:ln w="12700">
            <a:solidFill>
              <a:schemeClr val="tx1"/>
            </a:solidFill>
            <a:round/>
            <a:headEnd/>
            <a:tailEnd/>
          </a:ln>
          <a:effectLst/>
        </p:spPr>
        <p:txBody>
          <a:bodyPr wrap="none" anchor="ctr"/>
          <a:lstStyle/>
          <a:p>
            <a:endParaRPr lang="en-US"/>
          </a:p>
        </p:txBody>
      </p:sp>
      <p:sp>
        <p:nvSpPr>
          <p:cNvPr id="1592329" name="Line 9"/>
          <p:cNvSpPr>
            <a:spLocks noChangeShapeType="1"/>
          </p:cNvSpPr>
          <p:nvPr/>
        </p:nvSpPr>
        <p:spPr bwMode="auto">
          <a:xfrm>
            <a:off x="4267200" y="1634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0" name="Line 10"/>
          <p:cNvSpPr>
            <a:spLocks noChangeShapeType="1"/>
          </p:cNvSpPr>
          <p:nvPr/>
        </p:nvSpPr>
        <p:spPr bwMode="auto">
          <a:xfrm>
            <a:off x="4267200" y="2243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1" name="Line 11"/>
          <p:cNvSpPr>
            <a:spLocks noChangeShapeType="1"/>
          </p:cNvSpPr>
          <p:nvPr/>
        </p:nvSpPr>
        <p:spPr bwMode="auto">
          <a:xfrm>
            <a:off x="4267200" y="1329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2" name="Line 12"/>
          <p:cNvSpPr>
            <a:spLocks noChangeShapeType="1"/>
          </p:cNvSpPr>
          <p:nvPr/>
        </p:nvSpPr>
        <p:spPr bwMode="auto">
          <a:xfrm>
            <a:off x="42672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3" name="Line 13"/>
          <p:cNvSpPr>
            <a:spLocks noChangeShapeType="1"/>
          </p:cNvSpPr>
          <p:nvPr/>
        </p:nvSpPr>
        <p:spPr bwMode="auto">
          <a:xfrm>
            <a:off x="52578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4" name="Line 14"/>
          <p:cNvSpPr>
            <a:spLocks noChangeShapeType="1"/>
          </p:cNvSpPr>
          <p:nvPr/>
        </p:nvSpPr>
        <p:spPr bwMode="auto">
          <a:xfrm flipH="1" flipV="1">
            <a:off x="4267200" y="5596457"/>
            <a:ext cx="990600" cy="0"/>
          </a:xfrm>
          <a:prstGeom prst="line">
            <a:avLst/>
          </a:prstGeom>
          <a:noFill/>
          <a:ln w="12700">
            <a:solidFill>
              <a:schemeClr val="tx1"/>
            </a:solidFill>
            <a:round/>
            <a:headEnd/>
            <a:tailEnd/>
          </a:ln>
          <a:effectLst/>
        </p:spPr>
        <p:txBody>
          <a:bodyPr wrap="none" anchor="ctr"/>
          <a:lstStyle/>
          <a:p>
            <a:endParaRPr lang="en-US"/>
          </a:p>
        </p:txBody>
      </p:sp>
      <p:sp>
        <p:nvSpPr>
          <p:cNvPr id="1592335" name="Line 15"/>
          <p:cNvSpPr>
            <a:spLocks noChangeShapeType="1"/>
          </p:cNvSpPr>
          <p:nvPr/>
        </p:nvSpPr>
        <p:spPr bwMode="auto">
          <a:xfrm flipH="1" flipV="1">
            <a:off x="4267200" y="5901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6" name="Line 16"/>
          <p:cNvSpPr>
            <a:spLocks noChangeShapeType="1"/>
          </p:cNvSpPr>
          <p:nvPr/>
        </p:nvSpPr>
        <p:spPr bwMode="auto">
          <a:xfrm flipH="1" flipV="1">
            <a:off x="4267200" y="5291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7" name="Line 17"/>
          <p:cNvSpPr>
            <a:spLocks noChangeShapeType="1"/>
          </p:cNvSpPr>
          <p:nvPr/>
        </p:nvSpPr>
        <p:spPr bwMode="auto">
          <a:xfrm flipH="1" flipV="1">
            <a:off x="4267200" y="6206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8" name="Line 18"/>
          <p:cNvSpPr>
            <a:spLocks noChangeShapeType="1"/>
          </p:cNvSpPr>
          <p:nvPr/>
        </p:nvSpPr>
        <p:spPr bwMode="auto">
          <a:xfrm flipH="1" flipV="1">
            <a:off x="5257800" y="4986857"/>
            <a:ext cx="0" cy="1219200"/>
          </a:xfrm>
          <a:prstGeom prst="line">
            <a:avLst/>
          </a:prstGeom>
          <a:noFill/>
          <a:ln w="12700">
            <a:solidFill>
              <a:schemeClr val="tx1"/>
            </a:solidFill>
            <a:round/>
            <a:headEnd/>
            <a:tailEnd/>
          </a:ln>
          <a:effectLst/>
        </p:spPr>
        <p:txBody>
          <a:bodyPr wrap="none" anchor="ctr"/>
          <a:lstStyle/>
          <a:p>
            <a:endParaRPr lang="en-US"/>
          </a:p>
        </p:txBody>
      </p:sp>
      <p:sp>
        <p:nvSpPr>
          <p:cNvPr id="1592340" name="Text Box 20"/>
          <p:cNvSpPr txBox="1">
            <a:spLocks noChangeArrowheads="1"/>
          </p:cNvSpPr>
          <p:nvPr/>
        </p:nvSpPr>
        <p:spPr bwMode="auto">
          <a:xfrm>
            <a:off x="815974" y="1933048"/>
            <a:ext cx="438150" cy="366712"/>
          </a:xfrm>
          <a:prstGeom prst="rect">
            <a:avLst/>
          </a:prstGeom>
          <a:noFill/>
          <a:ln w="12700">
            <a:noFill/>
            <a:miter lim="800000"/>
            <a:headEnd/>
            <a:tailEnd/>
          </a:ln>
          <a:effectLst/>
        </p:spPr>
        <p:txBody>
          <a:bodyPr wrap="none">
            <a:spAutoFit/>
          </a:bodyPr>
          <a:lstStyle/>
          <a:p>
            <a:r>
              <a:rPr lang="en-US"/>
              <a:t>00</a:t>
            </a:r>
          </a:p>
        </p:txBody>
      </p:sp>
      <p:sp>
        <p:nvSpPr>
          <p:cNvPr id="1592341" name="Text Box 21"/>
          <p:cNvSpPr txBox="1">
            <a:spLocks noChangeArrowheads="1"/>
          </p:cNvSpPr>
          <p:nvPr/>
        </p:nvSpPr>
        <p:spPr bwMode="auto">
          <a:xfrm>
            <a:off x="831849" y="2277535"/>
            <a:ext cx="438150" cy="366713"/>
          </a:xfrm>
          <a:prstGeom prst="rect">
            <a:avLst/>
          </a:prstGeom>
          <a:noFill/>
          <a:ln w="12700">
            <a:noFill/>
            <a:miter lim="800000"/>
            <a:headEnd/>
            <a:tailEnd/>
          </a:ln>
          <a:effectLst/>
        </p:spPr>
        <p:txBody>
          <a:bodyPr wrap="none">
            <a:spAutoFit/>
          </a:bodyPr>
          <a:lstStyle/>
          <a:p>
            <a:r>
              <a:rPr lang="en-US"/>
              <a:t>01</a:t>
            </a:r>
          </a:p>
        </p:txBody>
      </p:sp>
      <p:sp>
        <p:nvSpPr>
          <p:cNvPr id="1592342" name="Text Box 22"/>
          <p:cNvSpPr txBox="1">
            <a:spLocks noChangeArrowheads="1"/>
          </p:cNvSpPr>
          <p:nvPr/>
        </p:nvSpPr>
        <p:spPr bwMode="auto">
          <a:xfrm>
            <a:off x="831849" y="2582335"/>
            <a:ext cx="438150" cy="366713"/>
          </a:xfrm>
          <a:prstGeom prst="rect">
            <a:avLst/>
          </a:prstGeom>
          <a:noFill/>
          <a:ln w="12700">
            <a:noFill/>
            <a:miter lim="800000"/>
            <a:headEnd/>
            <a:tailEnd/>
          </a:ln>
          <a:effectLst/>
        </p:spPr>
        <p:txBody>
          <a:bodyPr wrap="none">
            <a:spAutoFit/>
          </a:bodyPr>
          <a:lstStyle/>
          <a:p>
            <a:r>
              <a:rPr lang="en-US"/>
              <a:t>10</a:t>
            </a:r>
          </a:p>
        </p:txBody>
      </p:sp>
      <p:sp>
        <p:nvSpPr>
          <p:cNvPr id="1592343" name="Text Box 23"/>
          <p:cNvSpPr txBox="1">
            <a:spLocks noChangeArrowheads="1"/>
          </p:cNvSpPr>
          <p:nvPr/>
        </p:nvSpPr>
        <p:spPr bwMode="auto">
          <a:xfrm>
            <a:off x="831849" y="2887135"/>
            <a:ext cx="438150" cy="366713"/>
          </a:xfrm>
          <a:prstGeom prst="rect">
            <a:avLst/>
          </a:prstGeom>
          <a:noFill/>
          <a:ln w="12700">
            <a:noFill/>
            <a:miter lim="800000"/>
            <a:headEnd/>
            <a:tailEnd/>
          </a:ln>
          <a:effectLst/>
        </p:spPr>
        <p:txBody>
          <a:bodyPr wrap="none">
            <a:spAutoFit/>
          </a:bodyPr>
          <a:lstStyle/>
          <a:p>
            <a:r>
              <a:rPr lang="en-US"/>
              <a:t>11</a:t>
            </a:r>
          </a:p>
        </p:txBody>
      </p:sp>
      <p:sp>
        <p:nvSpPr>
          <p:cNvPr id="1592344" name="Text Box 24"/>
          <p:cNvSpPr txBox="1">
            <a:spLocks noChangeArrowheads="1"/>
          </p:cNvSpPr>
          <p:nvPr/>
        </p:nvSpPr>
        <p:spPr bwMode="auto">
          <a:xfrm>
            <a:off x="389468" y="1109134"/>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592345" name="Text Box 25"/>
          <p:cNvSpPr txBox="1">
            <a:spLocks noChangeArrowheads="1"/>
          </p:cNvSpPr>
          <p:nvPr/>
        </p:nvSpPr>
        <p:spPr bwMode="auto">
          <a:xfrm>
            <a:off x="5181600" y="1329257"/>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592346" name="Text Box 26"/>
          <p:cNvSpPr txBox="1">
            <a:spLocks noChangeArrowheads="1"/>
          </p:cNvSpPr>
          <p:nvPr/>
        </p:nvSpPr>
        <p:spPr bwMode="auto">
          <a:xfrm>
            <a:off x="5791200" y="1100657"/>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592348" name="Line 28"/>
          <p:cNvSpPr>
            <a:spLocks noChangeShapeType="1"/>
          </p:cNvSpPr>
          <p:nvPr/>
        </p:nvSpPr>
        <p:spPr bwMode="auto">
          <a:xfrm>
            <a:off x="4267200" y="2548457"/>
            <a:ext cx="990600" cy="0"/>
          </a:xfrm>
          <a:prstGeom prst="line">
            <a:avLst/>
          </a:prstGeom>
          <a:noFill/>
          <a:ln w="12700">
            <a:solidFill>
              <a:schemeClr val="tx1"/>
            </a:solidFill>
            <a:round/>
            <a:headEnd/>
            <a:tailEnd/>
          </a:ln>
          <a:effectLst/>
        </p:spPr>
        <p:txBody>
          <a:bodyPr wrap="none" anchor="ctr"/>
          <a:lstStyle/>
          <a:p>
            <a:endParaRPr lang="en-US"/>
          </a:p>
        </p:txBody>
      </p:sp>
      <p:sp>
        <p:nvSpPr>
          <p:cNvPr id="1592349" name="Line 29"/>
          <p:cNvSpPr>
            <a:spLocks noChangeShapeType="1"/>
          </p:cNvSpPr>
          <p:nvPr/>
        </p:nvSpPr>
        <p:spPr bwMode="auto">
          <a:xfrm>
            <a:off x="4267200" y="2853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0" name="Line 30"/>
          <p:cNvSpPr>
            <a:spLocks noChangeShapeType="1"/>
          </p:cNvSpPr>
          <p:nvPr/>
        </p:nvSpPr>
        <p:spPr bwMode="auto">
          <a:xfrm>
            <a:off x="4267200" y="3158057"/>
            <a:ext cx="990600" cy="0"/>
          </a:xfrm>
          <a:prstGeom prst="line">
            <a:avLst/>
          </a:prstGeom>
          <a:noFill/>
          <a:ln w="12700">
            <a:solidFill>
              <a:schemeClr val="tx1"/>
            </a:solidFill>
            <a:round/>
            <a:headEnd/>
            <a:tailEnd/>
          </a:ln>
          <a:effectLst/>
        </p:spPr>
        <p:txBody>
          <a:bodyPr wrap="none" anchor="ctr"/>
          <a:lstStyle/>
          <a:p>
            <a:endParaRPr lang="en-US"/>
          </a:p>
        </p:txBody>
      </p:sp>
      <p:sp>
        <p:nvSpPr>
          <p:cNvPr id="1592351" name="Line 31"/>
          <p:cNvSpPr>
            <a:spLocks noChangeShapeType="1"/>
          </p:cNvSpPr>
          <p:nvPr/>
        </p:nvSpPr>
        <p:spPr bwMode="auto">
          <a:xfrm>
            <a:off x="4267200" y="3462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2" name="Line 32"/>
          <p:cNvSpPr>
            <a:spLocks noChangeShapeType="1"/>
          </p:cNvSpPr>
          <p:nvPr/>
        </p:nvSpPr>
        <p:spPr bwMode="auto">
          <a:xfrm>
            <a:off x="4267200" y="3767657"/>
            <a:ext cx="990600" cy="0"/>
          </a:xfrm>
          <a:prstGeom prst="line">
            <a:avLst/>
          </a:prstGeom>
          <a:noFill/>
          <a:ln w="12700">
            <a:solidFill>
              <a:schemeClr val="tx1"/>
            </a:solidFill>
            <a:round/>
            <a:headEnd/>
            <a:tailEnd/>
          </a:ln>
          <a:effectLst/>
        </p:spPr>
        <p:txBody>
          <a:bodyPr wrap="none" anchor="ctr"/>
          <a:lstStyle/>
          <a:p>
            <a:endParaRPr lang="en-US"/>
          </a:p>
        </p:txBody>
      </p:sp>
      <p:sp>
        <p:nvSpPr>
          <p:cNvPr id="1592353" name="Line 33"/>
          <p:cNvSpPr>
            <a:spLocks noChangeShapeType="1"/>
          </p:cNvSpPr>
          <p:nvPr/>
        </p:nvSpPr>
        <p:spPr bwMode="auto">
          <a:xfrm>
            <a:off x="4267200" y="4072457"/>
            <a:ext cx="990600" cy="0"/>
          </a:xfrm>
          <a:prstGeom prst="line">
            <a:avLst/>
          </a:prstGeom>
          <a:noFill/>
          <a:ln w="12700">
            <a:solidFill>
              <a:schemeClr val="tx1"/>
            </a:solidFill>
            <a:round/>
            <a:headEnd/>
            <a:tailEnd/>
          </a:ln>
          <a:effectLst/>
        </p:spPr>
        <p:txBody>
          <a:bodyPr wrap="none" anchor="ctr"/>
          <a:lstStyle/>
          <a:p>
            <a:endParaRPr lang="en-US"/>
          </a:p>
        </p:txBody>
      </p:sp>
      <p:sp>
        <p:nvSpPr>
          <p:cNvPr id="1592354" name="Line 34"/>
          <p:cNvSpPr>
            <a:spLocks noChangeShapeType="1"/>
          </p:cNvSpPr>
          <p:nvPr/>
        </p:nvSpPr>
        <p:spPr bwMode="auto">
          <a:xfrm>
            <a:off x="4267200" y="4986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5" name="Line 35"/>
          <p:cNvSpPr>
            <a:spLocks noChangeShapeType="1"/>
          </p:cNvSpPr>
          <p:nvPr/>
        </p:nvSpPr>
        <p:spPr bwMode="auto">
          <a:xfrm>
            <a:off x="4267200" y="4377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6" name="Line 36"/>
          <p:cNvSpPr>
            <a:spLocks noChangeShapeType="1"/>
          </p:cNvSpPr>
          <p:nvPr/>
        </p:nvSpPr>
        <p:spPr bwMode="auto">
          <a:xfrm>
            <a:off x="4267200" y="4682057"/>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7"/>
          <p:cNvGrpSpPr>
            <a:grpSpLocks/>
          </p:cNvGrpSpPr>
          <p:nvPr/>
        </p:nvGrpSpPr>
        <p:grpSpPr bwMode="auto">
          <a:xfrm>
            <a:off x="1650999" y="1972735"/>
            <a:ext cx="609600" cy="1219200"/>
            <a:chOff x="1344" y="1056"/>
            <a:chExt cx="624" cy="768"/>
          </a:xfrm>
        </p:grpSpPr>
        <p:sp>
          <p:nvSpPr>
            <p:cNvPr id="1592358" name="Rectangle 38"/>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59" name="Line 39"/>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60" name="Line 40"/>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61" name="Line 41"/>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62" name="Text Box 42"/>
          <p:cNvSpPr txBox="1">
            <a:spLocks noChangeArrowheads="1"/>
          </p:cNvSpPr>
          <p:nvPr/>
        </p:nvSpPr>
        <p:spPr bwMode="auto">
          <a:xfrm>
            <a:off x="1650999" y="1515535"/>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592363" name="Text Box 43"/>
          <p:cNvSpPr txBox="1">
            <a:spLocks noChangeArrowheads="1"/>
          </p:cNvSpPr>
          <p:nvPr/>
        </p:nvSpPr>
        <p:spPr bwMode="auto">
          <a:xfrm>
            <a:off x="2412999" y="1515535"/>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592364" name="Rectangle 44" descr="5%"/>
          <p:cNvSpPr>
            <a:spLocks noChangeArrowheads="1"/>
          </p:cNvSpPr>
          <p:nvPr/>
        </p:nvSpPr>
        <p:spPr bwMode="auto">
          <a:xfrm>
            <a:off x="4267200" y="13292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5" name="Rectangle 45" descr="5%"/>
          <p:cNvSpPr>
            <a:spLocks noChangeArrowheads="1"/>
          </p:cNvSpPr>
          <p:nvPr/>
        </p:nvSpPr>
        <p:spPr bwMode="auto">
          <a:xfrm>
            <a:off x="2260599" y="1972735"/>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6" name="Rectangle 46" descr="5%"/>
          <p:cNvSpPr>
            <a:spLocks noChangeArrowheads="1"/>
          </p:cNvSpPr>
          <p:nvPr/>
        </p:nvSpPr>
        <p:spPr bwMode="auto">
          <a:xfrm>
            <a:off x="4267200" y="25484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7" name="Rectangle 47" descr="5%"/>
          <p:cNvSpPr>
            <a:spLocks noChangeArrowheads="1"/>
          </p:cNvSpPr>
          <p:nvPr/>
        </p:nvSpPr>
        <p:spPr bwMode="auto">
          <a:xfrm>
            <a:off x="4267200" y="37676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8" name="Rectangle 48" descr="5%"/>
          <p:cNvSpPr>
            <a:spLocks noChangeArrowheads="1"/>
          </p:cNvSpPr>
          <p:nvPr/>
        </p:nvSpPr>
        <p:spPr bwMode="auto">
          <a:xfrm>
            <a:off x="4267200" y="49868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9" name="Rectangle 49" descr="5%"/>
          <p:cNvSpPr>
            <a:spLocks noChangeArrowheads="1"/>
          </p:cNvSpPr>
          <p:nvPr/>
        </p:nvSpPr>
        <p:spPr bwMode="auto">
          <a:xfrm>
            <a:off x="4267200" y="59012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0" name="Rectangle 50" descr="5%"/>
          <p:cNvSpPr>
            <a:spLocks noChangeArrowheads="1"/>
          </p:cNvSpPr>
          <p:nvPr/>
        </p:nvSpPr>
        <p:spPr bwMode="auto">
          <a:xfrm>
            <a:off x="4267200" y="46820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1" name="Rectangle 51" descr="5%"/>
          <p:cNvSpPr>
            <a:spLocks noChangeArrowheads="1"/>
          </p:cNvSpPr>
          <p:nvPr/>
        </p:nvSpPr>
        <p:spPr bwMode="auto">
          <a:xfrm>
            <a:off x="4267200" y="34628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2" name="Rectangle 52" descr="5%"/>
          <p:cNvSpPr>
            <a:spLocks noChangeArrowheads="1"/>
          </p:cNvSpPr>
          <p:nvPr/>
        </p:nvSpPr>
        <p:spPr bwMode="auto">
          <a:xfrm>
            <a:off x="4267200" y="22436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3" name="Rectangle 53" descr="5%"/>
          <p:cNvSpPr>
            <a:spLocks noChangeArrowheads="1"/>
          </p:cNvSpPr>
          <p:nvPr/>
        </p:nvSpPr>
        <p:spPr bwMode="auto">
          <a:xfrm>
            <a:off x="2260599" y="2887135"/>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4" name="Rectangle 54" descr="5%"/>
          <p:cNvSpPr>
            <a:spLocks noChangeArrowheads="1"/>
          </p:cNvSpPr>
          <p:nvPr/>
        </p:nvSpPr>
        <p:spPr bwMode="auto">
          <a:xfrm>
            <a:off x="4267200" y="16340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5" name="Rectangle 55" descr="5%"/>
          <p:cNvSpPr>
            <a:spLocks noChangeArrowheads="1"/>
          </p:cNvSpPr>
          <p:nvPr/>
        </p:nvSpPr>
        <p:spPr bwMode="auto">
          <a:xfrm>
            <a:off x="2260599" y="2277535"/>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6" name="Rectangle 56" descr="5%"/>
          <p:cNvSpPr>
            <a:spLocks noChangeArrowheads="1"/>
          </p:cNvSpPr>
          <p:nvPr/>
        </p:nvSpPr>
        <p:spPr bwMode="auto">
          <a:xfrm>
            <a:off x="4267200" y="28532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7" name="Rectangle 57" descr="5%"/>
          <p:cNvSpPr>
            <a:spLocks noChangeArrowheads="1"/>
          </p:cNvSpPr>
          <p:nvPr/>
        </p:nvSpPr>
        <p:spPr bwMode="auto">
          <a:xfrm>
            <a:off x="4267200" y="40724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8" name="Rectangle 58" descr="5%"/>
          <p:cNvSpPr>
            <a:spLocks noChangeArrowheads="1"/>
          </p:cNvSpPr>
          <p:nvPr/>
        </p:nvSpPr>
        <p:spPr bwMode="auto">
          <a:xfrm>
            <a:off x="4267200" y="52916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9" name="Rectangle 59" descr="5%"/>
          <p:cNvSpPr>
            <a:spLocks noChangeArrowheads="1"/>
          </p:cNvSpPr>
          <p:nvPr/>
        </p:nvSpPr>
        <p:spPr bwMode="auto">
          <a:xfrm>
            <a:off x="4267200" y="55964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0" name="Rectangle 60" descr="5%"/>
          <p:cNvSpPr>
            <a:spLocks noChangeArrowheads="1"/>
          </p:cNvSpPr>
          <p:nvPr/>
        </p:nvSpPr>
        <p:spPr bwMode="auto">
          <a:xfrm>
            <a:off x="4267200" y="43772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1" name="Rectangle 61" descr="5%"/>
          <p:cNvSpPr>
            <a:spLocks noChangeArrowheads="1"/>
          </p:cNvSpPr>
          <p:nvPr/>
        </p:nvSpPr>
        <p:spPr bwMode="auto">
          <a:xfrm>
            <a:off x="4267200" y="31580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2" name="Rectangle 62" descr="5%"/>
          <p:cNvSpPr>
            <a:spLocks noChangeArrowheads="1"/>
          </p:cNvSpPr>
          <p:nvPr/>
        </p:nvSpPr>
        <p:spPr bwMode="auto">
          <a:xfrm>
            <a:off x="4267200" y="19388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3" name="Rectangle 63" descr="5%"/>
          <p:cNvSpPr>
            <a:spLocks noChangeArrowheads="1"/>
          </p:cNvSpPr>
          <p:nvPr/>
        </p:nvSpPr>
        <p:spPr bwMode="auto">
          <a:xfrm>
            <a:off x="2260599" y="2582335"/>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4" name="Text Box 64"/>
          <p:cNvSpPr txBox="1">
            <a:spLocks noChangeArrowheads="1"/>
          </p:cNvSpPr>
          <p:nvPr/>
        </p:nvSpPr>
        <p:spPr bwMode="auto">
          <a:xfrm>
            <a:off x="609599" y="4038600"/>
            <a:ext cx="3437468" cy="1938992"/>
          </a:xfrm>
          <a:prstGeom prst="rect">
            <a:avLst/>
          </a:prstGeom>
          <a:noFill/>
          <a:ln w="12700">
            <a:noFill/>
            <a:miter lim="800000"/>
            <a:headEnd/>
            <a:tailEnd/>
          </a:ln>
          <a:effectLst/>
        </p:spPr>
        <p:txBody>
          <a:bodyPr wrap="square">
            <a:spAutoFit/>
          </a:bodyPr>
          <a:lstStyle/>
          <a:p>
            <a:r>
              <a:rPr lang="en-US" sz="2000" dirty="0" smtClean="0">
                <a:solidFill>
                  <a:schemeClr val="tx1"/>
                </a:solidFill>
              </a:rPr>
              <a:t>Q: </a:t>
            </a:r>
            <a:r>
              <a:rPr lang="en-US" sz="2000" dirty="0">
                <a:solidFill>
                  <a:schemeClr val="tx1"/>
                </a:solidFill>
              </a:rPr>
              <a:t>Is</a:t>
            </a:r>
            <a:r>
              <a:rPr lang="en-US" sz="2000" dirty="0" smtClean="0">
                <a:solidFill>
                  <a:schemeClr val="tx1"/>
                </a:solidFill>
              </a:rPr>
              <a:t>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a:solidFill>
                  <a:srgbClr val="FF0000"/>
                </a:solidFill>
              </a:rPr>
              <a:t>high order 2 memory address bits</a:t>
            </a:r>
            <a:r>
              <a:rPr lang="en-US" sz="2000" dirty="0">
                <a:solidFill>
                  <a:schemeClr val="tx1"/>
                </a:solidFill>
              </a:rPr>
              <a:t> to tell if the memory block is in the cache</a:t>
            </a:r>
          </a:p>
        </p:txBody>
      </p:sp>
      <p:grpSp>
        <p:nvGrpSpPr>
          <p:cNvPr id="4" name="Group 65"/>
          <p:cNvGrpSpPr>
            <a:grpSpLocks/>
          </p:cNvGrpSpPr>
          <p:nvPr/>
        </p:nvGrpSpPr>
        <p:grpSpPr bwMode="auto">
          <a:xfrm>
            <a:off x="1269999" y="1972735"/>
            <a:ext cx="381000" cy="1219200"/>
            <a:chOff x="1344" y="1056"/>
            <a:chExt cx="624" cy="768"/>
          </a:xfrm>
        </p:grpSpPr>
        <p:sp>
          <p:nvSpPr>
            <p:cNvPr id="1592386" name="Rectangle 66"/>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87" name="Line 67"/>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88" name="Line 68"/>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89" name="Line 69"/>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90" name="Text Box 70"/>
          <p:cNvSpPr txBox="1">
            <a:spLocks noChangeArrowheads="1"/>
          </p:cNvSpPr>
          <p:nvPr/>
        </p:nvSpPr>
        <p:spPr bwMode="auto">
          <a:xfrm>
            <a:off x="1041399" y="1515535"/>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sp>
        <p:nvSpPr>
          <p:cNvPr id="1592411" name="Text Box 91"/>
          <p:cNvSpPr txBox="1">
            <a:spLocks noChangeArrowheads="1"/>
          </p:cNvSpPr>
          <p:nvPr/>
        </p:nvSpPr>
        <p:spPr bwMode="auto">
          <a:xfrm>
            <a:off x="6248400" y="1557857"/>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bits define the byte in the word (</a:t>
            </a:r>
            <a:r>
              <a:rPr lang="en-US" dirty="0" smtClean="0">
                <a:solidFill>
                  <a:schemeClr val="tx1"/>
                </a:solidFill>
              </a:rPr>
              <a:t>32b </a:t>
            </a:r>
            <a:r>
              <a:rPr lang="en-US" dirty="0">
                <a:solidFill>
                  <a:schemeClr val="tx1"/>
                </a:solidFill>
              </a:rPr>
              <a:t>words)</a:t>
            </a:r>
          </a:p>
        </p:txBody>
      </p:sp>
      <p:sp>
        <p:nvSpPr>
          <p:cNvPr id="1592412" name="Text Box 92"/>
          <p:cNvSpPr txBox="1">
            <a:spLocks noChangeArrowheads="1"/>
          </p:cNvSpPr>
          <p:nvPr/>
        </p:nvSpPr>
        <p:spPr bwMode="auto">
          <a:xfrm>
            <a:off x="6172200" y="2893684"/>
            <a:ext cx="2743200" cy="2862322"/>
          </a:xfrm>
          <a:prstGeom prst="rect">
            <a:avLst/>
          </a:prstGeom>
          <a:noFill/>
          <a:ln w="12700">
            <a:noFill/>
            <a:miter lim="800000"/>
            <a:headEnd/>
            <a:tailEnd/>
          </a:ln>
          <a:effectLst/>
        </p:spPr>
        <p:txBody>
          <a:bodyPr>
            <a:spAutoFit/>
          </a:bodyPr>
          <a:lstStyle/>
          <a:p>
            <a:r>
              <a:rPr lang="en-US" sz="2000" dirty="0" smtClean="0"/>
              <a:t>Q: Where in the cache is the </a:t>
            </a:r>
            <a:r>
              <a:rPr lang="en-US" sz="2000" dirty="0" err="1" smtClean="0"/>
              <a:t>mem</a:t>
            </a:r>
            <a:r>
              <a:rPr lang="en-US" sz="2000" dirty="0" smtClean="0"/>
              <a:t> block?</a:t>
            </a:r>
            <a:endParaRPr lang="en-US" sz="2000" dirty="0" smtClean="0">
              <a:solidFill>
                <a:schemeClr val="tx1"/>
              </a:solidFill>
            </a:endParaRPr>
          </a:p>
          <a:p>
            <a:endParaRPr lang="en-US" sz="2000" dirty="0"/>
          </a:p>
          <a:p>
            <a:r>
              <a:rPr lang="en-US" sz="2000" dirty="0">
                <a:solidFill>
                  <a:schemeClr val="tx1"/>
                </a:solidFill>
              </a:rPr>
              <a:t>Use</a:t>
            </a:r>
            <a:r>
              <a:rPr lang="en-US" sz="2000" dirty="0"/>
              <a:t> next 2 low order memory address bits</a:t>
            </a:r>
            <a:r>
              <a:rPr lang="en-US" sz="2000" dirty="0">
                <a:solidFill>
                  <a:schemeClr val="tx1"/>
                </a:solidFill>
              </a:rPr>
              <a:t> – the </a:t>
            </a:r>
            <a:r>
              <a:rPr lang="en-US" sz="2000" dirty="0"/>
              <a:t>index</a:t>
            </a:r>
            <a:r>
              <a:rPr lang="en-US" sz="2000" dirty="0">
                <a:solidFill>
                  <a:schemeClr val="tx1"/>
                </a:solidFill>
              </a:rPr>
              <a:t>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592413" name="Text Box 93"/>
          <p:cNvSpPr txBox="1">
            <a:spLocks noChangeArrowheads="1"/>
          </p:cNvSpPr>
          <p:nvPr/>
        </p:nvSpPr>
        <p:spPr bwMode="auto">
          <a:xfrm>
            <a:off x="3276600" y="6172200"/>
            <a:ext cx="5486400" cy="366713"/>
          </a:xfrm>
          <a:prstGeom prst="rect">
            <a:avLst/>
          </a:prstGeom>
          <a:noFill/>
          <a:ln w="12700">
            <a:noFill/>
            <a:miter lim="800000"/>
            <a:headEnd/>
            <a:tailEnd/>
          </a:ln>
          <a:effectLst/>
        </p:spPr>
        <p:txBody>
          <a:bodyPr>
            <a:spAutoFit/>
          </a:bodyPr>
          <a:lstStyle/>
          <a:p>
            <a:r>
              <a:rPr lang="en-US" dirty="0">
                <a:solidFill>
                  <a:srgbClr val="FF0000"/>
                </a:solidFill>
              </a:rPr>
              <a:t>(block address) modulo (# of blocks in the cache)</a:t>
            </a:r>
          </a:p>
        </p:txBody>
      </p:sp>
      <p:sp>
        <p:nvSpPr>
          <p:cNvPr id="1592414" name="Text Box 94"/>
          <p:cNvSpPr txBox="1">
            <a:spLocks noChangeArrowheads="1"/>
          </p:cNvSpPr>
          <p:nvPr/>
        </p:nvSpPr>
        <p:spPr bwMode="auto">
          <a:xfrm>
            <a:off x="431799" y="1515535"/>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73" name="Date Placeholder 72"/>
          <p:cNvSpPr>
            <a:spLocks noGrp="1"/>
          </p:cNvSpPr>
          <p:nvPr>
            <p:ph type="dt" sz="half" idx="10"/>
          </p:nvPr>
        </p:nvSpPr>
        <p:spPr/>
        <p:txBody>
          <a:bodyPr/>
          <a:lstStyle/>
          <a:p>
            <a:fld id="{41E48AFE-7F2A-0145-95B0-A133128E06C7}" type="datetime1">
              <a:rPr lang="en-US" smtClean="0"/>
              <a:pPr/>
              <a:t>3/6/12</a:t>
            </a:fld>
            <a:endParaRPr lang="en-US"/>
          </a:p>
        </p:txBody>
      </p:sp>
      <p:sp>
        <p:nvSpPr>
          <p:cNvPr id="74" name="Slide Number Placeholder 73"/>
          <p:cNvSpPr>
            <a:spLocks noGrp="1"/>
          </p:cNvSpPr>
          <p:nvPr>
            <p:ph type="sldNum" sz="quarter" idx="12"/>
          </p:nvPr>
        </p:nvSpPr>
        <p:spPr/>
        <p:txBody>
          <a:bodyPr/>
          <a:lstStyle/>
          <a:p>
            <a:fld id="{3CC63E4C-4642-794D-A2FD-70F6B81535F5}" type="slidenum">
              <a:rPr lang="en-US" smtClean="0"/>
              <a:pPr/>
              <a:t>42</a:t>
            </a:fld>
            <a:endParaRPr lang="en-US"/>
          </a:p>
        </p:txBody>
      </p:sp>
      <p:sp>
        <p:nvSpPr>
          <p:cNvPr id="75" name="Footer Placeholder 74"/>
          <p:cNvSpPr>
            <a:spLocks noGrp="1"/>
          </p:cNvSpPr>
          <p:nvPr>
            <p:ph type="ftr" sz="quarter" idx="11"/>
          </p:nvPr>
        </p:nvSpPr>
        <p:spPr/>
        <p:txBody>
          <a:bodyPr/>
          <a:lstStyle/>
          <a:p>
            <a:r>
              <a:rPr lang="en-US" smtClean="0"/>
              <a:t>Spring 2012 --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2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2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84" grpId="0" autoUpdateAnimBg="0"/>
      <p:bldP spid="1592412" grpId="0" autoUpdateAnimBg="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low order 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0138" y="4190997"/>
            <a:ext cx="3285066" cy="1938992"/>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a:solidFill>
                  <a:srgbClr val="FF0000"/>
                </a:solidFill>
              </a:rPr>
              <a:t>high</a:t>
            </a:r>
            <a:r>
              <a:rPr lang="en-US" sz="2000" dirty="0">
                <a:solidFill>
                  <a:schemeClr val="accent2"/>
                </a:solidFill>
              </a:rPr>
              <a:t> </a:t>
            </a:r>
            <a:r>
              <a:rPr lang="en-US" sz="2000" dirty="0">
                <a:solidFill>
                  <a:srgbClr val="FF0000"/>
                </a:solidFill>
              </a:rPr>
              <a:t>order 2 memory address bits </a:t>
            </a:r>
            <a:r>
              <a:rPr lang="en-US" sz="2000" dirty="0">
                <a:solidFill>
                  <a:schemeClr val="tx1"/>
                </a:solidFill>
              </a:rPr>
              <a:t>to tell if the memory block is in the cache</a:t>
            </a: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bits define the byte in the word (32b words)</a:t>
            </a:r>
          </a:p>
        </p:txBody>
      </p:sp>
      <p:sp>
        <p:nvSpPr>
          <p:cNvPr id="1661022" name="Text Box 94"/>
          <p:cNvSpPr txBox="1">
            <a:spLocks noChangeArrowheads="1"/>
          </p:cNvSpPr>
          <p:nvPr/>
        </p:nvSpPr>
        <p:spPr bwMode="auto">
          <a:xfrm>
            <a:off x="3276600" y="6172200"/>
            <a:ext cx="5486400" cy="366713"/>
          </a:xfrm>
          <a:prstGeom prst="rect">
            <a:avLst/>
          </a:prstGeom>
          <a:noFill/>
          <a:ln w="12700">
            <a:noFill/>
            <a:miter lim="800000"/>
            <a:headEnd/>
            <a:tailEnd/>
          </a:ln>
          <a:effectLst/>
        </p:spPr>
        <p:txBody>
          <a:bodyPr>
            <a:spAutoFit/>
          </a:bodyPr>
          <a:lstStyle/>
          <a:p>
            <a:r>
              <a:rPr lang="en-US" dirty="0">
                <a:solidFill>
                  <a:srgbClr val="FF0000"/>
                </a:solidFill>
              </a:rPr>
              <a:t>(block address) modulo (# of blocks in the cache)</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8" name="Date Placeholder 97"/>
          <p:cNvSpPr>
            <a:spLocks noGrp="1"/>
          </p:cNvSpPr>
          <p:nvPr>
            <p:ph type="dt" sz="half" idx="10"/>
          </p:nvPr>
        </p:nvSpPr>
        <p:spPr/>
        <p:txBody>
          <a:bodyPr/>
          <a:lstStyle/>
          <a:p>
            <a:fld id="{6E60FBF1-48B1-624C-BB0B-4FC7257CFB9C}" type="datetime1">
              <a:rPr lang="en-US" smtClean="0"/>
              <a:pPr/>
              <a:t>3/6/12</a:t>
            </a:fld>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43</a:t>
            </a:fld>
            <a:endParaRPr lang="en-US"/>
          </a:p>
        </p:txBody>
      </p:sp>
      <p:sp>
        <p:nvSpPr>
          <p:cNvPr id="100" name="Footer Placeholder 99"/>
          <p:cNvSpPr>
            <a:spLocks noGrp="1"/>
          </p:cNvSpPr>
          <p:nvPr>
            <p:ph type="ftr" sz="quarter" idx="11"/>
          </p:nvPr>
        </p:nvSpPr>
        <p:spPr/>
        <p:txBody>
          <a:bodyPr/>
          <a:lstStyle/>
          <a:p>
            <a:r>
              <a:rPr lang="en-US" smtClean="0"/>
              <a:t>Spring 2012 --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0" name="Group 149"/>
          <p:cNvGrpSpPr/>
          <p:nvPr/>
        </p:nvGrpSpPr>
        <p:grpSpPr>
          <a:xfrm>
            <a:off x="4162368" y="1944582"/>
            <a:ext cx="3875704" cy="529199"/>
            <a:chOff x="4162368" y="1944582"/>
            <a:chExt cx="3875704" cy="529199"/>
          </a:xfrm>
        </p:grpSpPr>
        <p:sp>
          <p:nvSpPr>
            <p:cNvPr id="139" name="Rectangle 138"/>
            <p:cNvSpPr/>
            <p:nvPr/>
          </p:nvSpPr>
          <p:spPr>
            <a:xfrm>
              <a:off x="4162368" y="1965388"/>
              <a:ext cx="250299" cy="250309"/>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4676310" y="1960187"/>
              <a:ext cx="250299" cy="250309"/>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5199522" y="1954986"/>
              <a:ext cx="250299" cy="250309"/>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5713464" y="1959055"/>
              <a:ext cx="250299" cy="247372"/>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6218136" y="1944582"/>
              <a:ext cx="250299" cy="247372"/>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6741348" y="1967192"/>
              <a:ext cx="250299" cy="247372"/>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7246020" y="1971261"/>
              <a:ext cx="250299" cy="247372"/>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7787773" y="1956789"/>
              <a:ext cx="250299" cy="247372"/>
            </a:xfrm>
            <a:prstGeom prst="rect">
              <a:avLst/>
            </a:prstGeom>
            <a:noFill/>
            <a:ln w="28575"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TextBox 148"/>
            <p:cNvSpPr txBox="1"/>
            <p:nvPr/>
          </p:nvSpPr>
          <p:spPr>
            <a:xfrm>
              <a:off x="5997889" y="2104449"/>
              <a:ext cx="697627" cy="369332"/>
            </a:xfrm>
            <a:prstGeom prst="rect">
              <a:avLst/>
            </a:prstGeom>
            <a:noFill/>
          </p:spPr>
          <p:txBody>
            <a:bodyPr wrap="none" rtlCol="0">
              <a:spAutoFit/>
            </a:bodyPr>
            <a:lstStyle/>
            <a:p>
              <a:r>
                <a:rPr lang="en-US" dirty="0" smtClean="0">
                  <a:solidFill>
                    <a:srgbClr val="0000FF"/>
                  </a:solidFill>
                </a:rPr>
                <a:t>index</a:t>
              </a:r>
              <a:endParaRPr lang="en-US" dirty="0">
                <a:solidFill>
                  <a:srgbClr val="0000FF"/>
                </a:solidFill>
              </a:endParaRPr>
            </a:p>
          </p:txBody>
        </p:sp>
      </p:grpSp>
      <p:sp>
        <p:nvSpPr>
          <p:cNvPr id="126" name="TextBox 125"/>
          <p:cNvSpPr txBox="1"/>
          <p:nvPr/>
        </p:nvSpPr>
        <p:spPr>
          <a:xfrm>
            <a:off x="3844612" y="1605643"/>
            <a:ext cx="4293776" cy="646331"/>
          </a:xfrm>
          <a:prstGeom prst="rect">
            <a:avLst/>
          </a:prstGeom>
          <a:noFill/>
        </p:spPr>
        <p:txBody>
          <a:bodyPr wrap="square" rtlCol="0">
            <a:spAutoFit/>
          </a:bodyPr>
          <a:lstStyle/>
          <a:p>
            <a:pPr>
              <a:tabLst>
                <a:tab pos="517525" algn="l"/>
                <a:tab pos="1025525" algn="l"/>
                <a:tab pos="1541463" algn="l"/>
                <a:tab pos="2058988" algn="l"/>
                <a:tab pos="2576513" algn="l"/>
                <a:tab pos="3084513" algn="l"/>
                <a:tab pos="3602038" algn="l"/>
              </a:tabLst>
            </a:pPr>
            <a:r>
              <a:rPr lang="en-US" dirty="0" smtClean="0"/>
              <a:t>0	1	2	3	4	3	4	15</a:t>
            </a:r>
          </a:p>
          <a:p>
            <a:r>
              <a:rPr lang="en-US" dirty="0" smtClean="0"/>
              <a:t>0000 0001 0010 0011 0100 0011 0100 1111</a:t>
            </a:r>
            <a:endParaRPr lang="en-US" dirty="0"/>
          </a:p>
        </p:txBody>
      </p:sp>
      <p:sp>
        <p:nvSpPr>
          <p:cNvPr id="1596418" name="Rectangle 2"/>
          <p:cNvSpPr>
            <a:spLocks noGrp="1" noChangeArrowheads="1"/>
          </p:cNvSpPr>
          <p:nvPr>
            <p:ph type="title"/>
          </p:nvPr>
        </p:nvSpPr>
        <p:spPr/>
        <p:txBody>
          <a:bodyPr/>
          <a:lstStyle/>
          <a:p>
            <a:r>
              <a:rPr lang="en-US"/>
              <a:t>Direct Mapped Cache</a:t>
            </a:r>
          </a:p>
        </p:txBody>
      </p:sp>
      <p:grpSp>
        <p:nvGrpSpPr>
          <p:cNvPr id="2" name="Group 3"/>
          <p:cNvGrpSpPr>
            <a:grpSpLocks/>
          </p:cNvGrpSpPr>
          <p:nvPr/>
        </p:nvGrpSpPr>
        <p:grpSpPr bwMode="auto">
          <a:xfrm>
            <a:off x="1295400" y="2672813"/>
            <a:ext cx="990600" cy="1219200"/>
            <a:chOff x="1344" y="1056"/>
            <a:chExt cx="624" cy="768"/>
          </a:xfrm>
        </p:grpSpPr>
        <p:sp>
          <p:nvSpPr>
            <p:cNvPr id="1596420"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21"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22"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23"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a:off x="3276600" y="2672813"/>
            <a:ext cx="990600" cy="1219200"/>
            <a:chOff x="1344" y="1056"/>
            <a:chExt cx="624" cy="768"/>
          </a:xfrm>
        </p:grpSpPr>
        <p:sp>
          <p:nvSpPr>
            <p:cNvPr id="1596425" name="Rectangle 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26" name="Line 1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27" name="Line 1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28" name="Line 1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4" name="Group 13"/>
          <p:cNvGrpSpPr>
            <a:grpSpLocks/>
          </p:cNvGrpSpPr>
          <p:nvPr/>
        </p:nvGrpSpPr>
        <p:grpSpPr bwMode="auto">
          <a:xfrm>
            <a:off x="5334000" y="2672813"/>
            <a:ext cx="990600" cy="1219200"/>
            <a:chOff x="1344" y="1056"/>
            <a:chExt cx="624" cy="768"/>
          </a:xfrm>
        </p:grpSpPr>
        <p:sp>
          <p:nvSpPr>
            <p:cNvPr id="1596430" name="Rectangle 1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31" name="Line 1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32" name="Line 1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33" name="Line 1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5" name="Group 18"/>
          <p:cNvGrpSpPr>
            <a:grpSpLocks/>
          </p:cNvGrpSpPr>
          <p:nvPr/>
        </p:nvGrpSpPr>
        <p:grpSpPr bwMode="auto">
          <a:xfrm>
            <a:off x="7391400" y="2672813"/>
            <a:ext cx="990600" cy="1219200"/>
            <a:chOff x="1344" y="1056"/>
            <a:chExt cx="624" cy="768"/>
          </a:xfrm>
        </p:grpSpPr>
        <p:sp>
          <p:nvSpPr>
            <p:cNvPr id="1596435" name="Rectangle 1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36" name="Line 2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37" name="Line 2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38" name="Line 2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6" name="Group 23"/>
          <p:cNvGrpSpPr>
            <a:grpSpLocks/>
          </p:cNvGrpSpPr>
          <p:nvPr/>
        </p:nvGrpSpPr>
        <p:grpSpPr bwMode="auto">
          <a:xfrm>
            <a:off x="7391400" y="4501613"/>
            <a:ext cx="990600" cy="1219200"/>
            <a:chOff x="1344" y="1056"/>
            <a:chExt cx="624" cy="768"/>
          </a:xfrm>
        </p:grpSpPr>
        <p:sp>
          <p:nvSpPr>
            <p:cNvPr id="1596440" name="Rectangle 2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41" name="Line 2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42" name="Line 2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43" name="Line 2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7" name="Group 28"/>
          <p:cNvGrpSpPr>
            <a:grpSpLocks/>
          </p:cNvGrpSpPr>
          <p:nvPr/>
        </p:nvGrpSpPr>
        <p:grpSpPr bwMode="auto">
          <a:xfrm>
            <a:off x="5334000" y="4501613"/>
            <a:ext cx="990600" cy="1219200"/>
            <a:chOff x="1344" y="1056"/>
            <a:chExt cx="624" cy="768"/>
          </a:xfrm>
        </p:grpSpPr>
        <p:sp>
          <p:nvSpPr>
            <p:cNvPr id="1596445" name="Rectangle 2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46" name="Line 3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47" name="Line 3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48" name="Line 3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8" name="Group 33"/>
          <p:cNvGrpSpPr>
            <a:grpSpLocks/>
          </p:cNvGrpSpPr>
          <p:nvPr/>
        </p:nvGrpSpPr>
        <p:grpSpPr bwMode="auto">
          <a:xfrm>
            <a:off x="3352800" y="4501613"/>
            <a:ext cx="990600" cy="1219200"/>
            <a:chOff x="1344" y="1056"/>
            <a:chExt cx="624" cy="768"/>
          </a:xfrm>
        </p:grpSpPr>
        <p:sp>
          <p:nvSpPr>
            <p:cNvPr id="1596450" name="Rectangle 3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51" name="Line 3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52" name="Line 3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53" name="Line 3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9" name="Group 38"/>
          <p:cNvGrpSpPr>
            <a:grpSpLocks/>
          </p:cNvGrpSpPr>
          <p:nvPr/>
        </p:nvGrpSpPr>
        <p:grpSpPr bwMode="auto">
          <a:xfrm>
            <a:off x="1295400" y="4501613"/>
            <a:ext cx="990600" cy="1219200"/>
            <a:chOff x="1344" y="1056"/>
            <a:chExt cx="624" cy="768"/>
          </a:xfrm>
        </p:grpSpPr>
        <p:sp>
          <p:nvSpPr>
            <p:cNvPr id="1596455" name="Rectangle 3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56" name="Line 4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57" name="Line 4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58" name="Line 4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6459" name="Text Box 43"/>
          <p:cNvSpPr txBox="1">
            <a:spLocks noChangeArrowheads="1"/>
          </p:cNvSpPr>
          <p:nvPr/>
        </p:nvSpPr>
        <p:spPr bwMode="auto">
          <a:xfrm>
            <a:off x="13557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0</a:t>
            </a:r>
          </a:p>
        </p:txBody>
      </p:sp>
      <p:sp>
        <p:nvSpPr>
          <p:cNvPr id="1596460" name="Text Box 44"/>
          <p:cNvSpPr txBox="1">
            <a:spLocks noChangeArrowheads="1"/>
          </p:cNvSpPr>
          <p:nvPr/>
        </p:nvSpPr>
        <p:spPr bwMode="auto">
          <a:xfrm>
            <a:off x="32607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1</a:t>
            </a:r>
          </a:p>
        </p:txBody>
      </p:sp>
      <p:sp>
        <p:nvSpPr>
          <p:cNvPr id="1596461" name="Text Box 45"/>
          <p:cNvSpPr txBox="1">
            <a:spLocks noChangeArrowheads="1"/>
          </p:cNvSpPr>
          <p:nvPr/>
        </p:nvSpPr>
        <p:spPr bwMode="auto">
          <a:xfrm>
            <a:off x="52419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2</a:t>
            </a:r>
          </a:p>
        </p:txBody>
      </p:sp>
      <p:sp>
        <p:nvSpPr>
          <p:cNvPr id="1596462" name="Text Box 46"/>
          <p:cNvSpPr txBox="1">
            <a:spLocks noChangeArrowheads="1"/>
          </p:cNvSpPr>
          <p:nvPr/>
        </p:nvSpPr>
        <p:spPr bwMode="auto">
          <a:xfrm>
            <a:off x="73755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596463" name="Text Box 47"/>
          <p:cNvSpPr txBox="1">
            <a:spLocks noChangeArrowheads="1"/>
          </p:cNvSpPr>
          <p:nvPr/>
        </p:nvSpPr>
        <p:spPr bwMode="auto">
          <a:xfrm>
            <a:off x="1219200" y="4103680"/>
            <a:ext cx="311150" cy="366712"/>
          </a:xfrm>
          <a:prstGeom prst="rect">
            <a:avLst/>
          </a:prstGeom>
          <a:noFill/>
          <a:ln w="12700">
            <a:noFill/>
            <a:miter lim="800000"/>
            <a:headEnd/>
            <a:tailEnd/>
          </a:ln>
          <a:effectLst/>
        </p:spPr>
        <p:txBody>
          <a:bodyPr wrap="none">
            <a:spAutoFit/>
          </a:bodyPr>
          <a:lstStyle/>
          <a:p>
            <a:r>
              <a:rPr lang="en-US" b="1" dirty="0">
                <a:solidFill>
                  <a:schemeClr val="tx1"/>
                </a:solidFill>
              </a:rPr>
              <a:t>4</a:t>
            </a:r>
          </a:p>
        </p:txBody>
      </p:sp>
      <p:sp>
        <p:nvSpPr>
          <p:cNvPr id="1596464" name="Text Box 48"/>
          <p:cNvSpPr txBox="1">
            <a:spLocks noChangeArrowheads="1"/>
          </p:cNvSpPr>
          <p:nvPr/>
        </p:nvSpPr>
        <p:spPr bwMode="auto">
          <a:xfrm>
            <a:off x="3260725" y="4080925"/>
            <a:ext cx="311150" cy="366713"/>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596465" name="Text Box 49"/>
          <p:cNvSpPr txBox="1">
            <a:spLocks noChangeArrowheads="1"/>
          </p:cNvSpPr>
          <p:nvPr/>
        </p:nvSpPr>
        <p:spPr bwMode="auto">
          <a:xfrm>
            <a:off x="5318125" y="4080925"/>
            <a:ext cx="311150" cy="366713"/>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596466" name="Text Box 50"/>
          <p:cNvSpPr txBox="1">
            <a:spLocks noChangeArrowheads="1"/>
          </p:cNvSpPr>
          <p:nvPr/>
        </p:nvSpPr>
        <p:spPr bwMode="auto">
          <a:xfrm>
            <a:off x="7299325" y="4080925"/>
            <a:ext cx="438150" cy="366713"/>
          </a:xfrm>
          <a:prstGeom prst="rect">
            <a:avLst/>
          </a:prstGeom>
          <a:noFill/>
          <a:ln w="12700">
            <a:noFill/>
            <a:miter lim="800000"/>
            <a:headEnd/>
            <a:tailEnd/>
          </a:ln>
          <a:effectLst/>
        </p:spPr>
        <p:txBody>
          <a:bodyPr wrap="none">
            <a:spAutoFit/>
          </a:bodyPr>
          <a:lstStyle/>
          <a:p>
            <a:r>
              <a:rPr lang="en-US" b="1">
                <a:solidFill>
                  <a:schemeClr val="tx1"/>
                </a:solidFill>
              </a:rPr>
              <a:t>15</a:t>
            </a:r>
          </a:p>
        </p:txBody>
      </p:sp>
      <p:grpSp>
        <p:nvGrpSpPr>
          <p:cNvPr id="10" name="Group 51"/>
          <p:cNvGrpSpPr>
            <a:grpSpLocks/>
          </p:cNvGrpSpPr>
          <p:nvPr/>
        </p:nvGrpSpPr>
        <p:grpSpPr bwMode="auto">
          <a:xfrm>
            <a:off x="762000" y="2672813"/>
            <a:ext cx="533400" cy="1219200"/>
            <a:chOff x="1344" y="1056"/>
            <a:chExt cx="624" cy="768"/>
          </a:xfrm>
        </p:grpSpPr>
        <p:sp>
          <p:nvSpPr>
            <p:cNvPr id="1596468" name="Rectangle 5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69" name="Line 5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70" name="Line 5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71" name="Line 5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1" name="Group 56"/>
          <p:cNvGrpSpPr>
            <a:grpSpLocks/>
          </p:cNvGrpSpPr>
          <p:nvPr/>
        </p:nvGrpSpPr>
        <p:grpSpPr bwMode="auto">
          <a:xfrm>
            <a:off x="2743200" y="2672813"/>
            <a:ext cx="533400" cy="1219200"/>
            <a:chOff x="1344" y="1056"/>
            <a:chExt cx="624" cy="768"/>
          </a:xfrm>
        </p:grpSpPr>
        <p:sp>
          <p:nvSpPr>
            <p:cNvPr id="1596473" name="Rectangle 5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74" name="Line 5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75" name="Line 5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76" name="Line 6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2" name="Group 61"/>
          <p:cNvGrpSpPr>
            <a:grpSpLocks/>
          </p:cNvGrpSpPr>
          <p:nvPr/>
        </p:nvGrpSpPr>
        <p:grpSpPr bwMode="auto">
          <a:xfrm>
            <a:off x="4800600" y="2672813"/>
            <a:ext cx="533400" cy="1219200"/>
            <a:chOff x="1344" y="1056"/>
            <a:chExt cx="624" cy="768"/>
          </a:xfrm>
        </p:grpSpPr>
        <p:sp>
          <p:nvSpPr>
            <p:cNvPr id="1596478" name="Rectangle 6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79" name="Line 6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80" name="Line 6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81" name="Line 6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3" name="Group 66"/>
          <p:cNvGrpSpPr>
            <a:grpSpLocks/>
          </p:cNvGrpSpPr>
          <p:nvPr/>
        </p:nvGrpSpPr>
        <p:grpSpPr bwMode="auto">
          <a:xfrm>
            <a:off x="6858000" y="2672813"/>
            <a:ext cx="533400" cy="1219200"/>
            <a:chOff x="1344" y="1056"/>
            <a:chExt cx="624" cy="768"/>
          </a:xfrm>
        </p:grpSpPr>
        <p:sp>
          <p:nvSpPr>
            <p:cNvPr id="1596483" name="Rectangle 6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84" name="Line 6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85" name="Line 6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86" name="Line 7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4" name="Group 71"/>
          <p:cNvGrpSpPr>
            <a:grpSpLocks/>
          </p:cNvGrpSpPr>
          <p:nvPr/>
        </p:nvGrpSpPr>
        <p:grpSpPr bwMode="auto">
          <a:xfrm>
            <a:off x="762000" y="4501613"/>
            <a:ext cx="533400" cy="1219200"/>
            <a:chOff x="1344" y="1056"/>
            <a:chExt cx="624" cy="768"/>
          </a:xfrm>
        </p:grpSpPr>
        <p:sp>
          <p:nvSpPr>
            <p:cNvPr id="1596488" name="Rectangle 7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89" name="Line 7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90" name="Line 7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91" name="Line 7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5" name="Group 76"/>
          <p:cNvGrpSpPr>
            <a:grpSpLocks/>
          </p:cNvGrpSpPr>
          <p:nvPr/>
        </p:nvGrpSpPr>
        <p:grpSpPr bwMode="auto">
          <a:xfrm>
            <a:off x="2819400" y="4501613"/>
            <a:ext cx="533400" cy="1219200"/>
            <a:chOff x="1344" y="1056"/>
            <a:chExt cx="624" cy="768"/>
          </a:xfrm>
        </p:grpSpPr>
        <p:sp>
          <p:nvSpPr>
            <p:cNvPr id="1596493" name="Rectangle 7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94" name="Line 7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95" name="Line 7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96" name="Line 8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6" name="Group 81"/>
          <p:cNvGrpSpPr>
            <a:grpSpLocks/>
          </p:cNvGrpSpPr>
          <p:nvPr/>
        </p:nvGrpSpPr>
        <p:grpSpPr bwMode="auto">
          <a:xfrm>
            <a:off x="4800600" y="4501613"/>
            <a:ext cx="533400" cy="1219200"/>
            <a:chOff x="1344" y="1056"/>
            <a:chExt cx="624" cy="768"/>
          </a:xfrm>
        </p:grpSpPr>
        <p:sp>
          <p:nvSpPr>
            <p:cNvPr id="1596498" name="Rectangle 8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99" name="Line 8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500" name="Line 8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501" name="Line 8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7" name="Group 86"/>
          <p:cNvGrpSpPr>
            <a:grpSpLocks/>
          </p:cNvGrpSpPr>
          <p:nvPr/>
        </p:nvGrpSpPr>
        <p:grpSpPr bwMode="auto">
          <a:xfrm>
            <a:off x="6858000" y="4501613"/>
            <a:ext cx="533400" cy="1219200"/>
            <a:chOff x="1344" y="1056"/>
            <a:chExt cx="624" cy="768"/>
          </a:xfrm>
        </p:grpSpPr>
        <p:sp>
          <p:nvSpPr>
            <p:cNvPr id="1596503" name="Rectangle 8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504" name="Line 8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505" name="Line 8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506" name="Line 9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6507" name="Rectangle 91"/>
          <p:cNvSpPr>
            <a:spLocks noGrp="1" noChangeArrowheads="1"/>
          </p:cNvSpPr>
          <p:nvPr>
            <p:ph type="body" idx="1"/>
          </p:nvPr>
        </p:nvSpPr>
        <p:spPr>
          <a:xfrm>
            <a:off x="533400" y="1185325"/>
            <a:ext cx="7848600" cy="812800"/>
          </a:xfrm>
          <a:noFill/>
          <a:ln/>
        </p:spPr>
        <p:txBody>
          <a:bodyPr>
            <a:normAutofit fontScale="85000" lnSpcReduction="20000"/>
          </a:bodyPr>
          <a:lstStyle/>
          <a:p>
            <a:r>
              <a:rPr lang="en-US" dirty="0"/>
              <a:t>Consider the main memory word reference string</a:t>
            </a:r>
          </a:p>
          <a:p>
            <a:pPr lvl="1" algn="ctr">
              <a:buFont typeface="Monotype Sorts" pitchFamily="2" charset="2"/>
              <a:buNone/>
              <a:tabLst>
                <a:tab pos="2803525" algn="l"/>
                <a:tab pos="3311525" algn="l"/>
                <a:tab pos="3827463" algn="l"/>
                <a:tab pos="4344988" algn="l"/>
                <a:tab pos="4862513" algn="l"/>
                <a:tab pos="5370513" algn="l"/>
                <a:tab pos="5888038" algn="l"/>
                <a:tab pos="6403975" algn="l"/>
                <a:tab pos="6911975" algn="l"/>
              </a:tabLst>
            </a:pPr>
            <a:r>
              <a:rPr lang="en-US" dirty="0"/>
              <a:t>                   </a:t>
            </a:r>
            <a:r>
              <a:rPr lang="en-US" dirty="0" smtClean="0"/>
              <a:t>  </a:t>
            </a:r>
            <a:endParaRPr lang="en-US" dirty="0"/>
          </a:p>
        </p:txBody>
      </p:sp>
      <p:sp>
        <p:nvSpPr>
          <p:cNvPr id="1596508" name="Text Box 92"/>
          <p:cNvSpPr txBox="1">
            <a:spLocks noChangeArrowheads="1"/>
          </p:cNvSpPr>
          <p:nvPr/>
        </p:nvSpPr>
        <p:spPr bwMode="auto">
          <a:xfrm>
            <a:off x="822325" y="2655879"/>
            <a:ext cx="1479550" cy="366712"/>
          </a:xfrm>
          <a:prstGeom prst="rect">
            <a:avLst/>
          </a:prstGeom>
          <a:noFill/>
          <a:ln w="12700">
            <a:noFill/>
            <a:miter lim="800000"/>
            <a:headEnd/>
            <a:tailEnd/>
          </a:ln>
          <a:effectLst/>
        </p:spPr>
        <p:txBody>
          <a:bodyPr wrap="none">
            <a:spAutoFit/>
          </a:bodyPr>
          <a:lstStyle/>
          <a:p>
            <a:r>
              <a:rPr lang="en-US" dirty="0">
                <a:solidFill>
                  <a:schemeClr val="tx1"/>
                </a:solidFill>
              </a:rPr>
              <a:t>00    Mem(0)</a:t>
            </a:r>
          </a:p>
        </p:txBody>
      </p:sp>
      <p:sp>
        <p:nvSpPr>
          <p:cNvPr id="1596509" name="Text Box 93"/>
          <p:cNvSpPr txBox="1">
            <a:spLocks noChangeArrowheads="1"/>
          </p:cNvSpPr>
          <p:nvPr/>
        </p:nvSpPr>
        <p:spPr bwMode="auto">
          <a:xfrm>
            <a:off x="4860925" y="2599788"/>
            <a:ext cx="1479550" cy="723900"/>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Mem(0)</a:t>
            </a:r>
          </a:p>
          <a:p>
            <a:pPr>
              <a:lnSpc>
                <a:spcPct val="115000"/>
              </a:lnSpc>
            </a:pPr>
            <a:r>
              <a:rPr lang="en-US" dirty="0">
                <a:solidFill>
                  <a:schemeClr val="tx1"/>
                </a:solidFill>
              </a:rPr>
              <a:t>00    Mem(1)</a:t>
            </a:r>
          </a:p>
        </p:txBody>
      </p:sp>
      <p:sp>
        <p:nvSpPr>
          <p:cNvPr id="1596510" name="Text Box 94"/>
          <p:cNvSpPr txBox="1">
            <a:spLocks noChangeArrowheads="1"/>
          </p:cNvSpPr>
          <p:nvPr/>
        </p:nvSpPr>
        <p:spPr bwMode="auto">
          <a:xfrm>
            <a:off x="2786594" y="2633125"/>
            <a:ext cx="1479550" cy="407988"/>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Mem(0)</a:t>
            </a:r>
          </a:p>
        </p:txBody>
      </p:sp>
      <p:sp>
        <p:nvSpPr>
          <p:cNvPr id="1596511" name="Text Box 95"/>
          <p:cNvSpPr txBox="1">
            <a:spLocks noChangeArrowheads="1"/>
          </p:cNvSpPr>
          <p:nvPr/>
        </p:nvSpPr>
        <p:spPr bwMode="auto">
          <a:xfrm>
            <a:off x="6918325" y="2616191"/>
            <a:ext cx="1479550" cy="1039813"/>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Mem(0)</a:t>
            </a:r>
          </a:p>
          <a:p>
            <a:pPr>
              <a:lnSpc>
                <a:spcPct val="115000"/>
              </a:lnSpc>
            </a:pPr>
            <a:r>
              <a:rPr lang="en-US" dirty="0">
                <a:solidFill>
                  <a:schemeClr val="tx1"/>
                </a:solidFill>
              </a:rPr>
              <a:t>00    Mem(1)</a:t>
            </a:r>
          </a:p>
          <a:p>
            <a:pPr>
              <a:lnSpc>
                <a:spcPct val="115000"/>
              </a:lnSpc>
            </a:pPr>
            <a:r>
              <a:rPr lang="en-US" dirty="0">
                <a:solidFill>
                  <a:schemeClr val="tx1"/>
                </a:solidFill>
              </a:rPr>
              <a:t>00    Mem(2)</a:t>
            </a:r>
          </a:p>
        </p:txBody>
      </p:sp>
      <p:sp>
        <p:nvSpPr>
          <p:cNvPr id="1596512" name="Text Box 96"/>
          <p:cNvSpPr txBox="1">
            <a:spLocks noChangeArrowheads="1"/>
          </p:cNvSpPr>
          <p:nvPr/>
        </p:nvSpPr>
        <p:spPr bwMode="auto">
          <a:xfrm>
            <a:off x="1584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3" name="Text Box 97"/>
          <p:cNvSpPr txBox="1">
            <a:spLocks noChangeArrowheads="1"/>
          </p:cNvSpPr>
          <p:nvPr/>
        </p:nvSpPr>
        <p:spPr bwMode="auto">
          <a:xfrm>
            <a:off x="3489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4" name="Text Box 98"/>
          <p:cNvSpPr txBox="1">
            <a:spLocks noChangeArrowheads="1"/>
          </p:cNvSpPr>
          <p:nvPr/>
        </p:nvSpPr>
        <p:spPr bwMode="auto">
          <a:xfrm>
            <a:off x="55467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5" name="Text Box 99"/>
          <p:cNvSpPr txBox="1">
            <a:spLocks noChangeArrowheads="1"/>
          </p:cNvSpPr>
          <p:nvPr/>
        </p:nvSpPr>
        <p:spPr bwMode="auto">
          <a:xfrm>
            <a:off x="7680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6" name="Text Box 100"/>
          <p:cNvSpPr txBox="1">
            <a:spLocks noChangeArrowheads="1"/>
          </p:cNvSpPr>
          <p:nvPr/>
        </p:nvSpPr>
        <p:spPr bwMode="auto">
          <a:xfrm>
            <a:off x="1431925" y="40809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7" name="Text Box 101"/>
          <p:cNvSpPr txBox="1">
            <a:spLocks noChangeArrowheads="1"/>
          </p:cNvSpPr>
          <p:nvPr/>
        </p:nvSpPr>
        <p:spPr bwMode="auto">
          <a:xfrm>
            <a:off x="7680325" y="40809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8" name="Text Box 102"/>
          <p:cNvSpPr txBox="1">
            <a:spLocks noChangeArrowheads="1"/>
          </p:cNvSpPr>
          <p:nvPr/>
        </p:nvSpPr>
        <p:spPr bwMode="auto">
          <a:xfrm>
            <a:off x="3489325" y="4080925"/>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596519" name="Text Box 103"/>
          <p:cNvSpPr txBox="1">
            <a:spLocks noChangeArrowheads="1"/>
          </p:cNvSpPr>
          <p:nvPr/>
        </p:nvSpPr>
        <p:spPr bwMode="auto">
          <a:xfrm>
            <a:off x="5699125" y="4080925"/>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596520" name="Text Box 104"/>
          <p:cNvSpPr txBox="1">
            <a:spLocks noChangeArrowheads="1"/>
          </p:cNvSpPr>
          <p:nvPr/>
        </p:nvSpPr>
        <p:spPr bwMode="auto">
          <a:xfrm>
            <a:off x="8223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00    Mem(0)</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sp>
        <p:nvSpPr>
          <p:cNvPr id="1596521" name="Text Box 105"/>
          <p:cNvSpPr txBox="1">
            <a:spLocks noChangeArrowheads="1"/>
          </p:cNvSpPr>
          <p:nvPr/>
        </p:nvSpPr>
        <p:spPr bwMode="auto">
          <a:xfrm>
            <a:off x="28797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01    Mem(4)</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sp>
        <p:nvSpPr>
          <p:cNvPr id="1596522" name="Text Box 106"/>
          <p:cNvSpPr txBox="1">
            <a:spLocks noChangeArrowheads="1"/>
          </p:cNvSpPr>
          <p:nvPr/>
        </p:nvSpPr>
        <p:spPr bwMode="auto">
          <a:xfrm>
            <a:off x="48609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01    Mem(4)</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sp>
        <p:nvSpPr>
          <p:cNvPr id="1596523" name="Text Box 107"/>
          <p:cNvSpPr txBox="1">
            <a:spLocks noChangeArrowheads="1"/>
          </p:cNvSpPr>
          <p:nvPr/>
        </p:nvSpPr>
        <p:spPr bwMode="auto">
          <a:xfrm>
            <a:off x="69183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01    Mem(4)</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grpSp>
        <p:nvGrpSpPr>
          <p:cNvPr id="18" name="Group 108"/>
          <p:cNvGrpSpPr>
            <a:grpSpLocks/>
          </p:cNvGrpSpPr>
          <p:nvPr/>
        </p:nvGrpSpPr>
        <p:grpSpPr bwMode="auto">
          <a:xfrm>
            <a:off x="441325" y="4309537"/>
            <a:ext cx="1835150" cy="500064"/>
            <a:chOff x="278" y="2567"/>
            <a:chExt cx="1156" cy="315"/>
          </a:xfrm>
        </p:grpSpPr>
        <p:sp>
          <p:nvSpPr>
            <p:cNvPr id="1596525" name="Line 109"/>
            <p:cNvSpPr>
              <a:spLocks noChangeShapeType="1"/>
            </p:cNvSpPr>
            <p:nvPr/>
          </p:nvSpPr>
          <p:spPr bwMode="auto">
            <a:xfrm>
              <a:off x="518" y="2711"/>
              <a:ext cx="240" cy="144"/>
            </a:xfrm>
            <a:prstGeom prst="line">
              <a:avLst/>
            </a:prstGeom>
            <a:noFill/>
            <a:ln w="28575">
              <a:solidFill>
                <a:schemeClr val="accent1"/>
              </a:solidFill>
              <a:round/>
              <a:headEnd/>
              <a:tailEnd/>
            </a:ln>
            <a:effectLst/>
          </p:spPr>
          <p:txBody>
            <a:bodyPr/>
            <a:lstStyle/>
            <a:p>
              <a:endParaRPr lang="en-US"/>
            </a:p>
          </p:txBody>
        </p:sp>
        <p:sp>
          <p:nvSpPr>
            <p:cNvPr id="1596526" name="Line 110"/>
            <p:cNvSpPr>
              <a:spLocks noChangeShapeType="1"/>
            </p:cNvSpPr>
            <p:nvPr/>
          </p:nvSpPr>
          <p:spPr bwMode="auto">
            <a:xfrm>
              <a:off x="1190" y="2738"/>
              <a:ext cx="240" cy="144"/>
            </a:xfrm>
            <a:prstGeom prst="line">
              <a:avLst/>
            </a:prstGeom>
            <a:noFill/>
            <a:ln w="28575">
              <a:solidFill>
                <a:schemeClr val="accent1"/>
              </a:solidFill>
              <a:round/>
              <a:headEnd/>
              <a:tailEnd/>
            </a:ln>
            <a:effectLst/>
          </p:spPr>
          <p:txBody>
            <a:bodyPr/>
            <a:lstStyle/>
            <a:p>
              <a:endParaRPr lang="en-US"/>
            </a:p>
          </p:txBody>
        </p:sp>
        <p:sp>
          <p:nvSpPr>
            <p:cNvPr id="1596527" name="Text Box 111"/>
            <p:cNvSpPr txBox="1">
              <a:spLocks noChangeArrowheads="1"/>
            </p:cNvSpPr>
            <p:nvPr/>
          </p:nvSpPr>
          <p:spPr bwMode="auto">
            <a:xfrm>
              <a:off x="278" y="2567"/>
              <a:ext cx="276" cy="231"/>
            </a:xfrm>
            <a:prstGeom prst="rect">
              <a:avLst/>
            </a:prstGeom>
            <a:noFill/>
            <a:ln w="12700">
              <a:noFill/>
              <a:miter lim="800000"/>
              <a:headEnd/>
              <a:tailEnd/>
            </a:ln>
            <a:effectLst/>
          </p:spPr>
          <p:txBody>
            <a:bodyPr wrap="none">
              <a:spAutoFit/>
            </a:bodyPr>
            <a:lstStyle/>
            <a:p>
              <a:r>
                <a:rPr lang="en-US"/>
                <a:t>01</a:t>
              </a:r>
            </a:p>
          </p:txBody>
        </p:sp>
        <p:sp>
          <p:nvSpPr>
            <p:cNvPr id="1596528" name="Text Box 112"/>
            <p:cNvSpPr txBox="1">
              <a:spLocks noChangeArrowheads="1"/>
            </p:cNvSpPr>
            <p:nvPr/>
          </p:nvSpPr>
          <p:spPr bwMode="auto">
            <a:xfrm>
              <a:off x="1238" y="2567"/>
              <a:ext cx="196" cy="231"/>
            </a:xfrm>
            <a:prstGeom prst="rect">
              <a:avLst/>
            </a:prstGeom>
            <a:noFill/>
            <a:ln w="12700">
              <a:noFill/>
              <a:miter lim="800000"/>
              <a:headEnd/>
              <a:tailEnd/>
            </a:ln>
            <a:effectLst/>
          </p:spPr>
          <p:txBody>
            <a:bodyPr wrap="none">
              <a:spAutoFit/>
            </a:bodyPr>
            <a:lstStyle/>
            <a:p>
              <a:r>
                <a:rPr lang="en-US"/>
                <a:t>4</a:t>
              </a:r>
            </a:p>
          </p:txBody>
        </p:sp>
      </p:grpSp>
      <p:grpSp>
        <p:nvGrpSpPr>
          <p:cNvPr id="19" name="Group 113"/>
          <p:cNvGrpSpPr>
            <a:grpSpLocks/>
          </p:cNvGrpSpPr>
          <p:nvPr/>
        </p:nvGrpSpPr>
        <p:grpSpPr bwMode="auto">
          <a:xfrm>
            <a:off x="6477000" y="5506500"/>
            <a:ext cx="2266950" cy="442913"/>
            <a:chOff x="4118" y="3095"/>
            <a:chExt cx="1428" cy="279"/>
          </a:xfrm>
        </p:grpSpPr>
        <p:sp>
          <p:nvSpPr>
            <p:cNvPr id="1596530" name="Line 114"/>
            <p:cNvSpPr>
              <a:spLocks noChangeShapeType="1"/>
            </p:cNvSpPr>
            <p:nvPr/>
          </p:nvSpPr>
          <p:spPr bwMode="auto">
            <a:xfrm>
              <a:off x="4422" y="3095"/>
              <a:ext cx="240" cy="144"/>
            </a:xfrm>
            <a:prstGeom prst="line">
              <a:avLst/>
            </a:prstGeom>
            <a:noFill/>
            <a:ln w="28575">
              <a:solidFill>
                <a:schemeClr val="accent1"/>
              </a:solidFill>
              <a:round/>
              <a:headEnd/>
              <a:tailEnd/>
            </a:ln>
            <a:effectLst/>
          </p:spPr>
          <p:txBody>
            <a:bodyPr/>
            <a:lstStyle/>
            <a:p>
              <a:endParaRPr lang="en-US"/>
            </a:p>
          </p:txBody>
        </p:sp>
        <p:sp>
          <p:nvSpPr>
            <p:cNvPr id="1596531" name="Line 115"/>
            <p:cNvSpPr>
              <a:spLocks noChangeShapeType="1"/>
            </p:cNvSpPr>
            <p:nvPr/>
          </p:nvSpPr>
          <p:spPr bwMode="auto">
            <a:xfrm>
              <a:off x="5030" y="3122"/>
              <a:ext cx="240" cy="144"/>
            </a:xfrm>
            <a:prstGeom prst="line">
              <a:avLst/>
            </a:prstGeom>
            <a:noFill/>
            <a:ln w="28575">
              <a:solidFill>
                <a:schemeClr val="accent1"/>
              </a:solidFill>
              <a:round/>
              <a:headEnd/>
              <a:tailEnd/>
            </a:ln>
            <a:effectLst/>
          </p:spPr>
          <p:txBody>
            <a:bodyPr/>
            <a:lstStyle/>
            <a:p>
              <a:endParaRPr lang="en-US"/>
            </a:p>
          </p:txBody>
        </p:sp>
        <p:sp>
          <p:nvSpPr>
            <p:cNvPr id="1596532" name="Text Box 116"/>
            <p:cNvSpPr txBox="1">
              <a:spLocks noChangeArrowheads="1"/>
            </p:cNvSpPr>
            <p:nvPr/>
          </p:nvSpPr>
          <p:spPr bwMode="auto">
            <a:xfrm>
              <a:off x="4118" y="3095"/>
              <a:ext cx="276" cy="231"/>
            </a:xfrm>
            <a:prstGeom prst="rect">
              <a:avLst/>
            </a:prstGeom>
            <a:noFill/>
            <a:ln w="12700">
              <a:noFill/>
              <a:miter lim="800000"/>
              <a:headEnd/>
              <a:tailEnd/>
            </a:ln>
            <a:effectLst/>
          </p:spPr>
          <p:txBody>
            <a:bodyPr wrap="none">
              <a:spAutoFit/>
            </a:bodyPr>
            <a:lstStyle/>
            <a:p>
              <a:r>
                <a:rPr lang="en-US"/>
                <a:t>11</a:t>
              </a:r>
            </a:p>
          </p:txBody>
        </p:sp>
        <p:sp>
          <p:nvSpPr>
            <p:cNvPr id="1596533" name="Text Box 117"/>
            <p:cNvSpPr txBox="1">
              <a:spLocks noChangeArrowheads="1"/>
            </p:cNvSpPr>
            <p:nvPr/>
          </p:nvSpPr>
          <p:spPr bwMode="auto">
            <a:xfrm>
              <a:off x="5270" y="3143"/>
              <a:ext cx="276" cy="231"/>
            </a:xfrm>
            <a:prstGeom prst="rect">
              <a:avLst/>
            </a:prstGeom>
            <a:noFill/>
            <a:ln w="12700">
              <a:noFill/>
              <a:miter lim="800000"/>
              <a:headEnd/>
              <a:tailEnd/>
            </a:ln>
            <a:effectLst/>
          </p:spPr>
          <p:txBody>
            <a:bodyPr wrap="none">
              <a:spAutoFit/>
            </a:bodyPr>
            <a:lstStyle/>
            <a:p>
              <a:r>
                <a:rPr lang="en-US" dirty="0"/>
                <a:t>15</a:t>
              </a:r>
            </a:p>
          </p:txBody>
        </p:sp>
      </p:grpSp>
      <p:sp>
        <p:nvSpPr>
          <p:cNvPr id="1596535" name="Text Box 119"/>
          <p:cNvSpPr txBox="1">
            <a:spLocks noChangeArrowheads="1"/>
          </p:cNvSpPr>
          <p:nvPr/>
        </p:nvSpPr>
        <p:spPr bwMode="auto">
          <a:xfrm>
            <a:off x="2794002" y="2926811"/>
            <a:ext cx="1479550" cy="407987"/>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Mem(1)</a:t>
            </a:r>
          </a:p>
        </p:txBody>
      </p:sp>
      <p:sp>
        <p:nvSpPr>
          <p:cNvPr id="1596536" name="Text Box 120"/>
          <p:cNvSpPr txBox="1">
            <a:spLocks noChangeArrowheads="1"/>
          </p:cNvSpPr>
          <p:nvPr/>
        </p:nvSpPr>
        <p:spPr bwMode="auto">
          <a:xfrm>
            <a:off x="4860925" y="3246958"/>
            <a:ext cx="1479550" cy="407988"/>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Mem(2)</a:t>
            </a:r>
          </a:p>
        </p:txBody>
      </p:sp>
      <p:sp>
        <p:nvSpPr>
          <p:cNvPr id="1596537" name="Text Box 121"/>
          <p:cNvSpPr txBox="1">
            <a:spLocks noChangeArrowheads="1"/>
          </p:cNvSpPr>
          <p:nvPr/>
        </p:nvSpPr>
        <p:spPr bwMode="auto">
          <a:xfrm>
            <a:off x="6918325" y="3553345"/>
            <a:ext cx="1479550" cy="407987"/>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Mem(3)</a:t>
            </a:r>
          </a:p>
        </p:txBody>
      </p:sp>
      <p:sp>
        <p:nvSpPr>
          <p:cNvPr id="1596538" name="Text Box 122"/>
          <p:cNvSpPr txBox="1">
            <a:spLocks noChangeArrowheads="1"/>
          </p:cNvSpPr>
          <p:nvPr/>
        </p:nvSpPr>
        <p:spPr bwMode="auto">
          <a:xfrm>
            <a:off x="457200" y="1566325"/>
            <a:ext cx="3429000" cy="581025"/>
          </a:xfrm>
          <a:prstGeom prst="rect">
            <a:avLst/>
          </a:prstGeom>
          <a:noFill/>
          <a:ln w="12700">
            <a:noFill/>
            <a:miter lim="800000"/>
            <a:headEnd/>
            <a:tailEnd/>
          </a:ln>
          <a:effectLst/>
        </p:spPr>
        <p:txBody>
          <a:bodyPr>
            <a:spAutoFit/>
          </a:bodyPr>
          <a:lstStyle/>
          <a:p>
            <a:r>
              <a:rPr lang="en-US" sz="1600" dirty="0">
                <a:solidFill>
                  <a:schemeClr val="tx1"/>
                </a:solidFill>
              </a:rPr>
              <a:t>Start with an empty cache - all blocks initially marked as not valid</a:t>
            </a:r>
          </a:p>
        </p:txBody>
      </p:sp>
      <p:sp>
        <p:nvSpPr>
          <p:cNvPr id="1596540" name="Rectangle 124"/>
          <p:cNvSpPr>
            <a:spLocks noChangeArrowheads="1"/>
          </p:cNvSpPr>
          <p:nvPr/>
        </p:nvSpPr>
        <p:spPr bwMode="auto">
          <a:xfrm>
            <a:off x="457200" y="5985925"/>
            <a:ext cx="8153400" cy="355600"/>
          </a:xfrm>
          <a:prstGeom prst="rect">
            <a:avLst/>
          </a:prstGeom>
          <a:noFill/>
          <a:ln w="12700">
            <a:noFill/>
            <a:miter lim="800000"/>
            <a:headEnd/>
            <a:tailEnd/>
          </a:ln>
          <a:effectLst/>
        </p:spPr>
        <p:txBody>
          <a:bodyPr lIns="63500" tIns="25400" rIns="63500" bIns="25400">
            <a:spAutoFit/>
          </a:bodyPr>
          <a:lstStyle/>
          <a:p>
            <a:pPr marL="741363" lvl="1" indent="-246063">
              <a:spcBef>
                <a:spcPct val="30000"/>
              </a:spcBef>
              <a:buSzPct val="75000"/>
              <a:buFont typeface="Arial"/>
              <a:buChar char="•"/>
            </a:pPr>
            <a:r>
              <a:rPr lang="en-US" sz="2000" dirty="0">
                <a:solidFill>
                  <a:srgbClr val="000000"/>
                </a:solidFill>
              </a:rPr>
              <a:t>8 requests, 6 misses</a:t>
            </a:r>
          </a:p>
        </p:txBody>
      </p:sp>
      <p:sp>
        <p:nvSpPr>
          <p:cNvPr id="123" name="Date Placeholder 122"/>
          <p:cNvSpPr>
            <a:spLocks noGrp="1"/>
          </p:cNvSpPr>
          <p:nvPr>
            <p:ph type="dt" sz="half" idx="10"/>
          </p:nvPr>
        </p:nvSpPr>
        <p:spPr/>
        <p:txBody>
          <a:bodyPr/>
          <a:lstStyle/>
          <a:p>
            <a:fld id="{861E26AD-6880-8848-86DA-C665C9F95E29}" type="datetime1">
              <a:rPr lang="en-US" smtClean="0"/>
              <a:pPr/>
              <a:t>3/6/12</a:t>
            </a:fld>
            <a:endParaRPr lang="en-US"/>
          </a:p>
        </p:txBody>
      </p:sp>
      <p:sp>
        <p:nvSpPr>
          <p:cNvPr id="124" name="Slide Number Placeholder 123"/>
          <p:cNvSpPr>
            <a:spLocks noGrp="1"/>
          </p:cNvSpPr>
          <p:nvPr>
            <p:ph type="sldNum" sz="quarter" idx="12"/>
          </p:nvPr>
        </p:nvSpPr>
        <p:spPr/>
        <p:txBody>
          <a:bodyPr/>
          <a:lstStyle/>
          <a:p>
            <a:fld id="{3CC63E4C-4642-794D-A2FD-70F6B81535F5}" type="slidenum">
              <a:rPr lang="en-US" smtClean="0"/>
              <a:pPr/>
              <a:t>44</a:t>
            </a:fld>
            <a:endParaRPr lang="en-US"/>
          </a:p>
        </p:txBody>
      </p:sp>
      <p:sp>
        <p:nvSpPr>
          <p:cNvPr id="125" name="Footer Placeholder 124"/>
          <p:cNvSpPr>
            <a:spLocks noGrp="1"/>
          </p:cNvSpPr>
          <p:nvPr>
            <p:ph type="ftr" sz="quarter" idx="11"/>
          </p:nvPr>
        </p:nvSpPr>
        <p:spPr/>
        <p:txBody>
          <a:bodyPr/>
          <a:lstStyle/>
          <a:p>
            <a:r>
              <a:rPr lang="en-US" smtClean="0"/>
              <a:t>Spring 2012 -- Lecture #11</a:t>
            </a:r>
            <a:endParaRPr lang="en-US"/>
          </a:p>
        </p:txBody>
      </p:sp>
      <p:cxnSp>
        <p:nvCxnSpPr>
          <p:cNvPr id="130" name="Straight Arrow Connector 129"/>
          <p:cNvCxnSpPr/>
          <p:nvPr/>
        </p:nvCxnSpPr>
        <p:spPr>
          <a:xfrm flipV="1">
            <a:off x="2440214" y="5569857"/>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V="1">
            <a:off x="4452257" y="4651828"/>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flipV="1">
            <a:off x="6428014" y="5548085"/>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V="1">
            <a:off x="388257" y="4706257"/>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V="1">
            <a:off x="385038" y="2832151"/>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V="1">
            <a:off x="2393476" y="3173742"/>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4420454" y="3450438"/>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V="1">
            <a:off x="6447432" y="3727134"/>
            <a:ext cx="353786" cy="907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5997889" y="1937576"/>
            <a:ext cx="222488" cy="250309"/>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6511831" y="1937576"/>
            <a:ext cx="222488" cy="250309"/>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7025773" y="1937576"/>
            <a:ext cx="222488" cy="250309"/>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7539715" y="1937576"/>
            <a:ext cx="222488" cy="250309"/>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65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6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6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965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965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965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965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965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965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5965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5965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965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59651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499"/>
                                          </p:stCondLst>
                                        </p:cTn>
                                        <p:tgtEl>
                                          <p:spTgt spid="1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965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15965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965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5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159651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59652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3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5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499"/>
                                          </p:stCondLst>
                                        </p:cTn>
                                        <p:tgtEl>
                                          <p:spTgt spid="159651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499"/>
                                          </p:stCondLst>
                                        </p:cTn>
                                        <p:tgtEl>
                                          <p:spTgt spid="1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596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508" grpId="0" autoUpdateAnimBg="0"/>
      <p:bldP spid="1596509" grpId="0"/>
      <p:bldP spid="1596510" grpId="0"/>
      <p:bldP spid="1596511" grpId="0"/>
      <p:bldP spid="1596512" grpId="0" autoUpdateAnimBg="0"/>
      <p:bldP spid="1596513" grpId="0" autoUpdateAnimBg="0"/>
      <p:bldP spid="1596514" grpId="0" autoUpdateAnimBg="0"/>
      <p:bldP spid="1596515" grpId="0" autoUpdateAnimBg="0"/>
      <p:bldP spid="1596516" grpId="0" autoUpdateAnimBg="0"/>
      <p:bldP spid="1596517" grpId="0" autoUpdateAnimBg="0"/>
      <p:bldP spid="1596518" grpId="0" autoUpdateAnimBg="0"/>
      <p:bldP spid="1596519" grpId="0" autoUpdateAnimBg="0"/>
      <p:bldP spid="1596520" grpId="0"/>
      <p:bldP spid="1596521" grpId="0"/>
      <p:bldP spid="1596522" grpId="0"/>
      <p:bldP spid="1596523" grpId="0"/>
      <p:bldP spid="1596535" grpId="0" autoUpdateAnimBg="0"/>
      <p:bldP spid="1596536" grpId="0" autoUpdateAnimBg="0"/>
      <p:bldP spid="1596537" grpId="0" autoUpdateAnimBg="0"/>
      <p:bldP spid="1596540" grpId="0"/>
      <p:bldP spid="155" grpId="0" animBg="1"/>
      <p:bldP spid="156" grpId="0" animBg="1"/>
      <p:bldP spid="157" grpId="0" animBg="1"/>
      <p:bldP spid="158"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49693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Time for L1 hit + L1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a:t>
            </a:r>
            <a:br>
              <a:rPr lang="en-US" sz="2800" dirty="0" smtClean="0">
                <a:solidFill>
                  <a:srgbClr val="408000"/>
                </a:solidFill>
                <a:latin typeface="+mj-lt"/>
                <a:cs typeface="Courier"/>
              </a:rPr>
            </a:br>
            <a:r>
              <a:rPr lang="en-US" sz="2800" dirty="0" smtClean="0">
                <a:solidFill>
                  <a:srgbClr val="408000"/>
                </a:solidFill>
                <a:latin typeface="+mj-lt"/>
                <a:cs typeface="Courier"/>
              </a:rPr>
              <a:t>L2 Miss rate </a:t>
            </a:r>
            <a:r>
              <a:rPr lang="en-US" sz="2800" dirty="0" err="1" smtClean="0">
                <a:solidFill>
                  <a:srgbClr val="408000"/>
                </a:solidFill>
                <a:latin typeface="+mj-lt"/>
                <a:cs typeface="Courier"/>
              </a:rPr>
              <a:t>x</a:t>
            </a:r>
            <a:r>
              <a:rPr lang="en-US" sz="2800" dirty="0" smtClean="0">
                <a:solidFill>
                  <a:srgbClr val="408000"/>
                </a:solidFill>
                <a:latin typeface="+mj-lt"/>
                <a:cs typeface="Courier"/>
              </a:rPr>
              <a:t> Miss penalty</a:t>
            </a:r>
          </a:p>
        </p:txBody>
      </p:sp>
      <p:sp>
        <p:nvSpPr>
          <p:cNvPr id="53251" name="TextBox 4"/>
          <p:cNvSpPr txBox="1">
            <a:spLocks noChangeArrowheads="1"/>
          </p:cNvSpPr>
          <p:nvPr/>
        </p:nvSpPr>
        <p:spPr bwMode="auto">
          <a:xfrm>
            <a:off x="1371600" y="441133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Time for L1 hit + L1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a:t>
            </a:r>
            <a:br>
              <a:rPr lang="en-US" sz="2800" dirty="0" smtClean="0">
                <a:solidFill>
                  <a:srgbClr val="FF66A0"/>
                </a:solidFill>
                <a:latin typeface="+mj-lt"/>
                <a:cs typeface="Courier"/>
              </a:rPr>
            </a:br>
            <a:r>
              <a:rPr lang="en-US" sz="2800" dirty="0" smtClean="0">
                <a:solidFill>
                  <a:srgbClr val="FF66A0"/>
                </a:solidFill>
                <a:latin typeface="+mj-lt"/>
                <a:cs typeface="Courier"/>
              </a:rPr>
              <a:t>(Time for L2 hit + L2 Miss rate </a:t>
            </a:r>
            <a:r>
              <a:rPr lang="en-US" sz="2800" dirty="0" err="1" smtClean="0">
                <a:solidFill>
                  <a:srgbClr val="FF66A0"/>
                </a:solidFill>
                <a:latin typeface="+mj-lt"/>
                <a:cs typeface="Courier"/>
              </a:rPr>
              <a:t>x</a:t>
            </a:r>
            <a:r>
              <a:rPr lang="en-US" sz="2800" dirty="0" smtClean="0">
                <a:solidFill>
                  <a:srgbClr val="FF66A0"/>
                </a:solidFill>
                <a:latin typeface="+mj-lt"/>
                <a:cs typeface="Courier"/>
              </a:rPr>
              <a:t> Miss Penalty)</a:t>
            </a:r>
          </a:p>
        </p:txBody>
      </p:sp>
      <p:sp>
        <p:nvSpPr>
          <p:cNvPr id="53252" name="TextBox 5"/>
          <p:cNvSpPr txBox="1">
            <a:spLocks noChangeArrowheads="1"/>
          </p:cNvSpPr>
          <p:nvPr/>
        </p:nvSpPr>
        <p:spPr bwMode="auto">
          <a:xfrm>
            <a:off x="1371599" y="5325730"/>
            <a:ext cx="7066593" cy="954107"/>
          </a:xfrm>
          <a:prstGeom prst="rect">
            <a:avLst/>
          </a:prstGeom>
          <a:noFill/>
          <a:ln w="9525">
            <a:noFill/>
            <a:miter lim="800000"/>
            <a:headEnd/>
            <a:tailEnd/>
          </a:ln>
        </p:spPr>
        <p:txBody>
          <a:bodyPr wrap="square">
            <a:prstTxWarp prst="textNoShape">
              <a:avLst/>
            </a:prstTxWarp>
            <a:spAutoFit/>
          </a:bodyPr>
          <a:lstStyle/>
          <a:p>
            <a:r>
              <a:rPr lang="en-US" sz="2800" b="1" dirty="0" smtClean="0">
                <a:ln>
                  <a:solidFill>
                    <a:schemeClr val="tx1"/>
                  </a:solidFill>
                </a:ln>
                <a:solidFill>
                  <a:srgbClr val="FFE860"/>
                </a:solidFill>
                <a:latin typeface="+mj-lt"/>
                <a:cs typeface="Courier"/>
              </a:rPr>
              <a:t>Time for L1 hit + L1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 +</a:t>
            </a:r>
            <a:br>
              <a:rPr lang="en-US" sz="2800" b="1" dirty="0" smtClean="0">
                <a:ln>
                  <a:solidFill>
                    <a:schemeClr val="tx1"/>
                  </a:solidFill>
                </a:ln>
                <a:solidFill>
                  <a:srgbClr val="FFE860"/>
                </a:solidFill>
                <a:latin typeface="+mj-lt"/>
                <a:cs typeface="Courier"/>
              </a:rPr>
            </a:br>
            <a:r>
              <a:rPr lang="en-US" sz="2800" b="1" dirty="0" smtClean="0">
                <a:ln>
                  <a:solidFill>
                    <a:schemeClr val="tx1"/>
                  </a:solidFill>
                </a:ln>
                <a:solidFill>
                  <a:srgbClr val="FFE860"/>
                </a:solidFill>
                <a:latin typeface="+mj-lt"/>
                <a:cs typeface="Courier"/>
              </a:rPr>
              <a:t>Time for L2 hit + L2 Miss rate </a:t>
            </a:r>
            <a:r>
              <a:rPr lang="en-US" sz="2800" b="1" dirty="0" err="1" smtClean="0">
                <a:ln>
                  <a:solidFill>
                    <a:schemeClr val="tx1"/>
                  </a:solidFill>
                </a:ln>
                <a:solidFill>
                  <a:srgbClr val="FFE860"/>
                </a:solidFill>
                <a:latin typeface="+mj-lt"/>
                <a:cs typeface="Courier"/>
              </a:rPr>
              <a:t>x</a:t>
            </a:r>
            <a:r>
              <a:rPr lang="en-US" sz="2800" b="1" dirty="0" smtClean="0">
                <a:ln>
                  <a:solidFill>
                    <a:schemeClr val="tx1"/>
                  </a:solidFill>
                </a:ln>
                <a:solidFill>
                  <a:srgbClr val="FFE860"/>
                </a:solidFill>
                <a:latin typeface="+mj-lt"/>
                <a:cs typeface="Courier"/>
              </a:rPr>
              <a:t> Miss penalty</a:t>
            </a:r>
          </a:p>
        </p:txBody>
      </p:sp>
      <p:grpSp>
        <p:nvGrpSpPr>
          <p:cNvPr id="2" name="Group 10"/>
          <p:cNvGrpSpPr>
            <a:grpSpLocks/>
          </p:cNvGrpSpPr>
          <p:nvPr/>
        </p:nvGrpSpPr>
        <p:grpSpPr bwMode="auto">
          <a:xfrm>
            <a:off x="960438" y="2582530"/>
            <a:ext cx="7351812" cy="523220"/>
            <a:chOff x="960651" y="1743728"/>
            <a:chExt cx="7351592" cy="392422"/>
          </a:xfrm>
        </p:grpSpPr>
        <p:sp>
          <p:nvSpPr>
            <p:cNvPr id="53259" name="TextBox 2"/>
            <p:cNvSpPr txBox="1">
              <a:spLocks noChangeArrowheads="1"/>
            </p:cNvSpPr>
            <p:nvPr/>
          </p:nvSpPr>
          <p:spPr bwMode="auto">
            <a:xfrm>
              <a:off x="1371600" y="1743728"/>
              <a:ext cx="6940643" cy="39242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8000"/>
                  </a:solidFill>
                  <a:latin typeface="+mj-lt"/>
                  <a:cs typeface="Courier"/>
                </a:rPr>
                <a:t>Time for L2 hit + L2 Miss rate </a:t>
              </a:r>
              <a:r>
                <a:rPr lang="en-US" sz="2800" dirty="0" err="1" smtClean="0">
                  <a:solidFill>
                    <a:srgbClr val="FF8000"/>
                  </a:solidFill>
                  <a:latin typeface="+mj-lt"/>
                  <a:cs typeface="Courier"/>
                </a:rPr>
                <a:t>x</a:t>
              </a:r>
              <a:r>
                <a:rPr lang="en-US" sz="2800" dirty="0" smtClean="0">
                  <a:solidFill>
                    <a:srgbClr val="FF8000"/>
                  </a:solidFill>
                  <a:latin typeface="+mj-lt"/>
                  <a:cs typeface="Courier"/>
                </a:rPr>
                <a:t> L2 Miss penalty</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45</a:t>
            </a:fld>
            <a:endParaRPr lang="en-US" dirty="0" smtClean="0"/>
          </a:p>
        </p:txBody>
      </p:sp>
      <p:sp>
        <p:nvSpPr>
          <p:cNvPr id="53258" name="TextBox 12"/>
          <p:cNvSpPr txBox="1">
            <a:spLocks noChangeArrowheads="1"/>
          </p:cNvSpPr>
          <p:nvPr/>
        </p:nvSpPr>
        <p:spPr bwMode="auto">
          <a:xfrm>
            <a:off x="347076" y="566799"/>
            <a:ext cx="7876665" cy="1477327"/>
          </a:xfrm>
          <a:prstGeom prst="rect">
            <a:avLst/>
          </a:prstGeom>
          <a:noFill/>
          <a:ln w="9525">
            <a:noFill/>
            <a:miter lim="800000"/>
            <a:headEnd/>
            <a:tailEnd/>
          </a:ln>
        </p:spPr>
        <p:txBody>
          <a:bodyPr wrap="square">
            <a:prstTxWarp prst="textNoShape">
              <a:avLst/>
            </a:prstTxWarp>
            <a:spAutoFit/>
          </a:bodyPr>
          <a:lstStyle/>
          <a:p>
            <a:pPr>
              <a:lnSpc>
                <a:spcPct val="100000"/>
              </a:lnSpc>
              <a:spcBef>
                <a:spcPts val="600"/>
              </a:spcBef>
            </a:pPr>
            <a:r>
              <a:rPr lang="en-US" sz="2400" dirty="0" smtClean="0"/>
              <a:t>For L1 cache</a:t>
            </a:r>
          </a:p>
          <a:p>
            <a:pPr marL="287338" lvl="1" indent="-287338" algn="ctr">
              <a:lnSpc>
                <a:spcPct val="100000"/>
              </a:lnSpc>
              <a:spcBef>
                <a:spcPts val="600"/>
              </a:spcBef>
              <a:buNone/>
            </a:pPr>
            <a:r>
              <a:rPr lang="en-US" sz="2800" dirty="0" smtClean="0">
                <a:solidFill>
                  <a:srgbClr val="FF0000"/>
                </a:solidFill>
              </a:rPr>
              <a:t>AMAT =  Time for a hit  +  Miss rate </a:t>
            </a:r>
            <a:r>
              <a:rPr lang="en-US" sz="2800" dirty="0" err="1" smtClean="0">
                <a:solidFill>
                  <a:srgbClr val="FF0000"/>
                </a:solidFill>
              </a:rPr>
              <a:t>x</a:t>
            </a:r>
            <a:r>
              <a:rPr lang="en-US" sz="2800" dirty="0" smtClean="0">
                <a:solidFill>
                  <a:srgbClr val="FF0000"/>
                </a:solidFill>
              </a:rPr>
              <a:t> Miss penalty</a:t>
            </a:r>
            <a:endParaRPr lang="en-US" sz="1200" dirty="0" smtClean="0">
              <a:solidFill>
                <a:schemeClr val="accent2"/>
              </a:solidFill>
            </a:endParaRPr>
          </a:p>
          <a:p>
            <a:pPr>
              <a:lnSpc>
                <a:spcPct val="100000"/>
              </a:lnSpc>
              <a:spcBef>
                <a:spcPts val="600"/>
              </a:spcBef>
            </a:pPr>
            <a:r>
              <a:rPr lang="en-US" sz="2800" dirty="0" smtClean="0"/>
              <a:t>What is AMAT for L2 cache?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Great Idea #4: Parallelism</a:t>
            </a:r>
            <a:endParaRPr lang="en-US" dirty="0"/>
          </a:p>
        </p:txBody>
      </p:sp>
      <p:sp>
        <p:nvSpPr>
          <p:cNvPr id="13" name="Content Placeholder 12"/>
          <p:cNvSpPr>
            <a:spLocks noGrp="1"/>
          </p:cNvSpPr>
          <p:nvPr>
            <p:ph idx="1"/>
          </p:nvPr>
        </p:nvSpPr>
        <p:spPr/>
        <p:txBody>
          <a:bodyPr>
            <a:normAutofit/>
          </a:bodyPr>
          <a:lstStyle/>
          <a:p>
            <a:r>
              <a:rPr lang="en-US" dirty="0" smtClean="0"/>
              <a:t>Data Level Parallelism in 1</a:t>
            </a:r>
            <a:r>
              <a:rPr lang="en-US" baseline="30000" dirty="0" smtClean="0"/>
              <a:t>st</a:t>
            </a:r>
            <a:r>
              <a:rPr lang="en-US" dirty="0" smtClean="0"/>
              <a:t> half 61C</a:t>
            </a:r>
          </a:p>
          <a:p>
            <a:pPr lvl="1"/>
            <a:r>
              <a:rPr lang="en-US" dirty="0" smtClean="0"/>
              <a:t>Lots of data in memory that can be operated  on in parallel (e.g., adding together 2 arrays)</a:t>
            </a:r>
          </a:p>
          <a:p>
            <a:pPr lvl="1"/>
            <a:r>
              <a:rPr lang="en-US" dirty="0" smtClean="0"/>
              <a:t>Lots of data on many disks that can be operated on in parallel (e.g., searching for documents)</a:t>
            </a:r>
          </a:p>
          <a:p>
            <a:r>
              <a:rPr lang="en-US" dirty="0" smtClean="0"/>
              <a:t>1</a:t>
            </a:r>
            <a:r>
              <a:rPr lang="en-US" baseline="30000" dirty="0" smtClean="0"/>
              <a:t>st</a:t>
            </a:r>
            <a:r>
              <a:rPr lang="en-US" dirty="0" smtClean="0"/>
              <a:t> project: DLP across 10s of servers and disks using MapReduce</a:t>
            </a:r>
          </a:p>
          <a:p>
            <a:r>
              <a:rPr lang="en-US" dirty="0" smtClean="0"/>
              <a:t>Next week’s lab, 3</a:t>
            </a:r>
            <a:r>
              <a:rPr lang="en-US" baseline="30000" dirty="0" smtClean="0"/>
              <a:t>rd</a:t>
            </a:r>
            <a:r>
              <a:rPr lang="en-US" dirty="0" smtClean="0"/>
              <a:t> project: DLP in memory</a:t>
            </a:r>
          </a:p>
          <a:p>
            <a:endParaRPr lang="en-US" dirty="0" smtClean="0"/>
          </a:p>
        </p:txBody>
      </p:sp>
      <p:sp>
        <p:nvSpPr>
          <p:cNvPr id="4" name="Date Placeholder 3"/>
          <p:cNvSpPr>
            <a:spLocks noGrp="1"/>
          </p:cNvSpPr>
          <p:nvPr>
            <p:ph type="dt" sz="half" idx="10"/>
          </p:nvPr>
        </p:nvSpPr>
        <p:spPr/>
        <p:txBody>
          <a:bodyPr/>
          <a:lstStyle/>
          <a:p>
            <a:fld id="{23EE584F-932F-F141-80B2-7B26FBC5DA36}"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Flynn Taxonomy</a:t>
            </a:r>
            <a:endParaRPr lang="en-US" dirty="0"/>
          </a:p>
        </p:txBody>
      </p:sp>
      <p:sp>
        <p:nvSpPr>
          <p:cNvPr id="9" name="Content Placeholder 8"/>
          <p:cNvSpPr>
            <a:spLocks noGrp="1"/>
          </p:cNvSpPr>
          <p:nvPr>
            <p:ph idx="1"/>
          </p:nvPr>
        </p:nvSpPr>
        <p:spPr>
          <a:xfrm>
            <a:off x="457200" y="3251203"/>
            <a:ext cx="8229600" cy="3369735"/>
          </a:xfrm>
        </p:spPr>
        <p:txBody>
          <a:bodyPr>
            <a:normAutofit lnSpcReduction="10000"/>
          </a:bodyPr>
          <a:lstStyle/>
          <a:p>
            <a:r>
              <a:rPr lang="en-US" dirty="0" smtClean="0"/>
              <a:t>In 2012, SIMD and MIMD most common parallel computers</a:t>
            </a:r>
          </a:p>
          <a:p>
            <a:r>
              <a:rPr lang="en-US" dirty="0" smtClean="0"/>
              <a:t>SIMD (aka hw-level </a:t>
            </a:r>
            <a:r>
              <a:rPr lang="en-US" i="1" dirty="0" smtClean="0"/>
              <a:t>data parallelism</a:t>
            </a:r>
            <a:r>
              <a:rPr lang="en-US" dirty="0" smtClean="0"/>
              <a:t>): specialized function units, for handling lock-step calculations involving arrays</a:t>
            </a:r>
          </a:p>
          <a:p>
            <a:pPr lvl="1"/>
            <a:r>
              <a:rPr lang="en-US" dirty="0" smtClean="0"/>
              <a:t>Scientific computing, signal processing, multimedia (audio/video processing)</a:t>
            </a:r>
            <a:endParaRPr lang="en-US" dirty="0"/>
          </a:p>
        </p:txBody>
      </p:sp>
      <p:sp>
        <p:nvSpPr>
          <p:cNvPr id="5" name="Date Placeholder 4"/>
          <p:cNvSpPr>
            <a:spLocks noGrp="1"/>
          </p:cNvSpPr>
          <p:nvPr>
            <p:ph type="dt" sz="half" idx="10"/>
          </p:nvPr>
        </p:nvSpPr>
        <p:spPr/>
        <p:txBody>
          <a:bodyPr/>
          <a:lstStyle/>
          <a:p>
            <a:fld id="{C0CF2F42-6032-4345-9E84-92F2F10C9AEB}"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#13</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47</a:t>
            </a:fld>
            <a:endParaRPr lang="en-US"/>
          </a:p>
        </p:txBody>
      </p:sp>
      <p:pic>
        <p:nvPicPr>
          <p:cNvPr id="11" name="Picture 4" descr="f07-06-P374493"/>
          <p:cNvPicPr>
            <a:picLocks noChangeAspect="1" noChangeArrowheads="1"/>
          </p:cNvPicPr>
          <p:nvPr/>
        </p:nvPicPr>
        <p:blipFill>
          <a:blip r:embed="rId2"/>
          <a:srcRect/>
          <a:stretch>
            <a:fillRect/>
          </a:stretch>
        </p:blipFill>
        <p:spPr bwMode="auto">
          <a:xfrm>
            <a:off x="0" y="1231375"/>
            <a:ext cx="9158310" cy="2019829"/>
          </a:xfrm>
          <a:prstGeom prst="rect">
            <a:avLst/>
          </a:prstGeom>
          <a:noFill/>
          <a:ln w="9525">
            <a:noFill/>
            <a:miter lim="800000"/>
            <a:headEnd/>
            <a:tailEnd/>
          </a:ln>
        </p:spPr>
      </p:pic>
      <p:sp>
        <p:nvSpPr>
          <p:cNvPr id="10" name="Rectangle 9"/>
          <p:cNvSpPr/>
          <p:nvPr/>
        </p:nvSpPr>
        <p:spPr>
          <a:xfrm>
            <a:off x="5647266" y="1845734"/>
            <a:ext cx="3428997" cy="1346199"/>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fontScale="90000"/>
          </a:bodyPr>
          <a:lstStyle/>
          <a:p>
            <a:r>
              <a:rPr lang="en-US" dirty="0" smtClean="0"/>
              <a:t>Intel Architecture SSE2+</a:t>
            </a:r>
            <a:br>
              <a:rPr lang="en-US" dirty="0" smtClean="0"/>
            </a:br>
            <a:r>
              <a:rPr lang="en-US" dirty="0" smtClean="0"/>
              <a:t>128-Bit SIMD Data Types</a:t>
            </a:r>
            <a:endParaRPr lang="en-US" dirty="0"/>
          </a:p>
        </p:txBody>
      </p:sp>
      <p:sp>
        <p:nvSpPr>
          <p:cNvPr id="5" name="Date Placeholder 4"/>
          <p:cNvSpPr>
            <a:spLocks noGrp="1"/>
          </p:cNvSpPr>
          <p:nvPr>
            <p:ph type="dt" sz="half" idx="10"/>
          </p:nvPr>
        </p:nvSpPr>
        <p:spPr/>
        <p:txBody>
          <a:bodyPr/>
          <a:lstStyle/>
          <a:p>
            <a:fld id="{DDC29D13-E441-5849-8B14-968A734CC403}"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#13</a:t>
            </a:r>
            <a:endParaRPr lang="en-US"/>
          </a:p>
        </p:txBody>
      </p:sp>
      <p:sp>
        <p:nvSpPr>
          <p:cNvPr id="14338" name="Slide Number Placeholder 4"/>
          <p:cNvSpPr>
            <a:spLocks noGrp="1"/>
          </p:cNvSpPr>
          <p:nvPr>
            <p:ph type="sldNum" sz="quarter" idx="12"/>
          </p:nvPr>
        </p:nvSpPr>
        <p:spPr/>
        <p:txBody>
          <a:bodyPr/>
          <a:lstStyle/>
          <a:p>
            <a:fld id="{BDEAE40A-D501-724E-80F8-8656EEF3717C}" type="slidenum">
              <a:rPr lang="en-US" smtClean="0"/>
              <a:pPr/>
              <a:t>48</a:t>
            </a:fld>
            <a:endParaRPr lang="en-US"/>
          </a:p>
        </p:txBody>
      </p:sp>
      <p:pic>
        <p:nvPicPr>
          <p:cNvPr id="14340" name="Picture 3"/>
          <p:cNvPicPr>
            <a:picLocks noChangeAspect="1" noChangeArrowheads="1"/>
          </p:cNvPicPr>
          <p:nvPr/>
        </p:nvPicPr>
        <p:blipFill>
          <a:blip r:embed="rId3"/>
          <a:srcRect/>
          <a:stretch>
            <a:fillRect/>
          </a:stretch>
        </p:blipFill>
        <p:spPr bwMode="auto">
          <a:xfrm>
            <a:off x="777875" y="3106293"/>
            <a:ext cx="8366125" cy="3567112"/>
          </a:xfrm>
          <a:prstGeom prst="rect">
            <a:avLst/>
          </a:prstGeom>
          <a:noFill/>
          <a:ln w="9525">
            <a:noFill/>
            <a:miter lim="800000"/>
            <a:headEnd/>
            <a:tailEnd/>
          </a:ln>
        </p:spPr>
      </p:pic>
      <p:sp>
        <p:nvSpPr>
          <p:cNvPr id="8" name="TextBox 7"/>
          <p:cNvSpPr txBox="1"/>
          <p:nvPr/>
        </p:nvSpPr>
        <p:spPr>
          <a:xfrm>
            <a:off x="3621736" y="6268106"/>
            <a:ext cx="704828" cy="369332"/>
          </a:xfrm>
          <a:prstGeom prst="rect">
            <a:avLst/>
          </a:prstGeom>
          <a:noFill/>
        </p:spPr>
        <p:txBody>
          <a:bodyPr wrap="none" rtlCol="0">
            <a:spAutoFit/>
          </a:bodyPr>
          <a:lstStyle/>
          <a:p>
            <a:r>
              <a:rPr lang="en-US" dirty="0" smtClean="0"/>
              <a:t>64 63</a:t>
            </a:r>
            <a:endParaRPr lang="en-US" dirty="0"/>
          </a:p>
        </p:txBody>
      </p:sp>
      <p:sp>
        <p:nvSpPr>
          <p:cNvPr id="9" name="TextBox 8"/>
          <p:cNvSpPr txBox="1"/>
          <p:nvPr/>
        </p:nvSpPr>
        <p:spPr>
          <a:xfrm>
            <a:off x="3633029" y="5515120"/>
            <a:ext cx="704828" cy="369332"/>
          </a:xfrm>
          <a:prstGeom prst="rect">
            <a:avLst/>
          </a:prstGeom>
          <a:noFill/>
        </p:spPr>
        <p:txBody>
          <a:bodyPr wrap="none" rtlCol="0">
            <a:spAutoFit/>
          </a:bodyPr>
          <a:lstStyle/>
          <a:p>
            <a:r>
              <a:rPr lang="en-US" dirty="0" smtClean="0"/>
              <a:t>64 63</a:t>
            </a:r>
            <a:endParaRPr lang="en-US" dirty="0"/>
          </a:p>
        </p:txBody>
      </p:sp>
      <p:sp>
        <p:nvSpPr>
          <p:cNvPr id="10" name="TextBox 9"/>
          <p:cNvSpPr txBox="1"/>
          <p:nvPr/>
        </p:nvSpPr>
        <p:spPr>
          <a:xfrm>
            <a:off x="3644322" y="4772978"/>
            <a:ext cx="704828" cy="369332"/>
          </a:xfrm>
          <a:prstGeom prst="rect">
            <a:avLst/>
          </a:prstGeom>
          <a:noFill/>
        </p:spPr>
        <p:txBody>
          <a:bodyPr wrap="none" rtlCol="0">
            <a:spAutoFit/>
          </a:bodyPr>
          <a:lstStyle/>
          <a:p>
            <a:r>
              <a:rPr lang="en-US" dirty="0" smtClean="0"/>
              <a:t>64 63</a:t>
            </a:r>
            <a:endParaRPr lang="en-US" dirty="0"/>
          </a:p>
        </p:txBody>
      </p:sp>
      <p:sp>
        <p:nvSpPr>
          <p:cNvPr id="13" name="TextBox 12"/>
          <p:cNvSpPr txBox="1"/>
          <p:nvPr/>
        </p:nvSpPr>
        <p:spPr>
          <a:xfrm>
            <a:off x="5208254" y="5515120"/>
            <a:ext cx="704828" cy="369332"/>
          </a:xfrm>
          <a:prstGeom prst="rect">
            <a:avLst/>
          </a:prstGeom>
          <a:noFill/>
        </p:spPr>
        <p:txBody>
          <a:bodyPr wrap="none" rtlCol="0">
            <a:spAutoFit/>
          </a:bodyPr>
          <a:lstStyle/>
          <a:p>
            <a:r>
              <a:rPr lang="en-US" dirty="0" smtClean="0"/>
              <a:t>32 31</a:t>
            </a:r>
            <a:endParaRPr lang="en-US" dirty="0"/>
          </a:p>
        </p:txBody>
      </p:sp>
      <p:sp>
        <p:nvSpPr>
          <p:cNvPr id="14" name="TextBox 13"/>
          <p:cNvSpPr txBox="1"/>
          <p:nvPr/>
        </p:nvSpPr>
        <p:spPr>
          <a:xfrm>
            <a:off x="5219548" y="4772978"/>
            <a:ext cx="704828" cy="369332"/>
          </a:xfrm>
          <a:prstGeom prst="rect">
            <a:avLst/>
          </a:prstGeom>
          <a:noFill/>
        </p:spPr>
        <p:txBody>
          <a:bodyPr wrap="none" rtlCol="0">
            <a:spAutoFit/>
          </a:bodyPr>
          <a:lstStyle/>
          <a:p>
            <a:r>
              <a:rPr lang="en-US" dirty="0" smtClean="0"/>
              <a:t>32 31</a:t>
            </a:r>
            <a:endParaRPr lang="en-US" dirty="0"/>
          </a:p>
        </p:txBody>
      </p:sp>
      <p:sp>
        <p:nvSpPr>
          <p:cNvPr id="16" name="TextBox 15"/>
          <p:cNvSpPr txBox="1"/>
          <p:nvPr/>
        </p:nvSpPr>
        <p:spPr>
          <a:xfrm>
            <a:off x="2056410" y="5515120"/>
            <a:ext cx="704828" cy="369332"/>
          </a:xfrm>
          <a:prstGeom prst="rect">
            <a:avLst/>
          </a:prstGeom>
          <a:noFill/>
        </p:spPr>
        <p:txBody>
          <a:bodyPr wrap="none" rtlCol="0">
            <a:spAutoFit/>
          </a:bodyPr>
          <a:lstStyle/>
          <a:p>
            <a:r>
              <a:rPr lang="en-US" dirty="0" smtClean="0"/>
              <a:t>96 95</a:t>
            </a:r>
            <a:endParaRPr lang="en-US" dirty="0"/>
          </a:p>
        </p:txBody>
      </p:sp>
      <p:sp>
        <p:nvSpPr>
          <p:cNvPr id="17" name="TextBox 16"/>
          <p:cNvSpPr txBox="1"/>
          <p:nvPr/>
        </p:nvSpPr>
        <p:spPr>
          <a:xfrm>
            <a:off x="2067705" y="4772978"/>
            <a:ext cx="704828" cy="369332"/>
          </a:xfrm>
          <a:prstGeom prst="rect">
            <a:avLst/>
          </a:prstGeom>
          <a:noFill/>
        </p:spPr>
        <p:txBody>
          <a:bodyPr wrap="none" rtlCol="0">
            <a:spAutoFit/>
          </a:bodyPr>
          <a:lstStyle/>
          <a:p>
            <a:r>
              <a:rPr lang="en-US" dirty="0" smtClean="0"/>
              <a:t>96 95</a:t>
            </a:r>
            <a:endParaRPr lang="en-US" dirty="0"/>
          </a:p>
        </p:txBody>
      </p:sp>
      <p:sp>
        <p:nvSpPr>
          <p:cNvPr id="19" name="TextBox 18"/>
          <p:cNvSpPr txBox="1"/>
          <p:nvPr/>
        </p:nvSpPr>
        <p:spPr>
          <a:xfrm>
            <a:off x="6018686" y="4772978"/>
            <a:ext cx="704828" cy="369332"/>
          </a:xfrm>
          <a:prstGeom prst="rect">
            <a:avLst/>
          </a:prstGeom>
          <a:noFill/>
        </p:spPr>
        <p:txBody>
          <a:bodyPr wrap="none" rtlCol="0">
            <a:spAutoFit/>
          </a:bodyPr>
          <a:lstStyle/>
          <a:p>
            <a:r>
              <a:rPr lang="en-US" dirty="0" smtClean="0"/>
              <a:t>16 15</a:t>
            </a:r>
            <a:endParaRPr lang="en-US" dirty="0"/>
          </a:p>
        </p:txBody>
      </p:sp>
      <p:sp>
        <p:nvSpPr>
          <p:cNvPr id="23" name="TextBox 22"/>
          <p:cNvSpPr txBox="1"/>
          <p:nvPr/>
        </p:nvSpPr>
        <p:spPr>
          <a:xfrm>
            <a:off x="4430771" y="4772978"/>
            <a:ext cx="704828" cy="369332"/>
          </a:xfrm>
          <a:prstGeom prst="rect">
            <a:avLst/>
          </a:prstGeom>
          <a:noFill/>
        </p:spPr>
        <p:txBody>
          <a:bodyPr wrap="none" rtlCol="0">
            <a:spAutoFit/>
          </a:bodyPr>
          <a:lstStyle/>
          <a:p>
            <a:r>
              <a:rPr lang="en-US" dirty="0" smtClean="0"/>
              <a:t>48 47</a:t>
            </a:r>
            <a:endParaRPr lang="en-US" dirty="0"/>
          </a:p>
        </p:txBody>
      </p:sp>
      <p:sp>
        <p:nvSpPr>
          <p:cNvPr id="24" name="TextBox 23"/>
          <p:cNvSpPr txBox="1"/>
          <p:nvPr/>
        </p:nvSpPr>
        <p:spPr>
          <a:xfrm>
            <a:off x="2842856" y="4772978"/>
            <a:ext cx="704828" cy="369332"/>
          </a:xfrm>
          <a:prstGeom prst="rect">
            <a:avLst/>
          </a:prstGeom>
          <a:noFill/>
        </p:spPr>
        <p:txBody>
          <a:bodyPr wrap="none" rtlCol="0">
            <a:spAutoFit/>
          </a:bodyPr>
          <a:lstStyle/>
          <a:p>
            <a:r>
              <a:rPr lang="en-US" dirty="0" smtClean="0"/>
              <a:t>80 79</a:t>
            </a:r>
            <a:endParaRPr lang="en-US" dirty="0"/>
          </a:p>
        </p:txBody>
      </p:sp>
      <p:sp>
        <p:nvSpPr>
          <p:cNvPr id="25" name="TextBox 24"/>
          <p:cNvSpPr txBox="1"/>
          <p:nvPr/>
        </p:nvSpPr>
        <p:spPr>
          <a:xfrm>
            <a:off x="1160869" y="4772978"/>
            <a:ext cx="938816" cy="369332"/>
          </a:xfrm>
          <a:prstGeom prst="rect">
            <a:avLst/>
          </a:prstGeom>
          <a:noFill/>
        </p:spPr>
        <p:txBody>
          <a:bodyPr wrap="none" rtlCol="0">
            <a:spAutoFit/>
          </a:bodyPr>
          <a:lstStyle/>
          <a:p>
            <a:r>
              <a:rPr lang="en-US" dirty="0" smtClean="0"/>
              <a:t>122 121</a:t>
            </a:r>
            <a:endParaRPr lang="en-US" dirty="0"/>
          </a:p>
        </p:txBody>
      </p:sp>
      <p:sp>
        <p:nvSpPr>
          <p:cNvPr id="26" name="TextBox 25"/>
          <p:cNvSpPr txBox="1"/>
          <p:nvPr/>
        </p:nvSpPr>
        <p:spPr>
          <a:xfrm>
            <a:off x="3632098" y="3949443"/>
            <a:ext cx="704828" cy="369332"/>
          </a:xfrm>
          <a:prstGeom prst="rect">
            <a:avLst/>
          </a:prstGeom>
          <a:noFill/>
        </p:spPr>
        <p:txBody>
          <a:bodyPr wrap="none" rtlCol="0">
            <a:spAutoFit/>
          </a:bodyPr>
          <a:lstStyle/>
          <a:p>
            <a:r>
              <a:rPr lang="en-US" dirty="0" smtClean="0"/>
              <a:t>64 63</a:t>
            </a:r>
            <a:endParaRPr lang="en-US" dirty="0"/>
          </a:p>
        </p:txBody>
      </p:sp>
      <p:sp>
        <p:nvSpPr>
          <p:cNvPr id="27" name="TextBox 26"/>
          <p:cNvSpPr txBox="1"/>
          <p:nvPr/>
        </p:nvSpPr>
        <p:spPr>
          <a:xfrm>
            <a:off x="5207324" y="3949443"/>
            <a:ext cx="704828" cy="369332"/>
          </a:xfrm>
          <a:prstGeom prst="rect">
            <a:avLst/>
          </a:prstGeom>
          <a:noFill/>
        </p:spPr>
        <p:txBody>
          <a:bodyPr wrap="none" rtlCol="0">
            <a:spAutoFit/>
          </a:bodyPr>
          <a:lstStyle/>
          <a:p>
            <a:r>
              <a:rPr lang="en-US" dirty="0" smtClean="0"/>
              <a:t>32 31</a:t>
            </a:r>
            <a:endParaRPr lang="en-US" dirty="0"/>
          </a:p>
        </p:txBody>
      </p:sp>
      <p:sp>
        <p:nvSpPr>
          <p:cNvPr id="28" name="TextBox 27"/>
          <p:cNvSpPr txBox="1"/>
          <p:nvPr/>
        </p:nvSpPr>
        <p:spPr>
          <a:xfrm>
            <a:off x="2055481" y="3949443"/>
            <a:ext cx="704828" cy="369332"/>
          </a:xfrm>
          <a:prstGeom prst="rect">
            <a:avLst/>
          </a:prstGeom>
          <a:noFill/>
        </p:spPr>
        <p:txBody>
          <a:bodyPr wrap="none" rtlCol="0">
            <a:spAutoFit/>
          </a:bodyPr>
          <a:lstStyle/>
          <a:p>
            <a:r>
              <a:rPr lang="en-US" dirty="0" smtClean="0"/>
              <a:t>96 95</a:t>
            </a:r>
            <a:endParaRPr lang="en-US" dirty="0"/>
          </a:p>
        </p:txBody>
      </p:sp>
      <p:sp>
        <p:nvSpPr>
          <p:cNvPr id="29" name="TextBox 28"/>
          <p:cNvSpPr txBox="1"/>
          <p:nvPr/>
        </p:nvSpPr>
        <p:spPr>
          <a:xfrm>
            <a:off x="6006462" y="3949443"/>
            <a:ext cx="704828" cy="369332"/>
          </a:xfrm>
          <a:prstGeom prst="rect">
            <a:avLst/>
          </a:prstGeom>
          <a:noFill/>
        </p:spPr>
        <p:txBody>
          <a:bodyPr wrap="none" rtlCol="0">
            <a:spAutoFit/>
          </a:bodyPr>
          <a:lstStyle/>
          <a:p>
            <a:r>
              <a:rPr lang="en-US" dirty="0" smtClean="0"/>
              <a:t>16 15</a:t>
            </a:r>
            <a:endParaRPr lang="en-US" dirty="0"/>
          </a:p>
        </p:txBody>
      </p:sp>
      <p:sp>
        <p:nvSpPr>
          <p:cNvPr id="30" name="TextBox 29"/>
          <p:cNvSpPr txBox="1"/>
          <p:nvPr/>
        </p:nvSpPr>
        <p:spPr>
          <a:xfrm>
            <a:off x="4418547" y="3949443"/>
            <a:ext cx="704828" cy="369332"/>
          </a:xfrm>
          <a:prstGeom prst="rect">
            <a:avLst/>
          </a:prstGeom>
          <a:noFill/>
        </p:spPr>
        <p:txBody>
          <a:bodyPr wrap="none" rtlCol="0">
            <a:spAutoFit/>
          </a:bodyPr>
          <a:lstStyle/>
          <a:p>
            <a:r>
              <a:rPr lang="en-US" dirty="0" smtClean="0"/>
              <a:t>48 47</a:t>
            </a:r>
            <a:endParaRPr lang="en-US" dirty="0"/>
          </a:p>
        </p:txBody>
      </p:sp>
      <p:sp>
        <p:nvSpPr>
          <p:cNvPr id="31" name="TextBox 30"/>
          <p:cNvSpPr txBox="1"/>
          <p:nvPr/>
        </p:nvSpPr>
        <p:spPr>
          <a:xfrm>
            <a:off x="2830632" y="3949443"/>
            <a:ext cx="704828" cy="369332"/>
          </a:xfrm>
          <a:prstGeom prst="rect">
            <a:avLst/>
          </a:prstGeom>
          <a:noFill/>
        </p:spPr>
        <p:txBody>
          <a:bodyPr wrap="none" rtlCol="0">
            <a:spAutoFit/>
          </a:bodyPr>
          <a:lstStyle/>
          <a:p>
            <a:r>
              <a:rPr lang="en-US" dirty="0" smtClean="0"/>
              <a:t>80 79</a:t>
            </a:r>
            <a:endParaRPr lang="en-US" dirty="0"/>
          </a:p>
        </p:txBody>
      </p:sp>
      <p:sp>
        <p:nvSpPr>
          <p:cNvPr id="32" name="TextBox 31"/>
          <p:cNvSpPr txBox="1"/>
          <p:nvPr/>
        </p:nvSpPr>
        <p:spPr>
          <a:xfrm>
            <a:off x="1148645" y="3949443"/>
            <a:ext cx="938816" cy="369332"/>
          </a:xfrm>
          <a:prstGeom prst="rect">
            <a:avLst/>
          </a:prstGeom>
          <a:noFill/>
        </p:spPr>
        <p:txBody>
          <a:bodyPr wrap="none" rtlCol="0">
            <a:spAutoFit/>
          </a:bodyPr>
          <a:lstStyle/>
          <a:p>
            <a:r>
              <a:rPr lang="en-US" dirty="0" smtClean="0"/>
              <a:t>122 121</a:t>
            </a:r>
            <a:endParaRPr lang="en-US" dirty="0"/>
          </a:p>
        </p:txBody>
      </p:sp>
      <p:sp>
        <p:nvSpPr>
          <p:cNvPr id="33" name="TextBox 32"/>
          <p:cNvSpPr txBox="1"/>
          <p:nvPr/>
        </p:nvSpPr>
        <p:spPr>
          <a:xfrm>
            <a:off x="7470630" y="3906448"/>
            <a:ext cx="1357200" cy="369332"/>
          </a:xfrm>
          <a:prstGeom prst="rect">
            <a:avLst/>
          </a:prstGeom>
          <a:noFill/>
        </p:spPr>
        <p:txBody>
          <a:bodyPr wrap="none" rtlCol="0">
            <a:spAutoFit/>
          </a:bodyPr>
          <a:lstStyle/>
          <a:p>
            <a:r>
              <a:rPr lang="en-US" dirty="0" smtClean="0"/>
              <a:t>16 / 128 bits</a:t>
            </a:r>
            <a:endParaRPr lang="en-US" dirty="0"/>
          </a:p>
        </p:txBody>
      </p:sp>
      <p:sp>
        <p:nvSpPr>
          <p:cNvPr id="34" name="TextBox 33"/>
          <p:cNvSpPr txBox="1"/>
          <p:nvPr/>
        </p:nvSpPr>
        <p:spPr>
          <a:xfrm>
            <a:off x="7466036" y="4714815"/>
            <a:ext cx="1240206" cy="369332"/>
          </a:xfrm>
          <a:prstGeom prst="rect">
            <a:avLst/>
          </a:prstGeom>
          <a:noFill/>
        </p:spPr>
        <p:txBody>
          <a:bodyPr wrap="none" rtlCol="0">
            <a:spAutoFit/>
          </a:bodyPr>
          <a:lstStyle/>
          <a:p>
            <a:r>
              <a:rPr lang="en-US" dirty="0" smtClean="0"/>
              <a:t>8 / 128 bits</a:t>
            </a:r>
            <a:endParaRPr lang="en-US" dirty="0"/>
          </a:p>
        </p:txBody>
      </p:sp>
      <p:sp>
        <p:nvSpPr>
          <p:cNvPr id="35" name="TextBox 34"/>
          <p:cNvSpPr txBox="1"/>
          <p:nvPr/>
        </p:nvSpPr>
        <p:spPr>
          <a:xfrm>
            <a:off x="7461442" y="5523182"/>
            <a:ext cx="1240206" cy="369332"/>
          </a:xfrm>
          <a:prstGeom prst="rect">
            <a:avLst/>
          </a:prstGeom>
          <a:noFill/>
        </p:spPr>
        <p:txBody>
          <a:bodyPr wrap="none" rtlCol="0">
            <a:spAutoFit/>
          </a:bodyPr>
          <a:lstStyle/>
          <a:p>
            <a:r>
              <a:rPr lang="en-US" dirty="0" smtClean="0"/>
              <a:t>4 / 128 bits</a:t>
            </a:r>
            <a:endParaRPr lang="en-US" dirty="0"/>
          </a:p>
        </p:txBody>
      </p:sp>
      <p:sp>
        <p:nvSpPr>
          <p:cNvPr id="36" name="TextBox 35"/>
          <p:cNvSpPr txBox="1"/>
          <p:nvPr/>
        </p:nvSpPr>
        <p:spPr>
          <a:xfrm>
            <a:off x="7460337" y="6289679"/>
            <a:ext cx="1240206" cy="369332"/>
          </a:xfrm>
          <a:prstGeom prst="rect">
            <a:avLst/>
          </a:prstGeom>
          <a:noFill/>
        </p:spPr>
        <p:txBody>
          <a:bodyPr wrap="none" rtlCol="0">
            <a:spAutoFit/>
          </a:bodyPr>
          <a:lstStyle/>
          <a:p>
            <a:r>
              <a:rPr lang="en-US" dirty="0" smtClean="0"/>
              <a:t>2 / 128 bits</a:t>
            </a:r>
            <a:endParaRPr lang="en-US" dirty="0"/>
          </a:p>
        </p:txBody>
      </p:sp>
      <p:sp>
        <p:nvSpPr>
          <p:cNvPr id="38" name="Content Placeholder 11"/>
          <p:cNvSpPr>
            <a:spLocks noGrp="1"/>
          </p:cNvSpPr>
          <p:nvPr>
            <p:ph idx="1"/>
          </p:nvPr>
        </p:nvSpPr>
        <p:spPr>
          <a:xfrm>
            <a:off x="341751" y="1678219"/>
            <a:ext cx="8466667" cy="1591734"/>
          </a:xfrm>
        </p:spPr>
        <p:txBody>
          <a:bodyPr>
            <a:normAutofit fontScale="85000" lnSpcReduction="10000"/>
          </a:bodyPr>
          <a:lstStyle/>
          <a:p>
            <a:r>
              <a:rPr lang="en-US" dirty="0" smtClean="0"/>
              <a:t>Note: in Intel Architecture (unlike MIPS) a word is 16 bits</a:t>
            </a:r>
          </a:p>
          <a:p>
            <a:pPr lvl="1"/>
            <a:r>
              <a:rPr lang="en-US" dirty="0" smtClean="0"/>
              <a:t>Single precision FP: Double word (32 bits)</a:t>
            </a:r>
          </a:p>
          <a:p>
            <a:pPr lvl="1"/>
            <a:r>
              <a:rPr lang="en-US" dirty="0" smtClean="0"/>
              <a:t>Double precision FP: Quad word (64 bits)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4"/>
          <p:cNvSpPr>
            <a:spLocks noGrp="1" noChangeArrowheads="1"/>
          </p:cNvSpPr>
          <p:nvPr>
            <p:ph type="title"/>
          </p:nvPr>
        </p:nvSpPr>
        <p:spPr/>
        <p:txBody>
          <a:bodyPr/>
          <a:lstStyle/>
          <a:p>
            <a:pPr eaLnBrk="1" hangingPunct="1"/>
            <a:r>
              <a:rPr lang="en-US" dirty="0" smtClean="0"/>
              <a:t>Summary</a:t>
            </a:r>
          </a:p>
        </p:txBody>
      </p:sp>
      <p:sp>
        <p:nvSpPr>
          <p:cNvPr id="78" name="Content Placeholder 77"/>
          <p:cNvSpPr>
            <a:spLocks noGrp="1"/>
          </p:cNvSpPr>
          <p:nvPr>
            <p:ph idx="1"/>
          </p:nvPr>
        </p:nvSpPr>
        <p:spPr>
          <a:xfrm>
            <a:off x="457200" y="1600200"/>
            <a:ext cx="8456032" cy="5003800"/>
          </a:xfrm>
        </p:spPr>
        <p:txBody>
          <a:bodyPr rtlCol="0">
            <a:normAutofit lnSpcReduction="10000"/>
          </a:bodyPr>
          <a:lstStyle/>
          <a:p>
            <a:pPr eaLnBrk="1" fontAlgn="auto" hangingPunct="1">
              <a:spcAft>
                <a:spcPts val="0"/>
              </a:spcAft>
              <a:buFont typeface="Arial"/>
              <a:buChar char="•"/>
              <a:defRPr/>
            </a:pPr>
            <a:r>
              <a:rPr lang="en-US" dirty="0" err="1" smtClean="0">
                <a:ea typeface="+mn-ea"/>
                <a:cs typeface="+mn-cs"/>
              </a:rPr>
              <a:t>Amdhal’s</a:t>
            </a:r>
            <a:r>
              <a:rPr lang="en-US" dirty="0" smtClean="0">
                <a:ea typeface="+mn-ea"/>
                <a:cs typeface="+mn-cs"/>
              </a:rPr>
              <a:t> Cruel Law: Law of Diminishing Returns</a:t>
            </a:r>
          </a:p>
          <a:p>
            <a:pPr eaLnBrk="1" fontAlgn="auto" hangingPunct="1">
              <a:spcAft>
                <a:spcPts val="0"/>
              </a:spcAft>
              <a:buFont typeface="Arial"/>
              <a:buChar char="•"/>
              <a:defRPr/>
            </a:pPr>
            <a:r>
              <a:rPr lang="en-US" dirty="0" smtClean="0"/>
              <a:t>Loop Unrolling to Expose Parallelism</a:t>
            </a:r>
          </a:p>
          <a:p>
            <a:pPr eaLnBrk="1" fontAlgn="auto" hangingPunct="1">
              <a:spcAft>
                <a:spcPts val="0"/>
              </a:spcAft>
              <a:buFont typeface="Arial"/>
              <a:buChar char="•"/>
              <a:defRPr/>
            </a:pPr>
            <a:r>
              <a:rPr lang="en-US" dirty="0" smtClean="0">
                <a:ea typeface="+mn-ea"/>
                <a:cs typeface="+mn-cs"/>
              </a:rPr>
              <a:t>Optimize Miss Penalty via Memory system</a:t>
            </a:r>
          </a:p>
          <a:p>
            <a:pPr eaLnBrk="1" fontAlgn="auto" hangingPunct="1">
              <a:spcAft>
                <a:spcPts val="0"/>
              </a:spcAft>
              <a:buFont typeface="Arial"/>
              <a:buChar char="•"/>
              <a:defRPr/>
            </a:pPr>
            <a:r>
              <a:rPr lang="en-US" dirty="0" smtClean="0">
                <a:ea typeface="+mn-ea"/>
                <a:cs typeface="+mn-cs"/>
              </a:rPr>
              <a:t>As the field changes, cs61c has to change too!</a:t>
            </a:r>
          </a:p>
          <a:p>
            <a:pPr eaLnBrk="1" fontAlgn="auto" hangingPunct="1">
              <a:spcAft>
                <a:spcPts val="0"/>
              </a:spcAft>
              <a:buFont typeface="Arial"/>
              <a:buChar char="•"/>
              <a:defRPr/>
            </a:pPr>
            <a:r>
              <a:rPr lang="en-US" dirty="0" smtClean="0">
                <a:ea typeface="+mn-ea"/>
                <a:cs typeface="+mn-cs"/>
              </a:rPr>
              <a:t>Still about the software-hardware interface</a:t>
            </a:r>
          </a:p>
          <a:p>
            <a:pPr lvl="1" eaLnBrk="1" fontAlgn="auto" hangingPunct="1">
              <a:spcAft>
                <a:spcPts val="0"/>
              </a:spcAft>
              <a:buFont typeface="Arial"/>
              <a:buChar char="–"/>
              <a:defRPr/>
            </a:pPr>
            <a:r>
              <a:rPr lang="en-US" dirty="0" smtClean="0">
                <a:ea typeface="+mn-ea"/>
              </a:rPr>
              <a:t>Programming for performance via measurement!</a:t>
            </a:r>
          </a:p>
          <a:p>
            <a:pPr lvl="1" eaLnBrk="1" fontAlgn="auto" hangingPunct="1">
              <a:spcAft>
                <a:spcPts val="0"/>
              </a:spcAft>
              <a:buFont typeface="Arial"/>
              <a:buChar char="–"/>
              <a:defRPr/>
            </a:pPr>
            <a:r>
              <a:rPr lang="en-US" dirty="0" smtClean="0">
                <a:ea typeface="+mn-ea"/>
              </a:rPr>
              <a:t>Understanding the memory hierarchy and its impact on application performance</a:t>
            </a:r>
          </a:p>
          <a:p>
            <a:pPr lvl="1" eaLnBrk="1" fontAlgn="auto" hangingPunct="1">
              <a:spcAft>
                <a:spcPts val="0"/>
              </a:spcAft>
              <a:buFont typeface="Arial"/>
              <a:buChar char="–"/>
              <a:defRPr/>
            </a:pPr>
            <a:r>
              <a:rPr lang="en-US" dirty="0" smtClean="0">
                <a:ea typeface="+mn-ea"/>
              </a:rPr>
              <a:t>Unlocking the capabilities of the architecture for performance</a:t>
            </a:r>
            <a:r>
              <a:rPr lang="en-US" dirty="0" smtClean="0"/>
              <a:t>: SIMD</a:t>
            </a:r>
            <a:endParaRPr lang="en-US" dirty="0" smtClean="0">
              <a:ea typeface="+mn-ea"/>
            </a:endParaRPr>
          </a:p>
        </p:txBody>
      </p:sp>
      <p:sp>
        <p:nvSpPr>
          <p:cNvPr id="65" name="Date Placeholder 64"/>
          <p:cNvSpPr>
            <a:spLocks noGrp="1"/>
          </p:cNvSpPr>
          <p:nvPr>
            <p:ph type="dt" sz="quarter" idx="10"/>
          </p:nvPr>
        </p:nvSpPr>
        <p:spPr/>
        <p:txBody>
          <a:bodyPr/>
          <a:lstStyle/>
          <a:p>
            <a:pPr>
              <a:defRPr/>
            </a:pPr>
            <a:fld id="{D242E8DD-E779-C640-A6E1-81821708127D}" type="datetime1">
              <a:rPr lang="en-US" smtClean="0"/>
              <a:pPr>
                <a:defRPr/>
              </a:pPr>
              <a:t>3/6/12</a:t>
            </a:fld>
            <a:endParaRPr lang="en-US"/>
          </a:p>
        </p:txBody>
      </p:sp>
      <p:sp>
        <p:nvSpPr>
          <p:cNvPr id="67" name="Footer Placeholder 66"/>
          <p:cNvSpPr>
            <a:spLocks noGrp="1"/>
          </p:cNvSpPr>
          <p:nvPr>
            <p:ph type="ftr" sz="quarter" idx="11"/>
          </p:nvPr>
        </p:nvSpPr>
        <p:spPr/>
        <p:txBody>
          <a:bodyPr/>
          <a:lstStyle/>
          <a:p>
            <a:pPr>
              <a:defRPr/>
            </a:pPr>
            <a:r>
              <a:rPr lang="en-US" smtClean="0"/>
              <a:t>Spring 2012 -- Lecture #14</a:t>
            </a:r>
            <a:endParaRPr lang="en-US"/>
          </a:p>
        </p:txBody>
      </p:sp>
      <p:sp>
        <p:nvSpPr>
          <p:cNvPr id="73" name="Slide Number Placeholder 72"/>
          <p:cNvSpPr>
            <a:spLocks noGrp="1"/>
          </p:cNvSpPr>
          <p:nvPr>
            <p:ph type="sldNum" sz="quarter" idx="12"/>
          </p:nvPr>
        </p:nvSpPr>
        <p:spPr/>
        <p:txBody>
          <a:bodyPr/>
          <a:lstStyle/>
          <a:p>
            <a:pPr>
              <a:defRPr/>
            </a:pPr>
            <a:fld id="{05D87E93-3683-854C-9672-8DD8B041AA31}" type="slidenum">
              <a:rPr lang="en-US"/>
              <a:pPr>
                <a:defRPr/>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a:xfrm>
            <a:off x="457200" y="274638"/>
            <a:ext cx="8484766" cy="1143000"/>
          </a:xfrm>
        </p:spPr>
        <p:txBody>
          <a:bodyPr>
            <a:normAutofit fontScale="90000"/>
          </a:bodyPr>
          <a:lstStyle/>
          <a:p>
            <a:r>
              <a:rPr lang="en-US" dirty="0" smtClean="0"/>
              <a:t>Big Idea: Amdahl’s (Heartbreaking) </a:t>
            </a:r>
            <a:r>
              <a:rPr lang="en-US" dirty="0"/>
              <a:t>Law</a:t>
            </a:r>
          </a:p>
        </p:txBody>
      </p:sp>
      <p:sp>
        <p:nvSpPr>
          <p:cNvPr id="1907715" name="Rectangle 3"/>
          <p:cNvSpPr>
            <a:spLocks noGrp="1" noChangeArrowheads="1"/>
          </p:cNvSpPr>
          <p:nvPr>
            <p:ph type="body" idx="1"/>
          </p:nvPr>
        </p:nvSpPr>
        <p:spPr>
          <a:xfrm>
            <a:off x="533400" y="1354658"/>
            <a:ext cx="8153400" cy="415925"/>
          </a:xfrm>
        </p:spPr>
        <p:txBody>
          <a:bodyPr>
            <a:normAutofit fontScale="77500" lnSpcReduction="20000"/>
          </a:bodyPr>
          <a:lstStyle/>
          <a:p>
            <a:r>
              <a:rPr lang="en-US"/>
              <a:t>Speedup due to enhancement E is</a:t>
            </a:r>
          </a:p>
        </p:txBody>
      </p:sp>
      <p:grpSp>
        <p:nvGrpSpPr>
          <p:cNvPr id="2" name="Group 4"/>
          <p:cNvGrpSpPr>
            <a:grpSpLocks/>
          </p:cNvGrpSpPr>
          <p:nvPr/>
        </p:nvGrpSpPr>
        <p:grpSpPr bwMode="auto">
          <a:xfrm>
            <a:off x="1905000" y="1811858"/>
            <a:ext cx="5181600" cy="873125"/>
            <a:chOff x="336" y="960"/>
            <a:chExt cx="3264" cy="550"/>
          </a:xfrm>
        </p:grpSpPr>
        <p:sp>
          <p:nvSpPr>
            <p:cNvPr id="1907717" name="Rectangle 5"/>
            <p:cNvSpPr>
              <a:spLocks noChangeArrowheads="1"/>
            </p:cNvSpPr>
            <p:nvPr/>
          </p:nvSpPr>
          <p:spPr bwMode="auto">
            <a:xfrm>
              <a:off x="336" y="1104"/>
              <a:ext cx="3072" cy="265"/>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a:t>
              </a:r>
              <a:r>
                <a:rPr lang="en-US" sz="2400" dirty="0" smtClean="0">
                  <a:solidFill>
                    <a:schemeClr val="tx1"/>
                  </a:solidFill>
                </a:rPr>
                <a:t>     -</a:t>
              </a:r>
              <a:r>
                <a:rPr lang="en-US" sz="2400" dirty="0">
                  <a:solidFill>
                    <a:schemeClr val="tx1"/>
                  </a:solidFill>
                </a:rPr>
                <a:t>---------------------  </a:t>
              </a:r>
            </a:p>
          </p:txBody>
        </p:sp>
        <p:sp>
          <p:nvSpPr>
            <p:cNvPr id="1907718" name="Rectangle 6"/>
            <p:cNvSpPr>
              <a:spLocks noChangeArrowheads="1"/>
            </p:cNvSpPr>
            <p:nvPr/>
          </p:nvSpPr>
          <p:spPr bwMode="auto">
            <a:xfrm>
              <a:off x="1824" y="960"/>
              <a:ext cx="1776" cy="26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a:solidFill>
                    <a:schemeClr val="tx1"/>
                  </a:solidFill>
                </a:rPr>
                <a:t>Exec time w/o E</a:t>
              </a:r>
            </a:p>
          </p:txBody>
        </p:sp>
        <p:sp>
          <p:nvSpPr>
            <p:cNvPr id="1907719" name="Rectangle 7"/>
            <p:cNvSpPr>
              <a:spLocks noChangeArrowheads="1"/>
            </p:cNvSpPr>
            <p:nvPr/>
          </p:nvSpPr>
          <p:spPr bwMode="auto">
            <a:xfrm>
              <a:off x="1824" y="1248"/>
              <a:ext cx="1728" cy="26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a:solidFill>
                    <a:schemeClr val="tx1"/>
                  </a:solidFill>
                </a:rPr>
                <a:t>Exec time w/ E </a:t>
              </a:r>
            </a:p>
          </p:txBody>
        </p:sp>
      </p:grpSp>
      <p:sp>
        <p:nvSpPr>
          <p:cNvPr id="1907720" name="Rectangle 8"/>
          <p:cNvSpPr>
            <a:spLocks noChangeArrowheads="1"/>
          </p:cNvSpPr>
          <p:nvPr/>
        </p:nvSpPr>
        <p:spPr bwMode="auto">
          <a:xfrm>
            <a:off x="9207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1" name="Rectangle 9" descr="Light downward diagonal"/>
          <p:cNvSpPr>
            <a:spLocks noChangeArrowheads="1"/>
          </p:cNvSpPr>
          <p:nvPr/>
        </p:nvSpPr>
        <p:spPr bwMode="auto">
          <a:xfrm>
            <a:off x="1987550" y="4270896"/>
            <a:ext cx="10541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907722" name="Rectangle 10"/>
          <p:cNvSpPr>
            <a:spLocks noChangeArrowheads="1"/>
          </p:cNvSpPr>
          <p:nvPr/>
        </p:nvSpPr>
        <p:spPr bwMode="auto">
          <a:xfrm>
            <a:off x="30543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3" name="Rectangle 11"/>
          <p:cNvSpPr>
            <a:spLocks noChangeArrowheads="1"/>
          </p:cNvSpPr>
          <p:nvPr/>
        </p:nvSpPr>
        <p:spPr bwMode="auto">
          <a:xfrm>
            <a:off x="51879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4" name="Rectangle 12" descr="Light downward diagonal"/>
          <p:cNvSpPr>
            <a:spLocks noChangeArrowheads="1"/>
          </p:cNvSpPr>
          <p:nvPr/>
        </p:nvSpPr>
        <p:spPr bwMode="auto">
          <a:xfrm>
            <a:off x="6254750" y="4270896"/>
            <a:ext cx="5969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907725" name="Rectangle 13"/>
          <p:cNvSpPr>
            <a:spLocks noChangeArrowheads="1"/>
          </p:cNvSpPr>
          <p:nvPr/>
        </p:nvSpPr>
        <p:spPr bwMode="auto">
          <a:xfrm>
            <a:off x="68643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6" name="Line 14"/>
          <p:cNvSpPr>
            <a:spLocks noChangeShapeType="1"/>
          </p:cNvSpPr>
          <p:nvPr/>
        </p:nvSpPr>
        <p:spPr bwMode="auto">
          <a:xfrm>
            <a:off x="4362450" y="4493146"/>
            <a:ext cx="495300" cy="0"/>
          </a:xfrm>
          <a:prstGeom prst="line">
            <a:avLst/>
          </a:prstGeom>
          <a:noFill/>
          <a:ln w="38100" cmpd="dbl">
            <a:solidFill>
              <a:schemeClr val="tx1"/>
            </a:solidFill>
            <a:round/>
            <a:headEnd/>
            <a:tailEnd type="triangle" w="med" len="med"/>
          </a:ln>
          <a:effectLst/>
        </p:spPr>
        <p:txBody>
          <a:bodyPr wrap="none" anchor="ctr"/>
          <a:lstStyle/>
          <a:p>
            <a:endParaRPr lang="en-US"/>
          </a:p>
        </p:txBody>
      </p:sp>
      <p:sp>
        <p:nvSpPr>
          <p:cNvPr id="1907730" name="Rectangle 18"/>
          <p:cNvSpPr>
            <a:spLocks noChangeArrowheads="1"/>
          </p:cNvSpPr>
          <p:nvPr/>
        </p:nvSpPr>
        <p:spPr bwMode="auto">
          <a:xfrm>
            <a:off x="533400" y="2802458"/>
            <a:ext cx="8153400" cy="115929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SzPct val="100000"/>
              <a:buFont typeface="Arial"/>
              <a:buChar char="•"/>
            </a:pPr>
            <a:r>
              <a:rPr lang="en-US" sz="2400" dirty="0">
                <a:solidFill>
                  <a:schemeClr val="tx1"/>
                </a:solidFill>
              </a:rPr>
              <a:t>Suppose that enhancement E accelerates a fraction F   (F &lt;1) of the task by a factor S (S&gt;1) and the remainder of the task is unaffected</a:t>
            </a:r>
          </a:p>
        </p:txBody>
      </p:sp>
      <p:sp>
        <p:nvSpPr>
          <p:cNvPr id="1907731" name="Rectangle 19"/>
          <p:cNvSpPr>
            <a:spLocks noChangeArrowheads="1"/>
          </p:cNvSpPr>
          <p:nvPr/>
        </p:nvSpPr>
        <p:spPr bwMode="auto">
          <a:xfrm>
            <a:off x="533400" y="5393258"/>
            <a:ext cx="8153400" cy="420628"/>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smtClean="0">
                <a:solidFill>
                  <a:schemeClr val="tx1"/>
                </a:solidFill>
              </a:rPr>
              <a:t>Execution Time </a:t>
            </a:r>
            <a:r>
              <a:rPr lang="en-US" sz="2400" dirty="0" err="1">
                <a:solidFill>
                  <a:schemeClr val="tx1"/>
                </a:solidFill>
              </a:rPr>
              <a:t>w</a:t>
            </a:r>
            <a:r>
              <a:rPr lang="en-US" sz="2400" dirty="0">
                <a:solidFill>
                  <a:schemeClr val="tx1"/>
                </a:solidFill>
              </a:rPr>
              <a:t>/ E  </a:t>
            </a:r>
            <a:r>
              <a:rPr lang="en-US" sz="2400" dirty="0" smtClean="0">
                <a:solidFill>
                  <a:schemeClr val="tx1"/>
                </a:solidFill>
              </a:rPr>
              <a:t>=</a:t>
            </a:r>
            <a:endParaRPr lang="en-US" sz="2400" dirty="0">
              <a:solidFill>
                <a:schemeClr val="tx1"/>
              </a:solidFill>
            </a:endParaRPr>
          </a:p>
        </p:txBody>
      </p:sp>
      <p:sp>
        <p:nvSpPr>
          <p:cNvPr id="1907732" name="Rectangle 20"/>
          <p:cNvSpPr>
            <a:spLocks noChangeArrowheads="1"/>
          </p:cNvSpPr>
          <p:nvPr/>
        </p:nvSpPr>
        <p:spPr bwMode="auto">
          <a:xfrm>
            <a:off x="1591711" y="6002858"/>
            <a:ext cx="7416800" cy="420628"/>
          </a:xfrm>
          <a:prstGeom prst="rect">
            <a:avLst/>
          </a:prstGeom>
          <a:noFill/>
          <a:ln w="12700">
            <a:noFill/>
            <a:miter lim="800000"/>
            <a:headEnd/>
            <a:tailEnd/>
          </a:ln>
          <a:effectLst/>
        </p:spPr>
        <p:txBody>
          <a:bodyPr wrap="square"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a:t>
            </a:r>
            <a:r>
              <a:rPr lang="en-US" sz="2400" dirty="0" smtClean="0">
                <a:solidFill>
                  <a:schemeClr val="tx1"/>
                </a:solidFill>
              </a:rPr>
              <a:t>E  =</a:t>
            </a:r>
            <a:endParaRPr lang="en-US" sz="2400" dirty="0">
              <a:solidFill>
                <a:schemeClr val="tx1"/>
              </a:solidFill>
            </a:endParaRPr>
          </a:p>
        </p:txBody>
      </p:sp>
      <p:sp>
        <p:nvSpPr>
          <p:cNvPr id="1907733" name="Oval 21"/>
          <p:cNvSpPr>
            <a:spLocks noChangeArrowheads="1"/>
          </p:cNvSpPr>
          <p:nvPr/>
        </p:nvSpPr>
        <p:spPr bwMode="auto">
          <a:xfrm>
            <a:off x="6400800" y="5317058"/>
            <a:ext cx="152400" cy="76200"/>
          </a:xfrm>
          <a:prstGeom prst="ellipse">
            <a:avLst/>
          </a:prstGeom>
          <a:noFill/>
          <a:ln w="12700">
            <a:noFill/>
            <a:round/>
            <a:headEnd/>
            <a:tailEnd/>
          </a:ln>
          <a:effectLst/>
        </p:spPr>
        <p:txBody>
          <a:bodyPr wrap="none" anchor="ctr"/>
          <a:lstStyle/>
          <a:p>
            <a:endParaRPr lang="en-US"/>
          </a:p>
        </p:txBody>
      </p:sp>
      <p:sp>
        <p:nvSpPr>
          <p:cNvPr id="1907734" name="Oval 22"/>
          <p:cNvSpPr>
            <a:spLocks noChangeArrowheads="1"/>
          </p:cNvSpPr>
          <p:nvPr/>
        </p:nvSpPr>
        <p:spPr bwMode="auto">
          <a:xfrm>
            <a:off x="7315200" y="5317058"/>
            <a:ext cx="152400" cy="76200"/>
          </a:xfrm>
          <a:prstGeom prst="ellipse">
            <a:avLst/>
          </a:prstGeom>
          <a:noFill/>
          <a:ln w="12700">
            <a:noFill/>
            <a:round/>
            <a:headEnd/>
            <a:tailEnd/>
          </a:ln>
          <a:effectLst/>
        </p:spPr>
        <p:txBody>
          <a:bodyPr wrap="none" anchor="ctr"/>
          <a:lstStyle/>
          <a:p>
            <a:endParaRPr lang="en-US"/>
          </a:p>
        </p:txBody>
      </p:sp>
      <p:sp>
        <p:nvSpPr>
          <p:cNvPr id="23" name="Date Placeholder 22"/>
          <p:cNvSpPr>
            <a:spLocks noGrp="1"/>
          </p:cNvSpPr>
          <p:nvPr>
            <p:ph type="dt" sz="half" idx="10"/>
          </p:nvPr>
        </p:nvSpPr>
        <p:spPr/>
        <p:txBody>
          <a:bodyPr/>
          <a:lstStyle/>
          <a:p>
            <a:fld id="{9D8D9331-6ADF-AD4C-9E8D-31E7F04DDEF0}" type="datetime1">
              <a:rPr lang="en-US" smtClean="0"/>
              <a:pPr/>
              <a:t>3/6/12</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5</a:t>
            </a:fld>
            <a:endParaRPr lang="en-US" dirty="0"/>
          </a:p>
        </p:txBody>
      </p:sp>
      <p:sp>
        <p:nvSpPr>
          <p:cNvPr id="25" name="Footer Placeholder 24"/>
          <p:cNvSpPr>
            <a:spLocks noGrp="1"/>
          </p:cNvSpPr>
          <p:nvPr>
            <p:ph type="ftr" sz="quarter" idx="11"/>
          </p:nvPr>
        </p:nvSpPr>
        <p:spPr/>
        <p:txBody>
          <a:bodyPr/>
          <a:lstStyle/>
          <a:p>
            <a:r>
              <a:rPr lang="en-US" smtClean="0"/>
              <a:t>Spring 2012 -- Lecture #14</a:t>
            </a:r>
            <a:endParaRPr lang="en-US"/>
          </a:p>
        </p:txBody>
      </p:sp>
      <p:grpSp>
        <p:nvGrpSpPr>
          <p:cNvPr id="3" name="Group 26"/>
          <p:cNvGrpSpPr/>
          <p:nvPr/>
        </p:nvGrpSpPr>
        <p:grpSpPr>
          <a:xfrm>
            <a:off x="3589634" y="4639195"/>
            <a:ext cx="4843393" cy="1200405"/>
            <a:chOff x="3589634" y="4639195"/>
            <a:chExt cx="4843393" cy="1200405"/>
          </a:xfrm>
        </p:grpSpPr>
        <p:cxnSp>
          <p:nvCxnSpPr>
            <p:cNvPr id="46" name="Straight Arrow Connector 45"/>
            <p:cNvCxnSpPr>
              <a:stCxn id="1907725" idx="2"/>
            </p:cNvCxnSpPr>
            <p:nvPr/>
          </p:nvCxnSpPr>
          <p:spPr>
            <a:xfrm rot="5400000">
              <a:off x="6949654" y="5037400"/>
              <a:ext cx="839950" cy="435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907723" idx="2"/>
            </p:cNvCxnSpPr>
            <p:nvPr/>
          </p:nvCxnSpPr>
          <p:spPr>
            <a:xfrm rot="16200000" flipH="1">
              <a:off x="6020741" y="4333454"/>
              <a:ext cx="839947" cy="145142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589634" y="5377935"/>
              <a:ext cx="4843393" cy="461665"/>
            </a:xfrm>
            <a:prstGeom prst="rect">
              <a:avLst/>
            </a:prstGeom>
          </p:spPr>
          <p:txBody>
            <a:bodyPr wrap="none">
              <a:spAutoFit/>
            </a:bodyPr>
            <a:lstStyle/>
            <a:p>
              <a:pPr marL="287338" indent="-287338" algn="ctr">
                <a:spcBef>
                  <a:spcPct val="30000"/>
                </a:spcBef>
                <a:buClr>
                  <a:schemeClr val="accent1"/>
                </a:buClr>
                <a:buSzPct val="75000"/>
                <a:buFont typeface="Wingdings" pitchFamily="2" charset="2"/>
                <a:buNone/>
              </a:pPr>
              <a:r>
                <a:rPr lang="en-US" sz="2400" dirty="0" smtClean="0"/>
                <a:t>Execution Time w/o E  </a:t>
              </a:r>
              <a:r>
                <a:rPr lang="en-US" sz="2400" b="1" dirty="0" err="1" smtClean="0">
                  <a:sym typeface="Symbol" pitchFamily="18" charset="2"/>
                </a:rPr>
                <a:t></a:t>
              </a:r>
              <a:r>
                <a:rPr lang="en-US" sz="2400" dirty="0" smtClean="0"/>
                <a:t>  [ (1-F) + </a:t>
              </a:r>
              <a:r>
                <a:rPr lang="en-US" sz="2400" dirty="0" smtClean="0">
                  <a:solidFill>
                    <a:srgbClr val="FF0000"/>
                  </a:solidFill>
                </a:rPr>
                <a:t>F/S</a:t>
              </a:r>
              <a:r>
                <a:rPr lang="en-US" sz="2400" dirty="0" smtClean="0"/>
                <a:t>] </a:t>
              </a:r>
              <a:endParaRPr lang="en-US" sz="2400" dirty="0"/>
            </a:p>
          </p:txBody>
        </p:sp>
      </p:grpSp>
      <p:sp>
        <p:nvSpPr>
          <p:cNvPr id="28" name="Rectangle 27"/>
          <p:cNvSpPr/>
          <p:nvPr/>
        </p:nvSpPr>
        <p:spPr>
          <a:xfrm>
            <a:off x="3795677" y="5970601"/>
            <a:ext cx="2189271" cy="461665"/>
          </a:xfrm>
          <a:prstGeom prst="rect">
            <a:avLst/>
          </a:prstGeom>
        </p:spPr>
        <p:txBody>
          <a:bodyPr wrap="none">
            <a:spAutoFit/>
          </a:bodyPr>
          <a:lstStyle/>
          <a:p>
            <a:pPr marL="287338" indent="-287338">
              <a:spcBef>
                <a:spcPct val="30000"/>
              </a:spcBef>
              <a:buClr>
                <a:schemeClr val="accent1"/>
              </a:buClr>
              <a:buSzPct val="75000"/>
              <a:buFont typeface="Wingdings" pitchFamily="2" charset="2"/>
              <a:buNone/>
            </a:pPr>
            <a:r>
              <a:rPr lang="en-US" sz="2400" dirty="0" smtClean="0"/>
              <a:t>1 / [ (1-F) + F/S ]</a:t>
            </a:r>
            <a:endParaRPr lang="en-US" sz="2400" dirty="0"/>
          </a:p>
        </p:txBody>
      </p:sp>
      <p:grpSp>
        <p:nvGrpSpPr>
          <p:cNvPr id="45" name="Group 44"/>
          <p:cNvGrpSpPr/>
          <p:nvPr/>
        </p:nvGrpSpPr>
        <p:grpSpPr>
          <a:xfrm>
            <a:off x="2503714" y="4209143"/>
            <a:ext cx="6459764" cy="1279070"/>
            <a:chOff x="2503714" y="4209143"/>
            <a:chExt cx="6459764" cy="1279070"/>
          </a:xfrm>
        </p:grpSpPr>
        <p:grpSp>
          <p:nvGrpSpPr>
            <p:cNvPr id="38" name="Group 37"/>
            <p:cNvGrpSpPr/>
            <p:nvPr/>
          </p:nvGrpSpPr>
          <p:grpSpPr>
            <a:xfrm>
              <a:off x="7909378" y="4704510"/>
              <a:ext cx="1054100" cy="783703"/>
              <a:chOff x="7909378" y="4704510"/>
              <a:chExt cx="1054100" cy="783703"/>
            </a:xfrm>
          </p:grpSpPr>
          <p:sp>
            <p:nvSpPr>
              <p:cNvPr id="33" name="Rectangle 9" descr="Light downward diagonal"/>
              <p:cNvSpPr>
                <a:spLocks noChangeArrowheads="1"/>
              </p:cNvSpPr>
              <p:nvPr/>
            </p:nvSpPr>
            <p:spPr bwMode="auto">
              <a:xfrm>
                <a:off x="7909378" y="4704510"/>
                <a:ext cx="10541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34" name="Rectangle 12" descr="Light downward diagonal"/>
              <p:cNvSpPr>
                <a:spLocks noChangeArrowheads="1"/>
              </p:cNvSpPr>
              <p:nvPr/>
            </p:nvSpPr>
            <p:spPr bwMode="auto">
              <a:xfrm>
                <a:off x="8185150" y="5067367"/>
                <a:ext cx="5969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cxnSp>
            <p:nvCxnSpPr>
              <p:cNvPr id="36" name="Straight Arrow Connector 35"/>
              <p:cNvCxnSpPr/>
              <p:nvPr/>
            </p:nvCxnSpPr>
            <p:spPr>
              <a:xfrm rot="5400000">
                <a:off x="7901216" y="5225143"/>
                <a:ext cx="390071" cy="1360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Curved Connector 39"/>
            <p:cNvCxnSpPr>
              <a:endCxn id="33" idx="1"/>
            </p:cNvCxnSpPr>
            <p:nvPr/>
          </p:nvCxnSpPr>
          <p:spPr>
            <a:xfrm>
              <a:off x="2503714" y="4209143"/>
              <a:ext cx="5405664" cy="679517"/>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hape 41"/>
            <p:cNvCxnSpPr>
              <a:stCxn id="1907724" idx="0"/>
              <a:endCxn id="34" idx="2"/>
            </p:cNvCxnSpPr>
            <p:nvPr/>
          </p:nvCxnSpPr>
          <p:spPr>
            <a:xfrm rot="16200000" flipH="1">
              <a:off x="6936014" y="3888081"/>
              <a:ext cx="1164771" cy="1930400"/>
            </a:xfrm>
            <a:prstGeom prst="curvedConnector5">
              <a:avLst>
                <a:gd name="adj1" fmla="val -19626"/>
                <a:gd name="adj2" fmla="val 129887"/>
                <a:gd name="adj3" fmla="val 119626"/>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ppt_w</p:attrName>
                                        </p:attrNameLst>
                                      </p:cBhvr>
                                      <p:tavLst>
                                        <p:tav tm="0">
                                          <p:val>
                                            <p:fltVal val="0"/>
                                          </p:val>
                                        </p:tav>
                                        <p:tav tm="100000">
                                          <p:val>
                                            <p:strVal val="#ppt_w"/>
                                          </p:val>
                                        </p:tav>
                                      </p:tavLst>
                                    </p:anim>
                                    <p:anim calcmode="lin" valueType="num">
                                      <p:cBhvr>
                                        <p:cTn id="13" dur="1000" fill="hold"/>
                                        <p:tgtEl>
                                          <p:spTgt spid="45"/>
                                        </p:tgtEl>
                                        <p:attrNameLst>
                                          <p:attrName>ppt_h</p:attrName>
                                        </p:attrNameLst>
                                      </p:cBhvr>
                                      <p:tavLst>
                                        <p:tav tm="0">
                                          <p:val>
                                            <p:fltVal val="0"/>
                                          </p:val>
                                        </p:tav>
                                        <p:tav tm="100000">
                                          <p:val>
                                            <p:strVal val="#ppt_h"/>
                                          </p:val>
                                        </p:tav>
                                      </p:tavLst>
                                    </p:anim>
                                    <p:anim calcmode="lin" valueType="num">
                                      <p:cBhvr>
                                        <p:cTn id="14" dur="1000" fill="hold"/>
                                        <p:tgtEl>
                                          <p:spTgt spid="45"/>
                                        </p:tgtEl>
                                        <p:attrNameLst>
                                          <p:attrName>style.rotation</p:attrName>
                                        </p:attrNameLst>
                                      </p:cBhvr>
                                      <p:tavLst>
                                        <p:tav tm="0">
                                          <p:val>
                                            <p:fltVal val="90"/>
                                          </p:val>
                                        </p:tav>
                                        <p:tav tm="100000">
                                          <p:val>
                                            <p:fltVal val="0"/>
                                          </p:val>
                                        </p:tav>
                                      </p:tavLst>
                                    </p:anim>
                                    <p:animEffect transition="in" filter="fade">
                                      <p:cBhvr>
                                        <p:cTn id="15" dur="1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457200" y="3710"/>
            <a:ext cx="8229600" cy="1143000"/>
          </a:xfrm>
        </p:spPr>
        <p:txBody>
          <a:bodyPr/>
          <a:lstStyle/>
          <a:p>
            <a:r>
              <a:rPr lang="en-US" dirty="0" smtClean="0"/>
              <a:t>Example #1: Amdahl’s Law</a:t>
            </a:r>
            <a:endParaRPr lang="en-US" dirty="0"/>
          </a:p>
        </p:txBody>
      </p:sp>
      <p:sp>
        <p:nvSpPr>
          <p:cNvPr id="1909763" name="Rectangle 3"/>
          <p:cNvSpPr>
            <a:spLocks noGrp="1" noChangeArrowheads="1"/>
          </p:cNvSpPr>
          <p:nvPr>
            <p:ph type="body" idx="1"/>
          </p:nvPr>
        </p:nvSpPr>
        <p:spPr>
          <a:xfrm>
            <a:off x="457200" y="1532468"/>
            <a:ext cx="8229600" cy="5257800"/>
          </a:xfrm>
        </p:spPr>
        <p:txBody>
          <a:bodyPr>
            <a:normAutofit fontScale="77500" lnSpcReduction="20000"/>
          </a:bodyPr>
          <a:lstStyle/>
          <a:p>
            <a:r>
              <a:rPr lang="en-US" dirty="0" smtClean="0"/>
              <a:t>Consider an enhancement which runs 20 times faster but which is only usable 25% of the time</a:t>
            </a:r>
          </a:p>
          <a:p>
            <a:pPr>
              <a:buNone/>
            </a:pPr>
            <a:r>
              <a:rPr lang="en-US" dirty="0" smtClean="0"/>
              <a:t>			Speedup </a:t>
            </a:r>
            <a:r>
              <a:rPr lang="en-US" dirty="0" err="1" smtClean="0"/>
              <a:t>w</a:t>
            </a:r>
            <a:r>
              <a:rPr lang="en-US" dirty="0" smtClean="0"/>
              <a:t>/ E  =  1/(.75 + .25/20)  =  1.31</a:t>
            </a:r>
          </a:p>
          <a:p>
            <a:pPr>
              <a:buNone/>
            </a:pPr>
            <a:endParaRPr lang="en-US" dirty="0" smtClean="0"/>
          </a:p>
          <a:p>
            <a:r>
              <a:rPr lang="en-US" dirty="0" smtClean="0"/>
              <a:t>What if its usable only 15% of the time?</a:t>
            </a:r>
          </a:p>
          <a:p>
            <a:pPr>
              <a:buNone/>
            </a:pPr>
            <a:r>
              <a:rPr lang="en-US" dirty="0" smtClean="0"/>
              <a:t>			Speedup </a:t>
            </a:r>
            <a:r>
              <a:rPr lang="en-US" dirty="0" err="1" smtClean="0"/>
              <a:t>w</a:t>
            </a:r>
            <a:r>
              <a:rPr lang="en-US" dirty="0" smtClean="0"/>
              <a:t>/ E  =  1/(.85 + .15/20)  =  1.17</a:t>
            </a:r>
          </a:p>
          <a:p>
            <a:pPr>
              <a:buNone/>
            </a:pPr>
            <a:endParaRPr lang="en-US" dirty="0" smtClean="0"/>
          </a:p>
          <a:p>
            <a:r>
              <a:rPr lang="en-US" dirty="0" smtClean="0"/>
              <a:t>Amdahl’s Law tells us that to achieve linear speedup with 100 processors, none of the original computation can be scalar!</a:t>
            </a:r>
          </a:p>
          <a:p>
            <a:r>
              <a:rPr lang="en-US" dirty="0" smtClean="0"/>
              <a:t>To get a speedup of 90 from 100 processors, the percentage of the original program that could be scalar would have to be 0.1% or less</a:t>
            </a:r>
          </a:p>
          <a:p>
            <a:pPr>
              <a:buNone/>
            </a:pPr>
            <a:r>
              <a:rPr lang="en-US" dirty="0" smtClean="0"/>
              <a:t>			Speedup </a:t>
            </a:r>
            <a:r>
              <a:rPr lang="en-US" dirty="0" err="1" smtClean="0"/>
              <a:t>w</a:t>
            </a:r>
            <a:r>
              <a:rPr lang="en-US" dirty="0" smtClean="0"/>
              <a:t>/ E  =  1/(.001 + .999/100)  =  90.99</a:t>
            </a:r>
          </a:p>
        </p:txBody>
      </p:sp>
      <p:sp>
        <p:nvSpPr>
          <p:cNvPr id="5" name="Date Placeholder 4"/>
          <p:cNvSpPr>
            <a:spLocks noGrp="1"/>
          </p:cNvSpPr>
          <p:nvPr>
            <p:ph type="dt" sz="half" idx="10"/>
          </p:nvPr>
        </p:nvSpPr>
        <p:spPr/>
        <p:txBody>
          <a:bodyPr/>
          <a:lstStyle/>
          <a:p>
            <a:fld id="{D851024D-69D8-2441-8874-55407EFBBAE2}" type="datetime1">
              <a:rPr lang="en-US" smtClean="0"/>
              <a:pPr/>
              <a:t>3/6/12</a:t>
            </a:fld>
            <a:endParaRPr lang="en-US"/>
          </a:p>
        </p:txBody>
      </p:sp>
      <p:sp>
        <p:nvSpPr>
          <p:cNvPr id="7" name="Footer Placeholder 6"/>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
        <p:nvSpPr>
          <p:cNvPr id="1909764" name="Rectangle 4"/>
          <p:cNvSpPr>
            <a:spLocks noChangeArrowheads="1"/>
          </p:cNvSpPr>
          <p:nvPr/>
        </p:nvSpPr>
        <p:spPr bwMode="auto">
          <a:xfrm>
            <a:off x="372534" y="1007537"/>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9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9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9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9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97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97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9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Speed-up Example</a:t>
            </a:r>
            <a:endParaRPr lang="en-US" dirty="0"/>
          </a:p>
        </p:txBody>
      </p:sp>
      <p:sp>
        <p:nvSpPr>
          <p:cNvPr id="3" name="Content Placeholder 2"/>
          <p:cNvSpPr>
            <a:spLocks noGrp="1"/>
          </p:cNvSpPr>
          <p:nvPr>
            <p:ph idx="1"/>
          </p:nvPr>
        </p:nvSpPr>
        <p:spPr>
          <a:xfrm>
            <a:off x="457200" y="3894667"/>
            <a:ext cx="8229600" cy="2231496"/>
          </a:xfrm>
        </p:spPr>
        <p:txBody>
          <a:bodyPr>
            <a:normAutofit fontScale="92500"/>
          </a:bodyPr>
          <a:lstStyle/>
          <a:p>
            <a:r>
              <a:rPr lang="en-US" dirty="0" smtClean="0"/>
              <a:t>10 “scalar” operations (non-parallelizable)</a:t>
            </a:r>
          </a:p>
          <a:p>
            <a:r>
              <a:rPr lang="en-US" dirty="0" smtClean="0"/>
              <a:t>100 parallelizable operations</a:t>
            </a:r>
          </a:p>
          <a:p>
            <a:r>
              <a:rPr lang="en-US" dirty="0" smtClean="0"/>
              <a:t>110 operations</a:t>
            </a:r>
          </a:p>
          <a:p>
            <a:pPr lvl="1"/>
            <a:r>
              <a:rPr lang="en-US" dirty="0" smtClean="0"/>
              <a:t>100/110 = .909 Parallelizable, 10/110 </a:t>
            </a:r>
            <a:r>
              <a:rPr lang="en-US" smtClean="0"/>
              <a:t>= 0.091 </a:t>
            </a:r>
            <a:r>
              <a:rPr lang="en-US" dirty="0" smtClean="0"/>
              <a:t>Scalar</a:t>
            </a:r>
            <a:endParaRPr lang="en-US" dirty="0"/>
          </a:p>
        </p:txBody>
      </p:sp>
      <p:sp>
        <p:nvSpPr>
          <p:cNvPr id="4" name="Date Placeholder 3"/>
          <p:cNvSpPr>
            <a:spLocks noGrp="1"/>
          </p:cNvSpPr>
          <p:nvPr>
            <p:ph type="dt" sz="half" idx="10"/>
          </p:nvPr>
        </p:nvSpPr>
        <p:spPr/>
        <p:txBody>
          <a:bodyPr/>
          <a:lstStyle/>
          <a:p>
            <a:fld id="{E8248121-87C5-E84D-A4E4-4909690022A5}" type="datetime1">
              <a:rPr lang="en-US" smtClean="0"/>
              <a:pPr/>
              <a:t>3/6/12</a:t>
            </a:fld>
            <a:endParaRPr lang="en-US"/>
          </a:p>
        </p:txBody>
      </p:sp>
      <p:sp>
        <p:nvSpPr>
          <p:cNvPr id="5" name="Footer Placeholder 4"/>
          <p:cNvSpPr>
            <a:spLocks noGrp="1"/>
          </p:cNvSpPr>
          <p:nvPr>
            <p:ph type="ftr" sz="quarter" idx="11"/>
          </p:nvPr>
        </p:nvSpPr>
        <p:spPr/>
        <p:txBody>
          <a:bodyPr/>
          <a:lstStyle/>
          <a:p>
            <a:r>
              <a:rPr lang="en-US" smtClean="0"/>
              <a:t>Fall 2010 --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
        <p:nvSpPr>
          <p:cNvPr id="7" name="TextBox 6"/>
          <p:cNvSpPr txBox="1"/>
          <p:nvPr/>
        </p:nvSpPr>
        <p:spPr>
          <a:xfrm>
            <a:off x="1018111" y="1672537"/>
            <a:ext cx="1673467" cy="369332"/>
          </a:xfrm>
          <a:prstGeom prst="rect">
            <a:avLst/>
          </a:prstGeom>
          <a:noFill/>
        </p:spPr>
        <p:txBody>
          <a:bodyPr wrap="none" rtlCol="0">
            <a:spAutoFit/>
          </a:bodyPr>
          <a:lstStyle/>
          <a:p>
            <a:r>
              <a:rPr lang="en-US" dirty="0" smtClean="0"/>
              <a:t>Z</a:t>
            </a:r>
            <a:r>
              <a:rPr lang="en-US" baseline="-25000" dirty="0" smtClean="0"/>
              <a:t>0</a:t>
            </a:r>
            <a:r>
              <a:rPr lang="en-US" dirty="0" smtClean="0"/>
              <a:t> + Z</a:t>
            </a:r>
            <a:r>
              <a:rPr lang="en-US" baseline="-25000" dirty="0" smtClean="0"/>
              <a:t>1</a:t>
            </a:r>
            <a:r>
              <a:rPr lang="en-US" dirty="0" smtClean="0"/>
              <a:t> + … + Z</a:t>
            </a:r>
            <a:r>
              <a:rPr lang="en-US" baseline="-25000" dirty="0" smtClean="0"/>
              <a:t>10</a:t>
            </a:r>
            <a:endParaRPr lang="en-US" baseline="-25000" dirty="0"/>
          </a:p>
        </p:txBody>
      </p:sp>
      <p:grpSp>
        <p:nvGrpSpPr>
          <p:cNvPr id="8" name="Group 24"/>
          <p:cNvGrpSpPr/>
          <p:nvPr/>
        </p:nvGrpSpPr>
        <p:grpSpPr>
          <a:xfrm>
            <a:off x="3437604" y="1605986"/>
            <a:ext cx="127170" cy="1422400"/>
            <a:chOff x="3416130" y="1994694"/>
            <a:chExt cx="127170" cy="1422400"/>
          </a:xfrm>
        </p:grpSpPr>
        <p:cxnSp>
          <p:nvCxnSpPr>
            <p:cNvPr id="18" name="Straight Connector 17"/>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25"/>
          <p:cNvGrpSpPr/>
          <p:nvPr/>
        </p:nvGrpSpPr>
        <p:grpSpPr>
          <a:xfrm flipH="1">
            <a:off x="4821904" y="1605986"/>
            <a:ext cx="127170" cy="1422400"/>
            <a:chOff x="3416130" y="1994694"/>
            <a:chExt cx="127170" cy="1422400"/>
          </a:xfrm>
        </p:grpSpPr>
        <p:cxnSp>
          <p:nvCxnSpPr>
            <p:cNvPr id="27" name="Straight Connector 26"/>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3488574" y="1668692"/>
            <a:ext cx="498867" cy="369332"/>
          </a:xfrm>
          <a:prstGeom prst="rect">
            <a:avLst/>
          </a:prstGeom>
          <a:noFill/>
        </p:spPr>
        <p:txBody>
          <a:bodyPr wrap="none" rtlCol="0">
            <a:spAutoFit/>
          </a:bodyPr>
          <a:lstStyle/>
          <a:p>
            <a:r>
              <a:rPr lang="en-US" dirty="0" smtClean="0"/>
              <a:t>X</a:t>
            </a:r>
            <a:r>
              <a:rPr lang="en-US" baseline="-25000" dirty="0" smtClean="0"/>
              <a:t>1,1</a:t>
            </a:r>
            <a:endParaRPr lang="en-US" baseline="-25000" dirty="0"/>
          </a:p>
        </p:txBody>
      </p:sp>
      <p:sp>
        <p:nvSpPr>
          <p:cNvPr id="31" name="TextBox 30"/>
          <p:cNvSpPr txBox="1"/>
          <p:nvPr/>
        </p:nvSpPr>
        <p:spPr>
          <a:xfrm>
            <a:off x="4288674" y="1681392"/>
            <a:ext cx="576863" cy="369332"/>
          </a:xfrm>
          <a:prstGeom prst="rect">
            <a:avLst/>
          </a:prstGeom>
          <a:noFill/>
        </p:spPr>
        <p:txBody>
          <a:bodyPr wrap="none" rtlCol="0">
            <a:spAutoFit/>
          </a:bodyPr>
          <a:lstStyle/>
          <a:p>
            <a:r>
              <a:rPr lang="en-US" dirty="0" smtClean="0"/>
              <a:t>X</a:t>
            </a:r>
            <a:r>
              <a:rPr lang="en-US" baseline="-25000" dirty="0" smtClean="0"/>
              <a:t>1,10</a:t>
            </a:r>
            <a:endParaRPr lang="en-US" baseline="-25000" dirty="0"/>
          </a:p>
        </p:txBody>
      </p:sp>
      <p:sp>
        <p:nvSpPr>
          <p:cNvPr id="32" name="TextBox 31"/>
          <p:cNvSpPr txBox="1"/>
          <p:nvPr/>
        </p:nvSpPr>
        <p:spPr>
          <a:xfrm>
            <a:off x="3513974" y="2506892"/>
            <a:ext cx="582211" cy="369332"/>
          </a:xfrm>
          <a:prstGeom prst="rect">
            <a:avLst/>
          </a:prstGeom>
          <a:noFill/>
        </p:spPr>
        <p:txBody>
          <a:bodyPr wrap="none" rtlCol="0">
            <a:spAutoFit/>
          </a:bodyPr>
          <a:lstStyle/>
          <a:p>
            <a:r>
              <a:rPr lang="en-US" dirty="0" smtClean="0"/>
              <a:t>X</a:t>
            </a:r>
            <a:r>
              <a:rPr lang="en-US" baseline="-25000" dirty="0" smtClean="0"/>
              <a:t>10,1</a:t>
            </a:r>
            <a:endParaRPr lang="en-US" baseline="-25000" dirty="0"/>
          </a:p>
        </p:txBody>
      </p:sp>
      <p:sp>
        <p:nvSpPr>
          <p:cNvPr id="33" name="TextBox 32"/>
          <p:cNvSpPr txBox="1"/>
          <p:nvPr/>
        </p:nvSpPr>
        <p:spPr>
          <a:xfrm>
            <a:off x="4314074" y="2519592"/>
            <a:ext cx="654859" cy="369332"/>
          </a:xfrm>
          <a:prstGeom prst="rect">
            <a:avLst/>
          </a:prstGeom>
          <a:noFill/>
        </p:spPr>
        <p:txBody>
          <a:bodyPr wrap="none" rtlCol="0">
            <a:spAutoFit/>
          </a:bodyPr>
          <a:lstStyle/>
          <a:p>
            <a:r>
              <a:rPr lang="en-US" dirty="0" smtClean="0"/>
              <a:t>X</a:t>
            </a:r>
            <a:r>
              <a:rPr lang="en-US" baseline="-25000" dirty="0" smtClean="0"/>
              <a:t>10,10</a:t>
            </a:r>
            <a:endParaRPr lang="en-US" baseline="-25000" dirty="0"/>
          </a:p>
        </p:txBody>
      </p:sp>
      <p:grpSp>
        <p:nvGrpSpPr>
          <p:cNvPr id="10" name="Group 33"/>
          <p:cNvGrpSpPr/>
          <p:nvPr/>
        </p:nvGrpSpPr>
        <p:grpSpPr>
          <a:xfrm>
            <a:off x="5596604" y="1618686"/>
            <a:ext cx="127170" cy="1422400"/>
            <a:chOff x="3416130" y="1994694"/>
            <a:chExt cx="127170" cy="1422400"/>
          </a:xfrm>
        </p:grpSpPr>
        <p:cxnSp>
          <p:nvCxnSpPr>
            <p:cNvPr id="35" name="Straight Connector 34"/>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37"/>
          <p:cNvGrpSpPr/>
          <p:nvPr/>
        </p:nvGrpSpPr>
        <p:grpSpPr>
          <a:xfrm flipH="1">
            <a:off x="6980904" y="1618686"/>
            <a:ext cx="127170" cy="1422400"/>
            <a:chOff x="3416130" y="1994694"/>
            <a:chExt cx="127170" cy="1422400"/>
          </a:xfrm>
        </p:grpSpPr>
        <p:cxnSp>
          <p:nvCxnSpPr>
            <p:cNvPr id="39" name="Straight Connector 38"/>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5647574" y="1681392"/>
            <a:ext cx="498867" cy="369332"/>
          </a:xfrm>
          <a:prstGeom prst="rect">
            <a:avLst/>
          </a:prstGeom>
          <a:noFill/>
        </p:spPr>
        <p:txBody>
          <a:bodyPr wrap="none" rtlCol="0">
            <a:spAutoFit/>
          </a:bodyPr>
          <a:lstStyle/>
          <a:p>
            <a:r>
              <a:rPr lang="en-US" dirty="0" smtClean="0"/>
              <a:t>Y</a:t>
            </a:r>
            <a:r>
              <a:rPr lang="en-US" baseline="-25000" dirty="0" smtClean="0"/>
              <a:t>1,1</a:t>
            </a:r>
            <a:endParaRPr lang="en-US" baseline="-25000" dirty="0"/>
          </a:p>
        </p:txBody>
      </p:sp>
      <p:sp>
        <p:nvSpPr>
          <p:cNvPr id="43" name="TextBox 42"/>
          <p:cNvSpPr txBox="1"/>
          <p:nvPr/>
        </p:nvSpPr>
        <p:spPr>
          <a:xfrm>
            <a:off x="6447674" y="1694092"/>
            <a:ext cx="576863" cy="369332"/>
          </a:xfrm>
          <a:prstGeom prst="rect">
            <a:avLst/>
          </a:prstGeom>
          <a:noFill/>
        </p:spPr>
        <p:txBody>
          <a:bodyPr wrap="none" rtlCol="0">
            <a:spAutoFit/>
          </a:bodyPr>
          <a:lstStyle/>
          <a:p>
            <a:r>
              <a:rPr lang="en-US" dirty="0" smtClean="0"/>
              <a:t>Y</a:t>
            </a:r>
            <a:r>
              <a:rPr lang="en-US" baseline="-25000" dirty="0" smtClean="0"/>
              <a:t>1,10</a:t>
            </a:r>
            <a:endParaRPr lang="en-US" baseline="-25000" dirty="0"/>
          </a:p>
        </p:txBody>
      </p:sp>
      <p:sp>
        <p:nvSpPr>
          <p:cNvPr id="44" name="TextBox 43"/>
          <p:cNvSpPr txBox="1"/>
          <p:nvPr/>
        </p:nvSpPr>
        <p:spPr>
          <a:xfrm>
            <a:off x="5672974" y="2519592"/>
            <a:ext cx="582211" cy="369332"/>
          </a:xfrm>
          <a:prstGeom prst="rect">
            <a:avLst/>
          </a:prstGeom>
          <a:noFill/>
        </p:spPr>
        <p:txBody>
          <a:bodyPr wrap="none" rtlCol="0">
            <a:spAutoFit/>
          </a:bodyPr>
          <a:lstStyle/>
          <a:p>
            <a:r>
              <a:rPr lang="en-US" dirty="0" smtClean="0"/>
              <a:t>Y</a:t>
            </a:r>
            <a:r>
              <a:rPr lang="en-US" baseline="-25000" dirty="0" smtClean="0"/>
              <a:t>10,1</a:t>
            </a:r>
            <a:endParaRPr lang="en-US" baseline="-25000" dirty="0"/>
          </a:p>
        </p:txBody>
      </p:sp>
      <p:sp>
        <p:nvSpPr>
          <p:cNvPr id="45" name="TextBox 44"/>
          <p:cNvSpPr txBox="1"/>
          <p:nvPr/>
        </p:nvSpPr>
        <p:spPr>
          <a:xfrm>
            <a:off x="6473074" y="2532292"/>
            <a:ext cx="654859" cy="369332"/>
          </a:xfrm>
          <a:prstGeom prst="rect">
            <a:avLst/>
          </a:prstGeom>
          <a:noFill/>
        </p:spPr>
        <p:txBody>
          <a:bodyPr wrap="none" rtlCol="0">
            <a:spAutoFit/>
          </a:bodyPr>
          <a:lstStyle/>
          <a:p>
            <a:r>
              <a:rPr lang="en-US" dirty="0" smtClean="0"/>
              <a:t>Y</a:t>
            </a:r>
            <a:r>
              <a:rPr lang="en-US" baseline="-25000" dirty="0" smtClean="0"/>
              <a:t>10,10</a:t>
            </a:r>
            <a:endParaRPr lang="en-US" baseline="-25000" dirty="0"/>
          </a:p>
        </p:txBody>
      </p:sp>
      <p:sp>
        <p:nvSpPr>
          <p:cNvPr id="46" name="TextBox 45"/>
          <p:cNvSpPr txBox="1"/>
          <p:nvPr/>
        </p:nvSpPr>
        <p:spPr>
          <a:xfrm>
            <a:off x="5097241" y="2117425"/>
            <a:ext cx="300082" cy="369332"/>
          </a:xfrm>
          <a:prstGeom prst="rect">
            <a:avLst/>
          </a:prstGeom>
          <a:noFill/>
        </p:spPr>
        <p:txBody>
          <a:bodyPr wrap="none" rtlCol="0">
            <a:spAutoFit/>
          </a:bodyPr>
          <a:lstStyle/>
          <a:p>
            <a:r>
              <a:rPr lang="en-US" dirty="0" smtClean="0"/>
              <a:t>+</a:t>
            </a:r>
            <a:endParaRPr lang="en-US" baseline="-25000" dirty="0"/>
          </a:p>
        </p:txBody>
      </p:sp>
      <p:sp>
        <p:nvSpPr>
          <p:cNvPr id="47" name="TextBox 46"/>
          <p:cNvSpPr txBox="1"/>
          <p:nvPr/>
        </p:nvSpPr>
        <p:spPr>
          <a:xfrm>
            <a:off x="964291" y="3290685"/>
            <a:ext cx="1781107" cy="369332"/>
          </a:xfrm>
          <a:prstGeom prst="rect">
            <a:avLst/>
          </a:prstGeom>
          <a:noFill/>
        </p:spPr>
        <p:txBody>
          <a:bodyPr wrap="none" rtlCol="0">
            <a:spAutoFit/>
          </a:bodyPr>
          <a:lstStyle/>
          <a:p>
            <a:r>
              <a:rPr lang="en-US" dirty="0" smtClean="0"/>
              <a:t>Non-parallel part</a:t>
            </a:r>
            <a:endParaRPr lang="en-US" dirty="0"/>
          </a:p>
        </p:txBody>
      </p:sp>
      <p:sp>
        <p:nvSpPr>
          <p:cNvPr id="48" name="TextBox 47"/>
          <p:cNvSpPr txBox="1"/>
          <p:nvPr/>
        </p:nvSpPr>
        <p:spPr>
          <a:xfrm>
            <a:off x="4628455" y="3290685"/>
            <a:ext cx="1313180" cy="369332"/>
          </a:xfrm>
          <a:prstGeom prst="rect">
            <a:avLst/>
          </a:prstGeom>
          <a:noFill/>
        </p:spPr>
        <p:txBody>
          <a:bodyPr wrap="none" rtlCol="0">
            <a:spAutoFit/>
          </a:bodyPr>
          <a:lstStyle/>
          <a:p>
            <a:r>
              <a:rPr lang="en-US" dirty="0" smtClean="0"/>
              <a:t>Parallel part</a:t>
            </a:r>
            <a:endParaRPr lang="en-US" dirty="0"/>
          </a:p>
        </p:txBody>
      </p:sp>
      <p:sp>
        <p:nvSpPr>
          <p:cNvPr id="49" name="Rectangle 48"/>
          <p:cNvSpPr/>
          <p:nvPr/>
        </p:nvSpPr>
        <p:spPr>
          <a:xfrm>
            <a:off x="3323174" y="1727200"/>
            <a:ext cx="3860800" cy="368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335874" y="2578100"/>
            <a:ext cx="3860800" cy="368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339760" y="1682019"/>
            <a:ext cx="1789898" cy="1200329"/>
          </a:xfrm>
          <a:prstGeom prst="rect">
            <a:avLst/>
          </a:prstGeom>
          <a:noFill/>
        </p:spPr>
        <p:txBody>
          <a:bodyPr wrap="none" rtlCol="0">
            <a:spAutoFit/>
          </a:bodyPr>
          <a:lstStyle/>
          <a:p>
            <a:r>
              <a:rPr lang="en-US" dirty="0" smtClean="0"/>
              <a:t>Partition 10 ways </a:t>
            </a:r>
            <a:br>
              <a:rPr lang="en-US" dirty="0" smtClean="0"/>
            </a:br>
            <a:r>
              <a:rPr lang="en-US" dirty="0" smtClean="0"/>
              <a:t>and perform</a:t>
            </a:r>
            <a:br>
              <a:rPr lang="en-US" dirty="0" smtClean="0"/>
            </a:br>
            <a:r>
              <a:rPr lang="en-US" dirty="0" smtClean="0"/>
              <a:t>on 10 parallel</a:t>
            </a:r>
            <a:br>
              <a:rPr lang="en-US" dirty="0" smtClean="0"/>
            </a:br>
            <a:r>
              <a:rPr lang="en-US" dirty="0" smtClean="0"/>
              <a:t>processing units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685800" y="304800"/>
            <a:ext cx="7543800" cy="426142"/>
          </a:xfrm>
        </p:spPr>
        <p:txBody>
          <a:bodyPr>
            <a:normAutofit fontScale="90000"/>
          </a:bodyPr>
          <a:lstStyle/>
          <a:p>
            <a:r>
              <a:rPr lang="en-US" dirty="0" smtClean="0"/>
              <a:t>Example #2: </a:t>
            </a:r>
            <a:r>
              <a:rPr lang="en-US" dirty="0"/>
              <a:t>Amdahl’s </a:t>
            </a:r>
            <a:r>
              <a:rPr lang="en-US" dirty="0" smtClean="0"/>
              <a:t>Law</a:t>
            </a:r>
            <a:endParaRPr lang="en-US" dirty="0"/>
          </a:p>
        </p:txBody>
      </p:sp>
      <p:sp>
        <p:nvSpPr>
          <p:cNvPr id="1909763" name="Rectangle 3"/>
          <p:cNvSpPr>
            <a:spLocks noGrp="1" noChangeArrowheads="1"/>
          </p:cNvSpPr>
          <p:nvPr>
            <p:ph type="body" idx="1"/>
          </p:nvPr>
        </p:nvSpPr>
        <p:spPr>
          <a:xfrm>
            <a:off x="609600" y="1392237"/>
            <a:ext cx="7848600" cy="5127096"/>
          </a:xfrm>
        </p:spPr>
        <p:txBody>
          <a:bodyPr>
            <a:normAutofit/>
          </a:bodyPr>
          <a:lstStyle/>
          <a:p>
            <a:r>
              <a:rPr lang="en-US" sz="2595" dirty="0"/>
              <a:t>Consider </a:t>
            </a:r>
            <a:r>
              <a:rPr lang="en-US" sz="2595" dirty="0" smtClean="0"/>
              <a:t>summing 10 scalar variables and two 10 by 10 matrices (matrix sum) on 10 processors</a:t>
            </a:r>
            <a:endParaRPr lang="en-US" sz="2595" dirty="0"/>
          </a:p>
          <a:p>
            <a:pPr algn="ctr">
              <a:buFont typeface="Wingdings" pitchFamily="2" charset="2"/>
              <a:buNone/>
            </a:pPr>
            <a:r>
              <a:rPr lang="en-US" sz="2000" dirty="0"/>
              <a:t>Speedup w/ E  =  </a:t>
            </a:r>
            <a:r>
              <a:rPr lang="en-US" sz="2000" dirty="0">
                <a:solidFill>
                  <a:schemeClr val="accent1"/>
                </a:solidFill>
              </a:rPr>
              <a:t>1</a:t>
            </a:r>
            <a:r>
              <a:rPr lang="en-US" sz="2000" dirty="0" smtClean="0">
                <a:solidFill>
                  <a:schemeClr val="accent1"/>
                </a:solidFill>
              </a:rPr>
              <a:t>/(.091 </a:t>
            </a:r>
            <a:r>
              <a:rPr lang="en-US" sz="2000" dirty="0">
                <a:solidFill>
                  <a:schemeClr val="accent1"/>
                </a:solidFill>
              </a:rPr>
              <a:t>+ </a:t>
            </a:r>
            <a:r>
              <a:rPr lang="en-US" sz="2000" dirty="0" smtClean="0">
                <a:solidFill>
                  <a:schemeClr val="accent1"/>
                </a:solidFill>
              </a:rPr>
              <a:t>.909/10)  </a:t>
            </a:r>
            <a:r>
              <a:rPr lang="en-US" sz="2000" dirty="0">
                <a:solidFill>
                  <a:schemeClr val="accent1"/>
                </a:solidFill>
              </a:rPr>
              <a:t>=  </a:t>
            </a:r>
            <a:r>
              <a:rPr lang="en-US" sz="2000" dirty="0" smtClean="0">
                <a:solidFill>
                  <a:schemeClr val="accent1"/>
                </a:solidFill>
              </a:rPr>
              <a:t>1/0.1819 = 5.5</a:t>
            </a:r>
          </a:p>
          <a:p>
            <a:r>
              <a:rPr lang="en-US" sz="2400" dirty="0" smtClean="0"/>
              <a:t>What if there are 100 processors ?</a:t>
            </a:r>
            <a:endParaRPr lang="en-US" sz="2400" dirty="0"/>
          </a:p>
          <a:p>
            <a:pPr algn="ctr">
              <a:buFont typeface="Wingdings" pitchFamily="2" charset="2"/>
              <a:buNone/>
            </a:pPr>
            <a:r>
              <a:rPr lang="en-US" sz="2000" dirty="0"/>
              <a:t>Speedup w/ E  =  </a:t>
            </a:r>
            <a:r>
              <a:rPr lang="en-US" sz="2000" dirty="0">
                <a:solidFill>
                  <a:schemeClr val="accent1"/>
                </a:solidFill>
              </a:rPr>
              <a:t>1</a:t>
            </a:r>
            <a:r>
              <a:rPr lang="en-US" sz="2000" dirty="0" smtClean="0">
                <a:solidFill>
                  <a:schemeClr val="accent1"/>
                </a:solidFill>
              </a:rPr>
              <a:t>/(.091 + .909/100) = 1/0.10009 = 10.0</a:t>
            </a:r>
          </a:p>
          <a:p>
            <a:r>
              <a:rPr lang="en-US" sz="2400" dirty="0" smtClean="0"/>
              <a:t>Get 55% potential from 10, but only 10% potential of 100!</a:t>
            </a:r>
            <a:endParaRPr lang="en-US" sz="2400" dirty="0" smtClean="0">
              <a:solidFill>
                <a:schemeClr val="accent1"/>
              </a:solidFill>
            </a:endParaRPr>
          </a:p>
          <a:p>
            <a:r>
              <a:rPr lang="en-US" sz="2400" dirty="0" smtClean="0"/>
              <a:t>What if the matrices are 33 by 33(or 1019 adds in total) on 10 processors? (increase parallel data by 10x)</a:t>
            </a:r>
          </a:p>
          <a:p>
            <a:pPr algn="ctr">
              <a:buNone/>
            </a:pPr>
            <a:r>
              <a:rPr lang="en-US" sz="2000" dirty="0" smtClean="0"/>
              <a:t>Speedup w/ E  =  </a:t>
            </a:r>
            <a:r>
              <a:rPr lang="en-US" sz="2000" dirty="0" smtClean="0">
                <a:solidFill>
                  <a:schemeClr val="accent1"/>
                </a:solidFill>
              </a:rPr>
              <a:t>1/(.009 + .991/10)  =  1/0.108 = 9.2</a:t>
            </a:r>
          </a:p>
          <a:p>
            <a:r>
              <a:rPr lang="en-US" sz="2400" dirty="0" smtClean="0"/>
              <a:t>What if there are 100 processors ?</a:t>
            </a:r>
          </a:p>
          <a:p>
            <a:pPr algn="ctr">
              <a:buNone/>
            </a:pPr>
            <a:r>
              <a:rPr lang="en-US" sz="2000" dirty="0" smtClean="0"/>
              <a:t>Speedup w/ E  =  </a:t>
            </a:r>
            <a:r>
              <a:rPr lang="en-US" sz="2000" dirty="0" smtClean="0">
                <a:solidFill>
                  <a:schemeClr val="accent1"/>
                </a:solidFill>
              </a:rPr>
              <a:t>1/(.009 + .991/100) = 1/0.019 = 52.6</a:t>
            </a:r>
          </a:p>
          <a:p>
            <a:r>
              <a:rPr lang="en-US" sz="2400" dirty="0" smtClean="0"/>
              <a:t>Get 92% potential from 10 and 53% potential of 100</a:t>
            </a:r>
            <a:endParaRPr lang="en-US" sz="2400" dirty="0" smtClean="0">
              <a:solidFill>
                <a:schemeClr val="accent1"/>
              </a:solidFill>
            </a:endParaRPr>
          </a:p>
          <a:p>
            <a:endParaRPr lang="en-US" sz="2000" dirty="0" smtClean="0">
              <a:solidFill>
                <a:srgbClr val="000000"/>
              </a:solidFill>
            </a:endParaRPr>
          </a:p>
        </p:txBody>
      </p:sp>
      <p:sp>
        <p:nvSpPr>
          <p:cNvPr id="1909764" name="Rectangle 4"/>
          <p:cNvSpPr>
            <a:spLocks noChangeArrowheads="1"/>
          </p:cNvSpPr>
          <p:nvPr/>
        </p:nvSpPr>
        <p:spPr bwMode="auto">
          <a:xfrm>
            <a:off x="457200" y="888999"/>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
        <p:nvSpPr>
          <p:cNvPr id="5" name="Date Placeholder 4"/>
          <p:cNvSpPr>
            <a:spLocks noGrp="1"/>
          </p:cNvSpPr>
          <p:nvPr>
            <p:ph type="dt" sz="half" idx="10"/>
          </p:nvPr>
        </p:nvSpPr>
        <p:spPr/>
        <p:txBody>
          <a:bodyPr/>
          <a:lstStyle/>
          <a:p>
            <a:fld id="{CE9380DF-20C3-1A41-9445-D0B03B1E177C}" type="datetime1">
              <a:rPr lang="en-US" smtClean="0"/>
              <a:pPr/>
              <a:t>3/6/12</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Spring 2012 -- Lecture #14</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9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9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9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9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9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9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9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97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97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097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3" grpId="0" build="p" bldLvl="2"/>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and Weak Scaling</a:t>
            </a:r>
            <a:endParaRPr lang="en-US" dirty="0"/>
          </a:p>
        </p:txBody>
      </p:sp>
      <p:sp>
        <p:nvSpPr>
          <p:cNvPr id="3" name="Content Placeholder 2"/>
          <p:cNvSpPr>
            <a:spLocks noGrp="1"/>
          </p:cNvSpPr>
          <p:nvPr>
            <p:ph idx="1"/>
          </p:nvPr>
        </p:nvSpPr>
        <p:spPr>
          <a:xfrm>
            <a:off x="317501" y="1600200"/>
            <a:ext cx="8518070" cy="5049157"/>
          </a:xfrm>
        </p:spPr>
        <p:txBody>
          <a:bodyPr>
            <a:normAutofit fontScale="85000" lnSpcReduction="20000"/>
          </a:bodyPr>
          <a:lstStyle/>
          <a:p>
            <a:r>
              <a:rPr lang="en-US" dirty="0" smtClean="0"/>
              <a:t>To get good speedup on a multiprocessor while keeping the problem size fixed is harder than getting good speedup by increasing the size of the problem.</a:t>
            </a:r>
          </a:p>
          <a:p>
            <a:pPr lvl="1"/>
            <a:r>
              <a:rPr lang="en-US" i="1" dirty="0" smtClean="0">
                <a:solidFill>
                  <a:srgbClr val="0000FF"/>
                </a:solidFill>
              </a:rPr>
              <a:t>Strong scaling</a:t>
            </a:r>
            <a:r>
              <a:rPr lang="en-US" dirty="0" smtClean="0"/>
              <a:t>: when speedup can be achieved on a parallel processor without increasing the size of the problem (e.g., 10x10 Matrix on 10 processors to 100)</a:t>
            </a:r>
          </a:p>
          <a:p>
            <a:pPr lvl="1"/>
            <a:r>
              <a:rPr lang="en-US" i="1" dirty="0" smtClean="0">
                <a:solidFill>
                  <a:srgbClr val="0000FF"/>
                </a:solidFill>
              </a:rPr>
              <a:t>Weak scaling</a:t>
            </a:r>
            <a:r>
              <a:rPr lang="en-US" dirty="0" smtClean="0"/>
              <a:t>: when speedup is achieved on a parallel processor  by increasing the size of the problem proportionally to the increase in the number of processors</a:t>
            </a:r>
          </a:p>
          <a:p>
            <a:pPr lvl="1"/>
            <a:r>
              <a:rPr lang="en-US" dirty="0" smtClean="0"/>
              <a:t>(e.g., 10x10 Matrix on 10 processors =&gt;33x33 Matrix on 100)</a:t>
            </a:r>
          </a:p>
          <a:p>
            <a:r>
              <a:rPr lang="en-US" dirty="0" smtClean="0">
                <a:solidFill>
                  <a:srgbClr val="0000FF"/>
                </a:solidFill>
              </a:rPr>
              <a:t>Load balancing </a:t>
            </a:r>
            <a:r>
              <a:rPr lang="en-US" dirty="0" smtClean="0"/>
              <a:t>is another important factor: every processor doing same amount of work  </a:t>
            </a:r>
          </a:p>
          <a:p>
            <a:pPr lvl="1"/>
            <a:r>
              <a:rPr lang="en-US" dirty="0" smtClean="0"/>
              <a:t>Just 1 unit with twice the load of others cuts speedup almost in half</a:t>
            </a:r>
            <a:endParaRPr lang="en-US" dirty="0"/>
          </a:p>
        </p:txBody>
      </p:sp>
      <p:sp>
        <p:nvSpPr>
          <p:cNvPr id="4" name="Date Placeholder 3"/>
          <p:cNvSpPr>
            <a:spLocks noGrp="1"/>
          </p:cNvSpPr>
          <p:nvPr>
            <p:ph type="dt" sz="half" idx="10"/>
          </p:nvPr>
        </p:nvSpPr>
        <p:spPr/>
        <p:txBody>
          <a:bodyPr/>
          <a:lstStyle/>
          <a:p>
            <a:fld id="{E7299D1F-54C4-694D-9CEE-C264F769DB4D}" type="datetime1">
              <a:rPr lang="en-US" smtClean="0"/>
              <a:pPr/>
              <a:t>3/6/12</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13494</TotalTime>
  <Words>6381</Words>
  <Application>Microsoft Macintosh PowerPoint</Application>
  <PresentationFormat>On-screen Show (4:3)</PresentationFormat>
  <Paragraphs>921</Paragraphs>
  <Slides>49</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Image</vt:lpstr>
      <vt:lpstr>CS 61C:  Great Ideas in Computer Architecture  SIMD II, 1st Half Summary</vt:lpstr>
      <vt:lpstr>New-School Machine Structures (It’s a bit more complicated!)</vt:lpstr>
      <vt:lpstr>Review</vt:lpstr>
      <vt:lpstr>Agenda</vt:lpstr>
      <vt:lpstr>Big Idea: Amdahl’s (Heartbreaking) Law</vt:lpstr>
      <vt:lpstr>Example #1: Amdahl’s Law</vt:lpstr>
      <vt:lpstr>Parallel Speed-up Example</vt:lpstr>
      <vt:lpstr>Example #2: Amdahl’s Law</vt:lpstr>
      <vt:lpstr>Strong and Weak Scaling</vt:lpstr>
      <vt:lpstr>Slide 10</vt:lpstr>
      <vt:lpstr>Data Level Parallelism and SIMD</vt:lpstr>
      <vt:lpstr>Looping in MIPS</vt:lpstr>
      <vt:lpstr>Loop Unrolled</vt:lpstr>
      <vt:lpstr>Loop Unrolled Scheduled</vt:lpstr>
      <vt:lpstr>Loop Unrolling in C</vt:lpstr>
      <vt:lpstr>Generalizing Loop Unrolling</vt:lpstr>
      <vt:lpstr>Administrivia</vt:lpstr>
      <vt:lpstr>Reading Miss Penalty: Memory Systems that Support Caches</vt:lpstr>
      <vt:lpstr>(DDR) SDRAM Operation</vt:lpstr>
      <vt:lpstr>Agenda</vt:lpstr>
      <vt:lpstr>New-School Machine Structures (It’s a bit more complicated!)</vt:lpstr>
      <vt:lpstr>6 Great Ideas in Computer Architecture</vt:lpstr>
      <vt:lpstr>Great Idea #1: Levels of Representation/Interpretation</vt:lpstr>
      <vt:lpstr>Pointers</vt:lpstr>
      <vt:lpstr>Slide 25</vt:lpstr>
      <vt:lpstr>Slide 26</vt:lpstr>
      <vt:lpstr>Slide 27</vt:lpstr>
      <vt:lpstr>Pointers in C</vt:lpstr>
      <vt:lpstr>Slide 29</vt:lpstr>
      <vt:lpstr>Slide 30</vt:lpstr>
      <vt:lpstr>Slide 31</vt:lpstr>
      <vt:lpstr>#2: Moore’s Law</vt:lpstr>
      <vt:lpstr>Moore’s Law</vt:lpstr>
      <vt:lpstr>P = C V2 f</vt:lpstr>
      <vt:lpstr>Great Ideas #5:  Measuring Performance Restating Performance Equation</vt:lpstr>
      <vt:lpstr>What Affects Each Component? Instruction Count, CPI, Clock Rate</vt:lpstr>
      <vt:lpstr>Slide 37</vt:lpstr>
      <vt:lpstr>Slide 38</vt:lpstr>
      <vt:lpstr>Great Idea #3: Principle of Locality/ Memory Hierarchy</vt:lpstr>
      <vt:lpstr>Mapping a 6-bit Memory Address</vt:lpstr>
      <vt:lpstr>Mapping a 6-bit Memory Address</vt:lpstr>
      <vt:lpstr>Caching:  A Simple Example</vt:lpstr>
      <vt:lpstr>Caching:  A Simple First Example</vt:lpstr>
      <vt:lpstr>Direct Mapped Cache</vt:lpstr>
      <vt:lpstr>Slide 45</vt:lpstr>
      <vt:lpstr>Great Idea #4: Parallelism</vt:lpstr>
      <vt:lpstr>Flynn Taxonomy</vt:lpstr>
      <vt:lpstr>Intel Architecture SSE2+ 128-Bit SIMD Data Types</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140</cp:revision>
  <cp:lastPrinted>2011-02-17T19:46:52Z</cp:lastPrinted>
  <dcterms:created xsi:type="dcterms:W3CDTF">2012-03-07T02:48:59Z</dcterms:created>
  <dcterms:modified xsi:type="dcterms:W3CDTF">2012-03-07T02:59:53Z</dcterms:modified>
</cp:coreProperties>
</file>