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6"/>
  </p:notesMasterIdLst>
  <p:handoutMasterIdLst>
    <p:handoutMasterId r:id="rId57"/>
  </p:handoutMasterIdLst>
  <p:sldIdLst>
    <p:sldId id="530" r:id="rId2"/>
    <p:sldId id="531" r:id="rId3"/>
    <p:sldId id="529" r:id="rId4"/>
    <p:sldId id="476" r:id="rId5"/>
    <p:sldId id="532" r:id="rId6"/>
    <p:sldId id="533" r:id="rId7"/>
    <p:sldId id="534" r:id="rId8"/>
    <p:sldId id="536" r:id="rId9"/>
    <p:sldId id="537" r:id="rId10"/>
    <p:sldId id="538" r:id="rId11"/>
    <p:sldId id="539" r:id="rId12"/>
    <p:sldId id="545" r:id="rId13"/>
    <p:sldId id="546" r:id="rId14"/>
    <p:sldId id="555" r:id="rId15"/>
    <p:sldId id="571" r:id="rId16"/>
    <p:sldId id="557" r:id="rId17"/>
    <p:sldId id="543" r:id="rId18"/>
    <p:sldId id="572" r:id="rId19"/>
    <p:sldId id="544" r:id="rId20"/>
    <p:sldId id="568" r:id="rId21"/>
    <p:sldId id="576" r:id="rId22"/>
    <p:sldId id="548" r:id="rId23"/>
    <p:sldId id="567" r:id="rId24"/>
    <p:sldId id="550" r:id="rId25"/>
    <p:sldId id="551" r:id="rId26"/>
    <p:sldId id="549" r:id="rId27"/>
    <p:sldId id="552" r:id="rId28"/>
    <p:sldId id="553" r:id="rId29"/>
    <p:sldId id="559" r:id="rId30"/>
    <p:sldId id="569" r:id="rId31"/>
    <p:sldId id="514" r:id="rId32"/>
    <p:sldId id="515" r:id="rId33"/>
    <p:sldId id="516" r:id="rId34"/>
    <p:sldId id="573" r:id="rId35"/>
    <p:sldId id="574" r:id="rId36"/>
    <p:sldId id="517" r:id="rId37"/>
    <p:sldId id="482" r:id="rId38"/>
    <p:sldId id="483" r:id="rId39"/>
    <p:sldId id="491" r:id="rId40"/>
    <p:sldId id="484" r:id="rId41"/>
    <p:sldId id="495" r:id="rId42"/>
    <p:sldId id="561" r:id="rId43"/>
    <p:sldId id="575" r:id="rId44"/>
    <p:sldId id="489" r:id="rId45"/>
    <p:sldId id="498" r:id="rId46"/>
    <p:sldId id="492" r:id="rId47"/>
    <p:sldId id="493" r:id="rId48"/>
    <p:sldId id="501" r:id="rId49"/>
    <p:sldId id="565" r:id="rId50"/>
    <p:sldId id="506" r:id="rId51"/>
    <p:sldId id="507" r:id="rId52"/>
    <p:sldId id="566" r:id="rId53"/>
    <p:sldId id="509" r:id="rId54"/>
    <p:sldId id="51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6FCF"/>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4975" autoAdjust="0"/>
    <p:restoredTop sz="84825" autoAdjust="0"/>
  </p:normalViewPr>
  <p:slideViewPr>
    <p:cSldViewPr snapToGrid="0">
      <p:cViewPr>
        <p:scale>
          <a:sx n="75" d="100"/>
          <a:sy n="75" d="100"/>
        </p:scale>
        <p:origin x="-148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160"/>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ttrsn:Documents:61C:SpeeupScale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scatterChart>
        <c:scatterStyle val="smoothMarker"/>
        <c:ser>
          <c:idx val="1"/>
          <c:order val="0"/>
          <c:tx>
            <c:v>Scaleup</c:v>
          </c:tx>
          <c:xVal>
            <c:numRef>
              <c:f>Sheet2!$A$2:$A$8</c:f>
              <c:numCache>
                <c:formatCode>General</c:formatCode>
                <c:ptCount val="7"/>
                <c:pt idx="0">
                  <c:v>1.0</c:v>
                </c:pt>
                <c:pt idx="1">
                  <c:v>2.0</c:v>
                </c:pt>
                <c:pt idx="2">
                  <c:v>4.0</c:v>
                </c:pt>
                <c:pt idx="3">
                  <c:v>8.0</c:v>
                </c:pt>
                <c:pt idx="4">
                  <c:v>16.0</c:v>
                </c:pt>
                <c:pt idx="5">
                  <c:v>32.0</c:v>
                </c:pt>
                <c:pt idx="6">
                  <c:v>64.0</c:v>
                </c:pt>
              </c:numCache>
            </c:numRef>
          </c:xVal>
          <c:yVal>
            <c:numRef>
              <c:f>Sheet2!$E$2:$E$8</c:f>
              <c:numCache>
                <c:formatCode>0</c:formatCode>
                <c:ptCount val="7"/>
                <c:pt idx="0">
                  <c:v>2.0</c:v>
                </c:pt>
                <c:pt idx="1">
                  <c:v>3.813247999999997</c:v>
                </c:pt>
                <c:pt idx="2">
                  <c:v>5.848413999999996</c:v>
                </c:pt>
                <c:pt idx="3">
                  <c:v>8.192</c:v>
                </c:pt>
                <c:pt idx="4">
                  <c:v>16.0</c:v>
                </c:pt>
                <c:pt idx="5">
                  <c:v>31.25</c:v>
                </c:pt>
                <c:pt idx="6">
                  <c:v>35.152</c:v>
                </c:pt>
              </c:numCache>
            </c:numRef>
          </c:yVal>
          <c:smooth val="1"/>
        </c:ser>
        <c:ser>
          <c:idx val="0"/>
          <c:order val="1"/>
          <c:tx>
            <c:strRef>
              <c:f>Sheet2!$B$1</c:f>
              <c:strCache>
                <c:ptCount val="1"/>
                <c:pt idx="0">
                  <c:v>Speedup</c:v>
                </c:pt>
              </c:strCache>
            </c:strRef>
          </c:tx>
          <c:xVal>
            <c:numRef>
              <c:f>Sheet2!$A$2:$A$8</c:f>
              <c:numCache>
                <c:formatCode>General</c:formatCode>
                <c:ptCount val="7"/>
                <c:pt idx="0">
                  <c:v>1.0</c:v>
                </c:pt>
                <c:pt idx="1">
                  <c:v>2.0</c:v>
                </c:pt>
                <c:pt idx="2">
                  <c:v>4.0</c:v>
                </c:pt>
                <c:pt idx="3">
                  <c:v>8.0</c:v>
                </c:pt>
                <c:pt idx="4">
                  <c:v>16.0</c:v>
                </c:pt>
                <c:pt idx="5">
                  <c:v>32.0</c:v>
                </c:pt>
                <c:pt idx="6">
                  <c:v>64.0</c:v>
                </c:pt>
              </c:numCache>
            </c:numRef>
          </c:xVal>
          <c:yVal>
            <c:numRef>
              <c:f>Sheet2!$B$2:$B$8</c:f>
              <c:numCache>
                <c:formatCode>0</c:formatCode>
                <c:ptCount val="7"/>
                <c:pt idx="0">
                  <c:v>1.0</c:v>
                </c:pt>
                <c:pt idx="1">
                  <c:v>1.99825657416824</c:v>
                </c:pt>
                <c:pt idx="2">
                  <c:v>3.984356894553882</c:v>
                </c:pt>
                <c:pt idx="3">
                  <c:v>7.941108545034642</c:v>
                </c:pt>
                <c:pt idx="4">
                  <c:v>15.55882352941176</c:v>
                </c:pt>
                <c:pt idx="5">
                  <c:v>29.20169851380043</c:v>
                </c:pt>
                <c:pt idx="6">
                  <c:v>19.26330532212885</c:v>
                </c:pt>
              </c:numCache>
            </c:numRef>
          </c:yVal>
          <c:smooth val="1"/>
        </c:ser>
        <c:axId val="1039018936"/>
        <c:axId val="773319544"/>
      </c:scatterChart>
      <c:valAx>
        <c:axId val="1039018936"/>
        <c:scaling>
          <c:orientation val="minMax"/>
          <c:max val="64.0"/>
        </c:scaling>
        <c:axPos val="b"/>
        <c:title>
          <c:tx>
            <c:rich>
              <a:bodyPr/>
              <a:lstStyle/>
              <a:p>
                <a:pPr>
                  <a:defRPr/>
                </a:pPr>
                <a:r>
                  <a:rPr lang="en-US"/>
                  <a:t>Threads</a:t>
                </a:r>
              </a:p>
            </c:rich>
          </c:tx>
          <c:layout/>
        </c:title>
        <c:numFmt formatCode="General" sourceLinked="1"/>
        <c:tickLblPos val="nextTo"/>
        <c:crossAx val="773319544"/>
        <c:crosses val="autoZero"/>
        <c:crossBetween val="midCat"/>
        <c:majorUnit val="8.0"/>
      </c:valAx>
      <c:valAx>
        <c:axId val="773319544"/>
        <c:scaling>
          <c:orientation val="minMax"/>
        </c:scaling>
        <c:axPos val="l"/>
        <c:majorGridlines/>
        <c:title>
          <c:tx>
            <c:rich>
              <a:bodyPr/>
              <a:lstStyle/>
              <a:p>
                <a:pPr>
                  <a:defRPr/>
                </a:pPr>
                <a:r>
                  <a:rPr lang="en-US"/>
                  <a:t>Improvement</a:t>
                </a:r>
              </a:p>
            </c:rich>
          </c:tx>
          <c:layout/>
        </c:title>
        <c:numFmt formatCode="0" sourceLinked="1"/>
        <c:tickLblPos val="nextTo"/>
        <c:crossAx val="1039018936"/>
        <c:crosses val="autoZero"/>
        <c:crossBetween val="midCat"/>
      </c:valAx>
    </c:plotArea>
    <c:legend>
      <c:legendPos val="r"/>
      <c:layout>
        <c:manualLayout>
          <c:xMode val="edge"/>
          <c:yMode val="edge"/>
          <c:x val="0.18061154855643"/>
          <c:y val="0.0722026206647833"/>
          <c:w val="0.168106400161518"/>
          <c:h val="0.138037506762036"/>
        </c:manualLayout>
      </c:layout>
    </c:legend>
    <c:plotVisOnly val="1"/>
  </c:chart>
  <c:txPr>
    <a:bodyPr/>
    <a:lstStyle/>
    <a:p>
      <a:pPr>
        <a:defRPr sz="20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3/8/12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22" name="Rectangle 2"/>
          <p:cNvSpPr>
            <a:spLocks noGrp="1" noChangeArrowheads="1"/>
          </p:cNvSpPr>
          <p:nvPr>
            <p:ph type="body" idx="1"/>
          </p:nvPr>
        </p:nvSpPr>
        <p:spPr>
          <a:xfrm>
            <a:off x="516434" y="4345218"/>
            <a:ext cx="5909964" cy="4110871"/>
          </a:xfrm>
          <a:ln>
            <a:noFill/>
          </a:ln>
        </p:spPr>
        <p:txBody>
          <a:bodyPr lIns="92000" tIns="45192" rIns="92000" bIns="45192"/>
          <a:lstStyle/>
          <a:p>
            <a:r>
              <a:rPr lang="en-US" dirty="0" smtClean="0"/>
              <a:t>Power has become the overriding issue for both data centers and microprocessors.  Power efficiency has joined scalable performance</a:t>
            </a:r>
            <a:r>
              <a:rPr lang="en-US" baseline="0" dirty="0" smtClean="0"/>
              <a:t> making the case for multiprocessors.  Multiprocessors also improve availability.</a:t>
            </a:r>
            <a:endParaRPr lang="en-US" dirty="0"/>
          </a:p>
        </p:txBody>
      </p:sp>
      <p:sp>
        <p:nvSpPr>
          <p:cNvPr id="1873923" name="Rectangle 3"/>
          <p:cNvSpPr>
            <a:spLocks noGrp="1" noRot="1" noChangeAspect="1" noChangeArrowheads="1" noTextEdit="1"/>
          </p:cNvSpPr>
          <p:nvPr>
            <p:ph type="sldImg"/>
          </p:nvPr>
        </p:nvSpPr>
        <p:spPr>
          <a:xfrm>
            <a:off x="1158875" y="585788"/>
            <a:ext cx="4559300" cy="34194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22" name="Rectangle 2"/>
          <p:cNvSpPr>
            <a:spLocks noGrp="1" noChangeArrowheads="1"/>
          </p:cNvSpPr>
          <p:nvPr>
            <p:ph type="body" idx="1"/>
          </p:nvPr>
        </p:nvSpPr>
        <p:spPr>
          <a:xfrm>
            <a:off x="516434" y="4345218"/>
            <a:ext cx="5909964" cy="4110871"/>
          </a:xfrm>
          <a:ln>
            <a:noFill/>
          </a:ln>
        </p:spPr>
        <p:txBody>
          <a:bodyPr lIns="92000" tIns="45192" rIns="92000" bIns="45192"/>
          <a:lstStyle/>
          <a:p>
            <a:endParaRPr lang="en-US" dirty="0"/>
          </a:p>
        </p:txBody>
      </p:sp>
      <p:sp>
        <p:nvSpPr>
          <p:cNvPr id="1873923" name="Rectangle 3"/>
          <p:cNvSpPr>
            <a:spLocks noGrp="1" noRot="1" noChangeAspect="1" noChangeArrowheads="1" noTextEdit="1"/>
          </p:cNvSpPr>
          <p:nvPr>
            <p:ph type="sldImg"/>
          </p:nvPr>
        </p:nvSpPr>
        <p:spPr>
          <a:xfrm>
            <a:off x="1158875" y="585788"/>
            <a:ext cx="4559300" cy="341947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78AB5C6-DEBD-E34D-983C-866D6683540D}" type="datetime3">
              <a:rPr lang="en-AU"/>
              <a:pPr/>
              <a:t>March 8, 12</a:t>
            </a:fld>
            <a:endParaRPr lang="en-AU"/>
          </a:p>
        </p:txBody>
      </p:sp>
      <p:sp>
        <p:nvSpPr>
          <p:cNvPr id="6" name="Rectangle 6"/>
          <p:cNvSpPr>
            <a:spLocks noGrp="1" noChangeArrowheads="1"/>
          </p:cNvSpPr>
          <p:nvPr>
            <p:ph type="ftr" sz="quarter" idx="4"/>
          </p:nvPr>
        </p:nvSpPr>
        <p:spPr>
          <a:ln/>
        </p:spPr>
        <p:txBody>
          <a:bodyPr/>
          <a:lstStyle/>
          <a:p>
            <a:r>
              <a:rPr lang="en-AU"/>
              <a:t>Chapter 7 — Multicores, Multiprocessors, and Clusters</a:t>
            </a:r>
          </a:p>
        </p:txBody>
      </p:sp>
      <p:sp>
        <p:nvSpPr>
          <p:cNvPr id="7" name="Rectangle 7"/>
          <p:cNvSpPr>
            <a:spLocks noGrp="1" noChangeArrowheads="1"/>
          </p:cNvSpPr>
          <p:nvPr>
            <p:ph type="sldNum" sz="quarter" idx="5"/>
          </p:nvPr>
        </p:nvSpPr>
        <p:spPr>
          <a:ln/>
        </p:spPr>
        <p:txBody>
          <a:bodyPr/>
          <a:lstStyle/>
          <a:p>
            <a:fld id="{5E3D18D7-5986-B343-943F-19A50282A200}" type="slidenum">
              <a:rPr lang="en-AU"/>
              <a:pPr/>
              <a:t>44</a:t>
            </a:fld>
            <a:endParaRPr lang="en-AU"/>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62050" y="588963"/>
            <a:ext cx="4548188" cy="3413125"/>
          </a:xfrm>
          <a:solidFill>
            <a:srgbClr val="FFFFFF"/>
          </a:solidFill>
          <a:ln>
            <a:solidFill>
              <a:srgbClr val="000000"/>
            </a:solidFill>
          </a:ln>
        </p:spPr>
      </p:sp>
      <p:sp>
        <p:nvSpPr>
          <p:cNvPr id="45059" name="Rectangle 3"/>
          <p:cNvSpPr>
            <a:spLocks noGrp="1" noChangeArrowheads="1"/>
          </p:cNvSpPr>
          <p:nvPr>
            <p:ph type="body" idx="1"/>
          </p:nvPr>
        </p:nvSpPr>
        <p:spPr>
          <a:xfrm>
            <a:off x="516212" y="4342786"/>
            <a:ext cx="5909289" cy="4115111"/>
          </a:xfrm>
          <a:solidFill>
            <a:srgbClr val="FFFFFF"/>
          </a:solidFill>
          <a:ln>
            <a:solidFill>
              <a:srgbClr val="000000"/>
            </a:solidFill>
          </a:ln>
        </p:spPr>
        <p:txBody>
          <a:bodyPr lIns="91426" tIns="45712" rIns="91426" bIns="45712"/>
          <a:lstStyle/>
          <a:p>
            <a:pPr algn="l"/>
            <a:r>
              <a:rPr lang="en-US" sz="900" dirty="0" smtClean="0">
                <a:solidFill>
                  <a:schemeClr val="folHlink"/>
                </a:solidFill>
              </a:rPr>
              <a:t>C is answer; not D,</a:t>
            </a:r>
            <a:r>
              <a:rPr lang="en-US" sz="900" baseline="0" dirty="0" smtClean="0">
                <a:solidFill>
                  <a:schemeClr val="folHlink"/>
                </a:solidFill>
              </a:rPr>
              <a:t> because 100s of programming languages</a:t>
            </a:r>
            <a:endParaRPr lang="en-US" sz="900" dirty="0">
              <a:solidFill>
                <a:schemeClr val="folHlin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62050" y="588963"/>
            <a:ext cx="4548188" cy="3413125"/>
          </a:xfrm>
          <a:solidFill>
            <a:srgbClr val="FFFFFF"/>
          </a:solidFill>
          <a:ln>
            <a:solidFill>
              <a:srgbClr val="000000"/>
            </a:solidFill>
          </a:ln>
        </p:spPr>
      </p:sp>
      <p:sp>
        <p:nvSpPr>
          <p:cNvPr id="45059" name="Rectangle 3"/>
          <p:cNvSpPr>
            <a:spLocks noGrp="1" noChangeArrowheads="1"/>
          </p:cNvSpPr>
          <p:nvPr>
            <p:ph type="body" idx="1"/>
          </p:nvPr>
        </p:nvSpPr>
        <p:spPr>
          <a:xfrm>
            <a:off x="516212" y="4342786"/>
            <a:ext cx="5909289" cy="4115111"/>
          </a:xfrm>
          <a:solidFill>
            <a:srgbClr val="FFFFFF"/>
          </a:solidFill>
          <a:ln>
            <a:solidFill>
              <a:srgbClr val="000000"/>
            </a:solidFill>
          </a:ln>
        </p:spPr>
        <p:txBody>
          <a:bodyPr lIns="91426" tIns="45712" rIns="91426" bIns="45712"/>
          <a:lstStyle/>
          <a:p>
            <a:pPr algn="l"/>
            <a:r>
              <a:rPr lang="en-US" sz="900" dirty="0" smtClean="0">
                <a:solidFill>
                  <a:schemeClr val="folHlink"/>
                </a:solidFill>
              </a:rPr>
              <a:t>E is answer; not H,</a:t>
            </a:r>
            <a:r>
              <a:rPr lang="en-US" sz="900" baseline="0" dirty="0" smtClean="0">
                <a:solidFill>
                  <a:schemeClr val="folHlink"/>
                </a:solidFill>
              </a:rPr>
              <a:t> because 100s of programming languages</a:t>
            </a:r>
            <a:endParaRPr lang="en-US" sz="900" dirty="0">
              <a:solidFill>
                <a:schemeClr val="fo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is answer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is answer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6B05B57-9B6B-D34C-AA3B-DB73559BB80F}"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5E243-A5B1-B643-BCBF-80D4CDB86682}"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DAEDF-AC68-9040-ACEC-25BB5E9A5873}"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5B7DF-38C4-1D47-A5A7-EF24779348F3}"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F7025-F0B8-7142-979E-03B5E8E43E70}" type="datetime1">
              <a:rPr lang="en-US" smtClean="0"/>
              <a:pPr/>
              <a:t>3/8/12</a:t>
            </a:fld>
            <a:endParaRPr lang="en-US" dirty="0"/>
          </a:p>
        </p:txBody>
      </p:sp>
      <p:sp>
        <p:nvSpPr>
          <p:cNvPr id="6" name="Footer Placeholder 5"/>
          <p:cNvSpPr>
            <a:spLocks noGrp="1"/>
          </p:cNvSpPr>
          <p:nvPr>
            <p:ph type="ftr" sz="quarter" idx="11"/>
          </p:nvPr>
        </p:nvSpPr>
        <p:spPr/>
        <p:txBody>
          <a:bodyPr/>
          <a:lstStyle/>
          <a:p>
            <a:r>
              <a:rPr lang="en-US" smtClean="0"/>
              <a:t>Spring 2012 -- Lecture #16</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96631-4952-7A48-98D8-06839701F8B8}" type="datetime1">
              <a:rPr lang="en-US" smtClean="0"/>
              <a:pPr/>
              <a:t>3/8/12</a:t>
            </a:fld>
            <a:endParaRPr lang="en-US" dirty="0"/>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A90A4-58AC-0F40-B74F-F7B9D093192A}" type="datetime1">
              <a:rPr lang="en-US" smtClean="0"/>
              <a:pPr/>
              <a:t>3/8/12</a:t>
            </a:fld>
            <a:endParaRPr lang="en-US" dirty="0"/>
          </a:p>
        </p:txBody>
      </p:sp>
      <p:sp>
        <p:nvSpPr>
          <p:cNvPr id="4" name="Footer Placeholder 3"/>
          <p:cNvSpPr>
            <a:spLocks noGrp="1"/>
          </p:cNvSpPr>
          <p:nvPr>
            <p:ph type="ftr" sz="quarter" idx="11"/>
          </p:nvPr>
        </p:nvSpPr>
        <p:spPr/>
        <p:txBody>
          <a:bodyPr/>
          <a:lstStyle/>
          <a:p>
            <a:r>
              <a:rPr lang="en-US" smtClean="0"/>
              <a:t>Spring 2012 --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8D8C0-3FA7-3C40-A194-91AEFD7A8BFB}" type="datetime1">
              <a:rPr lang="en-US" smtClean="0"/>
              <a:pPr/>
              <a:t>3/8/12</a:t>
            </a:fld>
            <a:endParaRPr lang="en-US" dirty="0"/>
          </a:p>
        </p:txBody>
      </p:sp>
      <p:sp>
        <p:nvSpPr>
          <p:cNvPr id="3" name="Footer Placeholder 2"/>
          <p:cNvSpPr>
            <a:spLocks noGrp="1"/>
          </p:cNvSpPr>
          <p:nvPr>
            <p:ph type="ftr" sz="quarter" idx="11"/>
          </p:nvPr>
        </p:nvSpPr>
        <p:spPr/>
        <p:txBody>
          <a:bodyPr/>
          <a:lstStyle/>
          <a:p>
            <a:r>
              <a:rPr lang="en-US" smtClean="0"/>
              <a:t>Spring 2012 -- Lecture #16</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42C2B-E3CF-4041-90DF-A4F676770BC1}" type="datetime1">
              <a:rPr lang="en-US" smtClean="0"/>
              <a:pPr/>
              <a:t>3/8/12</a:t>
            </a:fld>
            <a:endParaRPr lang="en-US" dirty="0"/>
          </a:p>
        </p:txBody>
      </p:sp>
      <p:sp>
        <p:nvSpPr>
          <p:cNvPr id="6" name="Footer Placeholder 5"/>
          <p:cNvSpPr>
            <a:spLocks noGrp="1"/>
          </p:cNvSpPr>
          <p:nvPr>
            <p:ph type="ftr" sz="quarter" idx="11"/>
          </p:nvPr>
        </p:nvSpPr>
        <p:spPr/>
        <p:txBody>
          <a:bodyPr/>
          <a:lstStyle/>
          <a:p>
            <a:r>
              <a:rPr lang="en-US" smtClean="0"/>
              <a:t>Spring 2012 -- Lecture #16</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1BDBF-F27A-8E4B-8821-71B9D963A95A}" type="datetime1">
              <a:rPr lang="en-US" smtClean="0"/>
              <a:pPr/>
              <a:t>3/8/12</a:t>
            </a:fld>
            <a:endParaRPr lang="en-US" dirty="0"/>
          </a:p>
        </p:txBody>
      </p:sp>
      <p:sp>
        <p:nvSpPr>
          <p:cNvPr id="6" name="Footer Placeholder 5"/>
          <p:cNvSpPr>
            <a:spLocks noGrp="1"/>
          </p:cNvSpPr>
          <p:nvPr>
            <p:ph type="ftr" sz="quarter" idx="11"/>
          </p:nvPr>
        </p:nvSpPr>
        <p:spPr/>
        <p:txBody>
          <a:bodyPr/>
          <a:lstStyle/>
          <a:p>
            <a:r>
              <a:rPr lang="en-US" smtClean="0"/>
              <a:t>Spring 2012 -- Lecture #16</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67628-196F-9A41-9AD2-1B5901D27A98}" type="datetime1">
              <a:rPr lang="en-US" smtClean="0"/>
              <a:pPr/>
              <a:t>3/8/12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xcel_97_-_2004_Worksheet1.xls"/></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Thread Level Parallelism (TLP)</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
        <p:nvSpPr>
          <p:cNvPr id="9" name="Date Placeholder 8"/>
          <p:cNvSpPr>
            <a:spLocks noGrp="1"/>
          </p:cNvSpPr>
          <p:nvPr>
            <p:ph type="dt" sz="half" idx="10"/>
          </p:nvPr>
        </p:nvSpPr>
        <p:spPr/>
        <p:txBody>
          <a:bodyPr/>
          <a:lstStyle/>
          <a:p>
            <a:fld id="{E3870537-558E-7145-9D76-6BFD4B000B59}" type="datetime1">
              <a:rPr lang="en-US" smtClean="0"/>
              <a:pPr/>
              <a:t>3/8/12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and Caches</a:t>
            </a:r>
            <a:endParaRPr lang="en-US" dirty="0"/>
          </a:p>
        </p:txBody>
      </p:sp>
      <p:sp>
        <p:nvSpPr>
          <p:cNvPr id="3" name="Content Placeholder 2"/>
          <p:cNvSpPr>
            <a:spLocks noGrp="1"/>
          </p:cNvSpPr>
          <p:nvPr>
            <p:ph idx="1"/>
          </p:nvPr>
        </p:nvSpPr>
        <p:spPr>
          <a:xfrm>
            <a:off x="457200" y="1397001"/>
            <a:ext cx="8229600" cy="2209800"/>
          </a:xfrm>
        </p:spPr>
        <p:txBody>
          <a:bodyPr/>
          <a:lstStyle/>
          <a:p>
            <a:r>
              <a:rPr lang="en-US" dirty="0" smtClean="0"/>
              <a:t>What if? </a:t>
            </a:r>
          </a:p>
          <a:p>
            <a:pPr lvl="1"/>
            <a:r>
              <a:rPr lang="en-US" dirty="0" smtClean="0"/>
              <a:t>Processors 1 and 2 read Memory[1000]</a:t>
            </a:r>
          </a:p>
          <a:p>
            <a:pPr lvl="1"/>
            <a:r>
              <a:rPr lang="en-US" dirty="0" smtClean="0"/>
              <a:t>Processor 0 writes Memory[1000] with 40</a:t>
            </a:r>
          </a:p>
        </p:txBody>
      </p:sp>
      <p:sp>
        <p:nvSpPr>
          <p:cNvPr id="4" name="Date Placeholder 3"/>
          <p:cNvSpPr>
            <a:spLocks noGrp="1"/>
          </p:cNvSpPr>
          <p:nvPr>
            <p:ph type="dt" sz="half" idx="10"/>
          </p:nvPr>
        </p:nvSpPr>
        <p:spPr/>
        <p:txBody>
          <a:bodyPr/>
          <a:lstStyle/>
          <a:p>
            <a:fld id="{07CBB92F-2530-E84A-9E3C-CE543B94766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grpSp>
        <p:nvGrpSpPr>
          <p:cNvPr id="7" name="Group 63"/>
          <p:cNvGrpSpPr/>
          <p:nvPr/>
        </p:nvGrpSpPr>
        <p:grpSpPr>
          <a:xfrm>
            <a:off x="1591731" y="3733799"/>
            <a:ext cx="5334000" cy="2514600"/>
            <a:chOff x="1524000" y="1066800"/>
            <a:chExt cx="5638800" cy="3048000"/>
          </a:xfrm>
        </p:grpSpPr>
        <p:sp>
          <p:nvSpPr>
            <p:cNvPr id="8" name="Rectangle 5"/>
            <p:cNvSpPr>
              <a:spLocks noChangeArrowheads="1"/>
            </p:cNvSpPr>
            <p:nvPr/>
          </p:nvSpPr>
          <p:spPr bwMode="auto">
            <a:xfrm>
              <a:off x="15240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9" name="Text Box 6"/>
            <p:cNvSpPr txBox="1">
              <a:spLocks noChangeArrowheads="1"/>
            </p:cNvSpPr>
            <p:nvPr/>
          </p:nvSpPr>
          <p:spPr bwMode="auto">
            <a:xfrm>
              <a:off x="1584325" y="1203325"/>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0" name="Rectangle 7"/>
            <p:cNvSpPr>
              <a:spLocks noChangeArrowheads="1"/>
            </p:cNvSpPr>
            <p:nvPr/>
          </p:nvSpPr>
          <p:spPr bwMode="auto">
            <a:xfrm>
              <a:off x="3200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11" name="Rectangle 8"/>
            <p:cNvSpPr>
              <a:spLocks noChangeArrowheads="1"/>
            </p:cNvSpPr>
            <p:nvPr/>
          </p:nvSpPr>
          <p:spPr bwMode="auto">
            <a:xfrm>
              <a:off x="5867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12" name="Text Box 9"/>
            <p:cNvSpPr txBox="1">
              <a:spLocks noChangeArrowheads="1"/>
            </p:cNvSpPr>
            <p:nvPr/>
          </p:nvSpPr>
          <p:spPr bwMode="auto">
            <a:xfrm>
              <a:off x="3276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3" name="Text Box 10"/>
            <p:cNvSpPr txBox="1">
              <a:spLocks noChangeArrowheads="1"/>
            </p:cNvSpPr>
            <p:nvPr/>
          </p:nvSpPr>
          <p:spPr bwMode="auto">
            <a:xfrm>
              <a:off x="5943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4" name="Rectangle 11"/>
            <p:cNvSpPr>
              <a:spLocks noChangeArrowheads="1"/>
            </p:cNvSpPr>
            <p:nvPr/>
          </p:nvSpPr>
          <p:spPr bwMode="auto">
            <a:xfrm>
              <a:off x="15240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5" name="Rectangle 12"/>
            <p:cNvSpPr>
              <a:spLocks noChangeArrowheads="1"/>
            </p:cNvSpPr>
            <p:nvPr/>
          </p:nvSpPr>
          <p:spPr bwMode="auto">
            <a:xfrm>
              <a:off x="3200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6" name="Rectangle 13"/>
            <p:cNvSpPr>
              <a:spLocks noChangeArrowheads="1"/>
            </p:cNvSpPr>
            <p:nvPr/>
          </p:nvSpPr>
          <p:spPr bwMode="auto">
            <a:xfrm>
              <a:off x="5867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7" name="Text Box 14"/>
            <p:cNvSpPr txBox="1">
              <a:spLocks noChangeArrowheads="1"/>
            </p:cNvSpPr>
            <p:nvPr/>
          </p:nvSpPr>
          <p:spPr bwMode="auto">
            <a:xfrm>
              <a:off x="17526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18" name="Text Box 15"/>
            <p:cNvSpPr txBox="1">
              <a:spLocks noChangeArrowheads="1"/>
            </p:cNvSpPr>
            <p:nvPr/>
          </p:nvSpPr>
          <p:spPr bwMode="auto">
            <a:xfrm>
              <a:off x="34290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19" name="Text Box 16"/>
            <p:cNvSpPr txBox="1">
              <a:spLocks noChangeArrowheads="1"/>
            </p:cNvSpPr>
            <p:nvPr/>
          </p:nvSpPr>
          <p:spPr bwMode="auto">
            <a:xfrm>
              <a:off x="61722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20" name="Rectangle 17"/>
            <p:cNvSpPr>
              <a:spLocks noChangeArrowheads="1"/>
            </p:cNvSpPr>
            <p:nvPr/>
          </p:nvSpPr>
          <p:spPr bwMode="auto">
            <a:xfrm>
              <a:off x="1524000" y="2895600"/>
              <a:ext cx="5638800" cy="304800"/>
            </a:xfrm>
            <a:prstGeom prst="rect">
              <a:avLst/>
            </a:prstGeom>
            <a:noFill/>
            <a:ln w="12700">
              <a:solidFill>
                <a:schemeClr val="accent2"/>
              </a:solidFill>
              <a:miter lim="800000"/>
              <a:headEnd/>
              <a:tailEnd/>
            </a:ln>
            <a:effectLst/>
          </p:spPr>
          <p:txBody>
            <a:bodyPr wrap="none" anchor="ctr"/>
            <a:lstStyle/>
            <a:p>
              <a:pPr algn="ctr"/>
              <a:r>
                <a:rPr lang="en-US" sz="1600" b="1" dirty="0" smtClean="0">
                  <a:solidFill>
                    <a:schemeClr val="tx1"/>
                  </a:solidFill>
                </a:rPr>
                <a:t>Interconnection Network</a:t>
              </a:r>
              <a:endParaRPr lang="en-US" sz="1600" b="1" dirty="0">
                <a:solidFill>
                  <a:schemeClr val="tx1"/>
                </a:solidFill>
              </a:endParaRPr>
            </a:p>
          </p:txBody>
        </p:sp>
        <p:sp>
          <p:nvSpPr>
            <p:cNvPr id="21" name="Rectangle 18"/>
            <p:cNvSpPr>
              <a:spLocks noChangeArrowheads="1"/>
            </p:cNvSpPr>
            <p:nvPr/>
          </p:nvSpPr>
          <p:spPr bwMode="auto">
            <a:xfrm>
              <a:off x="2590800" y="3581400"/>
              <a:ext cx="19050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22" name="Text Box 19"/>
            <p:cNvSpPr txBox="1">
              <a:spLocks noChangeArrowheads="1"/>
            </p:cNvSpPr>
            <p:nvPr/>
          </p:nvSpPr>
          <p:spPr bwMode="auto">
            <a:xfrm>
              <a:off x="3048000" y="3657600"/>
              <a:ext cx="963613" cy="336550"/>
            </a:xfrm>
            <a:prstGeom prst="rect">
              <a:avLst/>
            </a:prstGeom>
            <a:noFill/>
            <a:ln w="12700">
              <a:noFill/>
              <a:miter lim="800000"/>
              <a:headEnd/>
              <a:tailEnd/>
            </a:ln>
            <a:effectLst/>
          </p:spPr>
          <p:txBody>
            <a:bodyPr wrap="none">
              <a:spAutoFit/>
            </a:bodyPr>
            <a:lstStyle/>
            <a:p>
              <a:r>
                <a:rPr lang="en-US" sz="1600" b="1" dirty="0" smtClean="0">
                  <a:solidFill>
                    <a:schemeClr val="tx1"/>
                  </a:solidFill>
                </a:rPr>
                <a:t>Memory</a:t>
              </a:r>
              <a:endParaRPr lang="en-US" sz="1600" b="1" dirty="0">
                <a:solidFill>
                  <a:schemeClr val="tx1"/>
                </a:solidFill>
              </a:endParaRPr>
            </a:p>
          </p:txBody>
        </p:sp>
        <p:sp>
          <p:nvSpPr>
            <p:cNvPr id="23" name="Rectangle 20"/>
            <p:cNvSpPr>
              <a:spLocks noChangeArrowheads="1"/>
            </p:cNvSpPr>
            <p:nvPr/>
          </p:nvSpPr>
          <p:spPr bwMode="auto">
            <a:xfrm>
              <a:off x="5105400" y="3581400"/>
              <a:ext cx="13716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24" name="Text Box 21"/>
            <p:cNvSpPr txBox="1">
              <a:spLocks noChangeArrowheads="1"/>
            </p:cNvSpPr>
            <p:nvPr/>
          </p:nvSpPr>
          <p:spPr bwMode="auto">
            <a:xfrm>
              <a:off x="5562600" y="3733800"/>
              <a:ext cx="457200" cy="336550"/>
            </a:xfrm>
            <a:prstGeom prst="rect">
              <a:avLst/>
            </a:prstGeom>
            <a:noFill/>
            <a:ln w="12700">
              <a:noFill/>
              <a:miter lim="800000"/>
              <a:headEnd/>
              <a:tailEnd/>
            </a:ln>
            <a:effectLst/>
          </p:spPr>
          <p:txBody>
            <a:bodyPr wrap="none">
              <a:spAutoFit/>
            </a:bodyPr>
            <a:lstStyle/>
            <a:p>
              <a:r>
                <a:rPr lang="en-US" sz="1600" b="1" dirty="0">
                  <a:solidFill>
                    <a:schemeClr val="tx1"/>
                  </a:solidFill>
                </a:rPr>
                <a:t>I/O</a:t>
              </a:r>
            </a:p>
          </p:txBody>
        </p:sp>
        <p:sp>
          <p:nvSpPr>
            <p:cNvPr id="25" name="Line 22"/>
            <p:cNvSpPr>
              <a:spLocks noChangeShapeType="1"/>
            </p:cNvSpPr>
            <p:nvPr/>
          </p:nvSpPr>
          <p:spPr bwMode="auto">
            <a:xfrm>
              <a:off x="21336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6" name="Line 23"/>
            <p:cNvSpPr>
              <a:spLocks noChangeShapeType="1"/>
            </p:cNvSpPr>
            <p:nvPr/>
          </p:nvSpPr>
          <p:spPr bwMode="auto">
            <a:xfrm>
              <a:off x="3810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7" name="Line 24"/>
            <p:cNvSpPr>
              <a:spLocks noChangeShapeType="1"/>
            </p:cNvSpPr>
            <p:nvPr/>
          </p:nvSpPr>
          <p:spPr bwMode="auto">
            <a:xfrm>
              <a:off x="6477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8" name="Line 25"/>
            <p:cNvSpPr>
              <a:spLocks noChangeShapeType="1"/>
            </p:cNvSpPr>
            <p:nvPr/>
          </p:nvSpPr>
          <p:spPr bwMode="auto">
            <a:xfrm>
              <a:off x="6477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9" name="Line 26"/>
            <p:cNvSpPr>
              <a:spLocks noChangeShapeType="1"/>
            </p:cNvSpPr>
            <p:nvPr/>
          </p:nvSpPr>
          <p:spPr bwMode="auto">
            <a:xfrm>
              <a:off x="3810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0" name="Line 27"/>
            <p:cNvSpPr>
              <a:spLocks noChangeShapeType="1"/>
            </p:cNvSpPr>
            <p:nvPr/>
          </p:nvSpPr>
          <p:spPr bwMode="auto">
            <a:xfrm>
              <a:off x="21336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1" name="Line 28"/>
            <p:cNvSpPr>
              <a:spLocks noChangeShapeType="1"/>
            </p:cNvSpPr>
            <p:nvPr/>
          </p:nvSpPr>
          <p:spPr bwMode="auto">
            <a:xfrm>
              <a:off x="3505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2" name="Line 29"/>
            <p:cNvSpPr>
              <a:spLocks noChangeShapeType="1"/>
            </p:cNvSpPr>
            <p:nvPr/>
          </p:nvSpPr>
          <p:spPr bwMode="auto">
            <a:xfrm>
              <a:off x="5791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grpSp>
      <p:sp>
        <p:nvSpPr>
          <p:cNvPr id="33" name="TextBox 32"/>
          <p:cNvSpPr txBox="1"/>
          <p:nvPr/>
        </p:nvSpPr>
        <p:spPr>
          <a:xfrm>
            <a:off x="2506134" y="3810000"/>
            <a:ext cx="301660" cy="369332"/>
          </a:xfrm>
          <a:prstGeom prst="rect">
            <a:avLst/>
          </a:prstGeom>
          <a:noFill/>
        </p:spPr>
        <p:txBody>
          <a:bodyPr wrap="none" rtlCol="0">
            <a:spAutoFit/>
          </a:bodyPr>
          <a:lstStyle/>
          <a:p>
            <a:r>
              <a:rPr lang="en-US" dirty="0" smtClean="0"/>
              <a:t>0</a:t>
            </a:r>
            <a:endParaRPr lang="en-US" dirty="0"/>
          </a:p>
        </p:txBody>
      </p:sp>
      <p:sp>
        <p:nvSpPr>
          <p:cNvPr id="34" name="TextBox 33"/>
          <p:cNvSpPr txBox="1"/>
          <p:nvPr/>
        </p:nvSpPr>
        <p:spPr>
          <a:xfrm>
            <a:off x="4080934" y="3826933"/>
            <a:ext cx="301660" cy="369332"/>
          </a:xfrm>
          <a:prstGeom prst="rect">
            <a:avLst/>
          </a:prstGeom>
          <a:noFill/>
        </p:spPr>
        <p:txBody>
          <a:bodyPr wrap="none" rtlCol="0">
            <a:spAutoFit/>
          </a:bodyPr>
          <a:lstStyle/>
          <a:p>
            <a:r>
              <a:rPr lang="en-US" dirty="0" smtClean="0"/>
              <a:t>1</a:t>
            </a:r>
            <a:endParaRPr lang="en-US" dirty="0"/>
          </a:p>
        </p:txBody>
      </p:sp>
      <p:sp>
        <p:nvSpPr>
          <p:cNvPr id="35" name="TextBox 34"/>
          <p:cNvSpPr txBox="1"/>
          <p:nvPr/>
        </p:nvSpPr>
        <p:spPr>
          <a:xfrm>
            <a:off x="6603982" y="3843866"/>
            <a:ext cx="301660" cy="369332"/>
          </a:xfrm>
          <a:prstGeom prst="rect">
            <a:avLst/>
          </a:prstGeom>
          <a:noFill/>
        </p:spPr>
        <p:txBody>
          <a:bodyPr wrap="none" rtlCol="0">
            <a:spAutoFit/>
          </a:bodyPr>
          <a:lstStyle/>
          <a:p>
            <a:r>
              <a:rPr lang="en-US" dirty="0" smtClean="0"/>
              <a:t>2</a:t>
            </a:r>
            <a:endParaRPr lang="en-US" dirty="0"/>
          </a:p>
        </p:txBody>
      </p:sp>
      <p:sp>
        <p:nvSpPr>
          <p:cNvPr id="37" name="TextBox 36"/>
          <p:cNvSpPr txBox="1"/>
          <p:nvPr/>
        </p:nvSpPr>
        <p:spPr>
          <a:xfrm>
            <a:off x="3335867" y="4504267"/>
            <a:ext cx="1022611" cy="400110"/>
          </a:xfrm>
          <a:prstGeom prst="rect">
            <a:avLst/>
          </a:prstGeom>
          <a:solidFill>
            <a:srgbClr val="FFFFFF"/>
          </a:solidFill>
        </p:spPr>
        <p:txBody>
          <a:bodyPr wrap="none" rtlCol="0">
            <a:spAutoFit/>
          </a:bodyPr>
          <a:lstStyle/>
          <a:p>
            <a:r>
              <a:rPr lang="en-US" sz="2000" dirty="0" smtClean="0">
                <a:solidFill>
                  <a:srgbClr val="3366FF"/>
                </a:solidFill>
              </a:rPr>
              <a:t>1000 </a:t>
            </a:r>
            <a:r>
              <a:rPr lang="en-US" sz="2000" b="1" dirty="0" smtClean="0">
                <a:solidFill>
                  <a:srgbClr val="3366FF"/>
                </a:solidFill>
              </a:rPr>
              <a:t>20</a:t>
            </a:r>
            <a:endParaRPr lang="en-US" sz="2000" b="1" dirty="0">
              <a:solidFill>
                <a:srgbClr val="3366FF"/>
              </a:solidFill>
            </a:endParaRPr>
          </a:p>
        </p:txBody>
      </p:sp>
      <p:sp>
        <p:nvSpPr>
          <p:cNvPr id="38" name="TextBox 37"/>
          <p:cNvSpPr txBox="1"/>
          <p:nvPr/>
        </p:nvSpPr>
        <p:spPr>
          <a:xfrm>
            <a:off x="5842000" y="4521200"/>
            <a:ext cx="1022611" cy="400110"/>
          </a:xfrm>
          <a:prstGeom prst="rect">
            <a:avLst/>
          </a:prstGeom>
          <a:solidFill>
            <a:srgbClr val="FFFFFF"/>
          </a:solidFill>
        </p:spPr>
        <p:txBody>
          <a:bodyPr wrap="none" rtlCol="0">
            <a:spAutoFit/>
          </a:bodyPr>
          <a:lstStyle/>
          <a:p>
            <a:r>
              <a:rPr lang="en-US" sz="2000" dirty="0" smtClean="0">
                <a:solidFill>
                  <a:srgbClr val="3366FF"/>
                </a:solidFill>
              </a:rPr>
              <a:t>1000 </a:t>
            </a:r>
            <a:r>
              <a:rPr lang="en-US" sz="2000" b="1" dirty="0" smtClean="0">
                <a:solidFill>
                  <a:srgbClr val="3366FF"/>
                </a:solidFill>
              </a:rPr>
              <a:t>20</a:t>
            </a:r>
            <a:endParaRPr lang="en-US" sz="2000" b="1" dirty="0">
              <a:solidFill>
                <a:srgbClr val="3366FF"/>
              </a:solidFill>
            </a:endParaRPr>
          </a:p>
        </p:txBody>
      </p:sp>
      <p:sp>
        <p:nvSpPr>
          <p:cNvPr id="39" name="TextBox 38"/>
          <p:cNvSpPr txBox="1"/>
          <p:nvPr/>
        </p:nvSpPr>
        <p:spPr>
          <a:xfrm>
            <a:off x="7095066" y="3674533"/>
            <a:ext cx="1815521" cy="1569660"/>
          </a:xfrm>
          <a:prstGeom prst="rect">
            <a:avLst/>
          </a:prstGeom>
          <a:noFill/>
        </p:spPr>
        <p:txBody>
          <a:bodyPr wrap="none" rtlCol="0">
            <a:spAutoFit/>
          </a:bodyPr>
          <a:lstStyle/>
          <a:p>
            <a:r>
              <a:rPr lang="en-US" sz="2400" dirty="0" smtClean="0"/>
              <a:t>Processor 0</a:t>
            </a:r>
          </a:p>
          <a:p>
            <a:r>
              <a:rPr lang="en-US" sz="2400" dirty="0" smtClean="0"/>
              <a:t>Write</a:t>
            </a:r>
          </a:p>
          <a:p>
            <a:r>
              <a:rPr lang="en-US" sz="2400" dirty="0" smtClean="0"/>
              <a:t>Invalidates</a:t>
            </a:r>
          </a:p>
          <a:p>
            <a:r>
              <a:rPr lang="en-US" sz="2400" dirty="0" smtClean="0"/>
              <a:t>Other Copies</a:t>
            </a:r>
          </a:p>
        </p:txBody>
      </p:sp>
      <p:sp>
        <p:nvSpPr>
          <p:cNvPr id="40" name="TextBox 39"/>
          <p:cNvSpPr txBox="1"/>
          <p:nvPr/>
        </p:nvSpPr>
        <p:spPr>
          <a:xfrm>
            <a:off x="762000" y="3860800"/>
            <a:ext cx="704640" cy="400110"/>
          </a:xfrm>
          <a:prstGeom prst="rect">
            <a:avLst/>
          </a:prstGeom>
          <a:solidFill>
            <a:srgbClr val="FFFFFF"/>
          </a:solidFill>
        </p:spPr>
        <p:txBody>
          <a:bodyPr wrap="none" rtlCol="0">
            <a:spAutoFit/>
          </a:bodyPr>
          <a:lstStyle/>
          <a:p>
            <a:r>
              <a:rPr lang="en-US" sz="2000" dirty="0" smtClean="0">
                <a:solidFill>
                  <a:srgbClr val="3366FF"/>
                </a:solidFill>
              </a:rPr>
              <a:t>1000</a:t>
            </a:r>
            <a:endParaRPr lang="en-US" sz="2000" dirty="0">
              <a:solidFill>
                <a:srgbClr val="3366FF"/>
              </a:solidFill>
            </a:endParaRPr>
          </a:p>
        </p:txBody>
      </p:sp>
      <p:sp>
        <p:nvSpPr>
          <p:cNvPr id="42" name="TextBox 41"/>
          <p:cNvSpPr txBox="1"/>
          <p:nvPr/>
        </p:nvSpPr>
        <p:spPr>
          <a:xfrm>
            <a:off x="1794934" y="4504266"/>
            <a:ext cx="941283" cy="369332"/>
          </a:xfrm>
          <a:prstGeom prst="rect">
            <a:avLst/>
          </a:prstGeom>
          <a:solidFill>
            <a:srgbClr val="FFFFFF"/>
          </a:solidFill>
        </p:spPr>
        <p:txBody>
          <a:bodyPr wrap="none" rtlCol="0">
            <a:spAutoFit/>
          </a:bodyPr>
          <a:lstStyle/>
          <a:p>
            <a:r>
              <a:rPr lang="en-US" dirty="0" smtClean="0">
                <a:solidFill>
                  <a:srgbClr val="3366FF"/>
                </a:solidFill>
              </a:rPr>
              <a:t>1000 </a:t>
            </a:r>
            <a:r>
              <a:rPr lang="en-US" b="1" dirty="0" smtClean="0">
                <a:solidFill>
                  <a:srgbClr val="3366FF"/>
                </a:solidFill>
              </a:rPr>
              <a:t>40</a:t>
            </a:r>
            <a:endParaRPr lang="en-US" b="1" dirty="0">
              <a:solidFill>
                <a:srgbClr val="3366FF"/>
              </a:solidFill>
            </a:endParaRPr>
          </a:p>
        </p:txBody>
      </p:sp>
      <p:sp>
        <p:nvSpPr>
          <p:cNvPr id="45" name="TextBox 44"/>
          <p:cNvSpPr txBox="1"/>
          <p:nvPr/>
        </p:nvSpPr>
        <p:spPr>
          <a:xfrm>
            <a:off x="2980267" y="5825067"/>
            <a:ext cx="1022611" cy="400110"/>
          </a:xfrm>
          <a:prstGeom prst="rect">
            <a:avLst/>
          </a:prstGeom>
          <a:solidFill>
            <a:srgbClr val="FFFFFF"/>
          </a:solidFill>
        </p:spPr>
        <p:txBody>
          <a:bodyPr wrap="none" rtlCol="0">
            <a:spAutoFit/>
          </a:bodyPr>
          <a:lstStyle/>
          <a:p>
            <a:r>
              <a:rPr lang="en-US" sz="2000" dirty="0" smtClean="0">
                <a:solidFill>
                  <a:srgbClr val="3366FF"/>
                </a:solidFill>
              </a:rPr>
              <a:t>1000 </a:t>
            </a:r>
            <a:r>
              <a:rPr lang="en-US" sz="2000" b="1" dirty="0" smtClean="0">
                <a:solidFill>
                  <a:srgbClr val="3366FF"/>
                </a:solidFill>
              </a:rPr>
              <a:t>40</a:t>
            </a:r>
            <a:endParaRPr lang="en-US" sz="2000" b="1" dirty="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9 0.02523 C 0.02326 0.05556 0.04861 0.08611 0.05902 0.09931 " pathEditMode="relative" ptsTypes="aA">
                                      <p:cBhvr>
                                        <p:cTn id="6" dur="2000" fill="hold"/>
                                        <p:tgtEl>
                                          <p:spTgt spid="40">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5903 0.0993 C 0.07222 0.09421 0.08576 0.08935 0.09166 0.10671 C 0.09757 0.12407 0.07778 0.18866 0.09427 0.20301 C 0.11076 0.21736 0.15035 0.20509 0.19045 0.19305 " pathEditMode="relative" rAng="0" ptsTypes="aaaA">
                                      <p:cBhvr>
                                        <p:cTn id="10" dur="2000" fill="hold"/>
                                        <p:tgtEl>
                                          <p:spTgt spid="40">
                                            <p:txEl>
                                              <p:pRg st="0" end="0"/>
                                            </p:txEl>
                                          </p:spTgt>
                                        </p:tgtEl>
                                        <p:attrNameLst>
                                          <p:attrName>ppt_x</p:attrName>
                                          <p:attrName>ppt_y</p:attrName>
                                        </p:attrNameLst>
                                      </p:cBhvr>
                                      <p:rCtr x="66" y="5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0">
                                            <p:bg/>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build="allAtOnce" animBg="1"/>
      <p:bldP spid="42" grpId="0" animBg="1"/>
      <p:bldP spid="4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Multiple Caches Coherent</a:t>
            </a:r>
            <a:endParaRPr lang="en-US" dirty="0"/>
          </a:p>
        </p:txBody>
      </p:sp>
      <p:sp>
        <p:nvSpPr>
          <p:cNvPr id="3" name="Content Placeholder 2"/>
          <p:cNvSpPr>
            <a:spLocks noGrp="1"/>
          </p:cNvSpPr>
          <p:nvPr>
            <p:ph idx="1"/>
          </p:nvPr>
        </p:nvSpPr>
        <p:spPr>
          <a:xfrm>
            <a:off x="457200" y="1600200"/>
            <a:ext cx="8229600" cy="4783667"/>
          </a:xfrm>
        </p:spPr>
        <p:txBody>
          <a:bodyPr>
            <a:normAutofit/>
          </a:bodyPr>
          <a:lstStyle/>
          <a:p>
            <a:r>
              <a:rPr lang="en-US" dirty="0" smtClean="0"/>
              <a:t>Architect’s job: shared memory </a:t>
            </a:r>
            <a:br>
              <a:rPr lang="en-US" dirty="0" smtClean="0"/>
            </a:br>
            <a:r>
              <a:rPr lang="en-US" dirty="0" smtClean="0"/>
              <a:t>=&gt; keep cache values coherent</a:t>
            </a:r>
          </a:p>
          <a:p>
            <a:r>
              <a:rPr lang="en-US" dirty="0" smtClean="0"/>
              <a:t>Idea: When any processor has cache miss or writes, notify other processors via interconnection network</a:t>
            </a:r>
          </a:p>
          <a:p>
            <a:pPr lvl="1"/>
            <a:r>
              <a:rPr lang="en-US" dirty="0" smtClean="0"/>
              <a:t>If only reading, many processors can have copies</a:t>
            </a:r>
          </a:p>
          <a:p>
            <a:pPr lvl="1"/>
            <a:r>
              <a:rPr lang="en-US" dirty="0" smtClean="0"/>
              <a:t>If a processor writes, invalidate all other copies</a:t>
            </a:r>
          </a:p>
          <a:p>
            <a:r>
              <a:rPr lang="en-US" dirty="0" smtClean="0"/>
              <a:t>Shared written result can “ping-pong” between caches</a:t>
            </a:r>
          </a:p>
          <a:p>
            <a:pPr lvl="1"/>
            <a:endParaRPr lang="en-US" dirty="0" smtClean="0"/>
          </a:p>
        </p:txBody>
      </p:sp>
      <p:sp>
        <p:nvSpPr>
          <p:cNvPr id="4" name="Date Placeholder 3"/>
          <p:cNvSpPr>
            <a:spLocks noGrp="1"/>
          </p:cNvSpPr>
          <p:nvPr>
            <p:ph type="dt" sz="half" idx="10"/>
          </p:nvPr>
        </p:nvSpPr>
        <p:spPr/>
        <p:txBody>
          <a:bodyPr/>
          <a:lstStyle/>
          <a:p>
            <a:fld id="{F8E36D99-54B0-144E-9161-B1AE3FC564E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Coherency and Block Size</a:t>
            </a:r>
            <a:endParaRPr lang="en-US" dirty="0"/>
          </a:p>
        </p:txBody>
      </p:sp>
      <p:sp>
        <p:nvSpPr>
          <p:cNvPr id="3" name="Content Placeholder 2"/>
          <p:cNvSpPr>
            <a:spLocks noGrp="1"/>
          </p:cNvSpPr>
          <p:nvPr>
            <p:ph idx="1"/>
          </p:nvPr>
        </p:nvSpPr>
        <p:spPr/>
        <p:txBody>
          <a:bodyPr/>
          <a:lstStyle/>
          <a:p>
            <a:r>
              <a:rPr lang="en-US" dirty="0" smtClean="0"/>
              <a:t>Suppose block size is 32 bytes</a:t>
            </a:r>
          </a:p>
          <a:p>
            <a:r>
              <a:rPr lang="en-US" dirty="0" smtClean="0"/>
              <a:t>Suppose Processor 0 reading and writing variable X, Processor 1 reading and writing variable Y</a:t>
            </a:r>
          </a:p>
          <a:p>
            <a:r>
              <a:rPr lang="en-US" dirty="0" smtClean="0"/>
              <a:t>Suppose in X location 4000,  Y in 4012</a:t>
            </a:r>
          </a:p>
          <a:p>
            <a:r>
              <a:rPr lang="en-US" dirty="0" smtClean="0"/>
              <a:t>What will happen?</a:t>
            </a:r>
          </a:p>
          <a:p>
            <a:r>
              <a:rPr lang="en-US" dirty="0" smtClean="0"/>
              <a:t>Effect called </a:t>
            </a:r>
            <a:r>
              <a:rPr lang="en-US" i="1" dirty="0" smtClean="0">
                <a:solidFill>
                  <a:srgbClr val="3366FF"/>
                </a:solidFill>
              </a:rPr>
              <a:t>false sharing </a:t>
            </a:r>
          </a:p>
          <a:p>
            <a:r>
              <a:rPr lang="en-US" dirty="0" smtClean="0"/>
              <a:t>How can you prevent it?</a:t>
            </a:r>
          </a:p>
          <a:p>
            <a:endParaRPr lang="en-US" dirty="0"/>
          </a:p>
        </p:txBody>
      </p:sp>
      <p:sp>
        <p:nvSpPr>
          <p:cNvPr id="4" name="Date Placeholder 3"/>
          <p:cNvSpPr>
            <a:spLocks noGrp="1"/>
          </p:cNvSpPr>
          <p:nvPr>
            <p:ph type="dt" sz="half" idx="10"/>
          </p:nvPr>
        </p:nvSpPr>
        <p:spPr/>
        <p:txBody>
          <a:bodyPr/>
          <a:lstStyle/>
          <a:p>
            <a:fld id="{3D9DE9A4-8921-FC47-B3EE-BFE86D03465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a:t>
            </a:r>
            <a:endParaRPr lang="en-US" dirty="0"/>
          </a:p>
        </p:txBody>
      </p:sp>
      <p:sp>
        <p:nvSpPr>
          <p:cNvPr id="3" name="Content Placeholder 2"/>
          <p:cNvSpPr>
            <a:spLocks noGrp="1"/>
          </p:cNvSpPr>
          <p:nvPr>
            <p:ph idx="1"/>
          </p:nvPr>
        </p:nvSpPr>
        <p:spPr/>
        <p:txBody>
          <a:bodyPr>
            <a:normAutofit fontScale="92500"/>
          </a:bodyPr>
          <a:lstStyle/>
          <a:p>
            <a:r>
              <a:rPr lang="en-US" i="1" dirty="0" smtClean="0">
                <a:solidFill>
                  <a:srgbClr val="3366FF"/>
                </a:solidFill>
              </a:rPr>
              <a:t>thread of execution</a:t>
            </a:r>
            <a:r>
              <a:rPr lang="en-US" dirty="0" smtClean="0"/>
              <a:t>: smallest unit of processing scheduled by operating system</a:t>
            </a:r>
          </a:p>
          <a:p>
            <a:r>
              <a:rPr lang="en-US" dirty="0" smtClean="0"/>
              <a:t>On 1 processor, multithreading occurs </a:t>
            </a:r>
            <a:r>
              <a:rPr lang="en-US" i="1" dirty="0" smtClean="0">
                <a:solidFill>
                  <a:srgbClr val="3366FF"/>
                </a:solidFill>
              </a:rPr>
              <a:t>by time-division multiplexing</a:t>
            </a:r>
            <a:r>
              <a:rPr lang="en-US" dirty="0" smtClean="0"/>
              <a:t>: </a:t>
            </a:r>
          </a:p>
          <a:p>
            <a:pPr lvl="1"/>
            <a:r>
              <a:rPr lang="en-US" dirty="0" smtClean="0"/>
              <a:t>Processor switched between different threads </a:t>
            </a:r>
          </a:p>
          <a:p>
            <a:pPr lvl="1"/>
            <a:r>
              <a:rPr lang="en-US" i="1" dirty="0" smtClean="0">
                <a:solidFill>
                  <a:srgbClr val="3366FF"/>
                </a:solidFill>
              </a:rPr>
              <a:t>Context switching </a:t>
            </a:r>
            <a:r>
              <a:rPr lang="en-US" dirty="0" smtClean="0"/>
              <a:t>happens frequently enough user perceives threads as running at the same time </a:t>
            </a:r>
          </a:p>
          <a:p>
            <a:r>
              <a:rPr lang="en-US" dirty="0" smtClean="0"/>
              <a:t>On a multiprocessor, threads run at the same time, with each processor running a thread</a:t>
            </a:r>
            <a:endParaRPr lang="en-US" dirty="0"/>
          </a:p>
        </p:txBody>
      </p:sp>
      <p:sp>
        <p:nvSpPr>
          <p:cNvPr id="4" name="Date Placeholder 3"/>
          <p:cNvSpPr>
            <a:spLocks noGrp="1"/>
          </p:cNvSpPr>
          <p:nvPr>
            <p:ph type="dt" sz="half" idx="10"/>
          </p:nvPr>
        </p:nvSpPr>
        <p:spPr/>
        <p:txBody>
          <a:bodyPr/>
          <a:lstStyle/>
          <a:p>
            <a:fld id="{8EC91498-72E1-B14B-B586-D974E0C3BAC4}"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vs. Multicore</a:t>
            </a:r>
            <a:endParaRPr lang="en-US" dirty="0"/>
          </a:p>
        </p:txBody>
      </p:sp>
      <p:sp>
        <p:nvSpPr>
          <p:cNvPr id="3" name="Content Placeholder 2"/>
          <p:cNvSpPr>
            <a:spLocks noGrp="1"/>
          </p:cNvSpPr>
          <p:nvPr>
            <p:ph idx="1"/>
          </p:nvPr>
        </p:nvSpPr>
        <p:spPr>
          <a:xfrm>
            <a:off x="457200" y="1481667"/>
            <a:ext cx="8229600" cy="5088466"/>
          </a:xfrm>
        </p:spPr>
        <p:txBody>
          <a:bodyPr>
            <a:normAutofit fontScale="92500" lnSpcReduction="20000"/>
          </a:bodyPr>
          <a:lstStyle/>
          <a:p>
            <a:r>
              <a:rPr lang="en-US" dirty="0" smtClean="0"/>
              <a:t>Basic idea: Processor resources are expensive and should not be left idle</a:t>
            </a:r>
          </a:p>
          <a:p>
            <a:r>
              <a:rPr lang="en-US" dirty="0" smtClean="0"/>
              <a:t>Long memory latency to memory on cache miss?</a:t>
            </a:r>
          </a:p>
          <a:p>
            <a:r>
              <a:rPr lang="en-US" dirty="0" smtClean="0"/>
              <a:t>Hardware switches threads to bring in other useful work while waiting for cache miss</a:t>
            </a:r>
          </a:p>
          <a:p>
            <a:r>
              <a:rPr lang="en-US" dirty="0" smtClean="0"/>
              <a:t>Cost of thread context switch must be much less than cache miss latency</a:t>
            </a:r>
          </a:p>
          <a:p>
            <a:r>
              <a:rPr lang="en-US" dirty="0" smtClean="0"/>
              <a:t>Put in redundant hardware so don’t have to save context on every thread switch:</a:t>
            </a:r>
          </a:p>
          <a:p>
            <a:pPr lvl="1"/>
            <a:r>
              <a:rPr lang="en-US" dirty="0" smtClean="0"/>
              <a:t>PC, Registers, L1 caches?</a:t>
            </a:r>
          </a:p>
          <a:p>
            <a:r>
              <a:rPr lang="en-US" dirty="0" smtClean="0"/>
              <a:t>Attractive for apps with abundant TLP</a:t>
            </a:r>
          </a:p>
          <a:p>
            <a:pPr lvl="1"/>
            <a:r>
              <a:rPr lang="en-US" dirty="0" smtClean="0"/>
              <a:t>Commercial multi-user workloads</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5BA7A86-761C-AA44-A3EC-A4BFD0A963C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vs. Multicore</a:t>
            </a:r>
            <a:endParaRPr lang="en-US" dirty="0"/>
          </a:p>
        </p:txBody>
      </p:sp>
      <p:sp>
        <p:nvSpPr>
          <p:cNvPr id="3" name="Content Placeholder 2"/>
          <p:cNvSpPr>
            <a:spLocks noGrp="1"/>
          </p:cNvSpPr>
          <p:nvPr>
            <p:ph idx="1"/>
          </p:nvPr>
        </p:nvSpPr>
        <p:spPr>
          <a:xfrm>
            <a:off x="457200" y="1481667"/>
            <a:ext cx="8229600" cy="5088466"/>
          </a:xfrm>
        </p:spPr>
        <p:txBody>
          <a:bodyPr>
            <a:normAutofit/>
          </a:bodyPr>
          <a:lstStyle/>
          <a:p>
            <a:r>
              <a:rPr lang="en-US" dirty="0" smtClean="0"/>
              <a:t>Multithreading =&gt; Better Utilization </a:t>
            </a:r>
          </a:p>
          <a:p>
            <a:pPr lvl="1"/>
            <a:r>
              <a:rPr lang="en-US" dirty="0" smtClean="0"/>
              <a:t>≈1% more hardware, 1.10X better performance?</a:t>
            </a:r>
          </a:p>
          <a:p>
            <a:pPr lvl="1"/>
            <a:r>
              <a:rPr lang="en-US" dirty="0" smtClean="0"/>
              <a:t>Share integer adders, floating point adders, caches (L1 I $, L1 D$, L2 cache, L3 cache), Memory Controller</a:t>
            </a:r>
          </a:p>
          <a:p>
            <a:r>
              <a:rPr lang="en-US" dirty="0" smtClean="0"/>
              <a:t>Multicore =&gt; Duplicate Processors</a:t>
            </a:r>
          </a:p>
          <a:p>
            <a:pPr lvl="1"/>
            <a:r>
              <a:rPr lang="en-US" dirty="0" smtClean="0"/>
              <a:t>≈50% more hardware, ≈2X better performance?</a:t>
            </a:r>
          </a:p>
          <a:p>
            <a:pPr lvl="1"/>
            <a:r>
              <a:rPr lang="en-US" dirty="0" smtClean="0"/>
              <a:t>Share lower caches (L2 cache, L3 cache), Memory Controller</a:t>
            </a:r>
          </a:p>
          <a:p>
            <a:pPr lvl="1"/>
            <a:endParaRPr lang="en-US" dirty="0" smtClean="0"/>
          </a:p>
          <a:p>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5BA7A86-761C-AA44-A3EC-A4BFD0A963C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Machines in (old) 61C Lab</a:t>
            </a:r>
            <a:endParaRPr lang="en-US" dirty="0"/>
          </a:p>
        </p:txBody>
      </p:sp>
      <p:sp>
        <p:nvSpPr>
          <p:cNvPr id="12" name="Content Placeholder 11"/>
          <p:cNvSpPr>
            <a:spLocks noGrp="1"/>
          </p:cNvSpPr>
          <p:nvPr>
            <p:ph sz="half" idx="1"/>
          </p:nvPr>
        </p:nvSpPr>
        <p:spPr>
          <a:xfrm>
            <a:off x="507999" y="1295400"/>
            <a:ext cx="7315201" cy="4953000"/>
          </a:xfrm>
        </p:spPr>
        <p:txBody>
          <a:bodyPr>
            <a:normAutofit lnSpcReduction="10000"/>
          </a:bodyPr>
          <a:lstStyle/>
          <a:p>
            <a:r>
              <a:rPr lang="en-US" dirty="0" smtClean="0">
                <a:latin typeface="Courier New"/>
                <a:cs typeface="Courier New"/>
              </a:rPr>
              <a:t>/</a:t>
            </a:r>
            <a:r>
              <a:rPr lang="en-US" dirty="0" err="1" smtClean="0">
                <a:latin typeface="Courier New"/>
                <a:cs typeface="Courier New"/>
              </a:rPr>
              <a:t>usr/sbin/sysctl</a:t>
            </a:r>
            <a:r>
              <a:rPr lang="en-US" dirty="0" smtClean="0">
                <a:latin typeface="Courier New"/>
                <a:cs typeface="Courier New"/>
              </a:rPr>
              <a:t> -a | </a:t>
            </a:r>
            <a:r>
              <a:rPr lang="en-US" dirty="0" err="1" smtClean="0">
                <a:latin typeface="Courier New"/>
                <a:cs typeface="Courier New"/>
              </a:rPr>
              <a:t>grep</a:t>
            </a:r>
            <a:r>
              <a:rPr lang="en-US" dirty="0" smtClean="0">
                <a:latin typeface="Courier New"/>
                <a:cs typeface="Courier New"/>
              </a:rPr>
              <a:t> hw\.</a:t>
            </a:r>
          </a:p>
          <a:p>
            <a:pPr>
              <a:buNone/>
            </a:pPr>
            <a:r>
              <a:rPr lang="en-US" dirty="0" err="1" smtClean="0"/>
              <a:t>hw.model</a:t>
            </a:r>
            <a:r>
              <a:rPr lang="en-US" dirty="0" smtClean="0"/>
              <a:t> = MacPro4,1</a:t>
            </a:r>
          </a:p>
          <a:p>
            <a:pPr>
              <a:buNone/>
            </a:pPr>
            <a:r>
              <a:rPr lang="en-US" dirty="0" smtClean="0"/>
              <a:t>…</a:t>
            </a:r>
          </a:p>
          <a:p>
            <a:pPr>
              <a:buNone/>
            </a:pPr>
            <a:r>
              <a:rPr lang="en-US" dirty="0" err="1" smtClean="0"/>
              <a:t>hw.physicalcpu</a:t>
            </a:r>
            <a:r>
              <a:rPr lang="en-US" dirty="0" smtClean="0"/>
              <a:t>: </a:t>
            </a:r>
            <a:r>
              <a:rPr lang="en-US" dirty="0" smtClean="0">
                <a:solidFill>
                  <a:srgbClr val="3366FF"/>
                </a:solidFill>
              </a:rPr>
              <a:t>8</a:t>
            </a:r>
          </a:p>
          <a:p>
            <a:pPr>
              <a:buNone/>
            </a:pPr>
            <a:r>
              <a:rPr lang="en-US" dirty="0" err="1" smtClean="0"/>
              <a:t>hw.logicalcpu</a:t>
            </a:r>
            <a:r>
              <a:rPr lang="en-US" dirty="0" smtClean="0"/>
              <a:t>: </a:t>
            </a:r>
            <a:r>
              <a:rPr lang="en-US" dirty="0" smtClean="0">
                <a:solidFill>
                  <a:srgbClr val="3366FF"/>
                </a:solidFill>
              </a:rPr>
              <a:t>16</a:t>
            </a:r>
          </a:p>
          <a:p>
            <a:pPr>
              <a:buNone/>
            </a:pPr>
            <a:r>
              <a:rPr lang="en-US" dirty="0" smtClean="0"/>
              <a:t>…</a:t>
            </a:r>
          </a:p>
          <a:p>
            <a:pPr>
              <a:buNone/>
            </a:pPr>
            <a:r>
              <a:rPr lang="en-US" dirty="0" err="1" smtClean="0"/>
              <a:t>hw.cpufrequency</a:t>
            </a:r>
            <a:r>
              <a:rPr lang="en-US" dirty="0" smtClean="0"/>
              <a:t> = </a:t>
            </a:r>
            <a:br>
              <a:rPr lang="en-US" dirty="0" smtClean="0"/>
            </a:br>
            <a:r>
              <a:rPr lang="en-US" dirty="0" smtClean="0"/>
              <a:t>2,260,000,000</a:t>
            </a:r>
          </a:p>
          <a:p>
            <a:pPr>
              <a:buNone/>
            </a:pPr>
            <a:r>
              <a:rPr lang="en-US" dirty="0" err="1" smtClean="0"/>
              <a:t>hw.physmem</a:t>
            </a:r>
            <a:r>
              <a:rPr lang="en-US" dirty="0" smtClean="0"/>
              <a:t> = </a:t>
            </a:r>
            <a:br>
              <a:rPr lang="en-US" dirty="0" smtClean="0"/>
            </a:br>
            <a:r>
              <a:rPr lang="en-US" dirty="0" smtClean="0"/>
              <a:t>2,147,483,648</a:t>
            </a:r>
          </a:p>
          <a:p>
            <a:pPr>
              <a:buNone/>
            </a:pPr>
            <a:endParaRPr lang="en-US" dirty="0" smtClean="0"/>
          </a:p>
          <a:p>
            <a:pPr>
              <a:buNone/>
            </a:pPr>
            <a:endParaRPr lang="en-US" dirty="0" smtClean="0"/>
          </a:p>
          <a:p>
            <a:pPr>
              <a:buNone/>
            </a:pPr>
            <a:endParaRPr lang="en-US" dirty="0"/>
          </a:p>
        </p:txBody>
      </p:sp>
      <p:sp>
        <p:nvSpPr>
          <p:cNvPr id="13" name="Content Placeholder 12"/>
          <p:cNvSpPr>
            <a:spLocks noGrp="1"/>
          </p:cNvSpPr>
          <p:nvPr>
            <p:ph sz="half" idx="2"/>
          </p:nvPr>
        </p:nvSpPr>
        <p:spPr>
          <a:xfrm>
            <a:off x="4436534" y="1820332"/>
            <a:ext cx="4216400" cy="4525963"/>
          </a:xfrm>
        </p:spPr>
        <p:txBody>
          <a:bodyPr>
            <a:normAutofit lnSpcReduction="10000"/>
          </a:bodyPr>
          <a:lstStyle/>
          <a:p>
            <a:pPr>
              <a:buNone/>
            </a:pPr>
            <a:r>
              <a:rPr lang="en-US" dirty="0" err="1" smtClean="0"/>
              <a:t>hw.cachelinesize</a:t>
            </a:r>
            <a:r>
              <a:rPr lang="en-US" dirty="0" smtClean="0"/>
              <a:t> = 64</a:t>
            </a:r>
          </a:p>
          <a:p>
            <a:pPr>
              <a:buNone/>
            </a:pPr>
            <a:r>
              <a:rPr lang="en-US" dirty="0" smtClean="0"/>
              <a:t>hw.l1icachesize: 32,768</a:t>
            </a:r>
          </a:p>
          <a:p>
            <a:pPr>
              <a:buNone/>
            </a:pPr>
            <a:r>
              <a:rPr lang="en-US" dirty="0" smtClean="0"/>
              <a:t>hw.l1dcachesize: 32,768</a:t>
            </a:r>
          </a:p>
          <a:p>
            <a:pPr>
              <a:buNone/>
            </a:pPr>
            <a:r>
              <a:rPr lang="en-US" dirty="0" smtClean="0"/>
              <a:t>hw.l2cachesize: 262,144</a:t>
            </a:r>
          </a:p>
          <a:p>
            <a:pPr>
              <a:buNone/>
            </a:pPr>
            <a:r>
              <a:rPr lang="en-US" dirty="0" smtClean="0"/>
              <a:t>hw.l3cachesize: 8,388,608</a:t>
            </a:r>
          </a:p>
          <a:p>
            <a:pPr>
              <a:buNone/>
            </a:pPr>
            <a:endParaRPr lang="en-US" dirty="0" smtClean="0"/>
          </a:p>
          <a:p>
            <a:pPr>
              <a:buNone/>
            </a:pPr>
            <a:endParaRPr lang="en-US" dirty="0"/>
          </a:p>
        </p:txBody>
      </p:sp>
      <p:sp>
        <p:nvSpPr>
          <p:cNvPr id="5" name="Date Placeholder 4"/>
          <p:cNvSpPr>
            <a:spLocks noGrp="1"/>
          </p:cNvSpPr>
          <p:nvPr>
            <p:ph type="dt" sz="half" idx="10"/>
          </p:nvPr>
        </p:nvSpPr>
        <p:spPr/>
        <p:txBody>
          <a:bodyPr/>
          <a:lstStyle/>
          <a:p>
            <a:pPr>
              <a:defRPr/>
            </a:pPr>
            <a:fld id="{0CB94DB3-DCBF-0B46-9E44-F4C0B405C0E0}" type="datetime1">
              <a:rPr lang="en-US" smtClean="0"/>
              <a:pPr>
                <a:defRPr/>
              </a:pPr>
              <a:t>3/8/12</a:t>
            </a:fld>
            <a:endParaRPr lang="en-US"/>
          </a:p>
        </p:txBody>
      </p:sp>
      <p:sp>
        <p:nvSpPr>
          <p:cNvPr id="6" name="Footer Placeholder 5"/>
          <p:cNvSpPr>
            <a:spLocks noGrp="1"/>
          </p:cNvSpPr>
          <p:nvPr>
            <p:ph type="ftr" sz="quarter" idx="11"/>
          </p:nvPr>
        </p:nvSpPr>
        <p:spPr/>
        <p:txBody>
          <a:bodyPr/>
          <a:lstStyle/>
          <a:p>
            <a:r>
              <a:rPr lang="en-US" smtClean="0"/>
              <a:t>Spring 2012 -- Lecture #16</a:t>
            </a:r>
            <a:endParaRPr lang="en-US"/>
          </a:p>
        </p:txBody>
      </p:sp>
      <p:sp>
        <p:nvSpPr>
          <p:cNvPr id="7" name="Slide Number Placeholder 6"/>
          <p:cNvSpPr>
            <a:spLocks noGrp="1"/>
          </p:cNvSpPr>
          <p:nvPr>
            <p:ph type="sldNum" sz="quarter" idx="12"/>
          </p:nvPr>
        </p:nvSpPr>
        <p:spPr/>
        <p:txBody>
          <a:bodyPr/>
          <a:lstStyle/>
          <a:p>
            <a:pPr lvl="1"/>
            <a:fld id="{CC1D1B42-B4CA-FF4F-BCB0-426E92B43613}" type="slidenum">
              <a:rPr lang="en-US" smtClean="0"/>
              <a:pPr lvl="1"/>
              <a:t>16</a:t>
            </a:fld>
            <a:endParaRPr lang="en-US">
              <a:latin typeface="Calibri" charset="0"/>
            </a:endParaRPr>
          </a:p>
        </p:txBody>
      </p:sp>
      <p:grpSp>
        <p:nvGrpSpPr>
          <p:cNvPr id="2" name="Group 13"/>
          <p:cNvGrpSpPr/>
          <p:nvPr/>
        </p:nvGrpSpPr>
        <p:grpSpPr>
          <a:xfrm>
            <a:off x="3149600" y="3522133"/>
            <a:ext cx="5452534" cy="2865748"/>
            <a:chOff x="3149600" y="3522133"/>
            <a:chExt cx="5452534" cy="2865748"/>
          </a:xfrm>
        </p:grpSpPr>
        <p:sp>
          <p:nvSpPr>
            <p:cNvPr id="8" name="TextBox 7"/>
            <p:cNvSpPr txBox="1"/>
            <p:nvPr/>
          </p:nvSpPr>
          <p:spPr>
            <a:xfrm>
              <a:off x="4504268" y="4571999"/>
              <a:ext cx="4097866" cy="1815882"/>
            </a:xfrm>
            <a:prstGeom prst="rect">
              <a:avLst/>
            </a:prstGeom>
            <a:noFill/>
            <a:ln>
              <a:solidFill>
                <a:srgbClr val="4F81BD"/>
              </a:solidFill>
            </a:ln>
          </p:spPr>
          <p:txBody>
            <a:bodyPr wrap="square" rtlCol="0">
              <a:spAutoFit/>
            </a:bodyPr>
            <a:lstStyle/>
            <a:p>
              <a:r>
                <a:rPr lang="en-US" sz="2800" b="1" dirty="0" smtClean="0">
                  <a:solidFill>
                    <a:srgbClr val="3366FF"/>
                  </a:solidFill>
                </a:rPr>
                <a:t>Therefore, should try up to 16 threads to see if performance gain even though only 8 cores</a:t>
              </a:r>
              <a:endParaRPr lang="en-US" sz="2800" b="1" dirty="0">
                <a:solidFill>
                  <a:srgbClr val="3366FF"/>
                </a:solidFill>
              </a:endParaRPr>
            </a:p>
          </p:txBody>
        </p:sp>
        <p:cxnSp>
          <p:nvCxnSpPr>
            <p:cNvPr id="10" name="Straight Connector 9"/>
            <p:cNvCxnSpPr/>
            <p:nvPr/>
          </p:nvCxnSpPr>
          <p:spPr>
            <a:xfrm>
              <a:off x="3149600" y="3522133"/>
              <a:ext cx="1388533" cy="106680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Midterm answers and grading </a:t>
            </a:r>
            <a:r>
              <a:rPr lang="en-US" dirty="0" err="1" smtClean="0"/>
              <a:t>ruberic</a:t>
            </a:r>
            <a:r>
              <a:rPr lang="en-US" dirty="0" smtClean="0"/>
              <a:t> online</a:t>
            </a:r>
          </a:p>
          <a:p>
            <a:r>
              <a:rPr lang="en-US" dirty="0" smtClean="0"/>
              <a:t>Turn in your written </a:t>
            </a:r>
            <a:r>
              <a:rPr lang="en-US" dirty="0" err="1" smtClean="0"/>
              <a:t>regrade</a:t>
            </a:r>
            <a:r>
              <a:rPr lang="en-US" dirty="0" smtClean="0"/>
              <a:t> petitions with your exam to your TA by next discussion section</a:t>
            </a:r>
          </a:p>
          <a:p>
            <a:r>
              <a:rPr lang="en-US" dirty="0" smtClean="0"/>
              <a:t>Long term </a:t>
            </a:r>
            <a:r>
              <a:rPr lang="en-US" dirty="0" err="1" smtClean="0"/>
              <a:t>administrivia</a:t>
            </a:r>
            <a:r>
              <a:rPr lang="en-US" dirty="0" smtClean="0"/>
              <a:t>: Make sure all grades are correct but Project 4 by Friday April 20</a:t>
            </a:r>
          </a:p>
          <a:p>
            <a:r>
              <a:rPr lang="en-US" dirty="0" smtClean="0"/>
              <a:t>Final Exam 11:30-2:30 (TBD) Wed May 9</a:t>
            </a:r>
          </a:p>
          <a:p>
            <a:endParaRPr lang="en-US" dirty="0" smtClean="0"/>
          </a:p>
          <a:p>
            <a:endParaRPr lang="en-US" dirty="0"/>
          </a:p>
        </p:txBody>
      </p:sp>
      <p:sp>
        <p:nvSpPr>
          <p:cNvPr id="4" name="Date Placeholder 3"/>
          <p:cNvSpPr>
            <a:spLocks noGrp="1"/>
          </p:cNvSpPr>
          <p:nvPr>
            <p:ph type="dt" sz="half" idx="10"/>
          </p:nvPr>
        </p:nvSpPr>
        <p:spPr/>
        <p:txBody>
          <a:bodyPr/>
          <a:lstStyle/>
          <a:p>
            <a:fld id="{69052755-54F7-2543-A22C-142911EC57B0}"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Well on Midterm!</a:t>
            </a:r>
            <a:endParaRPr lang="en-US" dirty="0"/>
          </a:p>
        </p:txBody>
      </p:sp>
      <p:sp>
        <p:nvSpPr>
          <p:cNvPr id="3" name="Content Placeholder 2"/>
          <p:cNvSpPr>
            <a:spLocks noGrp="1"/>
          </p:cNvSpPr>
          <p:nvPr>
            <p:ph sz="half" idx="1"/>
          </p:nvPr>
        </p:nvSpPr>
        <p:spPr>
          <a:xfrm>
            <a:off x="4097861" y="1684866"/>
            <a:ext cx="5350933" cy="4525963"/>
          </a:xfrm>
        </p:spPr>
        <p:txBody>
          <a:bodyPr>
            <a:normAutofit fontScale="77500" lnSpcReduction="20000"/>
          </a:bodyPr>
          <a:lstStyle/>
          <a:p>
            <a:pPr>
              <a:buNone/>
              <a:tabLst>
                <a:tab pos="1778000" algn="l"/>
              </a:tabLst>
            </a:pPr>
            <a:r>
              <a:rPr lang="en-US" dirty="0" smtClean="0"/>
              <a:t>     25.0 - 30.0:   1 *</a:t>
            </a:r>
            <a:br>
              <a:rPr lang="en-US" dirty="0" smtClean="0"/>
            </a:br>
            <a:r>
              <a:rPr lang="en-US" dirty="0" smtClean="0"/>
              <a:t>30.0 - 35.0:   0 </a:t>
            </a:r>
            <a:br>
              <a:rPr lang="en-US" dirty="0" smtClean="0"/>
            </a:br>
            <a:r>
              <a:rPr lang="en-US" dirty="0" smtClean="0"/>
              <a:t>35.0 - 40.0:   4 ***</a:t>
            </a:r>
            <a:br>
              <a:rPr lang="en-US" dirty="0" smtClean="0"/>
            </a:br>
            <a:r>
              <a:rPr lang="en-US" dirty="0" smtClean="0"/>
              <a:t>40.0 - 45.0:   4 ***</a:t>
            </a:r>
            <a:br>
              <a:rPr lang="en-US" dirty="0" smtClean="0"/>
            </a:br>
            <a:r>
              <a:rPr lang="en-US" dirty="0" smtClean="0"/>
              <a:t>45.0 - 50.0:   3 **</a:t>
            </a:r>
            <a:br>
              <a:rPr lang="en-US" dirty="0" smtClean="0"/>
            </a:br>
            <a:r>
              <a:rPr lang="en-US" dirty="0" smtClean="0"/>
              <a:t>50.0 - 55.0: 12 *******</a:t>
            </a:r>
            <a:br>
              <a:rPr lang="en-US" dirty="0" smtClean="0"/>
            </a:br>
            <a:r>
              <a:rPr lang="en-US" dirty="0" smtClean="0"/>
              <a:t>55.0 - 60.0:   8 *****</a:t>
            </a:r>
            <a:br>
              <a:rPr lang="en-US" dirty="0" smtClean="0"/>
            </a:br>
            <a:r>
              <a:rPr lang="en-US" dirty="0" smtClean="0"/>
              <a:t>60.0 - 65.0: 16 *********</a:t>
            </a:r>
            <a:br>
              <a:rPr lang="en-US" dirty="0" smtClean="0"/>
            </a:br>
            <a:r>
              <a:rPr lang="en-US" dirty="0" smtClean="0"/>
              <a:t>65.0 - 70.0: 23 *************</a:t>
            </a:r>
            <a:br>
              <a:rPr lang="en-US" dirty="0" smtClean="0"/>
            </a:br>
            <a:r>
              <a:rPr lang="en-US" dirty="0" smtClean="0"/>
              <a:t>70.0 - 75.0: 21 ************</a:t>
            </a:r>
            <a:br>
              <a:rPr lang="en-US" dirty="0" smtClean="0"/>
            </a:br>
            <a:r>
              <a:rPr lang="en-US" dirty="0" smtClean="0"/>
              <a:t>75.0 - 80.0: 37 ********************</a:t>
            </a:r>
            <a:br>
              <a:rPr lang="en-US" dirty="0" smtClean="0"/>
            </a:br>
            <a:r>
              <a:rPr lang="en-US" dirty="0" smtClean="0"/>
              <a:t>80.0 - 85.0: 34 *******************</a:t>
            </a:r>
            <a:br>
              <a:rPr lang="en-US" dirty="0" smtClean="0"/>
            </a:br>
            <a:r>
              <a:rPr lang="en-US" dirty="0" smtClean="0"/>
              <a:t>85.0 - 90.0: 33 ******************</a:t>
            </a:r>
            <a:br>
              <a:rPr lang="en-US" dirty="0" smtClean="0"/>
            </a:br>
            <a:r>
              <a:rPr lang="en-US" dirty="0" smtClean="0"/>
              <a:t>90.0 - 95.0: 31 *****************</a:t>
            </a:r>
            <a:br>
              <a:rPr lang="en-US" dirty="0" smtClean="0"/>
            </a:br>
            <a:r>
              <a:rPr lang="en-US" dirty="0" smtClean="0"/>
              <a:t>95.0 -100.0:25 **************</a:t>
            </a:r>
            <a:endParaRPr lang="en-US" dirty="0"/>
          </a:p>
        </p:txBody>
      </p:sp>
      <p:sp>
        <p:nvSpPr>
          <p:cNvPr id="7" name="Content Placeholder 6"/>
          <p:cNvSpPr>
            <a:spLocks noGrp="1"/>
          </p:cNvSpPr>
          <p:nvPr>
            <p:ph sz="half" idx="2"/>
          </p:nvPr>
        </p:nvSpPr>
        <p:spPr>
          <a:xfrm>
            <a:off x="482599" y="1667934"/>
            <a:ext cx="4529668" cy="4525963"/>
          </a:xfrm>
        </p:spPr>
        <p:txBody>
          <a:bodyPr>
            <a:noAutofit/>
          </a:bodyPr>
          <a:lstStyle/>
          <a:p>
            <a:r>
              <a:rPr lang="en-US" sz="2400" dirty="0" smtClean="0"/>
              <a:t>Mean: 77.1</a:t>
            </a:r>
          </a:p>
          <a:p>
            <a:r>
              <a:rPr lang="en-US" sz="2400" dirty="0" smtClean="0"/>
              <a:t>Mode: 75.0</a:t>
            </a:r>
          </a:p>
          <a:p>
            <a:r>
              <a:rPr lang="en-US" sz="2400" dirty="0" smtClean="0"/>
              <a:t>Standard deviation: 14.7</a:t>
            </a:r>
          </a:p>
          <a:p>
            <a:r>
              <a:rPr lang="en-US" sz="2400" dirty="0" smtClean="0"/>
              <a:t>Minimum: 27.0</a:t>
            </a:r>
          </a:p>
          <a:p>
            <a:r>
              <a:rPr lang="en-US" sz="2400" dirty="0" smtClean="0"/>
              <a:t>1st quartile: 68.0</a:t>
            </a:r>
          </a:p>
          <a:p>
            <a:r>
              <a:rPr lang="en-US" sz="2400" dirty="0" smtClean="0"/>
              <a:t>2nd quartile (median): 79.5</a:t>
            </a:r>
          </a:p>
          <a:p>
            <a:r>
              <a:rPr lang="en-US" sz="2400" dirty="0" smtClean="0"/>
              <a:t>3rd quartile: 88.5</a:t>
            </a:r>
          </a:p>
          <a:p>
            <a:r>
              <a:rPr lang="en-US" sz="2400" dirty="0" smtClean="0"/>
              <a:t>Maximum: 99.0</a:t>
            </a:r>
          </a:p>
          <a:p>
            <a:r>
              <a:rPr lang="en-US" sz="2400" dirty="0" smtClean="0"/>
              <a:t>Max possible: 100.0</a:t>
            </a:r>
            <a:endParaRPr lang="en-US" sz="2400" dirty="0"/>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dirty="0"/>
          </a:p>
        </p:txBody>
      </p:sp>
      <p:cxnSp>
        <p:nvCxnSpPr>
          <p:cNvPr id="9" name="Straight Connector 8"/>
          <p:cNvCxnSpPr/>
          <p:nvPr/>
        </p:nvCxnSpPr>
        <p:spPr>
          <a:xfrm rot="10800000">
            <a:off x="4250267" y="4639733"/>
            <a:ext cx="4673602" cy="15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4301068" y="3877734"/>
            <a:ext cx="4588935" cy="18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4267200" y="5181600"/>
            <a:ext cx="4656668" cy="1852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457200" y="1600200"/>
            <a:ext cx="8229600" cy="4936067"/>
          </a:xfrm>
        </p:spPr>
        <p:txBody>
          <a:bodyPr>
            <a:normAutofit fontScale="92500" lnSpcReduction="20000"/>
          </a:bodyPr>
          <a:lstStyle/>
          <a:p>
            <a:r>
              <a:rPr lang="en-US" dirty="0" smtClean="0"/>
              <a:t>What is going well?</a:t>
            </a:r>
          </a:p>
          <a:p>
            <a:pPr lvl="1"/>
            <a:r>
              <a:rPr lang="en-US" dirty="0" smtClean="0"/>
              <a:t>Projects, interesting concepts, course revision, labs, discussions, lecture organization</a:t>
            </a:r>
          </a:p>
          <a:p>
            <a:r>
              <a:rPr lang="en-US" dirty="0" smtClean="0"/>
              <a:t>What would you like to see more of?</a:t>
            </a:r>
          </a:p>
          <a:p>
            <a:pPr lvl="1"/>
            <a:r>
              <a:rPr lang="en-US" dirty="0" smtClean="0"/>
              <a:t>More examples, clearer project descriptions</a:t>
            </a:r>
          </a:p>
          <a:p>
            <a:r>
              <a:rPr lang="en-US" dirty="0" smtClean="0"/>
              <a:t>What is the most important thing you have learned?</a:t>
            </a:r>
          </a:p>
          <a:p>
            <a:pPr lvl="1"/>
            <a:r>
              <a:rPr lang="en-US" dirty="0" smtClean="0"/>
              <a:t>Study habits (read before lecture), MapReduce, MIPS/assembly language, memory hierarchy, how it all fits together (C-&gt;MIPS-&gt;Machine)</a:t>
            </a:r>
          </a:p>
          <a:p>
            <a:pPr lvl="1"/>
            <a:r>
              <a:rPr lang="en-US" dirty="0" smtClean="0"/>
              <a:t>“MapReduce and pointer manipulation. I've already used them in interviews.”</a:t>
            </a:r>
          </a:p>
        </p:txBody>
      </p:sp>
      <p:sp>
        <p:nvSpPr>
          <p:cNvPr id="4" name="Date Placeholder 3"/>
          <p:cNvSpPr>
            <a:spLocks noGrp="1"/>
          </p:cNvSpPr>
          <p:nvPr>
            <p:ph type="dt" sz="half" idx="10"/>
          </p:nvPr>
        </p:nvSpPr>
        <p:spPr/>
        <p:txBody>
          <a:bodyPr/>
          <a:lstStyle/>
          <a:p>
            <a:fld id="{D65E170E-AED5-4947-A482-9D267818723F}"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338D4F3F-48B9-8947-AAB1-7410DDE5CE56}" type="datetime1">
              <a:rPr lang="en-US" smtClean="0"/>
              <a:pPr/>
              <a:t>3/8/12</a:t>
            </a:fld>
            <a:endParaRPr lang="en-US"/>
          </a:p>
        </p:txBody>
      </p:sp>
      <p:sp>
        <p:nvSpPr>
          <p:cNvPr id="46" name="Footer Placeholder 45"/>
          <p:cNvSpPr>
            <a:spLocks noGrp="1"/>
          </p:cNvSpPr>
          <p:nvPr>
            <p:ph type="ftr" sz="quarter" idx="11"/>
          </p:nvPr>
        </p:nvSpPr>
        <p:spPr/>
        <p:txBody>
          <a:bodyPr/>
          <a:lstStyle/>
          <a:p>
            <a:r>
              <a:rPr lang="en-US" smtClean="0"/>
              <a:t>Spring 2012 -- Lecture #16</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6861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4"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7" cy="2317966"/>
              <a:chOff x="1678763" y="1325247"/>
              <a:chExt cx="9492273" cy="1681255"/>
            </a:xfrm>
          </p:grpSpPr>
          <p:sp>
            <p:nvSpPr>
              <p:cNvPr id="68" name="Rectangle 67"/>
              <p:cNvSpPr/>
              <p:nvPr/>
            </p:nvSpPr>
            <p:spPr>
              <a:xfrm>
                <a:off x="1678763" y="1325247"/>
                <a:ext cx="6469521" cy="1681255"/>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968868" y="1802865"/>
                <a:ext cx="3202168" cy="267882"/>
              </a:xfrm>
              <a:prstGeom prst="rect">
                <a:avLst/>
              </a:prstGeom>
              <a:noFill/>
              <a:ln w="38100" cap="flat" cmpd="sng" algn="ctr">
                <a:noFill/>
                <a:prstDash val="solid"/>
                <a:round/>
                <a:headEnd type="none" w="med" len="med"/>
                <a:tailEnd type="none" w="med" len="med"/>
              </a:ln>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67" name="Rectangle 66"/>
            <p:cNvSpPr/>
            <p:nvPr/>
          </p:nvSpPr>
          <p:spPr>
            <a:xfrm>
              <a:off x="0" y="2404534"/>
              <a:ext cx="3200400" cy="104986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Which topics that you feel unsure about?</a:t>
            </a:r>
          </a:p>
          <a:p>
            <a:pPr lvl="1"/>
            <a:r>
              <a:rPr lang="en-US" dirty="0" smtClean="0"/>
              <a:t>Caches, MapReduce, pointers</a:t>
            </a:r>
          </a:p>
          <a:p>
            <a:r>
              <a:rPr lang="en-US" dirty="0" smtClean="0"/>
              <a:t>Topics you understand really well?</a:t>
            </a:r>
          </a:p>
          <a:p>
            <a:pPr lvl="1"/>
            <a:r>
              <a:rPr lang="en-US" dirty="0" smtClean="0"/>
              <a:t>Numbers, MIPS, MapReduce, caches</a:t>
            </a:r>
          </a:p>
          <a:p>
            <a:r>
              <a:rPr lang="en-US" dirty="0" smtClean="0"/>
              <a:t>40% read book before lecture (!)</a:t>
            </a:r>
          </a:p>
          <a:p>
            <a:r>
              <a:rPr lang="en-US" dirty="0" smtClean="0"/>
              <a:t>65% like or OK with student roulette</a:t>
            </a:r>
          </a:p>
          <a:p>
            <a:r>
              <a:rPr lang="en-US" dirty="0" smtClean="0"/>
              <a:t>75% rarely miss a lecture</a:t>
            </a:r>
          </a:p>
          <a:p>
            <a:r>
              <a:rPr lang="en-US" dirty="0" smtClean="0"/>
              <a:t>82% like or OK with Peer Instruction</a:t>
            </a:r>
          </a:p>
          <a:p>
            <a:r>
              <a:rPr lang="en-US" dirty="0" smtClean="0"/>
              <a:t>88% like or OK with 61C in the News</a:t>
            </a:r>
          </a:p>
          <a:p>
            <a:r>
              <a:rPr lang="en-US" dirty="0" smtClean="0"/>
              <a:t>88% like or OK with Get to know your Prof</a:t>
            </a:r>
            <a:endParaRPr lang="en-US" dirty="0"/>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61c in the News</a:t>
            </a:r>
            <a:endParaRPr lang="en-US" dirty="0"/>
          </a:p>
        </p:txBody>
      </p:sp>
      <p:sp>
        <p:nvSpPr>
          <p:cNvPr id="3" name="Content Placeholder 2"/>
          <p:cNvSpPr>
            <a:spLocks noGrp="1"/>
          </p:cNvSpPr>
          <p:nvPr>
            <p:ph idx="1"/>
          </p:nvPr>
        </p:nvSpPr>
        <p:spPr>
          <a:xfrm>
            <a:off x="457199" y="1600200"/>
            <a:ext cx="5063067" cy="4525963"/>
          </a:xfrm>
        </p:spPr>
        <p:txBody>
          <a:bodyPr>
            <a:normAutofit fontScale="85000" lnSpcReduction="20000"/>
          </a:bodyPr>
          <a:lstStyle/>
          <a:p>
            <a:r>
              <a:rPr lang="en-US" dirty="0" smtClean="0"/>
              <a:t>Today is International Women’s Day</a:t>
            </a:r>
          </a:p>
          <a:p>
            <a:r>
              <a:rPr lang="en-US" dirty="0" smtClean="0"/>
              <a:t>Grace Murray Hopper(1906–1992)</a:t>
            </a:r>
            <a:r>
              <a:rPr lang="en-US" dirty="0" smtClean="0"/>
              <a:t> one </a:t>
            </a:r>
            <a:r>
              <a:rPr lang="en-US" dirty="0" smtClean="0"/>
              <a:t>of the first programmers, developed the first compiler, and was </a:t>
            </a:r>
            <a:r>
              <a:rPr lang="en-US" dirty="0" smtClean="0"/>
              <a:t>referred </a:t>
            </a:r>
            <a:r>
              <a:rPr lang="en-US" dirty="0" smtClean="0"/>
              <a:t>to as “Amazing Grace.”</a:t>
            </a:r>
            <a:r>
              <a:rPr lang="en-US" dirty="0" smtClean="0"/>
              <a:t> </a:t>
            </a:r>
          </a:p>
          <a:p>
            <a:r>
              <a:rPr lang="en-US" dirty="0" smtClean="0"/>
              <a:t>Conference in her name</a:t>
            </a:r>
          </a:p>
          <a:p>
            <a:r>
              <a:rPr lang="en-US" dirty="0" smtClean="0"/>
              <a:t>She </a:t>
            </a:r>
            <a:r>
              <a:rPr lang="en-US" dirty="0" smtClean="0"/>
              <a:t>became a rear admiral in the US Navy, and in 1997 a warship was named for her: the USS Hopper.</a:t>
            </a:r>
            <a:endParaRPr lang="en-US" dirty="0"/>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pic>
        <p:nvPicPr>
          <p:cNvPr id="7" name="Picture 6" descr="Hopper.jpg"/>
          <p:cNvPicPr>
            <a:picLocks noChangeAspect="1"/>
          </p:cNvPicPr>
          <p:nvPr/>
        </p:nvPicPr>
        <p:blipFill>
          <a:blip r:embed="rId2"/>
          <a:stretch>
            <a:fillRect/>
          </a:stretch>
        </p:blipFill>
        <p:spPr>
          <a:xfrm>
            <a:off x="5645386" y="1117600"/>
            <a:ext cx="3262078" cy="38269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OpenMP</a:t>
            </a:r>
            <a:endParaRPr lang="en-US" dirty="0"/>
          </a:p>
        </p:txBody>
      </p:sp>
      <p:sp>
        <p:nvSpPr>
          <p:cNvPr id="7171" name="Content Placeholder 2"/>
          <p:cNvSpPr>
            <a:spLocks noGrp="1"/>
          </p:cNvSpPr>
          <p:nvPr>
            <p:ph idx="1"/>
          </p:nvPr>
        </p:nvSpPr>
        <p:spPr/>
        <p:txBody>
          <a:bodyPr/>
          <a:lstStyle/>
          <a:p>
            <a:r>
              <a:rPr lang="en-US" dirty="0" smtClean="0"/>
              <a:t>OpenMP is an API used for multi-threaded, shared memory parallelism</a:t>
            </a:r>
          </a:p>
          <a:p>
            <a:pPr lvl="1"/>
            <a:r>
              <a:rPr lang="en-US" dirty="0" smtClean="0"/>
              <a:t>Compiler Directives</a:t>
            </a:r>
          </a:p>
          <a:p>
            <a:pPr lvl="1"/>
            <a:r>
              <a:rPr lang="en-US" dirty="0" smtClean="0"/>
              <a:t>Runtime Library Routines</a:t>
            </a:r>
          </a:p>
          <a:p>
            <a:pPr lvl="1"/>
            <a:r>
              <a:rPr lang="en-US" dirty="0" smtClean="0"/>
              <a:t>Environment Variables</a:t>
            </a:r>
          </a:p>
          <a:p>
            <a:r>
              <a:rPr lang="en-US" dirty="0" smtClean="0"/>
              <a:t>Portable</a:t>
            </a:r>
          </a:p>
          <a:p>
            <a:r>
              <a:rPr lang="en-US" dirty="0" smtClean="0"/>
              <a:t>Standardized</a:t>
            </a:r>
          </a:p>
          <a:p>
            <a:r>
              <a:rPr lang="en-US" dirty="0" smtClean="0"/>
              <a:t>Easy to compile: </a:t>
            </a:r>
            <a:r>
              <a:rPr lang="en-US" dirty="0" smtClean="0">
                <a:latin typeface="Courier"/>
                <a:cs typeface="Courier"/>
              </a:rPr>
              <a:t>cc –</a:t>
            </a:r>
            <a:r>
              <a:rPr lang="en-US" dirty="0" err="1" smtClean="0">
                <a:latin typeface="Courier"/>
                <a:cs typeface="Courier"/>
              </a:rPr>
              <a:t>fopenmp</a:t>
            </a:r>
            <a:r>
              <a:rPr lang="en-US" dirty="0" smtClean="0">
                <a:latin typeface="Courier"/>
                <a:cs typeface="Courier"/>
              </a:rPr>
              <a:t> </a:t>
            </a:r>
            <a:r>
              <a:rPr lang="en-US" dirty="0" err="1" smtClean="0">
                <a:latin typeface="Courier"/>
                <a:cs typeface="Courier"/>
              </a:rPr>
              <a:t>name.c</a:t>
            </a:r>
            <a:endParaRPr lang="en-US" dirty="0" smtClean="0">
              <a:latin typeface="Courier"/>
              <a:cs typeface="Courier"/>
            </a:endParaRPr>
          </a:p>
        </p:txBody>
      </p:sp>
      <p:sp>
        <p:nvSpPr>
          <p:cNvPr id="6" name="Date Placeholder 5"/>
          <p:cNvSpPr>
            <a:spLocks noGrp="1"/>
          </p:cNvSpPr>
          <p:nvPr>
            <p:ph type="dt" sz="half" idx="10"/>
          </p:nvPr>
        </p:nvSpPr>
        <p:spPr/>
        <p:txBody>
          <a:bodyPr/>
          <a:lstStyle/>
          <a:p>
            <a:fld id="{200C95CE-E460-A247-88A1-189B1E6A1B27}" type="datetime1">
              <a:rPr lang="en-US" smtClean="0"/>
              <a:pPr/>
              <a:t>3/8/12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22</a:t>
            </a:fld>
            <a:endParaRPr lang="en-US" dirty="0"/>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Races and Synchronization</a:t>
            </a:r>
            <a:endParaRPr lang="en-US" dirty="0"/>
          </a:p>
        </p:txBody>
      </p:sp>
      <p:sp>
        <p:nvSpPr>
          <p:cNvPr id="3" name="Content Placeholder 2"/>
          <p:cNvSpPr>
            <a:spLocks noGrp="1"/>
          </p:cNvSpPr>
          <p:nvPr>
            <p:ph idx="1"/>
          </p:nvPr>
        </p:nvSpPr>
        <p:spPr/>
        <p:txBody>
          <a:bodyPr>
            <a:normAutofit fontScale="92500"/>
          </a:bodyPr>
          <a:lstStyle/>
          <a:p>
            <a:r>
              <a:rPr lang="en-US" dirty="0" smtClean="0"/>
              <a:t>2 memory accesses form a </a:t>
            </a:r>
            <a:r>
              <a:rPr lang="en-US" i="1" dirty="0" smtClean="0">
                <a:solidFill>
                  <a:srgbClr val="3366FF"/>
                </a:solidFill>
              </a:rPr>
              <a:t>data race </a:t>
            </a:r>
            <a:r>
              <a:rPr lang="en-US" dirty="0" smtClean="0"/>
              <a:t>if from different threads to same location, and at least one is a write, and they occur one after another</a:t>
            </a:r>
          </a:p>
          <a:p>
            <a:r>
              <a:rPr lang="en-US" dirty="0" smtClean="0"/>
              <a:t>If there is a data race, result of program can vary depending on chance (which thread first?)</a:t>
            </a:r>
          </a:p>
          <a:p>
            <a:r>
              <a:rPr lang="en-US" dirty="0" smtClean="0"/>
              <a:t>Avoid data races by synchronizing writing and reading to get deterministic behavior</a:t>
            </a:r>
          </a:p>
          <a:p>
            <a:r>
              <a:rPr lang="en-US" dirty="0" smtClean="0"/>
              <a:t>Synchronization done by user-level routines that rely on hardware synchronization instructions</a:t>
            </a:r>
            <a:endParaRPr lang="en-US" dirty="0"/>
          </a:p>
        </p:txBody>
      </p:sp>
      <p:sp>
        <p:nvSpPr>
          <p:cNvPr id="4" name="Date Placeholder 3"/>
          <p:cNvSpPr>
            <a:spLocks noGrp="1"/>
          </p:cNvSpPr>
          <p:nvPr>
            <p:ph type="dt" sz="half" idx="10"/>
          </p:nvPr>
        </p:nvSpPr>
        <p:spPr/>
        <p:txBody>
          <a:bodyPr/>
          <a:lstStyle/>
          <a:p>
            <a:fld id="{A545EFCE-469A-624A-BFDA-D57BD3751F7E}"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Fall 2010 --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Parallelization</a:t>
            </a:r>
            <a:endParaRPr lang="en-US" dirty="0"/>
          </a:p>
        </p:txBody>
      </p:sp>
      <p:sp>
        <p:nvSpPr>
          <p:cNvPr id="10243" name="Content Placeholder 2"/>
          <p:cNvSpPr>
            <a:spLocks noGrp="1"/>
          </p:cNvSpPr>
          <p:nvPr>
            <p:ph idx="1"/>
          </p:nvPr>
        </p:nvSpPr>
        <p:spPr/>
        <p:txBody>
          <a:bodyPr/>
          <a:lstStyle/>
          <a:p>
            <a:pPr>
              <a:buNone/>
            </a:pPr>
            <a:r>
              <a:rPr lang="en-US" sz="2800" dirty="0" smtClean="0">
                <a:latin typeface="Courier New"/>
                <a:cs typeface="Courier New"/>
              </a:rPr>
              <a:t>for (i=0; i&lt;max; i++) zero[i] = 0;</a:t>
            </a:r>
          </a:p>
          <a:p>
            <a:endParaRPr lang="en-US" dirty="0" smtClean="0"/>
          </a:p>
          <a:p>
            <a:pPr lvl="1"/>
            <a:r>
              <a:rPr lang="en-US" dirty="0" smtClean="0"/>
              <a:t>For loop must have canonical shape for OpenMP to parallelize it </a:t>
            </a:r>
          </a:p>
          <a:p>
            <a:pPr lvl="2"/>
            <a:r>
              <a:rPr lang="en-US" dirty="0" smtClean="0"/>
              <a:t>Necessary for run-time system to determine loop iterations</a:t>
            </a:r>
          </a:p>
          <a:p>
            <a:pPr lvl="1"/>
            <a:r>
              <a:rPr lang="en-US" dirty="0" smtClean="0"/>
              <a:t>No premature exits from the loop allowed</a:t>
            </a:r>
          </a:p>
          <a:p>
            <a:pPr lvl="2"/>
            <a:r>
              <a:rPr lang="en-US" dirty="0" smtClean="0"/>
              <a:t>i.e., No break, return, exit, goto statements</a:t>
            </a:r>
          </a:p>
          <a:p>
            <a:pPr lvl="1"/>
            <a:endParaRPr lang="en-US" dirty="0"/>
          </a:p>
        </p:txBody>
      </p:sp>
      <p:sp>
        <p:nvSpPr>
          <p:cNvPr id="6" name="Date Placeholder 5"/>
          <p:cNvSpPr>
            <a:spLocks noGrp="1"/>
          </p:cNvSpPr>
          <p:nvPr>
            <p:ph type="dt" sz="half" idx="10"/>
          </p:nvPr>
        </p:nvSpPr>
        <p:spPr/>
        <p:txBody>
          <a:bodyPr/>
          <a:lstStyle/>
          <a:p>
            <a:fld id="{2628F926-0369-9A4D-A911-A764FB0093B2}" type="datetime1">
              <a:rPr lang="en-US" smtClean="0"/>
              <a:pPr/>
              <a:t>3/8/12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24</a:t>
            </a:fld>
            <a:endParaRPr lang="en-US" dirty="0"/>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Extends C with Pragmas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Pragmas are a mechanism C provides for language extensions</a:t>
            </a:r>
          </a:p>
          <a:p>
            <a:r>
              <a:rPr lang="en-US" dirty="0" smtClean="0"/>
              <a:t>Commonly implemented </a:t>
            </a:r>
            <a:r>
              <a:rPr lang="en-US" dirty="0" err="1" smtClean="0"/>
              <a:t>pragmas</a:t>
            </a:r>
            <a:r>
              <a:rPr lang="en-US" dirty="0" smtClean="0"/>
              <a:t>: </a:t>
            </a:r>
            <a:br>
              <a:rPr lang="en-US" dirty="0" smtClean="0"/>
            </a:br>
            <a:r>
              <a:rPr lang="en-US" dirty="0" smtClean="0"/>
              <a:t>structure packing, symbol aliasing, floating point exception modes</a:t>
            </a:r>
          </a:p>
          <a:p>
            <a:r>
              <a:rPr lang="en-US" dirty="0" smtClean="0"/>
              <a:t>Good mechanism for OpenMP because compilers that don't recognize a pragma are supposed to ignore them</a:t>
            </a:r>
          </a:p>
          <a:p>
            <a:pPr lvl="1"/>
            <a:r>
              <a:rPr lang="en-US" dirty="0" smtClean="0"/>
              <a:t>Runs on sequential computer even with embedded </a:t>
            </a:r>
            <a:r>
              <a:rPr lang="en-US" dirty="0" err="1" smtClean="0"/>
              <a:t>pragmas</a:t>
            </a:r>
            <a:endParaRPr lang="en-US" dirty="0"/>
          </a:p>
        </p:txBody>
      </p:sp>
      <p:sp>
        <p:nvSpPr>
          <p:cNvPr id="4" name="Date Placeholder 3"/>
          <p:cNvSpPr>
            <a:spLocks noGrp="1"/>
          </p:cNvSpPr>
          <p:nvPr>
            <p:ph type="dt" sz="half" idx="10"/>
          </p:nvPr>
        </p:nvSpPr>
        <p:spPr/>
        <p:txBody>
          <a:bodyPr/>
          <a:lstStyle/>
          <a:p>
            <a:fld id="{52511A81-4089-7444-84FD-3B05E92A810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2"/>
          <a:srcRect/>
          <a:stretch>
            <a:fillRect/>
          </a:stretch>
        </p:blipFill>
        <p:spPr bwMode="auto">
          <a:xfrm>
            <a:off x="2438394" y="4538133"/>
            <a:ext cx="4857750" cy="1638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Fork/Join Parallelism</a:t>
            </a:r>
            <a:endParaRPr lang="en-US" dirty="0"/>
          </a:p>
        </p:txBody>
      </p:sp>
      <p:sp>
        <p:nvSpPr>
          <p:cNvPr id="9219" name="Content Placeholder 2"/>
          <p:cNvSpPr>
            <a:spLocks noGrp="1"/>
          </p:cNvSpPr>
          <p:nvPr>
            <p:ph idx="1"/>
          </p:nvPr>
        </p:nvSpPr>
        <p:spPr>
          <a:xfrm>
            <a:off x="457200" y="1600200"/>
            <a:ext cx="8686800" cy="4525963"/>
          </a:xfrm>
        </p:spPr>
        <p:txBody>
          <a:bodyPr/>
          <a:lstStyle/>
          <a:p>
            <a:r>
              <a:rPr lang="en-US" dirty="0" smtClean="0"/>
              <a:t>Start out executing the program with one master thread</a:t>
            </a:r>
          </a:p>
          <a:p>
            <a:r>
              <a:rPr lang="en-US" dirty="0" smtClean="0"/>
              <a:t>Master thread </a:t>
            </a:r>
            <a:r>
              <a:rPr lang="en-US" i="1" dirty="0" smtClean="0">
                <a:solidFill>
                  <a:srgbClr val="0000FF"/>
                </a:solidFill>
              </a:rPr>
              <a:t>forks </a:t>
            </a:r>
            <a:r>
              <a:rPr lang="en-US" dirty="0" smtClean="0"/>
              <a:t>worker threads as enter parallel code</a:t>
            </a:r>
          </a:p>
          <a:p>
            <a:r>
              <a:rPr lang="en-US" dirty="0" smtClean="0"/>
              <a:t>Worker threads </a:t>
            </a:r>
            <a:r>
              <a:rPr lang="en-US" i="1" dirty="0" smtClean="0">
                <a:solidFill>
                  <a:srgbClr val="0000FF"/>
                </a:solidFill>
              </a:rPr>
              <a:t>join</a:t>
            </a:r>
            <a:r>
              <a:rPr lang="en-US" dirty="0" smtClean="0"/>
              <a:t> (die or suspend) at end of parallel code</a:t>
            </a:r>
            <a:endParaRPr lang="en-US" dirty="0"/>
          </a:p>
        </p:txBody>
      </p:sp>
      <p:sp>
        <p:nvSpPr>
          <p:cNvPr id="9221" name="TextBox 4"/>
          <p:cNvSpPr txBox="1">
            <a:spLocks noChangeArrowheads="1"/>
          </p:cNvSpPr>
          <p:nvPr/>
        </p:nvSpPr>
        <p:spPr bwMode="auto">
          <a:xfrm>
            <a:off x="533400" y="6096000"/>
            <a:ext cx="4572000" cy="400050"/>
          </a:xfrm>
          <a:prstGeom prst="rect">
            <a:avLst/>
          </a:prstGeom>
          <a:noFill/>
          <a:ln w="9525">
            <a:noFill/>
            <a:miter lim="800000"/>
            <a:headEnd/>
            <a:tailEnd/>
          </a:ln>
        </p:spPr>
        <p:txBody>
          <a:bodyPr>
            <a:prstTxWarp prst="textNoShape">
              <a:avLst/>
            </a:prstTxWarp>
            <a:spAutoFit/>
          </a:bodyPr>
          <a:lstStyle/>
          <a:p>
            <a:r>
              <a:rPr lang="en-US" sz="1000" dirty="0">
                <a:latin typeface="Verdana" charset="0"/>
              </a:rPr>
              <a:t>Image courtesy of http://www.llnl.gov/computing/tutorials/openMP/</a:t>
            </a:r>
          </a:p>
        </p:txBody>
      </p:sp>
      <p:sp>
        <p:nvSpPr>
          <p:cNvPr id="8" name="Date Placeholder 7"/>
          <p:cNvSpPr>
            <a:spLocks noGrp="1"/>
          </p:cNvSpPr>
          <p:nvPr>
            <p:ph type="dt" sz="half" idx="10"/>
          </p:nvPr>
        </p:nvSpPr>
        <p:spPr/>
        <p:txBody>
          <a:bodyPr/>
          <a:lstStyle/>
          <a:p>
            <a:fld id="{363568D8-6EAB-C445-BBE1-EF9642CD1948}" type="datetime1">
              <a:rPr lang="en-US" smtClean="0"/>
              <a:pPr/>
              <a:t>3/8/12</a:t>
            </a:fld>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26</a:t>
            </a:fld>
            <a:endParaRPr lang="en-US" dirty="0"/>
          </a:p>
        </p:txBody>
      </p:sp>
      <p:sp>
        <p:nvSpPr>
          <p:cNvPr id="10" name="Footer Placeholder 9"/>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 </a:t>
            </a:r>
            <a:r>
              <a:rPr lang="en-US" dirty="0" smtClean="0">
                <a:latin typeface="Courier New"/>
                <a:cs typeface="Courier New"/>
              </a:rPr>
              <a:t>for </a:t>
            </a:r>
            <a:r>
              <a:rPr lang="en-US" dirty="0" smtClean="0"/>
              <a:t>pragma</a:t>
            </a:r>
            <a:endParaRPr lang="en-US" dirty="0"/>
          </a:p>
        </p:txBody>
      </p:sp>
      <p:sp>
        <p:nvSpPr>
          <p:cNvPr id="3" name="Content Placeholder 2"/>
          <p:cNvSpPr>
            <a:spLocks noGrp="1"/>
          </p:cNvSpPr>
          <p:nvPr>
            <p:ph idx="1"/>
          </p:nvPr>
        </p:nvSpPr>
        <p:spPr>
          <a:xfrm>
            <a:off x="321733" y="1600200"/>
            <a:ext cx="8585199" cy="4525963"/>
          </a:xfrm>
        </p:spPr>
        <p:txBody>
          <a:bodyPr>
            <a:normAutofit/>
          </a:bodyPr>
          <a:lstStyle/>
          <a:p>
            <a:pPr>
              <a:buNone/>
            </a:pPr>
            <a:r>
              <a:rPr lang="en-US" b="1" dirty="0" smtClean="0">
                <a:solidFill>
                  <a:srgbClr val="3366FF"/>
                </a:solidFill>
                <a:latin typeface="Courier New"/>
                <a:cs typeface="Courier New"/>
              </a:rPr>
              <a:t>#pragma omp parallel for</a:t>
            </a:r>
          </a:p>
          <a:p>
            <a:pPr>
              <a:buNone/>
            </a:pPr>
            <a:r>
              <a:rPr lang="en-US" dirty="0" smtClean="0">
                <a:latin typeface="Courier New"/>
                <a:cs typeface="Courier New"/>
              </a:rPr>
              <a:t>for (i=0; i&lt;max; i++) zero[i] = 0;</a:t>
            </a:r>
          </a:p>
          <a:p>
            <a:endParaRPr lang="en-US" dirty="0" smtClean="0"/>
          </a:p>
          <a:p>
            <a:r>
              <a:rPr lang="en-US" dirty="0" smtClean="0"/>
              <a:t>Master thread creates additional threads, each with a separate execution context</a:t>
            </a:r>
          </a:p>
          <a:p>
            <a:r>
              <a:rPr lang="en-US" dirty="0" smtClean="0"/>
              <a:t>All variables declared outside for loop are shared </a:t>
            </a:r>
            <a:r>
              <a:rPr lang="en-US" smtClean="0"/>
              <a:t>by </a:t>
            </a:r>
            <a:r>
              <a:rPr lang="en-US" smtClean="0"/>
              <a:t>default</a:t>
            </a:r>
            <a:endParaRPr lang="en-US" dirty="0"/>
          </a:p>
        </p:txBody>
      </p:sp>
      <p:sp>
        <p:nvSpPr>
          <p:cNvPr id="6" name="Date Placeholder 5"/>
          <p:cNvSpPr>
            <a:spLocks noGrp="1"/>
          </p:cNvSpPr>
          <p:nvPr>
            <p:ph type="dt" sz="half" idx="10"/>
          </p:nvPr>
        </p:nvSpPr>
        <p:spPr/>
        <p:txBody>
          <a:bodyPr/>
          <a:lstStyle/>
          <a:p>
            <a:fld id="{3C8AFC18-29C1-C74B-AFDA-F5C9ED12865D}" type="datetime1">
              <a:rPr lang="en-US" smtClean="0"/>
              <a:pPr/>
              <a:t>3/8/12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27</a:t>
            </a:fld>
            <a:endParaRPr lang="en-US" dirty="0"/>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Creation</a:t>
            </a:r>
            <a:endParaRPr lang="en-US" dirty="0"/>
          </a:p>
        </p:txBody>
      </p:sp>
      <p:sp>
        <p:nvSpPr>
          <p:cNvPr id="12291" name="Content Placeholder 2"/>
          <p:cNvSpPr>
            <a:spLocks noGrp="1"/>
          </p:cNvSpPr>
          <p:nvPr>
            <p:ph idx="1"/>
          </p:nvPr>
        </p:nvSpPr>
        <p:spPr/>
        <p:txBody>
          <a:bodyPr>
            <a:normAutofit/>
          </a:bodyPr>
          <a:lstStyle/>
          <a:p>
            <a:r>
              <a:rPr lang="en-US" dirty="0" smtClean="0"/>
              <a:t>How many threads will OpenMP create?</a:t>
            </a:r>
          </a:p>
          <a:p>
            <a:pPr lvl="1"/>
            <a:r>
              <a:rPr lang="en-US" dirty="0" smtClean="0"/>
              <a:t>Can set via 	</a:t>
            </a:r>
            <a:br>
              <a:rPr lang="en-US" dirty="0" smtClean="0"/>
            </a:br>
            <a:r>
              <a:rPr lang="en-US" dirty="0" err="1" smtClean="0">
                <a:latin typeface="Courier"/>
                <a:cs typeface="Courier"/>
              </a:rPr>
              <a:t>omp_set_num_threads(NUM_THREADS</a:t>
            </a:r>
            <a:r>
              <a:rPr lang="en-US" dirty="0" smtClean="0">
                <a:latin typeface="Courier"/>
                <a:cs typeface="Courier"/>
              </a:rPr>
              <a:t>);</a:t>
            </a:r>
          </a:p>
          <a:p>
            <a:pPr lvl="1"/>
            <a:r>
              <a:rPr lang="en-US" dirty="0" smtClean="0"/>
              <a:t>Presumably = number of processors in computer running program</a:t>
            </a:r>
          </a:p>
          <a:p>
            <a:pPr>
              <a:buNone/>
            </a:pPr>
            <a:endParaRPr lang="en-US" dirty="0" smtClean="0"/>
          </a:p>
          <a:p>
            <a:pPr lvl="1"/>
            <a:endParaRPr lang="en-US" dirty="0"/>
          </a:p>
        </p:txBody>
      </p:sp>
      <p:sp>
        <p:nvSpPr>
          <p:cNvPr id="6" name="Date Placeholder 5"/>
          <p:cNvSpPr>
            <a:spLocks noGrp="1"/>
          </p:cNvSpPr>
          <p:nvPr>
            <p:ph type="dt" sz="half" idx="10"/>
          </p:nvPr>
        </p:nvSpPr>
        <p:spPr/>
        <p:txBody>
          <a:bodyPr/>
          <a:lstStyle/>
          <a:p>
            <a:fld id="{3E3FA707-91BA-2446-A88B-AD5524862489}" type="datetime1">
              <a:rPr lang="en-US" smtClean="0"/>
              <a:pPr/>
              <a:t>3/8/12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28</a:t>
            </a:fld>
            <a:endParaRPr lang="en-US" dirty="0"/>
          </a:p>
        </p:txBody>
      </p:sp>
      <p:sp>
        <p:nvSpPr>
          <p:cNvPr id="8" name="Footer Placeholder 7"/>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Parallel Threads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Courier"/>
                <a:cs typeface="Courier"/>
              </a:rPr>
              <a:t>#</a:t>
            </a:r>
            <a:r>
              <a:rPr lang="en-US" dirty="0" err="1" smtClean="0">
                <a:latin typeface="Courier"/>
                <a:cs typeface="Courier"/>
              </a:rPr>
              <a:t>pragma</a:t>
            </a:r>
            <a:r>
              <a:rPr lang="en-US" dirty="0" smtClean="0">
                <a:latin typeface="Courier"/>
                <a:cs typeface="Courier"/>
              </a:rPr>
              <a:t> </a:t>
            </a:r>
            <a:r>
              <a:rPr lang="en-US" dirty="0" err="1" smtClean="0">
                <a:latin typeface="Courier"/>
                <a:cs typeface="Courier"/>
              </a:rPr>
              <a:t>omp</a:t>
            </a:r>
            <a:r>
              <a:rPr lang="en-US" dirty="0" smtClean="0">
                <a:latin typeface="Courier"/>
                <a:cs typeface="Courier"/>
              </a:rPr>
              <a:t> parallel </a:t>
            </a:r>
          </a:p>
          <a:p>
            <a:pPr>
              <a:buNone/>
            </a:pPr>
            <a:r>
              <a:rPr lang="en-US" dirty="0" smtClean="0">
                <a:latin typeface="Courier"/>
                <a:cs typeface="Courier"/>
              </a:rPr>
              <a:t>{</a:t>
            </a:r>
          </a:p>
          <a:p>
            <a:pPr>
              <a:buNone/>
            </a:pPr>
            <a:r>
              <a:rPr lang="en-US" dirty="0" smtClean="0">
                <a:latin typeface="Courier"/>
                <a:cs typeface="Courier"/>
              </a:rPr>
              <a:t>	int ID = </a:t>
            </a:r>
            <a:r>
              <a:rPr lang="en-US" dirty="0" err="1" smtClean="0">
                <a:latin typeface="Courier"/>
                <a:cs typeface="Courier"/>
              </a:rPr>
              <a:t>omp_get_thread_num</a:t>
            </a:r>
            <a:r>
              <a:rPr lang="en-US" dirty="0" smtClean="0">
                <a:latin typeface="Courier"/>
                <a:cs typeface="Courier"/>
              </a:rPr>
              <a:t>();</a:t>
            </a:r>
          </a:p>
          <a:p>
            <a:pPr>
              <a:buNone/>
            </a:pPr>
            <a:r>
              <a:rPr lang="en-US" dirty="0" smtClean="0">
                <a:latin typeface="Courier"/>
                <a:cs typeface="Courier"/>
              </a:rPr>
              <a:t>	</a:t>
            </a:r>
            <a:r>
              <a:rPr lang="en-US" dirty="0" err="1" smtClean="0">
                <a:latin typeface="Courier"/>
                <a:cs typeface="Courier"/>
              </a:rPr>
              <a:t>foo(ID</a:t>
            </a:r>
            <a:r>
              <a:rPr lang="en-US" dirty="0" smtClean="0">
                <a:latin typeface="Courier"/>
                <a:cs typeface="Courier"/>
              </a:rPr>
              <a:t>);</a:t>
            </a:r>
          </a:p>
          <a:p>
            <a:pPr>
              <a:buNone/>
            </a:pPr>
            <a:r>
              <a:rPr lang="en-US" dirty="0" smtClean="0">
                <a:latin typeface="Courier"/>
                <a:cs typeface="Courier"/>
              </a:rPr>
              <a:t>}</a:t>
            </a:r>
          </a:p>
          <a:p>
            <a:r>
              <a:rPr lang="en-US" dirty="0" smtClean="0"/>
              <a:t>Each thread executes a copy of the within the structured structured block</a:t>
            </a:r>
          </a:p>
          <a:p>
            <a:r>
              <a:rPr lang="en-US" dirty="0" smtClean="0"/>
              <a:t>OpenMP intrinsic to get Thread ID number:</a:t>
            </a:r>
          </a:p>
          <a:p>
            <a:pPr>
              <a:buNone/>
            </a:pPr>
            <a:r>
              <a:rPr lang="en-US" dirty="0" smtClean="0"/>
              <a:t>	</a:t>
            </a:r>
            <a:r>
              <a:rPr lang="en-US" dirty="0" err="1" smtClean="0">
                <a:latin typeface="Courier"/>
                <a:cs typeface="Courier"/>
              </a:rPr>
              <a:t>omp_get_thread_num</a:t>
            </a:r>
            <a:r>
              <a:rPr lang="en-US" dirty="0" smtClean="0">
                <a:latin typeface="Courier"/>
                <a:cs typeface="Courier"/>
              </a:rPr>
              <a:t>()</a:t>
            </a:r>
            <a:endParaRPr lang="en-US" dirty="0">
              <a:latin typeface="Courier"/>
              <a:cs typeface="Courier"/>
            </a:endParaRPr>
          </a:p>
        </p:txBody>
      </p:sp>
      <p:sp>
        <p:nvSpPr>
          <p:cNvPr id="4" name="Date Placeholder 3"/>
          <p:cNvSpPr>
            <a:spLocks noGrp="1"/>
          </p:cNvSpPr>
          <p:nvPr>
            <p:ph type="dt" sz="half" idx="10"/>
          </p:nvPr>
        </p:nvSpPr>
        <p:spPr/>
        <p:txBody>
          <a:bodyPr/>
          <a:lstStyle/>
          <a:p>
            <a:fld id="{29D4E0CB-385D-B845-AE36-82C1E1224A17}"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4"/>
          <p:cNvSpPr>
            <a:spLocks noGrp="1" noChangeArrowheads="1"/>
          </p:cNvSpPr>
          <p:nvPr>
            <p:ph type="title"/>
          </p:nvPr>
        </p:nvSpPr>
        <p:spPr/>
        <p:txBody>
          <a:bodyPr/>
          <a:lstStyle/>
          <a:p>
            <a:pPr eaLnBrk="1" hangingPunct="1"/>
            <a:r>
              <a:rPr lang="en-US" dirty="0" smtClean="0"/>
              <a:t>Review</a:t>
            </a:r>
          </a:p>
        </p:txBody>
      </p:sp>
      <p:sp>
        <p:nvSpPr>
          <p:cNvPr id="78" name="Content Placeholder 77"/>
          <p:cNvSpPr>
            <a:spLocks noGrp="1"/>
          </p:cNvSpPr>
          <p:nvPr>
            <p:ph idx="1"/>
          </p:nvPr>
        </p:nvSpPr>
        <p:spPr>
          <a:xfrm>
            <a:off x="457200" y="1600200"/>
            <a:ext cx="8456032" cy="5003800"/>
          </a:xfrm>
        </p:spPr>
        <p:txBody>
          <a:bodyPr rtlCol="0">
            <a:normAutofit lnSpcReduction="10000"/>
          </a:bodyPr>
          <a:lstStyle/>
          <a:p>
            <a:pPr eaLnBrk="1" fontAlgn="auto" hangingPunct="1">
              <a:spcAft>
                <a:spcPts val="0"/>
              </a:spcAft>
              <a:buFont typeface="Arial"/>
              <a:buChar char="•"/>
              <a:defRPr/>
            </a:pPr>
            <a:r>
              <a:rPr lang="en-US" dirty="0" err="1" smtClean="0">
                <a:ea typeface="+mn-ea"/>
                <a:cs typeface="+mn-cs"/>
              </a:rPr>
              <a:t>Amdhal’s</a:t>
            </a:r>
            <a:r>
              <a:rPr lang="en-US" dirty="0" smtClean="0">
                <a:ea typeface="+mn-ea"/>
                <a:cs typeface="+mn-cs"/>
              </a:rPr>
              <a:t> Cruel Law: Law of Diminishing Returns</a:t>
            </a:r>
          </a:p>
          <a:p>
            <a:pPr eaLnBrk="1" fontAlgn="auto" hangingPunct="1">
              <a:spcAft>
                <a:spcPts val="0"/>
              </a:spcAft>
              <a:buFont typeface="Arial"/>
              <a:buChar char="•"/>
              <a:defRPr/>
            </a:pPr>
            <a:r>
              <a:rPr lang="en-US" dirty="0" smtClean="0"/>
              <a:t>Loop Unrolling to Expose Parallelism</a:t>
            </a:r>
          </a:p>
          <a:p>
            <a:pPr eaLnBrk="1" fontAlgn="auto" hangingPunct="1">
              <a:spcAft>
                <a:spcPts val="0"/>
              </a:spcAft>
              <a:buFont typeface="Arial"/>
              <a:buChar char="•"/>
              <a:defRPr/>
            </a:pPr>
            <a:r>
              <a:rPr lang="en-US" dirty="0" smtClean="0">
                <a:ea typeface="+mn-ea"/>
                <a:cs typeface="+mn-cs"/>
              </a:rPr>
              <a:t>Optimize Miss Penalty via Memory system</a:t>
            </a:r>
          </a:p>
          <a:p>
            <a:pPr eaLnBrk="1" fontAlgn="auto" hangingPunct="1">
              <a:spcAft>
                <a:spcPts val="0"/>
              </a:spcAft>
              <a:buFont typeface="Arial"/>
              <a:buChar char="•"/>
              <a:defRPr/>
            </a:pPr>
            <a:r>
              <a:rPr lang="en-US" dirty="0" smtClean="0">
                <a:ea typeface="+mn-ea"/>
                <a:cs typeface="+mn-cs"/>
              </a:rPr>
              <a:t>As the field changes, cs61c has to change too!</a:t>
            </a:r>
          </a:p>
          <a:p>
            <a:pPr eaLnBrk="1" fontAlgn="auto" hangingPunct="1">
              <a:spcAft>
                <a:spcPts val="0"/>
              </a:spcAft>
              <a:buFont typeface="Arial"/>
              <a:buChar char="•"/>
              <a:defRPr/>
            </a:pPr>
            <a:r>
              <a:rPr lang="en-US" dirty="0" smtClean="0">
                <a:ea typeface="+mn-ea"/>
                <a:cs typeface="+mn-cs"/>
              </a:rPr>
              <a:t>Still about the software-hardware interface</a:t>
            </a:r>
          </a:p>
          <a:p>
            <a:pPr lvl="1" eaLnBrk="1" fontAlgn="auto" hangingPunct="1">
              <a:spcAft>
                <a:spcPts val="0"/>
              </a:spcAft>
              <a:buFont typeface="Arial"/>
              <a:buChar char="–"/>
              <a:defRPr/>
            </a:pPr>
            <a:r>
              <a:rPr lang="en-US" dirty="0" smtClean="0">
                <a:ea typeface="+mn-ea"/>
              </a:rPr>
              <a:t>Programming for performance via measurement!</a:t>
            </a:r>
          </a:p>
          <a:p>
            <a:pPr lvl="1" eaLnBrk="1" fontAlgn="auto" hangingPunct="1">
              <a:spcAft>
                <a:spcPts val="0"/>
              </a:spcAft>
              <a:buFont typeface="Arial"/>
              <a:buChar char="–"/>
              <a:defRPr/>
            </a:pPr>
            <a:r>
              <a:rPr lang="en-US" dirty="0" smtClean="0">
                <a:ea typeface="+mn-ea"/>
              </a:rPr>
              <a:t>Understanding the memory hierarchy and its impact on application performance</a:t>
            </a:r>
          </a:p>
          <a:p>
            <a:pPr lvl="1" eaLnBrk="1" fontAlgn="auto" hangingPunct="1">
              <a:spcAft>
                <a:spcPts val="0"/>
              </a:spcAft>
              <a:buFont typeface="Arial"/>
              <a:buChar char="–"/>
              <a:defRPr/>
            </a:pPr>
            <a:r>
              <a:rPr lang="en-US" dirty="0" smtClean="0">
                <a:ea typeface="+mn-ea"/>
              </a:rPr>
              <a:t>Unlocking the capabilities of the architecture for performance</a:t>
            </a:r>
            <a:r>
              <a:rPr lang="en-US" dirty="0" smtClean="0"/>
              <a:t>: SIMD</a:t>
            </a:r>
            <a:endParaRPr lang="en-US" dirty="0" smtClean="0">
              <a:ea typeface="+mn-ea"/>
            </a:endParaRPr>
          </a:p>
        </p:txBody>
      </p:sp>
      <p:sp>
        <p:nvSpPr>
          <p:cNvPr id="65" name="Date Placeholder 64"/>
          <p:cNvSpPr>
            <a:spLocks noGrp="1"/>
          </p:cNvSpPr>
          <p:nvPr>
            <p:ph type="dt" sz="quarter" idx="10"/>
          </p:nvPr>
        </p:nvSpPr>
        <p:spPr/>
        <p:txBody>
          <a:bodyPr/>
          <a:lstStyle/>
          <a:p>
            <a:pPr>
              <a:defRPr/>
            </a:pPr>
            <a:fld id="{3B0EBDA8-DF62-8B4D-A49F-F02D231AC002}" type="datetime1">
              <a:rPr lang="en-US" smtClean="0"/>
              <a:pPr>
                <a:defRPr/>
              </a:pPr>
              <a:t>3/8/12</a:t>
            </a:fld>
            <a:endParaRPr lang="en-US"/>
          </a:p>
        </p:txBody>
      </p:sp>
      <p:sp>
        <p:nvSpPr>
          <p:cNvPr id="67" name="Footer Placeholder 66"/>
          <p:cNvSpPr>
            <a:spLocks noGrp="1"/>
          </p:cNvSpPr>
          <p:nvPr>
            <p:ph type="ftr" sz="quarter" idx="11"/>
          </p:nvPr>
        </p:nvSpPr>
        <p:spPr/>
        <p:txBody>
          <a:bodyPr/>
          <a:lstStyle/>
          <a:p>
            <a:pPr>
              <a:defRPr/>
            </a:pPr>
            <a:r>
              <a:rPr lang="en-US" smtClean="0"/>
              <a:t>Spring 2012 -- Lecture #16</a:t>
            </a:r>
            <a:endParaRPr lang="en-US"/>
          </a:p>
        </p:txBody>
      </p:sp>
      <p:sp>
        <p:nvSpPr>
          <p:cNvPr id="73" name="Slide Number Placeholder 72"/>
          <p:cNvSpPr>
            <a:spLocks noGrp="1"/>
          </p:cNvSpPr>
          <p:nvPr>
            <p:ph type="sldNum" sz="quarter" idx="12"/>
          </p:nvPr>
        </p:nvSpPr>
        <p:spPr/>
        <p:txBody>
          <a:bodyPr/>
          <a:lstStyle/>
          <a:p>
            <a:pPr>
              <a:defRPr/>
            </a:pPr>
            <a:fld id="{05D87E93-3683-854C-9672-8DD8B041AA31}" type="slidenum">
              <a:rPr lang="en-US"/>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π</a:t>
            </a:r>
            <a:endParaRPr lang="en-US" dirty="0"/>
          </a:p>
        </p:txBody>
      </p:sp>
      <p:sp>
        <p:nvSpPr>
          <p:cNvPr id="7" name="Content Placeholder 6"/>
          <p:cNvSpPr>
            <a:spLocks noGrp="1"/>
          </p:cNvSpPr>
          <p:nvPr>
            <p:ph idx="1"/>
          </p:nvPr>
        </p:nvSpPr>
        <p:spPr/>
        <p:txBody>
          <a:bodyPr>
            <a:noAutofit/>
          </a:bodyPr>
          <a:lstStyle/>
          <a:p>
            <a:pPr>
              <a:buNone/>
            </a:pPr>
            <a:r>
              <a:rPr lang="en-US" sz="3600" dirty="0" smtClean="0"/>
              <a:t>3.</a:t>
            </a:r>
            <a:br>
              <a:rPr lang="en-US" sz="3600" dirty="0" smtClean="0"/>
            </a:br>
            <a:r>
              <a:rPr lang="en-US" sz="3600" dirty="0" smtClean="0"/>
              <a:t>141592653589793238462643383279502884197169399375105820974944592307816406286208998628034825342117067982148086513282306647093844609550582231725359408128481117450284102… </a:t>
            </a:r>
          </a:p>
          <a:p>
            <a:r>
              <a:rPr lang="en-US" sz="3600" dirty="0" smtClean="0"/>
              <a:t>Pi Day is  3-14 (</a:t>
            </a:r>
            <a:r>
              <a:rPr lang="en-US" dirty="0" smtClean="0"/>
              <a:t>started at SF Exploratorium)</a:t>
            </a:r>
            <a:endParaRPr lang="en-US" dirty="0"/>
          </a:p>
        </p:txBody>
      </p:sp>
      <p:sp>
        <p:nvSpPr>
          <p:cNvPr id="3" name="Date Placeholder 2"/>
          <p:cNvSpPr>
            <a:spLocks noGrp="1"/>
          </p:cNvSpPr>
          <p:nvPr>
            <p:ph type="dt" sz="half" idx="10"/>
          </p:nvPr>
        </p:nvSpPr>
        <p:spPr/>
        <p:txBody>
          <a:bodyPr/>
          <a:lstStyle/>
          <a:p>
            <a:fld id="{4D6A90A4-58AC-0F40-B74F-F7B9D093192A}" type="datetime1">
              <a:rPr lang="en-US" smtClean="0"/>
              <a:pPr/>
              <a:t>3/8/12</a:t>
            </a:fld>
            <a:endParaRPr lang="en-US" dirty="0"/>
          </a:p>
        </p:txBody>
      </p:sp>
      <p:sp>
        <p:nvSpPr>
          <p:cNvPr id="4" name="Footer Placeholder 3"/>
          <p:cNvSpPr>
            <a:spLocks noGrp="1"/>
          </p:cNvSpPr>
          <p:nvPr>
            <p:ph type="ftr" sz="quarter" idx="11"/>
          </p:nvPr>
        </p:nvSpPr>
        <p:spPr/>
        <p:txBody>
          <a:bodyPr/>
          <a:lstStyle/>
          <a:p>
            <a:r>
              <a:rPr lang="en-US" smtClean="0"/>
              <a:t>Spring 2012 --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Calculating </a:t>
            </a:r>
            <a:r>
              <a:rPr lang="en-US" dirty="0" err="1" smtClean="0"/>
              <a:t>π</a:t>
            </a:r>
            <a:endParaRPr lang="en-US" dirty="0"/>
          </a:p>
        </p:txBody>
      </p:sp>
      <p:sp>
        <p:nvSpPr>
          <p:cNvPr id="4" name="Date Placeholder 3"/>
          <p:cNvSpPr>
            <a:spLocks noGrp="1"/>
          </p:cNvSpPr>
          <p:nvPr>
            <p:ph type="dt" sz="half" idx="10"/>
          </p:nvPr>
        </p:nvSpPr>
        <p:spPr/>
        <p:txBody>
          <a:bodyPr/>
          <a:lstStyle/>
          <a:p>
            <a:fld id="{01E3AEB0-44DE-FE4D-A511-C4987A2FC76D}"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pic>
        <p:nvPicPr>
          <p:cNvPr id="7" name="Picture 6"/>
          <p:cNvPicPr>
            <a:picLocks noChangeAspect="1"/>
          </p:cNvPicPr>
          <p:nvPr/>
        </p:nvPicPr>
        <p:blipFill>
          <a:blip r:embed="rId2"/>
          <a:stretch>
            <a:fillRect/>
          </a:stretch>
        </p:blipFill>
        <p:spPr>
          <a:xfrm>
            <a:off x="0" y="897471"/>
            <a:ext cx="9131300" cy="5740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Sequential Calculation of </a:t>
            </a:r>
            <a:r>
              <a:rPr lang="en-US" dirty="0" err="1" smtClean="0"/>
              <a:t>π</a:t>
            </a:r>
            <a:r>
              <a:rPr lang="en-US" dirty="0" smtClean="0"/>
              <a:t> in C </a:t>
            </a:r>
            <a:endParaRPr lang="en-US" dirty="0"/>
          </a:p>
        </p:txBody>
      </p:sp>
      <p:sp>
        <p:nvSpPr>
          <p:cNvPr id="7" name="Content Placeholder 6"/>
          <p:cNvSpPr>
            <a:spLocks noGrp="1"/>
          </p:cNvSpPr>
          <p:nvPr>
            <p:ph idx="1"/>
          </p:nvPr>
        </p:nvSpPr>
        <p:spPr/>
        <p:txBody>
          <a:bodyPr>
            <a:normAutofit fontScale="70000" lnSpcReduction="20000"/>
          </a:bodyPr>
          <a:lstStyle/>
          <a:p>
            <a:pPr>
              <a:buNone/>
            </a:pPr>
            <a:r>
              <a:rPr lang="en-US" dirty="0" smtClean="0">
                <a:latin typeface="Courier New"/>
                <a:cs typeface="Courier New"/>
              </a:rPr>
              <a:t>#include &lt;</a:t>
            </a:r>
            <a:r>
              <a:rPr lang="en-US" dirty="0" err="1" smtClean="0">
                <a:latin typeface="Courier New"/>
                <a:cs typeface="Courier New"/>
              </a:rPr>
              <a:t>stdio.h</a:t>
            </a:r>
            <a:r>
              <a:rPr lang="en-US" dirty="0" smtClean="0">
                <a:latin typeface="Courier New"/>
                <a:cs typeface="Courier New"/>
              </a:rPr>
              <a:t>&gt;/* Serial Code */</a:t>
            </a:r>
          </a:p>
          <a:p>
            <a:pPr>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buNone/>
            </a:pPr>
            <a:r>
              <a:rPr lang="en-US" dirty="0" smtClean="0">
                <a:latin typeface="Courier New"/>
                <a:cs typeface="Courier New"/>
              </a:rPr>
              <a:t>void main () </a:t>
            </a:r>
          </a:p>
          <a:p>
            <a:pPr>
              <a:buNone/>
            </a:pPr>
            <a:r>
              <a:rPr lang="en-US" dirty="0" smtClean="0">
                <a:latin typeface="Courier New"/>
                <a:cs typeface="Courier New"/>
              </a:rPr>
              <a:t>{	  int </a:t>
            </a:r>
            <a:r>
              <a:rPr lang="en-US" dirty="0" err="1" smtClean="0">
                <a:latin typeface="Courier New"/>
                <a:cs typeface="Courier New"/>
              </a:rPr>
              <a:t>i</a:t>
            </a:r>
            <a:r>
              <a:rPr lang="en-US" dirty="0" smtClean="0">
                <a:latin typeface="Courier New"/>
                <a:cs typeface="Courier New"/>
              </a:rPr>
              <a:t>; 	  double </a:t>
            </a:r>
            <a:r>
              <a:rPr lang="en-US" dirty="0" err="1" smtClean="0">
                <a:latin typeface="Courier New"/>
                <a:cs typeface="Courier New"/>
              </a:rPr>
              <a:t>x</a:t>
            </a:r>
            <a:r>
              <a:rPr lang="en-US" dirty="0" smtClean="0">
                <a:latin typeface="Courier New"/>
                <a:cs typeface="Courier New"/>
              </a:rPr>
              <a:t>, pi, sum = 0.0; </a:t>
            </a:r>
          </a:p>
          <a:p>
            <a:pPr>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	  for (</a:t>
            </a:r>
            <a:r>
              <a:rPr lang="en-US" dirty="0" err="1" smtClean="0">
                <a:latin typeface="Courier New"/>
                <a:cs typeface="Courier New"/>
              </a:rPr>
              <a:t>i</a:t>
            </a:r>
            <a:r>
              <a:rPr lang="en-US" dirty="0" smtClean="0">
                <a:latin typeface="Courier New"/>
                <a:cs typeface="Courier New"/>
              </a:rPr>
              <a:t>=1;i&lt;= </a:t>
            </a:r>
            <a:r>
              <a:rPr lang="en-US" dirty="0" err="1" smtClean="0">
                <a:latin typeface="Courier New"/>
                <a:cs typeface="Courier New"/>
              </a:rPr>
              <a:t>num_steps</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x</a:t>
            </a:r>
            <a:r>
              <a:rPr lang="en-US" dirty="0" smtClean="0">
                <a:latin typeface="Courier New"/>
                <a:cs typeface="Courier New"/>
              </a:rPr>
              <a:t> = (i-0.5)*step; </a:t>
            </a:r>
          </a:p>
          <a:p>
            <a:pPr>
              <a:buNone/>
            </a:pPr>
            <a:r>
              <a:rPr lang="en-US" dirty="0" smtClean="0">
                <a:latin typeface="Courier New"/>
                <a:cs typeface="Courier New"/>
              </a:rPr>
              <a:t>		  	sum = sum + 4.0/(1.0+x*</a:t>
            </a:r>
            <a:r>
              <a:rPr lang="en-US" dirty="0" err="1" smtClean="0">
                <a:latin typeface="Courier New"/>
                <a:cs typeface="Courier New"/>
              </a:rPr>
              <a:t>x</a:t>
            </a:r>
            <a:r>
              <a:rPr lang="en-US" dirty="0" smtClean="0">
                <a:latin typeface="Courier New"/>
                <a:cs typeface="Courier New"/>
              </a:rPr>
              <a:t>); </a:t>
            </a:r>
          </a:p>
          <a:p>
            <a:pPr>
              <a:buNone/>
            </a:pPr>
            <a:r>
              <a:rPr lang="en-US" dirty="0" smtClean="0">
                <a:latin typeface="Courier New"/>
                <a:cs typeface="Courier New"/>
              </a:rPr>
              <a:t>	  } </a:t>
            </a:r>
          </a:p>
          <a:p>
            <a:pPr>
              <a:buNone/>
            </a:pPr>
            <a:r>
              <a:rPr lang="en-US" dirty="0" smtClean="0">
                <a:latin typeface="Courier New"/>
                <a:cs typeface="Courier New"/>
              </a:rPr>
              <a:t>	  pi =</a:t>
            </a:r>
            <a:r>
              <a:rPr lang="en-US" dirty="0" smtClean="0">
                <a:latin typeface="Courier New"/>
                <a:cs typeface="Courier New"/>
              </a:rPr>
              <a:t> sum/</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a:t>
            </a:r>
          </a:p>
          <a:p>
            <a:pPr>
              <a:buNone/>
            </a:pPr>
            <a:r>
              <a:rPr lang="en-US" dirty="0" smtClean="0">
                <a:latin typeface="Courier New"/>
                <a:cs typeface="Courier New"/>
              </a:rPr>
              <a:t>}</a:t>
            </a:r>
            <a:endParaRPr lang="en-US" dirty="0">
              <a:latin typeface="Courier New"/>
              <a:cs typeface="Courier New"/>
            </a:endParaRPr>
          </a:p>
        </p:txBody>
      </p:sp>
      <p:sp>
        <p:nvSpPr>
          <p:cNvPr id="3" name="Date Placeholder 2"/>
          <p:cNvSpPr>
            <a:spLocks noGrp="1"/>
          </p:cNvSpPr>
          <p:nvPr>
            <p:ph type="dt" sz="half" idx="10"/>
          </p:nvPr>
        </p:nvSpPr>
        <p:spPr/>
        <p:txBody>
          <a:bodyPr/>
          <a:lstStyle/>
          <a:p>
            <a:fld id="{065BD558-0BBB-CB44-BF3D-642372C24769}" type="datetime1">
              <a:rPr lang="en-US" smtClean="0"/>
              <a:pPr/>
              <a:t>3/8/12</a:t>
            </a:fld>
            <a:endParaRPr lang="en-US" dirty="0"/>
          </a:p>
        </p:txBody>
      </p:sp>
      <p:sp>
        <p:nvSpPr>
          <p:cNvPr id="4" name="Footer Placeholder 3"/>
          <p:cNvSpPr>
            <a:spLocks noGrp="1"/>
          </p:cNvSpPr>
          <p:nvPr>
            <p:ph type="ftr" sz="quarter" idx="11"/>
          </p:nvPr>
        </p:nvSpPr>
        <p:spPr/>
        <p:txBody>
          <a:bodyPr/>
          <a:lstStyle/>
          <a:p>
            <a:r>
              <a:rPr lang="en-US" smtClean="0"/>
              <a:t>Spring 2012 --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(with bug)</a:t>
            </a:r>
            <a:endParaRPr lang="en-US" dirty="0"/>
          </a:p>
        </p:txBody>
      </p:sp>
      <p:sp>
        <p:nvSpPr>
          <p:cNvPr id="3" name="Content Placeholder 2"/>
          <p:cNvSpPr>
            <a:spLocks noGrp="1"/>
          </p:cNvSpPr>
          <p:nvPr>
            <p:ph idx="1"/>
          </p:nvPr>
        </p:nvSpPr>
        <p:spPr>
          <a:xfrm>
            <a:off x="457200" y="694267"/>
            <a:ext cx="8229600" cy="5757333"/>
          </a:xfrm>
        </p:spPr>
        <p:txBody>
          <a:bodyPr>
            <a:normAutofit fontScale="62500" lnSpcReduction="20000"/>
          </a:bodyPr>
          <a:lstStyle/>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buNone/>
            </a:pPr>
            <a:r>
              <a:rPr lang="en-US" dirty="0" smtClean="0">
                <a:latin typeface="Courier New"/>
                <a:cs typeface="Courier New"/>
              </a:rPr>
              <a:t>#define NUM_THREADS 2 </a:t>
            </a:r>
          </a:p>
          <a:p>
            <a:pPr>
              <a:buNone/>
            </a:pPr>
            <a:r>
              <a:rPr lang="en-US" dirty="0" smtClean="0">
                <a:latin typeface="Courier New"/>
                <a:cs typeface="Courier New"/>
              </a:rPr>
              <a:t>void main () </a:t>
            </a:r>
          </a:p>
          <a:p>
            <a:pPr>
              <a:buNone/>
            </a:pPr>
            <a:r>
              <a:rPr lang="en-US" dirty="0" smtClean="0">
                <a:latin typeface="Courier New"/>
                <a:cs typeface="Courier New"/>
              </a:rPr>
              <a:t>{	  int </a:t>
            </a:r>
            <a:r>
              <a:rPr lang="en-US" dirty="0" err="1" smtClean="0">
                <a:latin typeface="Courier New"/>
                <a:cs typeface="Courier New"/>
              </a:rPr>
              <a:t>i</a:t>
            </a:r>
            <a:r>
              <a:rPr lang="en-US" dirty="0" smtClean="0">
                <a:latin typeface="Courier New"/>
                <a:cs typeface="Courier New"/>
              </a:rPr>
              <a:t>; 	  double  </a:t>
            </a:r>
            <a:r>
              <a:rPr lang="en-US" dirty="0" err="1" smtClean="0">
                <a:latin typeface="Courier New"/>
                <a:cs typeface="Courier New"/>
              </a:rPr>
              <a:t>x</a:t>
            </a:r>
            <a:r>
              <a:rPr lang="en-US" dirty="0" smtClean="0">
                <a:latin typeface="Courier New"/>
                <a:cs typeface="Courier New"/>
              </a:rPr>
              <a:t>, pi, </a:t>
            </a:r>
            <a:r>
              <a:rPr lang="en-US" dirty="0" err="1" smtClean="0">
                <a:latin typeface="Courier New"/>
                <a:cs typeface="Courier New"/>
              </a:rPr>
              <a:t>sum[NUM_THREADS</a:t>
            </a:r>
            <a:r>
              <a:rPr lang="en-US" dirty="0" smtClean="0">
                <a:latin typeface="Courier New"/>
                <a:cs typeface="Courier New"/>
              </a:rPr>
              <a:t>]; </a:t>
            </a:r>
          </a:p>
          <a:p>
            <a:pPr>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a:t>
            </a:r>
            <a:r>
              <a:rPr lang="en-US" dirty="0" err="1" smtClean="0">
                <a:latin typeface="Courier New"/>
                <a:cs typeface="Courier New"/>
              </a:rPr>
              <a:t>pragma</a:t>
            </a:r>
            <a:r>
              <a:rPr lang="en-US" dirty="0" smtClean="0">
                <a:latin typeface="Courier New"/>
                <a:cs typeface="Courier New"/>
              </a:rPr>
              <a:t> </a:t>
            </a:r>
            <a:r>
              <a:rPr lang="en-US" dirty="0" err="1" smtClean="0">
                <a:latin typeface="Courier New"/>
                <a:cs typeface="Courier New"/>
              </a:rPr>
              <a:t>omp</a:t>
            </a:r>
            <a:r>
              <a:rPr lang="en-US" dirty="0" smtClean="0">
                <a:latin typeface="Courier New"/>
                <a:cs typeface="Courier New"/>
              </a:rPr>
              <a:t> parallel private (</a:t>
            </a:r>
            <a:r>
              <a:rPr lang="en-US" dirty="0" err="1" smtClean="0">
                <a:latin typeface="Courier New"/>
                <a:cs typeface="Courier New"/>
              </a:rPr>
              <a:t>x</a:t>
            </a:r>
            <a:r>
              <a:rPr lang="en-US" dirty="0" smtClean="0">
                <a:latin typeface="Courier New"/>
                <a:cs typeface="Courier New"/>
              </a:rPr>
              <a:t>)</a:t>
            </a:r>
          </a:p>
          <a:p>
            <a:pPr>
              <a:buNone/>
            </a:pPr>
            <a:r>
              <a:rPr lang="en-US" dirty="0" smtClean="0">
                <a:latin typeface="Courier New"/>
                <a:cs typeface="Courier New"/>
              </a:rPr>
              <a:t>{	  int id = </a:t>
            </a:r>
            <a:r>
              <a:rPr lang="en-US" dirty="0" err="1" smtClean="0">
                <a:latin typeface="Courier New"/>
                <a:cs typeface="Courier New"/>
              </a:rPr>
              <a:t>omp_get_thread_num</a:t>
            </a:r>
            <a:r>
              <a:rPr lang="en-US" dirty="0" smtClean="0">
                <a:latin typeface="Courier New"/>
                <a:cs typeface="Courier New"/>
              </a:rPr>
              <a:t>(); </a:t>
            </a:r>
          </a:p>
          <a:p>
            <a:pPr>
              <a:buNone/>
            </a:pPr>
            <a:r>
              <a:rPr lang="en-US" dirty="0" smtClean="0">
                <a:latin typeface="Courier New"/>
                <a:cs typeface="Courier New"/>
              </a:rPr>
              <a:t>	  for (</a:t>
            </a:r>
            <a:r>
              <a:rPr lang="en-US" dirty="0" err="1" smtClean="0">
                <a:latin typeface="Courier New"/>
                <a:cs typeface="Courier New"/>
              </a:rPr>
              <a:t>i</a:t>
            </a:r>
            <a:r>
              <a:rPr lang="en-US" dirty="0" smtClean="0">
                <a:latin typeface="Courier New"/>
                <a:cs typeface="Courier New"/>
              </a:rPr>
              <a:t>=id, </a:t>
            </a:r>
            <a:r>
              <a:rPr lang="en-US" dirty="0" err="1" smtClean="0">
                <a:latin typeface="Courier New"/>
                <a:cs typeface="Courier New"/>
              </a:rPr>
              <a:t>sum[id</a:t>
            </a:r>
            <a:r>
              <a:rPr lang="en-US" dirty="0" smtClean="0">
                <a:latin typeface="Courier New"/>
                <a:cs typeface="Courier New"/>
              </a:rPr>
              <a:t>]=0.0; </a:t>
            </a:r>
            <a:r>
              <a:rPr lang="en-US" dirty="0" err="1" smtClean="0">
                <a:latin typeface="Courier New"/>
                <a:cs typeface="Courier New"/>
              </a:rPr>
              <a:t>i</a:t>
            </a:r>
            <a:r>
              <a:rPr lang="en-US" dirty="0" smtClean="0">
                <a:latin typeface="Courier New"/>
                <a:cs typeface="Courier New"/>
              </a:rPr>
              <a:t>&lt; </a:t>
            </a:r>
            <a:r>
              <a:rPr lang="en-US" dirty="0" err="1" smtClean="0">
                <a:latin typeface="Courier New"/>
                <a:cs typeface="Courier New"/>
              </a:rPr>
              <a:t>num_steps</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a:t>
            </a:r>
            <a:r>
              <a:rPr lang="en-US" dirty="0" err="1" smtClean="0">
                <a:latin typeface="Courier New"/>
                <a:cs typeface="Courier New"/>
              </a:rPr>
              <a:t>i+NUM_THREADS</a:t>
            </a:r>
            <a:r>
              <a:rPr lang="en-US" dirty="0" smtClean="0">
                <a:latin typeface="Courier New"/>
                <a:cs typeface="Courier New"/>
              </a:rPr>
              <a:t>) { </a:t>
            </a:r>
          </a:p>
          <a:p>
            <a:pPr>
              <a:buNone/>
            </a:pPr>
            <a:r>
              <a:rPr lang="en-US" dirty="0" smtClean="0">
                <a:latin typeface="Courier New"/>
                <a:cs typeface="Courier New"/>
              </a:rPr>
              <a:t>		 	 </a:t>
            </a:r>
            <a:r>
              <a:rPr lang="en-US" dirty="0" err="1" smtClean="0">
                <a:latin typeface="Courier New"/>
                <a:cs typeface="Courier New"/>
              </a:rPr>
              <a:t>x</a:t>
            </a:r>
            <a:r>
              <a:rPr lang="en-US" dirty="0" smtClean="0">
                <a:latin typeface="Courier New"/>
                <a:cs typeface="Courier New"/>
              </a:rPr>
              <a:t> = (i+0.5)*step; </a:t>
            </a:r>
          </a:p>
          <a:p>
            <a:pPr>
              <a:buNone/>
            </a:pPr>
            <a:r>
              <a:rPr lang="en-US" dirty="0" smtClean="0">
                <a:latin typeface="Courier New"/>
                <a:cs typeface="Courier New"/>
              </a:rPr>
              <a:t>		 	 </a:t>
            </a:r>
            <a:r>
              <a:rPr lang="en-US" dirty="0" err="1" smtClean="0">
                <a:latin typeface="Courier New"/>
                <a:cs typeface="Courier New"/>
              </a:rPr>
              <a:t>sum[id</a:t>
            </a:r>
            <a:r>
              <a:rPr lang="en-US" dirty="0" smtClean="0">
                <a:latin typeface="Courier New"/>
                <a:cs typeface="Courier New"/>
              </a:rPr>
              <a:t>] += 4.0/(1.0+x*</a:t>
            </a:r>
            <a:r>
              <a:rPr lang="en-US" dirty="0" err="1" smtClean="0">
                <a:latin typeface="Courier New"/>
                <a:cs typeface="Courier New"/>
              </a:rPr>
              <a:t>x</a:t>
            </a:r>
            <a:r>
              <a:rPr lang="en-US" dirty="0" smtClean="0">
                <a:latin typeface="Courier New"/>
                <a:cs typeface="Courier New"/>
              </a:rPr>
              <a:t>); </a:t>
            </a:r>
          </a:p>
          <a:p>
            <a:pPr>
              <a:buNone/>
            </a:pPr>
            <a:r>
              <a:rPr lang="en-US" dirty="0" smtClean="0">
                <a:latin typeface="Courier New"/>
                <a:cs typeface="Courier New"/>
              </a:rPr>
              <a:t>	  } </a:t>
            </a:r>
          </a:p>
          <a:p>
            <a:pPr>
              <a:buNone/>
            </a:pP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=0, pi=0.0; </a:t>
            </a:r>
            <a:r>
              <a:rPr lang="en-US" dirty="0" err="1" smtClean="0">
                <a:latin typeface="Courier New"/>
                <a:cs typeface="Courier New"/>
              </a:rPr>
              <a:t>i</a:t>
            </a:r>
            <a:r>
              <a:rPr lang="en-US" dirty="0" smtClean="0">
                <a:latin typeface="Courier New"/>
                <a:cs typeface="Courier New"/>
              </a:rPr>
              <a:t>&lt;NUM_THREADS; </a:t>
            </a:r>
            <a:r>
              <a:rPr lang="en-US" dirty="0" err="1" smtClean="0">
                <a:latin typeface="Courier New"/>
                <a:cs typeface="Courier New"/>
              </a:rPr>
              <a:t>i</a:t>
            </a:r>
            <a:r>
              <a:rPr lang="en-US" dirty="0" smtClean="0">
                <a:latin typeface="Courier New"/>
                <a:cs typeface="Courier New"/>
              </a:rPr>
              <a:t>++)</a:t>
            </a:r>
          </a:p>
          <a:p>
            <a:pPr>
              <a:buNone/>
            </a:pPr>
            <a:r>
              <a:rPr lang="en-US" dirty="0" smtClean="0">
                <a:latin typeface="Courier New"/>
                <a:cs typeface="Courier New"/>
              </a:rPr>
              <a:t>			pi += </a:t>
            </a:r>
            <a:r>
              <a:rPr lang="en-US" dirty="0" err="1" smtClean="0">
                <a:latin typeface="Courier New"/>
                <a:cs typeface="Courier New"/>
              </a:rPr>
              <a:t>sum[i</a:t>
            </a:r>
            <a:r>
              <a:rPr lang="en-US" dirty="0" smtClean="0">
                <a:latin typeface="Courier New"/>
                <a:cs typeface="Courier New"/>
              </a:rPr>
              <a:t>] ; </a:t>
            </a:r>
          </a:p>
          <a:p>
            <a:pPr>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  / </a:t>
            </a:r>
            <a:r>
              <a:rPr lang="en-US" dirty="0" err="1" smtClean="0">
                <a:latin typeface="Courier New"/>
                <a:cs typeface="Courier New"/>
              </a:rPr>
              <a:t>num_steps</a:t>
            </a:r>
            <a:r>
              <a:rPr lang="en-US" dirty="0" smtClean="0">
                <a:latin typeface="Courier New"/>
                <a:cs typeface="Courier New"/>
              </a:rPr>
              <a:t>);</a:t>
            </a:r>
          </a:p>
          <a:p>
            <a:pPr>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326BC3E5-4F1D-D14F-90F7-CB6BA408FB52}"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r>
              <a:rPr lang="en-US" dirty="0" smtClean="0"/>
              <a:t>Run with NUM_THREADS = 1 multiple times</a:t>
            </a:r>
          </a:p>
          <a:p>
            <a:r>
              <a:rPr lang="en-US" dirty="0" smtClean="0"/>
              <a:t>Run with NUM_THREADS = 2 multiple times</a:t>
            </a:r>
          </a:p>
          <a:p>
            <a:r>
              <a:rPr lang="en-US" dirty="0" smtClean="0"/>
              <a:t>What happens?</a:t>
            </a:r>
          </a:p>
          <a:p>
            <a:endParaRPr lang="en-US" dirty="0" smtClean="0"/>
          </a:p>
          <a:p>
            <a:endParaRPr lang="en-US" dirty="0"/>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(with bug)</a:t>
            </a:r>
            <a:endParaRPr lang="en-US" dirty="0"/>
          </a:p>
        </p:txBody>
      </p:sp>
      <p:sp>
        <p:nvSpPr>
          <p:cNvPr id="3" name="Content Placeholder 2"/>
          <p:cNvSpPr>
            <a:spLocks noGrp="1"/>
          </p:cNvSpPr>
          <p:nvPr>
            <p:ph idx="1"/>
          </p:nvPr>
        </p:nvSpPr>
        <p:spPr>
          <a:xfrm>
            <a:off x="457200" y="694267"/>
            <a:ext cx="8229600" cy="5757333"/>
          </a:xfrm>
        </p:spPr>
        <p:txBody>
          <a:bodyPr>
            <a:normAutofit fontScale="62500" lnSpcReduction="20000"/>
          </a:bodyPr>
          <a:lstStyle/>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buNone/>
            </a:pPr>
            <a:r>
              <a:rPr lang="en-US" dirty="0" smtClean="0">
                <a:latin typeface="Courier New"/>
                <a:cs typeface="Courier New"/>
              </a:rPr>
              <a:t>#define NUM_THREADS 2 </a:t>
            </a:r>
          </a:p>
          <a:p>
            <a:pPr>
              <a:buNone/>
            </a:pPr>
            <a:r>
              <a:rPr lang="en-US" dirty="0" smtClean="0">
                <a:latin typeface="Courier New"/>
                <a:cs typeface="Courier New"/>
              </a:rPr>
              <a:t>void main () </a:t>
            </a:r>
          </a:p>
          <a:p>
            <a:pPr>
              <a:buNone/>
            </a:pPr>
            <a:r>
              <a:rPr lang="en-US" dirty="0" smtClean="0">
                <a:latin typeface="Courier New"/>
                <a:cs typeface="Courier New"/>
              </a:rPr>
              <a:t>{	  int </a:t>
            </a:r>
            <a:r>
              <a:rPr lang="en-US" dirty="0" err="1" smtClean="0">
                <a:latin typeface="Courier New"/>
                <a:cs typeface="Courier New"/>
              </a:rPr>
              <a:t>i</a:t>
            </a:r>
            <a:r>
              <a:rPr lang="en-US" dirty="0" smtClean="0">
                <a:latin typeface="Courier New"/>
                <a:cs typeface="Courier New"/>
              </a:rPr>
              <a:t>; 	  double  </a:t>
            </a:r>
            <a:r>
              <a:rPr lang="en-US" dirty="0" err="1" smtClean="0">
                <a:latin typeface="Courier New"/>
                <a:cs typeface="Courier New"/>
              </a:rPr>
              <a:t>x</a:t>
            </a:r>
            <a:r>
              <a:rPr lang="en-US" dirty="0" smtClean="0">
                <a:latin typeface="Courier New"/>
                <a:cs typeface="Courier New"/>
              </a:rPr>
              <a:t>, pi, </a:t>
            </a:r>
            <a:r>
              <a:rPr lang="en-US" dirty="0" err="1" smtClean="0">
                <a:latin typeface="Courier New"/>
                <a:cs typeface="Courier New"/>
              </a:rPr>
              <a:t>sum[NUM_THREADS</a:t>
            </a:r>
            <a:r>
              <a:rPr lang="en-US" dirty="0" smtClean="0">
                <a:latin typeface="Courier New"/>
                <a:cs typeface="Courier New"/>
              </a:rPr>
              <a:t>]; </a:t>
            </a:r>
          </a:p>
          <a:p>
            <a:pPr>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a:t>
            </a:r>
            <a:r>
              <a:rPr lang="en-US" dirty="0" err="1" smtClean="0">
                <a:latin typeface="Courier New"/>
                <a:cs typeface="Courier New"/>
              </a:rPr>
              <a:t>pragma</a:t>
            </a:r>
            <a:r>
              <a:rPr lang="en-US" dirty="0" smtClean="0">
                <a:latin typeface="Courier New"/>
                <a:cs typeface="Courier New"/>
              </a:rPr>
              <a:t> </a:t>
            </a:r>
            <a:r>
              <a:rPr lang="en-US" dirty="0" err="1" smtClean="0">
                <a:latin typeface="Courier New"/>
                <a:cs typeface="Courier New"/>
              </a:rPr>
              <a:t>omp</a:t>
            </a:r>
            <a:r>
              <a:rPr lang="en-US" dirty="0" smtClean="0">
                <a:latin typeface="Courier New"/>
                <a:cs typeface="Courier New"/>
              </a:rPr>
              <a:t> parallel private (</a:t>
            </a:r>
            <a:r>
              <a:rPr lang="en-US" dirty="0" err="1" smtClean="0">
                <a:latin typeface="Courier New"/>
                <a:cs typeface="Courier New"/>
              </a:rPr>
              <a:t>x</a:t>
            </a:r>
            <a:r>
              <a:rPr lang="en-US" dirty="0" smtClean="0">
                <a:latin typeface="Courier New"/>
                <a:cs typeface="Courier New"/>
              </a:rPr>
              <a:t>)</a:t>
            </a:r>
          </a:p>
          <a:p>
            <a:pPr>
              <a:buNone/>
            </a:pPr>
            <a:r>
              <a:rPr lang="en-US" dirty="0" smtClean="0">
                <a:latin typeface="Courier New"/>
                <a:cs typeface="Courier New"/>
              </a:rPr>
              <a:t>{	  int id = </a:t>
            </a:r>
            <a:r>
              <a:rPr lang="en-US" dirty="0" err="1" smtClean="0">
                <a:latin typeface="Courier New"/>
                <a:cs typeface="Courier New"/>
              </a:rPr>
              <a:t>omp_get_thread_num</a:t>
            </a:r>
            <a:r>
              <a:rPr lang="en-US" dirty="0" smtClean="0">
                <a:latin typeface="Courier New"/>
                <a:cs typeface="Courier New"/>
              </a:rPr>
              <a:t>(); </a:t>
            </a:r>
          </a:p>
          <a:p>
            <a:pPr>
              <a:buNone/>
            </a:pPr>
            <a:r>
              <a:rPr lang="en-US" dirty="0" smtClean="0">
                <a:latin typeface="Courier New"/>
                <a:cs typeface="Courier New"/>
              </a:rPr>
              <a:t>	  for (</a:t>
            </a:r>
            <a:r>
              <a:rPr lang="en-US" dirty="0" err="1" smtClean="0">
                <a:latin typeface="Courier New"/>
                <a:cs typeface="Courier New"/>
              </a:rPr>
              <a:t>i</a:t>
            </a:r>
            <a:r>
              <a:rPr lang="en-US" dirty="0" smtClean="0">
                <a:latin typeface="Courier New"/>
                <a:cs typeface="Courier New"/>
              </a:rPr>
              <a:t>=id, </a:t>
            </a:r>
            <a:r>
              <a:rPr lang="en-US" dirty="0" err="1" smtClean="0">
                <a:latin typeface="Courier New"/>
                <a:cs typeface="Courier New"/>
              </a:rPr>
              <a:t>sum[id</a:t>
            </a:r>
            <a:r>
              <a:rPr lang="en-US" dirty="0" smtClean="0">
                <a:latin typeface="Courier New"/>
                <a:cs typeface="Courier New"/>
              </a:rPr>
              <a:t>]=0.0; </a:t>
            </a:r>
            <a:r>
              <a:rPr lang="en-US" dirty="0" err="1" smtClean="0">
                <a:latin typeface="Courier New"/>
                <a:cs typeface="Courier New"/>
              </a:rPr>
              <a:t>i</a:t>
            </a:r>
            <a:r>
              <a:rPr lang="en-US" dirty="0" smtClean="0">
                <a:latin typeface="Courier New"/>
                <a:cs typeface="Courier New"/>
              </a:rPr>
              <a:t>&lt; </a:t>
            </a:r>
            <a:r>
              <a:rPr lang="en-US" dirty="0" err="1" smtClean="0">
                <a:latin typeface="Courier New"/>
                <a:cs typeface="Courier New"/>
              </a:rPr>
              <a:t>num_steps</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a:t>
            </a:r>
            <a:r>
              <a:rPr lang="en-US" dirty="0" err="1" smtClean="0">
                <a:latin typeface="Courier New"/>
                <a:cs typeface="Courier New"/>
              </a:rPr>
              <a:t>i+NUM_THREADS</a:t>
            </a:r>
            <a:r>
              <a:rPr lang="en-US" dirty="0" smtClean="0">
                <a:latin typeface="Courier New"/>
                <a:cs typeface="Courier New"/>
              </a:rPr>
              <a:t>) { </a:t>
            </a:r>
          </a:p>
          <a:p>
            <a:pPr>
              <a:buNone/>
            </a:pPr>
            <a:r>
              <a:rPr lang="en-US" dirty="0" smtClean="0">
                <a:latin typeface="Courier New"/>
                <a:cs typeface="Courier New"/>
              </a:rPr>
              <a:t>		 	 </a:t>
            </a:r>
            <a:r>
              <a:rPr lang="en-US" dirty="0" err="1" smtClean="0">
                <a:latin typeface="Courier New"/>
                <a:cs typeface="Courier New"/>
              </a:rPr>
              <a:t>x</a:t>
            </a:r>
            <a:r>
              <a:rPr lang="en-US" dirty="0" smtClean="0">
                <a:latin typeface="Courier New"/>
                <a:cs typeface="Courier New"/>
              </a:rPr>
              <a:t> = (i+0.5)*step; </a:t>
            </a:r>
          </a:p>
          <a:p>
            <a:pPr>
              <a:buNone/>
            </a:pPr>
            <a:r>
              <a:rPr lang="en-US" dirty="0" smtClean="0">
                <a:latin typeface="Courier New"/>
                <a:cs typeface="Courier New"/>
              </a:rPr>
              <a:t>		 	 </a:t>
            </a:r>
            <a:r>
              <a:rPr lang="en-US" dirty="0" err="1" smtClean="0">
                <a:latin typeface="Courier New"/>
                <a:cs typeface="Courier New"/>
              </a:rPr>
              <a:t>sum[id</a:t>
            </a:r>
            <a:r>
              <a:rPr lang="en-US" dirty="0" smtClean="0">
                <a:latin typeface="Courier New"/>
                <a:cs typeface="Courier New"/>
              </a:rPr>
              <a:t>] += 4.0/(1.0+x*</a:t>
            </a:r>
            <a:r>
              <a:rPr lang="en-US" dirty="0" err="1" smtClean="0">
                <a:latin typeface="Courier New"/>
                <a:cs typeface="Courier New"/>
              </a:rPr>
              <a:t>x</a:t>
            </a:r>
            <a:r>
              <a:rPr lang="en-US" dirty="0" smtClean="0">
                <a:latin typeface="Courier New"/>
                <a:cs typeface="Courier New"/>
              </a:rPr>
              <a:t>); </a:t>
            </a:r>
          </a:p>
          <a:p>
            <a:pPr>
              <a:buNone/>
            </a:pPr>
            <a:r>
              <a:rPr lang="en-US" dirty="0" smtClean="0">
                <a:latin typeface="Courier New"/>
                <a:cs typeface="Courier New"/>
              </a:rPr>
              <a:t>	  } </a:t>
            </a:r>
          </a:p>
          <a:p>
            <a:pPr>
              <a:buNone/>
            </a:pP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=0, pi=0.0; </a:t>
            </a:r>
            <a:r>
              <a:rPr lang="en-US" dirty="0" err="1" smtClean="0">
                <a:latin typeface="Courier New"/>
                <a:cs typeface="Courier New"/>
              </a:rPr>
              <a:t>i</a:t>
            </a:r>
            <a:r>
              <a:rPr lang="en-US" dirty="0" smtClean="0">
                <a:latin typeface="Courier New"/>
                <a:cs typeface="Courier New"/>
              </a:rPr>
              <a:t>&lt;NUM_THREADS; </a:t>
            </a:r>
            <a:r>
              <a:rPr lang="en-US" dirty="0" err="1" smtClean="0">
                <a:latin typeface="Courier New"/>
                <a:cs typeface="Courier New"/>
              </a:rPr>
              <a:t>i</a:t>
            </a:r>
            <a:r>
              <a:rPr lang="en-US" dirty="0" smtClean="0">
                <a:latin typeface="Courier New"/>
                <a:cs typeface="Courier New"/>
              </a:rPr>
              <a:t>++)</a:t>
            </a:r>
          </a:p>
          <a:p>
            <a:pPr>
              <a:buNone/>
            </a:pPr>
            <a:r>
              <a:rPr lang="en-US" dirty="0" smtClean="0">
                <a:latin typeface="Courier New"/>
                <a:cs typeface="Courier New"/>
              </a:rPr>
              <a:t>			pi += </a:t>
            </a:r>
            <a:r>
              <a:rPr lang="en-US" dirty="0" err="1" smtClean="0">
                <a:latin typeface="Courier New"/>
                <a:cs typeface="Courier New"/>
              </a:rPr>
              <a:t>sum[i</a:t>
            </a:r>
            <a:r>
              <a:rPr lang="en-US" dirty="0" smtClean="0">
                <a:latin typeface="Courier New"/>
                <a:cs typeface="Courier New"/>
              </a:rPr>
              <a:t>] ; </a:t>
            </a:r>
          </a:p>
          <a:p>
            <a:pPr>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  / </a:t>
            </a:r>
            <a:r>
              <a:rPr lang="en-US" dirty="0" err="1" smtClean="0">
                <a:latin typeface="Courier New"/>
                <a:cs typeface="Courier New"/>
              </a:rPr>
              <a:t>num_steps</a:t>
            </a:r>
            <a:r>
              <a:rPr lang="en-US" dirty="0" smtClean="0">
                <a:latin typeface="Courier New"/>
                <a:cs typeface="Courier New"/>
              </a:rPr>
              <a:t>);</a:t>
            </a:r>
          </a:p>
          <a:p>
            <a:pPr>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326BC3E5-4F1D-D14F-90F7-CB6BA408FB52}"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grpSp>
        <p:nvGrpSpPr>
          <p:cNvPr id="7" name="Group 6"/>
          <p:cNvGrpSpPr/>
          <p:nvPr/>
        </p:nvGrpSpPr>
        <p:grpSpPr>
          <a:xfrm>
            <a:off x="2048933" y="3403603"/>
            <a:ext cx="7095067" cy="1241970"/>
            <a:chOff x="2048933" y="829736"/>
            <a:chExt cx="7095067" cy="1241970"/>
          </a:xfrm>
        </p:grpSpPr>
        <p:sp>
          <p:nvSpPr>
            <p:cNvPr id="8" name="TextBox 7"/>
            <p:cNvSpPr txBox="1"/>
            <p:nvPr/>
          </p:nvSpPr>
          <p:spPr>
            <a:xfrm>
              <a:off x="4910667" y="1117599"/>
              <a:ext cx="4233333" cy="954107"/>
            </a:xfrm>
            <a:prstGeom prst="rect">
              <a:avLst/>
            </a:prstGeom>
            <a:noFill/>
            <a:ln w="19050" cmpd="sng">
              <a:solidFill>
                <a:srgbClr val="4F81BD"/>
              </a:solidFill>
            </a:ln>
          </p:spPr>
          <p:txBody>
            <a:bodyPr wrap="square" rtlCol="0">
              <a:spAutoFit/>
            </a:bodyPr>
            <a:lstStyle/>
            <a:p>
              <a:r>
                <a:rPr lang="en-US" sz="2800" dirty="0" smtClean="0"/>
                <a:t>Note: loop index variable </a:t>
              </a:r>
              <a:r>
                <a:rPr lang="en-US" sz="2800" dirty="0" err="1" smtClean="0">
                  <a:latin typeface="Courier"/>
                  <a:cs typeface="Courier"/>
                </a:rPr>
                <a:t>i</a:t>
              </a:r>
              <a:r>
                <a:rPr lang="en-US" sz="2800" dirty="0" smtClean="0"/>
                <a:t> is shared between threads</a:t>
              </a:r>
              <a:endParaRPr lang="en-US" sz="2800" dirty="0"/>
            </a:p>
          </p:txBody>
        </p:sp>
        <p:cxnSp>
          <p:nvCxnSpPr>
            <p:cNvPr id="9" name="Straight Connector 8"/>
            <p:cNvCxnSpPr/>
            <p:nvPr/>
          </p:nvCxnSpPr>
          <p:spPr>
            <a:xfrm rot="10800000">
              <a:off x="2048933" y="829736"/>
              <a:ext cx="2844800" cy="389464"/>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2 (with bug)</a:t>
            </a:r>
            <a:endParaRPr lang="en-US" dirty="0"/>
          </a:p>
        </p:txBody>
      </p:sp>
      <p:sp>
        <p:nvSpPr>
          <p:cNvPr id="3" name="Content Placeholder 2"/>
          <p:cNvSpPr>
            <a:spLocks noGrp="1"/>
          </p:cNvSpPr>
          <p:nvPr>
            <p:ph idx="1"/>
          </p:nvPr>
        </p:nvSpPr>
        <p:spPr>
          <a:xfrm>
            <a:off x="457200" y="694267"/>
            <a:ext cx="8229600" cy="5757333"/>
          </a:xfrm>
        </p:spPr>
        <p:txBody>
          <a:bodyPr>
            <a:normAutofit fontScale="62500" lnSpcReduction="20000"/>
          </a:bodyPr>
          <a:lstStyle/>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buNone/>
            </a:pPr>
            <a:r>
              <a:rPr lang="en-US" dirty="0" smtClean="0">
                <a:latin typeface="Courier New"/>
                <a:cs typeface="Courier New"/>
              </a:rPr>
              <a:t>#define NUM_THREADS 2 </a:t>
            </a:r>
          </a:p>
          <a:p>
            <a:pPr>
              <a:buNone/>
            </a:pPr>
            <a:r>
              <a:rPr lang="en-US" dirty="0" smtClean="0">
                <a:latin typeface="Courier New"/>
                <a:cs typeface="Courier New"/>
              </a:rPr>
              <a:t>void main () </a:t>
            </a:r>
          </a:p>
          <a:p>
            <a:pPr>
              <a:buNone/>
            </a:pPr>
            <a:r>
              <a:rPr lang="en-US" dirty="0" smtClean="0">
                <a:latin typeface="Courier New"/>
                <a:cs typeface="Courier New"/>
              </a:rPr>
              <a:t>{	  int </a:t>
            </a:r>
            <a:r>
              <a:rPr lang="en-US" dirty="0" err="1" smtClean="0">
                <a:latin typeface="Courier New"/>
                <a:cs typeface="Courier New"/>
              </a:rPr>
              <a:t>i</a:t>
            </a:r>
            <a:r>
              <a:rPr lang="en-US" dirty="0" smtClean="0">
                <a:latin typeface="Courier New"/>
                <a:cs typeface="Courier New"/>
              </a:rPr>
              <a:t>; 	  double  </a:t>
            </a:r>
            <a:r>
              <a:rPr lang="en-US" dirty="0" err="1" smtClean="0">
                <a:latin typeface="Courier New"/>
                <a:cs typeface="Courier New"/>
              </a:rPr>
              <a:t>x</a:t>
            </a:r>
            <a:r>
              <a:rPr lang="en-US" dirty="0" smtClean="0">
                <a:latin typeface="Courier New"/>
                <a:cs typeface="Courier New"/>
              </a:rPr>
              <a:t>, sum, pi=0.0; </a:t>
            </a:r>
          </a:p>
          <a:p>
            <a:pPr>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a:t>
            </a:r>
            <a:r>
              <a:rPr lang="en-US" dirty="0" err="1" smtClean="0">
                <a:latin typeface="Courier New"/>
                <a:cs typeface="Courier New"/>
              </a:rPr>
              <a:t>pragma</a:t>
            </a:r>
            <a:r>
              <a:rPr lang="en-US" dirty="0" smtClean="0">
                <a:latin typeface="Courier New"/>
                <a:cs typeface="Courier New"/>
              </a:rPr>
              <a:t> </a:t>
            </a:r>
            <a:r>
              <a:rPr lang="en-US" dirty="0" err="1" smtClean="0">
                <a:latin typeface="Courier New"/>
                <a:cs typeface="Courier New"/>
              </a:rPr>
              <a:t>omp</a:t>
            </a:r>
            <a:r>
              <a:rPr lang="en-US" dirty="0" smtClean="0">
                <a:latin typeface="Courier New"/>
                <a:cs typeface="Courier New"/>
              </a:rPr>
              <a:t> parallel private (</a:t>
            </a:r>
            <a:r>
              <a:rPr lang="en-US" dirty="0" err="1" smtClean="0">
                <a:latin typeface="Courier New"/>
                <a:cs typeface="Courier New"/>
              </a:rPr>
              <a:t>x</a:t>
            </a:r>
            <a:r>
              <a:rPr lang="en-US" dirty="0" smtClean="0">
                <a:latin typeface="Courier New"/>
                <a:cs typeface="Courier New"/>
              </a:rPr>
              <a:t>, sum) </a:t>
            </a:r>
          </a:p>
          <a:p>
            <a:pPr>
              <a:buNone/>
            </a:pPr>
            <a:r>
              <a:rPr lang="en-US" dirty="0" smtClean="0">
                <a:latin typeface="Courier New"/>
                <a:cs typeface="Courier New"/>
              </a:rPr>
              <a:t>{	  int id = </a:t>
            </a:r>
            <a:r>
              <a:rPr lang="en-US" dirty="0" err="1" smtClean="0">
                <a:latin typeface="Courier New"/>
                <a:cs typeface="Courier New"/>
              </a:rPr>
              <a:t>omp_get_thread_num</a:t>
            </a:r>
            <a:r>
              <a:rPr lang="en-US" dirty="0" smtClean="0">
                <a:latin typeface="Courier New"/>
                <a:cs typeface="Courier New"/>
              </a:rPr>
              <a:t>(); </a:t>
            </a:r>
          </a:p>
          <a:p>
            <a:pPr>
              <a:buNone/>
            </a:pPr>
            <a:r>
              <a:rPr lang="en-US" dirty="0" smtClean="0">
                <a:latin typeface="Courier New"/>
                <a:cs typeface="Courier New"/>
              </a:rPr>
              <a:t>	  for (</a:t>
            </a:r>
            <a:r>
              <a:rPr lang="en-US" dirty="0" err="1" smtClean="0">
                <a:latin typeface="Courier New"/>
                <a:cs typeface="Courier New"/>
              </a:rPr>
              <a:t>i</a:t>
            </a:r>
            <a:r>
              <a:rPr lang="en-US" dirty="0" smtClean="0">
                <a:latin typeface="Courier New"/>
                <a:cs typeface="Courier New"/>
              </a:rPr>
              <a:t>=id, sum=0.0; </a:t>
            </a:r>
            <a:r>
              <a:rPr lang="en-US" dirty="0" err="1" smtClean="0">
                <a:latin typeface="Courier New"/>
                <a:cs typeface="Courier New"/>
              </a:rPr>
              <a:t>i</a:t>
            </a:r>
            <a:r>
              <a:rPr lang="en-US" dirty="0" smtClean="0">
                <a:latin typeface="Courier New"/>
                <a:cs typeface="Courier New"/>
              </a:rPr>
              <a:t>&lt; </a:t>
            </a:r>
            <a:r>
              <a:rPr lang="en-US" dirty="0" err="1" smtClean="0">
                <a:latin typeface="Courier New"/>
                <a:cs typeface="Courier New"/>
              </a:rPr>
              <a:t>num_steps</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a:t>
            </a:r>
            <a:r>
              <a:rPr lang="en-US" dirty="0" err="1" smtClean="0">
                <a:latin typeface="Courier New"/>
                <a:cs typeface="Courier New"/>
              </a:rPr>
              <a:t>i+NUM_THREADS</a:t>
            </a: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x</a:t>
            </a:r>
            <a:r>
              <a:rPr lang="en-US" dirty="0" smtClean="0">
                <a:latin typeface="Courier New"/>
                <a:cs typeface="Courier New"/>
              </a:rPr>
              <a:t> = (i+0.5)*step; </a:t>
            </a:r>
          </a:p>
          <a:p>
            <a:pPr>
              <a:buNone/>
            </a:pPr>
            <a:r>
              <a:rPr lang="en-US" dirty="0" smtClean="0">
                <a:latin typeface="Courier New"/>
                <a:cs typeface="Courier New"/>
              </a:rPr>
              <a:t>		 	 sum += 4.0/(1.0+x*</a:t>
            </a:r>
            <a:r>
              <a:rPr lang="en-US" dirty="0" err="1" smtClean="0">
                <a:latin typeface="Courier New"/>
                <a:cs typeface="Courier New"/>
              </a:rPr>
              <a:t>x</a:t>
            </a:r>
            <a:r>
              <a:rPr lang="en-US" dirty="0" smtClean="0">
                <a:latin typeface="Courier New"/>
                <a:cs typeface="Courier New"/>
              </a:rPr>
              <a:t>); </a:t>
            </a:r>
          </a:p>
          <a:p>
            <a:pPr>
              <a:buNone/>
            </a:pPr>
            <a:r>
              <a:rPr lang="en-US" dirty="0" smtClean="0">
                <a:latin typeface="Courier New"/>
                <a:cs typeface="Courier New"/>
              </a:rPr>
              <a:t>	  } </a:t>
            </a:r>
          </a:p>
          <a:p>
            <a:pPr>
              <a:buNone/>
            </a:pPr>
            <a:r>
              <a:rPr lang="en-US" dirty="0" smtClean="0">
                <a:latin typeface="Courier New"/>
                <a:cs typeface="Courier New"/>
              </a:rPr>
              <a:t>#</a:t>
            </a:r>
            <a:r>
              <a:rPr lang="en-US" dirty="0" err="1" smtClean="0">
                <a:latin typeface="Courier New"/>
                <a:cs typeface="Courier New"/>
              </a:rPr>
              <a:t>pragma</a:t>
            </a:r>
            <a:r>
              <a:rPr lang="en-US" dirty="0" smtClean="0">
                <a:latin typeface="Courier New"/>
                <a:cs typeface="Courier New"/>
              </a:rPr>
              <a:t> </a:t>
            </a:r>
            <a:r>
              <a:rPr lang="en-US" dirty="0" err="1" smtClean="0">
                <a:latin typeface="Courier New"/>
                <a:cs typeface="Courier New"/>
              </a:rPr>
              <a:t>omp</a:t>
            </a:r>
            <a:r>
              <a:rPr lang="en-US" dirty="0" smtClean="0">
                <a:latin typeface="Courier New"/>
                <a:cs typeface="Courier New"/>
              </a:rPr>
              <a:t> critical</a:t>
            </a:r>
          </a:p>
          <a:p>
            <a:pPr>
              <a:buNone/>
            </a:pPr>
            <a:r>
              <a:rPr lang="en-US" dirty="0" smtClean="0">
                <a:latin typeface="Courier New"/>
                <a:cs typeface="Courier New"/>
              </a:rPr>
              <a:t>	pi += sum; </a:t>
            </a:r>
          </a:p>
          <a:p>
            <a:pPr>
              <a:buNone/>
            </a:pP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%6.12f,\n”,pi/num_steps);</a:t>
            </a:r>
          </a:p>
          <a:p>
            <a:pPr>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ED953CB8-28D9-AE4C-A0A5-7A4B6549310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Reduction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Clr>
                <a:schemeClr val="tx1"/>
              </a:buClr>
            </a:pPr>
            <a:r>
              <a:rPr lang="en-US" i="1" dirty="0" smtClean="0">
                <a:solidFill>
                  <a:srgbClr val="3366FF"/>
                </a:solidFill>
              </a:rPr>
              <a:t>Reduction</a:t>
            </a:r>
            <a:r>
              <a:rPr lang="en-US" dirty="0" smtClean="0"/>
              <a:t>: specifies that 1 or more variables that are private to each thread are subject of reduction operation at end of parallel region:</a:t>
            </a:r>
            <a:br>
              <a:rPr lang="en-US" dirty="0" smtClean="0"/>
            </a:br>
            <a:r>
              <a:rPr lang="en-US" dirty="0" err="1" smtClean="0"/>
              <a:t>reduction(operation:var</a:t>
            </a:r>
            <a:r>
              <a:rPr lang="en-US" dirty="0" smtClean="0"/>
              <a:t>) where</a:t>
            </a:r>
          </a:p>
          <a:p>
            <a:pPr lvl="1">
              <a:buClr>
                <a:schemeClr val="tx1"/>
              </a:buClr>
            </a:pPr>
            <a:r>
              <a:rPr lang="en-US" i="1" dirty="0" smtClean="0">
                <a:solidFill>
                  <a:srgbClr val="3366FF"/>
                </a:solidFill>
              </a:rPr>
              <a:t>Operation</a:t>
            </a:r>
            <a:r>
              <a:rPr lang="en-US" dirty="0" smtClean="0"/>
              <a:t>: operator to perform on the variables (</a:t>
            </a:r>
            <a:r>
              <a:rPr lang="en-US" dirty="0" err="1" smtClean="0"/>
              <a:t>var</a:t>
            </a:r>
            <a:r>
              <a:rPr lang="en-US" dirty="0" smtClean="0"/>
              <a:t>) at the end of the parallel region</a:t>
            </a:r>
          </a:p>
          <a:p>
            <a:pPr lvl="1">
              <a:buClr>
                <a:schemeClr val="tx1"/>
              </a:buClr>
            </a:pPr>
            <a:r>
              <a:rPr lang="en-US" i="1" dirty="0" err="1" smtClean="0">
                <a:solidFill>
                  <a:srgbClr val="3366FF"/>
                </a:solidFill>
              </a:rPr>
              <a:t>Var</a:t>
            </a:r>
            <a:r>
              <a:rPr lang="en-US" dirty="0" smtClean="0"/>
              <a:t>: One or more variables on which to perform scalar reduction. </a:t>
            </a:r>
          </a:p>
          <a:p>
            <a:pPr>
              <a:buNone/>
            </a:pPr>
            <a:r>
              <a:rPr lang="en-US" dirty="0" smtClean="0"/>
              <a:t>#</a:t>
            </a:r>
            <a:r>
              <a:rPr lang="en-US" dirty="0" err="1" smtClean="0"/>
              <a:t>pragma</a:t>
            </a:r>
            <a:r>
              <a:rPr lang="en-US" dirty="0" smtClean="0"/>
              <a:t> </a:t>
            </a:r>
            <a:r>
              <a:rPr lang="en-US" dirty="0" err="1" smtClean="0"/>
              <a:t>omp</a:t>
            </a:r>
            <a:r>
              <a:rPr lang="en-US" dirty="0" smtClean="0"/>
              <a:t> for reduction(+ : </a:t>
            </a:r>
            <a:r>
              <a:rPr lang="en-US" dirty="0" err="1" smtClean="0"/>
              <a:t>nSum</a:t>
            </a:r>
            <a:r>
              <a:rPr lang="en-US" dirty="0" smtClean="0"/>
              <a:t>) </a:t>
            </a:r>
            <a:br>
              <a:rPr lang="en-US" dirty="0" smtClean="0"/>
            </a:br>
            <a:r>
              <a:rPr lang="en-US" dirty="0" smtClean="0"/>
              <a:t>for (</a:t>
            </a:r>
            <a:r>
              <a:rPr lang="en-US" dirty="0" err="1" smtClean="0"/>
              <a:t>i</a:t>
            </a:r>
            <a:r>
              <a:rPr lang="en-US" dirty="0" smtClean="0"/>
              <a:t> = START ; </a:t>
            </a:r>
            <a:r>
              <a:rPr lang="en-US" dirty="0" err="1" smtClean="0"/>
              <a:t>i</a:t>
            </a:r>
            <a:r>
              <a:rPr lang="en-US" dirty="0" smtClean="0"/>
              <a:t> &lt;= END ; ++</a:t>
            </a:r>
            <a:r>
              <a:rPr lang="en-US" dirty="0" err="1" smtClean="0"/>
              <a:t>i</a:t>
            </a:r>
            <a:r>
              <a:rPr lang="en-US" dirty="0" smtClean="0"/>
              <a:t>) </a:t>
            </a:r>
            <a:br>
              <a:rPr lang="en-US" dirty="0" smtClean="0"/>
            </a:br>
            <a:r>
              <a:rPr lang="en-US" dirty="0" smtClean="0"/>
              <a:t>		</a:t>
            </a:r>
            <a:r>
              <a:rPr lang="en-US" dirty="0" err="1" smtClean="0"/>
              <a:t>nSum</a:t>
            </a:r>
            <a:r>
              <a:rPr lang="en-US" dirty="0" smtClean="0"/>
              <a:t> += </a:t>
            </a:r>
            <a:r>
              <a:rPr lang="en-US" dirty="0" err="1" smtClean="0"/>
              <a:t>i</a:t>
            </a:r>
            <a:r>
              <a:rPr lang="en-US" dirty="0" smtClean="0"/>
              <a:t>; </a:t>
            </a:r>
          </a:p>
          <a:p>
            <a:endParaRPr lang="en-US" dirty="0"/>
          </a:p>
        </p:txBody>
      </p:sp>
      <p:sp>
        <p:nvSpPr>
          <p:cNvPr id="4" name="Date Placeholder 3"/>
          <p:cNvSpPr>
            <a:spLocks noGrp="1"/>
          </p:cNvSpPr>
          <p:nvPr>
            <p:ph type="dt" sz="half" idx="10"/>
          </p:nvPr>
        </p:nvSpPr>
        <p:spPr/>
        <p:txBody>
          <a:bodyPr/>
          <a:lstStyle/>
          <a:p>
            <a:fld id="{6BB9CA86-3966-B746-BF05-1327C715A9D9}"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Reduction Version </a:t>
            </a:r>
            <a:endParaRPr lang="en-US" dirty="0"/>
          </a:p>
        </p:txBody>
      </p:sp>
      <p:sp>
        <p:nvSpPr>
          <p:cNvPr id="3" name="Content Placeholder 2"/>
          <p:cNvSpPr>
            <a:spLocks noGrp="1"/>
          </p:cNvSpPr>
          <p:nvPr>
            <p:ph idx="1"/>
          </p:nvPr>
        </p:nvSpPr>
        <p:spPr>
          <a:xfrm>
            <a:off x="50808" y="694267"/>
            <a:ext cx="8229600" cy="6163733"/>
          </a:xfrm>
        </p:spPr>
        <p:txBody>
          <a:bodyPr>
            <a:normAutofit/>
          </a:bodyPr>
          <a:lstStyle/>
          <a:p>
            <a:pPr>
              <a:buNone/>
            </a:pPr>
            <a:r>
              <a:rPr lang="en-US" sz="2000" dirty="0" smtClean="0">
                <a:latin typeface="Courier New"/>
                <a:cs typeface="Courier New"/>
              </a:rPr>
              <a:t>#include &lt;</a:t>
            </a:r>
            <a:r>
              <a:rPr lang="en-US" sz="2000" dirty="0" err="1" smtClean="0">
                <a:latin typeface="Courier New"/>
                <a:cs typeface="Courier New"/>
              </a:rPr>
              <a:t>omp.h</a:t>
            </a:r>
            <a:r>
              <a:rPr lang="en-US" sz="2000" dirty="0" smtClean="0">
                <a:latin typeface="Courier New"/>
                <a:cs typeface="Courier New"/>
              </a:rPr>
              <a:t>&gt;</a:t>
            </a:r>
          </a:p>
          <a:p>
            <a:pPr>
              <a:buNone/>
            </a:pPr>
            <a:r>
              <a:rPr lang="en-US" sz="2000" dirty="0" smtClean="0">
                <a:latin typeface="Courier New"/>
                <a:cs typeface="Courier New"/>
              </a:rPr>
              <a:t>#include &lt;</a:t>
            </a:r>
            <a:r>
              <a:rPr lang="en-US" sz="2000" dirty="0" err="1" smtClean="0">
                <a:latin typeface="Courier New"/>
                <a:cs typeface="Courier New"/>
              </a:rPr>
              <a:t>stdio.h</a:t>
            </a:r>
            <a:r>
              <a:rPr lang="en-US" sz="2000" dirty="0" smtClean="0">
                <a:latin typeface="Courier New"/>
                <a:cs typeface="Courier New"/>
              </a:rPr>
              <a:t>&gt;</a:t>
            </a:r>
          </a:p>
          <a:p>
            <a:pPr>
              <a:buNone/>
            </a:pPr>
            <a:r>
              <a:rPr lang="en-US" sz="2000" dirty="0" smtClean="0">
                <a:latin typeface="Courier New"/>
                <a:cs typeface="Courier New"/>
              </a:rPr>
              <a:t>/static long </a:t>
            </a:r>
            <a:r>
              <a:rPr lang="en-US" sz="2000" dirty="0" err="1" smtClean="0">
                <a:latin typeface="Courier New"/>
                <a:cs typeface="Courier New"/>
              </a:rPr>
              <a:t>num_steps</a:t>
            </a:r>
            <a:r>
              <a:rPr lang="en-US" sz="2000" dirty="0" smtClean="0">
                <a:latin typeface="Courier New"/>
                <a:cs typeface="Courier New"/>
              </a:rPr>
              <a:t> = 100000; </a:t>
            </a:r>
          </a:p>
          <a:p>
            <a:pPr>
              <a:buNone/>
            </a:pPr>
            <a:r>
              <a:rPr lang="en-US" sz="2000" dirty="0" smtClean="0">
                <a:latin typeface="Courier New"/>
                <a:cs typeface="Courier New"/>
              </a:rPr>
              <a:t>double step; </a:t>
            </a:r>
          </a:p>
          <a:p>
            <a:pPr>
              <a:buNone/>
            </a:pPr>
            <a:r>
              <a:rPr lang="en-US" sz="2000" dirty="0" smtClean="0">
                <a:latin typeface="Courier New"/>
                <a:cs typeface="Courier New"/>
              </a:rPr>
              <a:t>void main () </a:t>
            </a:r>
          </a:p>
          <a:p>
            <a:pPr>
              <a:buNone/>
            </a:pPr>
            <a:r>
              <a:rPr lang="en-US" sz="2000" dirty="0" smtClean="0">
                <a:latin typeface="Courier New"/>
                <a:cs typeface="Courier New"/>
              </a:rPr>
              <a:t>{	  int </a:t>
            </a:r>
            <a:r>
              <a:rPr lang="en-US" sz="2000" dirty="0" err="1" smtClean="0">
                <a:latin typeface="Courier New"/>
                <a:cs typeface="Courier New"/>
              </a:rPr>
              <a:t>i</a:t>
            </a:r>
            <a:r>
              <a:rPr lang="en-US" sz="2000" dirty="0" smtClean="0">
                <a:latin typeface="Courier New"/>
                <a:cs typeface="Courier New"/>
              </a:rPr>
              <a:t>; 	  double </a:t>
            </a:r>
            <a:r>
              <a:rPr lang="en-US" sz="2000" dirty="0" err="1" smtClean="0">
                <a:latin typeface="Courier New"/>
                <a:cs typeface="Courier New"/>
              </a:rPr>
              <a:t>x</a:t>
            </a:r>
            <a:r>
              <a:rPr lang="en-US" sz="2000" dirty="0" smtClean="0">
                <a:latin typeface="Courier New"/>
                <a:cs typeface="Courier New"/>
              </a:rPr>
              <a:t>, pi, sum = 0.0; </a:t>
            </a:r>
          </a:p>
          <a:p>
            <a:pPr>
              <a:buNone/>
            </a:pPr>
            <a:r>
              <a:rPr lang="en-US" sz="2000" dirty="0" smtClean="0">
                <a:latin typeface="Courier New"/>
                <a:cs typeface="Courier New"/>
              </a:rPr>
              <a:t>	  step = 1.0/(double) </a:t>
            </a:r>
            <a:r>
              <a:rPr lang="en-US" sz="2000" dirty="0" err="1" smtClean="0">
                <a:latin typeface="Courier New"/>
                <a:cs typeface="Courier New"/>
              </a:rPr>
              <a:t>num_steps</a:t>
            </a:r>
            <a:r>
              <a:rPr lang="en-US" sz="2000" dirty="0" smtClean="0">
                <a:latin typeface="Courier New"/>
                <a:cs typeface="Courier New"/>
              </a:rPr>
              <a:t>; </a:t>
            </a:r>
          </a:p>
          <a:p>
            <a:pPr>
              <a:buNone/>
            </a:pPr>
            <a:r>
              <a:rPr lang="en-US" sz="2000" dirty="0" smtClean="0">
                <a:latin typeface="Courier New"/>
                <a:cs typeface="Courier New"/>
              </a:rPr>
              <a:t>#</a:t>
            </a:r>
            <a:r>
              <a:rPr lang="en-US" sz="2000" dirty="0" err="1" smtClean="0">
                <a:latin typeface="Courier New"/>
                <a:cs typeface="Courier New"/>
              </a:rPr>
              <a:t>pragma</a:t>
            </a:r>
            <a:r>
              <a:rPr lang="en-US" sz="2000" dirty="0" smtClean="0">
                <a:latin typeface="Courier New"/>
                <a:cs typeface="Courier New"/>
              </a:rPr>
              <a:t> </a:t>
            </a:r>
            <a:r>
              <a:rPr lang="en-US" sz="2000" dirty="0" err="1" smtClean="0">
                <a:latin typeface="Courier New"/>
                <a:cs typeface="Courier New"/>
              </a:rPr>
              <a:t>omp</a:t>
            </a:r>
            <a:r>
              <a:rPr lang="en-US" sz="2000" dirty="0" smtClean="0">
                <a:latin typeface="Courier New"/>
                <a:cs typeface="Courier New"/>
              </a:rPr>
              <a:t> parallel for </a:t>
            </a:r>
            <a:r>
              <a:rPr lang="en-US" sz="2000" dirty="0" err="1" smtClean="0">
                <a:latin typeface="Courier New"/>
                <a:cs typeface="Courier New"/>
              </a:rPr>
              <a:t>private(x</a:t>
            </a:r>
            <a:r>
              <a:rPr lang="en-US" sz="2000" dirty="0" smtClean="0">
                <a:latin typeface="Courier New"/>
                <a:cs typeface="Courier New"/>
              </a:rPr>
              <a:t>) </a:t>
            </a:r>
            <a:r>
              <a:rPr lang="en-US" sz="2000" dirty="0" err="1" smtClean="0">
                <a:latin typeface="Courier New"/>
                <a:cs typeface="Courier New"/>
              </a:rPr>
              <a:t>reduction(+:sum</a:t>
            </a:r>
            <a:r>
              <a:rPr lang="en-US" sz="2000" dirty="0" smtClean="0">
                <a:latin typeface="Courier New"/>
                <a:cs typeface="Courier New"/>
              </a:rPr>
              <a:t>)</a:t>
            </a:r>
          </a:p>
          <a:p>
            <a:pPr>
              <a:buNone/>
            </a:pPr>
            <a:r>
              <a:rPr lang="en-US" sz="2000" dirty="0" smtClean="0">
                <a:latin typeface="Courier New"/>
                <a:cs typeface="Courier New"/>
              </a:rPr>
              <a:t>	  for (</a:t>
            </a:r>
            <a:r>
              <a:rPr lang="en-US" sz="2000" dirty="0" err="1" smtClean="0">
                <a:latin typeface="Courier New"/>
                <a:cs typeface="Courier New"/>
              </a:rPr>
              <a:t>i</a:t>
            </a:r>
            <a:r>
              <a:rPr lang="en-US" sz="2000" dirty="0" smtClean="0">
                <a:latin typeface="Courier New"/>
                <a:cs typeface="Courier New"/>
              </a:rPr>
              <a:t>=1; </a:t>
            </a:r>
            <a:r>
              <a:rPr lang="en-US" sz="2000" dirty="0" err="1" smtClean="0">
                <a:latin typeface="Courier New"/>
                <a:cs typeface="Courier New"/>
              </a:rPr>
              <a:t>i</a:t>
            </a:r>
            <a:r>
              <a:rPr lang="en-US" sz="2000" dirty="0" smtClean="0">
                <a:latin typeface="Courier New"/>
                <a:cs typeface="Courier New"/>
              </a:rPr>
              <a:t>&lt;= </a:t>
            </a:r>
            <a:r>
              <a:rPr lang="en-US" sz="2000" dirty="0" err="1" smtClean="0">
                <a:latin typeface="Courier New"/>
                <a:cs typeface="Courier New"/>
              </a:rPr>
              <a:t>num_steps</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a:t>
            </a:r>
          </a:p>
          <a:p>
            <a:pPr>
              <a:buNone/>
            </a:pPr>
            <a:r>
              <a:rPr lang="en-US" sz="2000" dirty="0" smtClean="0">
                <a:latin typeface="Courier New"/>
                <a:cs typeface="Courier New"/>
              </a:rPr>
              <a:t>		  </a:t>
            </a:r>
            <a:r>
              <a:rPr lang="en-US" sz="2000" dirty="0" err="1" smtClean="0">
                <a:latin typeface="Courier New"/>
                <a:cs typeface="Courier New"/>
              </a:rPr>
              <a:t>x</a:t>
            </a:r>
            <a:r>
              <a:rPr lang="en-US" sz="2000" dirty="0" smtClean="0">
                <a:latin typeface="Courier New"/>
                <a:cs typeface="Courier New"/>
              </a:rPr>
              <a:t> = (i-0.5)*step; </a:t>
            </a:r>
          </a:p>
          <a:p>
            <a:pPr>
              <a:buNone/>
            </a:pPr>
            <a:r>
              <a:rPr lang="en-US" sz="2000" dirty="0" smtClean="0">
                <a:latin typeface="Courier New"/>
                <a:cs typeface="Courier New"/>
              </a:rPr>
              <a:t>		  sum = sum + 4.0/(1.0+x*</a:t>
            </a:r>
            <a:r>
              <a:rPr lang="en-US" sz="2000" dirty="0" err="1" smtClean="0">
                <a:latin typeface="Courier New"/>
                <a:cs typeface="Courier New"/>
              </a:rPr>
              <a:t>x</a:t>
            </a:r>
            <a:r>
              <a:rPr lang="en-US" sz="2000" dirty="0" smtClean="0">
                <a:latin typeface="Courier New"/>
                <a:cs typeface="Courier New"/>
              </a:rPr>
              <a:t>); </a:t>
            </a:r>
          </a:p>
          <a:p>
            <a:pPr>
              <a:buNone/>
            </a:pPr>
            <a:r>
              <a:rPr lang="en-US" sz="2000" dirty="0" smtClean="0">
                <a:latin typeface="Courier New"/>
                <a:cs typeface="Courier New"/>
              </a:rPr>
              <a:t>	  } </a:t>
            </a:r>
          </a:p>
          <a:p>
            <a:pPr>
              <a:buNone/>
            </a:pPr>
            <a:r>
              <a:rPr lang="en-US" sz="2000" dirty="0" smtClean="0">
                <a:latin typeface="Courier New"/>
                <a:cs typeface="Courier New"/>
              </a:rPr>
              <a:t>	  pi = sum / </a:t>
            </a:r>
            <a:r>
              <a:rPr lang="en-US" sz="2000" dirty="0" err="1" smtClean="0">
                <a:latin typeface="Courier New"/>
                <a:cs typeface="Courier New"/>
              </a:rPr>
              <a:t>num_steps</a:t>
            </a:r>
            <a:r>
              <a:rPr lang="en-US" sz="2000" dirty="0" smtClean="0">
                <a:latin typeface="Courier New"/>
                <a:cs typeface="Courier New"/>
              </a:rPr>
              <a:t>; </a:t>
            </a:r>
          </a:p>
          <a:p>
            <a:pPr>
              <a:buNone/>
            </a:pPr>
            <a:r>
              <a:rPr lang="en-US" sz="2000" dirty="0" smtClean="0">
                <a:latin typeface="Courier New"/>
                <a:cs typeface="Courier New"/>
              </a:rPr>
              <a:t>	</a:t>
            </a:r>
            <a:r>
              <a:rPr lang="en-US" sz="2000" dirty="0" err="1" smtClean="0">
                <a:latin typeface="Courier New"/>
                <a:cs typeface="Courier New"/>
              </a:rPr>
              <a:t>printf</a:t>
            </a:r>
            <a:r>
              <a:rPr lang="en-US" sz="2000" dirty="0" smtClean="0">
                <a:latin typeface="Courier New"/>
                <a:cs typeface="Courier New"/>
              </a:rPr>
              <a:t> ("pi = %6.8f\n", pi);</a:t>
            </a:r>
          </a:p>
          <a:p>
            <a:pPr>
              <a:buNone/>
            </a:pPr>
            <a:r>
              <a:rPr lang="en-US" sz="2000" dirty="0" smtClean="0">
                <a:latin typeface="Courier New"/>
                <a:cs typeface="Courier New"/>
              </a:rPr>
              <a:t>}</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9DFF4C00-BA6A-BB4C-AD9C-D4022C887457}"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grpSp>
        <p:nvGrpSpPr>
          <p:cNvPr id="10" name="Group 9"/>
          <p:cNvGrpSpPr/>
          <p:nvPr/>
        </p:nvGrpSpPr>
        <p:grpSpPr>
          <a:xfrm>
            <a:off x="4893733" y="1117599"/>
            <a:ext cx="4250267" cy="2370669"/>
            <a:chOff x="4893733" y="1117599"/>
            <a:chExt cx="4250267" cy="2370669"/>
          </a:xfrm>
        </p:grpSpPr>
        <p:sp>
          <p:nvSpPr>
            <p:cNvPr id="7" name="TextBox 6"/>
            <p:cNvSpPr txBox="1"/>
            <p:nvPr/>
          </p:nvSpPr>
          <p:spPr>
            <a:xfrm>
              <a:off x="4910667" y="1117599"/>
              <a:ext cx="4233333" cy="1384995"/>
            </a:xfrm>
            <a:prstGeom prst="rect">
              <a:avLst/>
            </a:prstGeom>
            <a:noFill/>
            <a:ln w="19050" cmpd="sng">
              <a:solidFill>
                <a:srgbClr val="4F81BD"/>
              </a:solidFill>
            </a:ln>
          </p:spPr>
          <p:txBody>
            <a:bodyPr wrap="square" rtlCol="0">
              <a:spAutoFit/>
            </a:bodyPr>
            <a:lstStyle/>
            <a:p>
              <a:r>
                <a:rPr lang="en-US" sz="2800" dirty="0" smtClean="0"/>
                <a:t>Note: Don’t have to declare for loop index variable </a:t>
              </a:r>
              <a:r>
                <a:rPr lang="en-US" sz="2800" dirty="0" err="1" smtClean="0">
                  <a:latin typeface="Courier"/>
                  <a:cs typeface="Courier"/>
                </a:rPr>
                <a:t>i</a:t>
              </a:r>
              <a:r>
                <a:rPr lang="en-US" sz="2800" dirty="0" smtClean="0"/>
                <a:t> private, since that is default</a:t>
              </a:r>
              <a:endParaRPr lang="en-US" sz="2800" dirty="0"/>
            </a:p>
          </p:txBody>
        </p:sp>
        <p:cxnSp>
          <p:nvCxnSpPr>
            <p:cNvPr id="9" name="Straight Connector 8"/>
            <p:cNvCxnSpPr/>
            <p:nvPr/>
          </p:nvCxnSpPr>
          <p:spPr>
            <a:xfrm rot="5400000">
              <a:off x="4445000" y="2954867"/>
              <a:ext cx="982134" cy="84667"/>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Timing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omp_get_wtime</a:t>
            </a:r>
            <a:r>
              <a:rPr lang="en-US" dirty="0" smtClean="0"/>
              <a:t> – Elapsed wall clock time</a:t>
            </a:r>
          </a:p>
          <a:p>
            <a:pPr>
              <a:buNone/>
            </a:pPr>
            <a:r>
              <a:rPr lang="en-US" dirty="0" smtClean="0">
                <a:latin typeface="Courier New"/>
                <a:cs typeface="Courier New"/>
              </a:rPr>
              <a:t>double </a:t>
            </a:r>
            <a:r>
              <a:rPr lang="en-US" dirty="0" err="1" smtClean="0">
                <a:latin typeface="Courier New"/>
                <a:cs typeface="Courier New"/>
              </a:rPr>
              <a:t>omp_get_wtime(void</a:t>
            </a:r>
            <a:r>
              <a:rPr lang="en-US" dirty="0" smtClean="0">
                <a:latin typeface="Courier New"/>
                <a:cs typeface="Courier New"/>
              </a:rPr>
              <a:t>); </a:t>
            </a:r>
          </a:p>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 // to get function</a:t>
            </a:r>
          </a:p>
          <a:p>
            <a:r>
              <a:rPr lang="en-US" dirty="0" smtClean="0"/>
              <a:t>Elapsed wall clock time in seconds. The time is measured per thread, no guarantee can be made that two distinct threads measure the same time. Time is measured from some "time in the past". On POSIX compliant systems the seconds since the Epoch (00:00:00 UTC, January 1, 1970) are returned.</a:t>
            </a:r>
          </a:p>
          <a:p>
            <a:endParaRPr lang="en-US" dirty="0" smtClean="0"/>
          </a:p>
        </p:txBody>
      </p:sp>
      <p:sp>
        <p:nvSpPr>
          <p:cNvPr id="4" name="Date Placeholder 3"/>
          <p:cNvSpPr>
            <a:spLocks noGrp="1"/>
          </p:cNvSpPr>
          <p:nvPr>
            <p:ph type="dt" sz="half" idx="10"/>
          </p:nvPr>
        </p:nvSpPr>
        <p:spPr/>
        <p:txBody>
          <a:bodyPr/>
          <a:lstStyle/>
          <a:p>
            <a:fld id="{3AAA36E5-76C1-F341-8D5D-2255D673577D}"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MIMD vs. SIMD</a:t>
            </a:r>
          </a:p>
          <a:p>
            <a:r>
              <a:rPr lang="en-US" dirty="0" smtClean="0"/>
              <a:t>Cache Coherency</a:t>
            </a:r>
          </a:p>
          <a:p>
            <a:r>
              <a:rPr lang="en-US" dirty="0" smtClean="0"/>
              <a:t>Threads</a:t>
            </a:r>
          </a:p>
          <a:p>
            <a:r>
              <a:rPr lang="en-US" dirty="0" err="1" smtClean="0"/>
              <a:t>Administrivia</a:t>
            </a:r>
            <a:endParaRPr lang="en-US" dirty="0" smtClean="0"/>
          </a:p>
          <a:p>
            <a:r>
              <a:rPr lang="en-US" dirty="0" smtClean="0"/>
              <a:t>OpenMP</a:t>
            </a:r>
          </a:p>
          <a:p>
            <a:r>
              <a:rPr lang="en-US" dirty="0" smtClean="0"/>
              <a:t>Strong vs. Weak Scaling</a:t>
            </a:r>
          </a:p>
          <a:p>
            <a:r>
              <a:rPr lang="en-US" dirty="0" smtClean="0"/>
              <a:t>Parallel Peer Instruction</a:t>
            </a:r>
          </a:p>
          <a:p>
            <a:r>
              <a:rPr lang="en-US" dirty="0" smtClean="0"/>
              <a:t>Summary</a:t>
            </a:r>
          </a:p>
        </p:txBody>
      </p:sp>
      <p:sp>
        <p:nvSpPr>
          <p:cNvPr id="7" name="Date Placeholder 6"/>
          <p:cNvSpPr>
            <a:spLocks noGrp="1"/>
          </p:cNvSpPr>
          <p:nvPr>
            <p:ph type="dt" sz="half" idx="10"/>
          </p:nvPr>
        </p:nvSpPr>
        <p:spPr/>
        <p:txBody>
          <a:bodyPr/>
          <a:lstStyle/>
          <a:p>
            <a:fld id="{90B2B32A-69D3-3545-94D9-CB68ADC35CD3}" type="datetime1">
              <a:rPr lang="en-US" smtClean="0"/>
              <a:pPr/>
              <a:t>3/8/12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2012 -- Lecture #16</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in OpenMP</a:t>
            </a:r>
            <a:endParaRPr lang="en-US" dirty="0"/>
          </a:p>
        </p:txBody>
      </p:sp>
      <p:sp>
        <p:nvSpPr>
          <p:cNvPr id="3" name="Content Placeholder 2"/>
          <p:cNvSpPr>
            <a:spLocks noGrp="1"/>
          </p:cNvSpPr>
          <p:nvPr>
            <p:ph idx="1"/>
          </p:nvPr>
        </p:nvSpPr>
        <p:spPr>
          <a:xfrm>
            <a:off x="33875" y="1337733"/>
            <a:ext cx="8229600" cy="5520267"/>
          </a:xfrm>
        </p:spPr>
        <p:txBody>
          <a:bodyPr>
            <a:normAutofit/>
          </a:bodyPr>
          <a:lstStyle/>
          <a:p>
            <a:pPr>
              <a:buNone/>
            </a:pPr>
            <a:r>
              <a:rPr lang="en-US" sz="2000" dirty="0" err="1" smtClean="0">
                <a:latin typeface="Courier New"/>
                <a:cs typeface="Courier New"/>
              </a:rPr>
              <a:t>start_time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a:t>
            </a:r>
          </a:p>
          <a:p>
            <a:pPr>
              <a:buNone/>
            </a:pPr>
            <a:r>
              <a:rPr lang="en-US" sz="2000" dirty="0" smtClean="0">
                <a:latin typeface="Courier New"/>
                <a:cs typeface="Courier New"/>
              </a:rPr>
              <a:t>#</a:t>
            </a:r>
            <a:r>
              <a:rPr lang="en-US" sz="2000" dirty="0" err="1" smtClean="0">
                <a:latin typeface="Courier New"/>
                <a:cs typeface="Courier New"/>
              </a:rPr>
              <a:t>pragma</a:t>
            </a:r>
            <a:r>
              <a:rPr lang="en-US" sz="2000" dirty="0" smtClean="0">
                <a:latin typeface="Courier New"/>
                <a:cs typeface="Courier New"/>
              </a:rPr>
              <a:t> </a:t>
            </a:r>
            <a:r>
              <a:rPr lang="en-US" sz="2000" dirty="0" err="1" smtClean="0">
                <a:latin typeface="Courier New"/>
                <a:cs typeface="Courier New"/>
              </a:rPr>
              <a:t>omp</a:t>
            </a:r>
            <a:r>
              <a:rPr lang="en-US" sz="2000" dirty="0" smtClean="0">
                <a:latin typeface="Courier New"/>
                <a:cs typeface="Courier New"/>
              </a:rPr>
              <a:t> parallel for </a:t>
            </a:r>
            <a:r>
              <a:rPr lang="en-US" sz="2000" dirty="0" err="1" smtClean="0">
                <a:latin typeface="Courier New"/>
                <a:cs typeface="Courier New"/>
              </a:rPr>
              <a:t>private(tmp</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a:t>
            </a:r>
            <a:r>
              <a:rPr lang="en-US" sz="2000" dirty="0" err="1" smtClean="0">
                <a:latin typeface="Courier New"/>
                <a:cs typeface="Courier New"/>
              </a:rPr>
              <a:t>j</a:t>
            </a:r>
            <a:r>
              <a:rPr lang="en-US" sz="2000" dirty="0" smtClean="0">
                <a:latin typeface="Courier New"/>
                <a:cs typeface="Courier New"/>
              </a:rPr>
              <a:t>, </a:t>
            </a:r>
            <a:r>
              <a:rPr lang="en-US" sz="2000" dirty="0" err="1" smtClean="0">
                <a:latin typeface="Courier New"/>
                <a:cs typeface="Courier New"/>
              </a:rPr>
              <a:t>k</a:t>
            </a:r>
            <a:r>
              <a:rPr lang="en-US" sz="2000" dirty="0" smtClean="0">
                <a:latin typeface="Courier New"/>
                <a:cs typeface="Courier New"/>
              </a:rPr>
              <a:t>)  </a:t>
            </a:r>
          </a:p>
          <a:p>
            <a:pPr>
              <a:buNone/>
            </a:pPr>
            <a:r>
              <a:rPr lang="en-US" sz="2000" dirty="0" smtClean="0">
                <a:latin typeface="Courier New"/>
                <a:cs typeface="Courier New"/>
              </a:rPr>
              <a:t>	for (</a:t>
            </a:r>
            <a:r>
              <a:rPr lang="en-US" sz="2000" dirty="0" err="1" smtClean="0">
                <a:latin typeface="Courier New"/>
                <a:cs typeface="Courier New"/>
              </a:rPr>
              <a:t>i</a:t>
            </a:r>
            <a:r>
              <a:rPr lang="en-US" sz="2000" dirty="0" smtClean="0">
                <a:latin typeface="Courier New"/>
                <a:cs typeface="Courier New"/>
              </a:rPr>
              <a:t>=0; </a:t>
            </a:r>
            <a:r>
              <a:rPr lang="en-US" sz="2000" dirty="0" err="1" smtClean="0">
                <a:latin typeface="Courier New"/>
                <a:cs typeface="Courier New"/>
              </a:rPr>
              <a:t>i</a:t>
            </a:r>
            <a:r>
              <a:rPr lang="en-US" sz="2000" dirty="0" smtClean="0">
                <a:latin typeface="Courier New"/>
                <a:cs typeface="Courier New"/>
              </a:rPr>
              <a:t>&lt;</a:t>
            </a:r>
            <a:r>
              <a:rPr lang="en-US" sz="2000" dirty="0" err="1" smtClean="0">
                <a:latin typeface="Courier New"/>
                <a:cs typeface="Courier New"/>
              </a:rPr>
              <a:t>Ndim</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a:t>
            </a:r>
          </a:p>
          <a:p>
            <a:pPr>
              <a:buNone/>
            </a:pPr>
            <a:r>
              <a:rPr lang="en-US" sz="2000" dirty="0" smtClean="0">
                <a:latin typeface="Courier New"/>
                <a:cs typeface="Courier New"/>
              </a:rPr>
              <a:t>		for (</a:t>
            </a:r>
            <a:r>
              <a:rPr lang="en-US" sz="2000" dirty="0" err="1" smtClean="0">
                <a:latin typeface="Courier New"/>
                <a:cs typeface="Courier New"/>
              </a:rPr>
              <a:t>j</a:t>
            </a:r>
            <a:r>
              <a:rPr lang="en-US" sz="2000" dirty="0" smtClean="0">
                <a:latin typeface="Courier New"/>
                <a:cs typeface="Courier New"/>
              </a:rPr>
              <a:t>=0; </a:t>
            </a:r>
            <a:r>
              <a:rPr lang="en-US" sz="2000" dirty="0" err="1" smtClean="0">
                <a:latin typeface="Courier New"/>
                <a:cs typeface="Courier New"/>
              </a:rPr>
              <a:t>j</a:t>
            </a:r>
            <a:r>
              <a:rPr lang="en-US" sz="2000" dirty="0" smtClean="0">
                <a:latin typeface="Courier New"/>
                <a:cs typeface="Courier New"/>
              </a:rPr>
              <a:t>&lt;</a:t>
            </a:r>
            <a:r>
              <a:rPr lang="en-US" sz="2000" dirty="0" err="1" smtClean="0">
                <a:latin typeface="Courier New"/>
                <a:cs typeface="Courier New"/>
              </a:rPr>
              <a:t>Mdim</a:t>
            </a:r>
            <a:r>
              <a:rPr lang="en-US" sz="2000" dirty="0" smtClean="0">
                <a:latin typeface="Courier New"/>
                <a:cs typeface="Courier New"/>
              </a:rPr>
              <a:t>; </a:t>
            </a:r>
            <a:r>
              <a:rPr lang="en-US" sz="2000" dirty="0" err="1" smtClean="0">
                <a:latin typeface="Courier New"/>
                <a:cs typeface="Courier New"/>
              </a:rPr>
              <a:t>j</a:t>
            </a:r>
            <a:r>
              <a:rPr lang="en-US" sz="2000" dirty="0" smtClean="0">
                <a:latin typeface="Courier New"/>
                <a:cs typeface="Courier New"/>
              </a:rPr>
              <a:t>++){</a:t>
            </a:r>
          </a:p>
          <a:p>
            <a:pPr>
              <a:buNone/>
            </a:pPr>
            <a:r>
              <a:rPr lang="en-US" sz="2000" dirty="0" smtClean="0">
                <a:latin typeface="Courier New"/>
                <a:cs typeface="Courier New"/>
              </a:rPr>
              <a:t>      </a:t>
            </a:r>
            <a:r>
              <a:rPr lang="en-US" sz="2000" dirty="0" err="1" smtClean="0">
                <a:latin typeface="Courier New"/>
                <a:cs typeface="Courier New"/>
              </a:rPr>
              <a:t>tmp</a:t>
            </a:r>
            <a:r>
              <a:rPr lang="en-US" sz="2000" dirty="0" smtClean="0">
                <a:latin typeface="Courier New"/>
                <a:cs typeface="Courier New"/>
              </a:rPr>
              <a:t> = 0.0;</a:t>
            </a:r>
          </a:p>
          <a:p>
            <a:pPr>
              <a:buNone/>
            </a:pPr>
            <a:r>
              <a:rPr lang="en-US" sz="2000" dirty="0" smtClean="0">
                <a:latin typeface="Courier New"/>
                <a:cs typeface="Courier New"/>
              </a:rPr>
              <a:t>			</a:t>
            </a:r>
            <a:r>
              <a:rPr lang="en-US" sz="2000" dirty="0" err="1" smtClean="0">
                <a:latin typeface="Courier New"/>
                <a:cs typeface="Courier New"/>
              </a:rPr>
              <a:t>for(k</a:t>
            </a:r>
            <a:r>
              <a:rPr lang="en-US" sz="2000" dirty="0" smtClean="0">
                <a:latin typeface="Courier New"/>
                <a:cs typeface="Courier New"/>
              </a:rPr>
              <a:t>=0;k&lt;</a:t>
            </a:r>
            <a:r>
              <a:rPr lang="en-US" sz="2000" dirty="0" err="1" smtClean="0">
                <a:latin typeface="Courier New"/>
                <a:cs typeface="Courier New"/>
              </a:rPr>
              <a:t>Pdim;k</a:t>
            </a:r>
            <a:r>
              <a:rPr lang="en-US" sz="2000" dirty="0" smtClean="0">
                <a:latin typeface="Courier New"/>
                <a:cs typeface="Courier New"/>
              </a:rPr>
              <a:t>++){</a:t>
            </a:r>
          </a:p>
          <a:p>
            <a:pPr>
              <a:buNone/>
            </a:pPr>
            <a:r>
              <a:rPr lang="en-US" sz="2000" dirty="0" smtClean="0">
                <a:latin typeface="Courier New"/>
                <a:cs typeface="Courier New"/>
              </a:rPr>
              <a:t>				/* </a:t>
            </a:r>
            <a:r>
              <a:rPr lang="en-US" sz="2000" dirty="0" err="1" smtClean="0">
                <a:latin typeface="Courier New"/>
                <a:cs typeface="Courier New"/>
              </a:rPr>
              <a:t>C(i,j</a:t>
            </a:r>
            <a:r>
              <a:rPr lang="en-US" sz="2000" dirty="0" smtClean="0">
                <a:latin typeface="Courier New"/>
                <a:cs typeface="Courier New"/>
              </a:rPr>
              <a:t>) = </a:t>
            </a:r>
            <a:r>
              <a:rPr lang="en-US" sz="2000" dirty="0" err="1" smtClean="0">
                <a:latin typeface="Courier New"/>
                <a:cs typeface="Courier New"/>
              </a:rPr>
              <a:t>sum(over</a:t>
            </a:r>
            <a:r>
              <a:rPr lang="en-US" sz="2000" dirty="0" smtClean="0">
                <a:latin typeface="Courier New"/>
                <a:cs typeface="Courier New"/>
              </a:rPr>
              <a:t> </a:t>
            </a:r>
            <a:r>
              <a:rPr lang="en-US" sz="2000" dirty="0" err="1" smtClean="0">
                <a:latin typeface="Courier New"/>
                <a:cs typeface="Courier New"/>
              </a:rPr>
              <a:t>k</a:t>
            </a:r>
            <a:r>
              <a:rPr lang="en-US" sz="2000" dirty="0" smtClean="0">
                <a:latin typeface="Courier New"/>
                <a:cs typeface="Courier New"/>
              </a:rPr>
              <a:t>) </a:t>
            </a:r>
            <a:r>
              <a:rPr lang="en-US" sz="2000" dirty="0" err="1" smtClean="0">
                <a:latin typeface="Courier New"/>
                <a:cs typeface="Courier New"/>
              </a:rPr>
              <a:t>A(i,k</a:t>
            </a:r>
            <a:r>
              <a:rPr lang="en-US" sz="2000" dirty="0" smtClean="0">
                <a:latin typeface="Courier New"/>
                <a:cs typeface="Courier New"/>
              </a:rPr>
              <a:t>) * </a:t>
            </a:r>
            <a:r>
              <a:rPr lang="en-US" sz="2000" dirty="0" err="1" smtClean="0">
                <a:latin typeface="Courier New"/>
                <a:cs typeface="Courier New"/>
              </a:rPr>
              <a:t>B(k,j</a:t>
            </a:r>
            <a:r>
              <a:rPr lang="en-US" sz="2000" dirty="0" smtClean="0">
                <a:latin typeface="Courier New"/>
                <a:cs typeface="Courier New"/>
              </a:rPr>
              <a:t>) */</a:t>
            </a:r>
          </a:p>
          <a:p>
            <a:pPr>
              <a:buNone/>
            </a:pPr>
            <a:r>
              <a:rPr lang="en-US" sz="2000" dirty="0" smtClean="0">
                <a:latin typeface="Courier New"/>
                <a:cs typeface="Courier New"/>
              </a:rPr>
              <a:t>				</a:t>
            </a:r>
            <a:r>
              <a:rPr lang="en-US" sz="2000" dirty="0" err="1" smtClean="0">
                <a:latin typeface="Courier New"/>
                <a:cs typeface="Courier New"/>
              </a:rPr>
              <a:t>tmp</a:t>
            </a:r>
            <a:r>
              <a:rPr lang="en-US" sz="2000" dirty="0" smtClean="0">
                <a:latin typeface="Courier New"/>
                <a:cs typeface="Courier New"/>
              </a:rPr>
              <a:t> += *(</a:t>
            </a:r>
            <a:r>
              <a:rPr lang="en-US" sz="2000" dirty="0" err="1" smtClean="0">
                <a:latin typeface="Courier New"/>
                <a:cs typeface="Courier New"/>
              </a:rPr>
              <a:t>A+(i</a:t>
            </a:r>
            <a:r>
              <a:rPr lang="en-US" sz="2000" dirty="0" smtClean="0">
                <a:latin typeface="Courier New"/>
                <a:cs typeface="Courier New"/>
              </a:rPr>
              <a:t>*</a:t>
            </a:r>
            <a:r>
              <a:rPr lang="en-US" sz="2000" dirty="0" err="1" smtClean="0">
                <a:latin typeface="Courier New"/>
                <a:cs typeface="Courier New"/>
              </a:rPr>
              <a:t>Ndim+k</a:t>
            </a:r>
            <a:r>
              <a:rPr lang="en-US" sz="2000" dirty="0" smtClean="0">
                <a:latin typeface="Courier New"/>
                <a:cs typeface="Courier New"/>
              </a:rPr>
              <a:t>)) *  *(</a:t>
            </a:r>
            <a:r>
              <a:rPr lang="en-US" sz="2000" dirty="0" err="1" smtClean="0">
                <a:latin typeface="Courier New"/>
                <a:cs typeface="Courier New"/>
              </a:rPr>
              <a:t>B+(k</a:t>
            </a:r>
            <a:r>
              <a:rPr lang="en-US" sz="2000" dirty="0" smtClean="0">
                <a:latin typeface="Courier New"/>
                <a:cs typeface="Courier New"/>
              </a:rPr>
              <a:t>*</a:t>
            </a:r>
            <a:r>
              <a:rPr lang="en-US" sz="2000" dirty="0" err="1" smtClean="0">
                <a:latin typeface="Courier New"/>
                <a:cs typeface="Courier New"/>
              </a:rPr>
              <a:t>Pdim+j</a:t>
            </a:r>
            <a:r>
              <a:rPr lang="en-US" sz="2000" dirty="0" smtClean="0">
                <a:latin typeface="Courier New"/>
                <a:cs typeface="Courier New"/>
              </a:rPr>
              <a:t>));</a:t>
            </a:r>
          </a:p>
          <a:p>
            <a:pPr>
              <a:buNone/>
            </a:pPr>
            <a:r>
              <a:rPr lang="en-US" sz="2000" dirty="0" smtClean="0">
                <a:latin typeface="Courier New"/>
                <a:cs typeface="Courier New"/>
              </a:rPr>
              <a:t>			}</a:t>
            </a:r>
          </a:p>
          <a:p>
            <a:pPr>
              <a:buNone/>
            </a:pPr>
            <a:r>
              <a:rPr lang="en-US" sz="2000" dirty="0" smtClean="0">
                <a:latin typeface="Courier New"/>
                <a:cs typeface="Courier New"/>
              </a:rPr>
              <a:t>			*(</a:t>
            </a:r>
            <a:r>
              <a:rPr lang="en-US" sz="2000" dirty="0" err="1" smtClean="0">
                <a:latin typeface="Courier New"/>
                <a:cs typeface="Courier New"/>
              </a:rPr>
              <a:t>C+(i</a:t>
            </a:r>
            <a:r>
              <a:rPr lang="en-US" sz="2000" dirty="0" smtClean="0">
                <a:latin typeface="Courier New"/>
                <a:cs typeface="Courier New"/>
              </a:rPr>
              <a:t>*</a:t>
            </a:r>
            <a:r>
              <a:rPr lang="en-US" sz="2000" dirty="0" err="1" smtClean="0">
                <a:latin typeface="Courier New"/>
                <a:cs typeface="Courier New"/>
              </a:rPr>
              <a:t>Ndim+j</a:t>
            </a:r>
            <a:r>
              <a:rPr lang="en-US" sz="2000" dirty="0" smtClean="0">
                <a:latin typeface="Courier New"/>
                <a:cs typeface="Courier New"/>
              </a:rPr>
              <a:t>)) = </a:t>
            </a:r>
            <a:r>
              <a:rPr lang="en-US" sz="2000" dirty="0" err="1" smtClean="0">
                <a:latin typeface="Courier New"/>
                <a:cs typeface="Courier New"/>
              </a:rPr>
              <a:t>tmp</a:t>
            </a:r>
            <a:r>
              <a:rPr lang="en-US" sz="2000" dirty="0" smtClean="0">
                <a:latin typeface="Courier New"/>
                <a:cs typeface="Courier New"/>
              </a:rPr>
              <a:t>;</a:t>
            </a:r>
          </a:p>
          <a:p>
            <a:pPr>
              <a:buNone/>
            </a:pPr>
            <a:r>
              <a:rPr lang="en-US" sz="2000" dirty="0" smtClean="0">
                <a:latin typeface="Courier New"/>
                <a:cs typeface="Courier New"/>
              </a:rPr>
              <a:t>		}</a:t>
            </a:r>
          </a:p>
          <a:p>
            <a:pPr>
              <a:buNone/>
            </a:pPr>
            <a:r>
              <a:rPr lang="en-US" sz="2000" dirty="0" smtClean="0">
                <a:latin typeface="Courier New"/>
                <a:cs typeface="Courier New"/>
              </a:rPr>
              <a:t>	}</a:t>
            </a:r>
          </a:p>
          <a:p>
            <a:pPr>
              <a:buNone/>
            </a:pPr>
            <a:r>
              <a:rPr lang="en-US" sz="2000" dirty="0" err="1" smtClean="0">
                <a:latin typeface="Courier New"/>
                <a:cs typeface="Courier New"/>
              </a:rPr>
              <a:t>run_time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 - </a:t>
            </a:r>
            <a:r>
              <a:rPr lang="en-US" sz="2000" dirty="0" err="1" smtClean="0">
                <a:latin typeface="Courier New"/>
                <a:cs typeface="Courier New"/>
              </a:rPr>
              <a:t>start_time</a:t>
            </a:r>
            <a:r>
              <a:rPr lang="en-US" sz="2000" dirty="0" smtClean="0">
                <a:latin typeface="Courier New"/>
                <a:cs typeface="Courier New"/>
              </a:rPr>
              <a:t>;</a:t>
            </a:r>
          </a:p>
          <a:p>
            <a:pPr>
              <a:buNone/>
            </a:pPr>
            <a:r>
              <a:rPr lang="en-US" sz="2000" dirty="0" smtClean="0">
                <a:latin typeface="Courier New"/>
                <a:cs typeface="Courier New"/>
              </a:rPr>
              <a:t>	</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0E95B93A-2FAD-7146-8A42-D135770CB141}"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dirty="0"/>
          </a:p>
        </p:txBody>
      </p:sp>
      <p:grpSp>
        <p:nvGrpSpPr>
          <p:cNvPr id="7" name="Group 6"/>
          <p:cNvGrpSpPr/>
          <p:nvPr/>
        </p:nvGrpSpPr>
        <p:grpSpPr>
          <a:xfrm>
            <a:off x="3776133" y="2167465"/>
            <a:ext cx="5012268" cy="1384995"/>
            <a:chOff x="3776133" y="1591732"/>
            <a:chExt cx="5012268" cy="1384995"/>
          </a:xfrm>
        </p:grpSpPr>
        <p:sp>
          <p:nvSpPr>
            <p:cNvPr id="8" name="TextBox 7"/>
            <p:cNvSpPr txBox="1"/>
            <p:nvPr/>
          </p:nvSpPr>
          <p:spPr>
            <a:xfrm>
              <a:off x="5080001" y="1591732"/>
              <a:ext cx="3708400" cy="1384995"/>
            </a:xfrm>
            <a:prstGeom prst="rect">
              <a:avLst/>
            </a:prstGeom>
            <a:noFill/>
            <a:ln w="19050" cmpd="sng">
              <a:solidFill>
                <a:srgbClr val="4F81BD"/>
              </a:solidFill>
            </a:ln>
          </p:spPr>
          <p:txBody>
            <a:bodyPr wrap="square" rtlCol="0">
              <a:spAutoFit/>
            </a:bodyPr>
            <a:lstStyle/>
            <a:p>
              <a:r>
                <a:rPr lang="en-US" sz="2800" dirty="0" smtClean="0"/>
                <a:t>Note: Outer loop spread</a:t>
              </a:r>
            </a:p>
            <a:p>
              <a:r>
                <a:rPr lang="en-US" sz="2800" dirty="0" smtClean="0"/>
                <a:t>across N threads; inner loops inside a thread</a:t>
              </a:r>
              <a:endParaRPr lang="en-US" sz="2800" dirty="0"/>
            </a:p>
          </p:txBody>
        </p:sp>
        <p:cxnSp>
          <p:nvCxnSpPr>
            <p:cNvPr id="9" name="Straight Connector 8"/>
            <p:cNvCxnSpPr/>
            <p:nvPr/>
          </p:nvCxnSpPr>
          <p:spPr>
            <a:xfrm rot="10800000" flipV="1">
              <a:off x="3776133" y="1744134"/>
              <a:ext cx="1270000" cy="2"/>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Notes on Matrix Multiply Example</a:t>
            </a:r>
            <a:endParaRPr lang="en-US" dirty="0"/>
          </a:p>
        </p:txBody>
      </p:sp>
      <p:sp>
        <p:nvSpPr>
          <p:cNvPr id="7" name="Content Placeholder 6"/>
          <p:cNvSpPr>
            <a:spLocks noGrp="1"/>
          </p:cNvSpPr>
          <p:nvPr>
            <p:ph idx="1"/>
          </p:nvPr>
        </p:nvSpPr>
        <p:spPr/>
        <p:txBody>
          <a:bodyPr/>
          <a:lstStyle/>
          <a:p>
            <a:pPr>
              <a:buNone/>
            </a:pPr>
            <a:r>
              <a:rPr lang="en-US" dirty="0" smtClean="0"/>
              <a:t>More performance optimizations available</a:t>
            </a:r>
          </a:p>
          <a:p>
            <a:r>
              <a:rPr lang="en-US" dirty="0" smtClean="0"/>
              <a:t>Higher compiler optimization (-O2) to reduce number of instructions executed</a:t>
            </a:r>
          </a:p>
          <a:p>
            <a:r>
              <a:rPr lang="en-US" dirty="0" smtClean="0"/>
              <a:t>Cache blocking to improve memory performance</a:t>
            </a:r>
          </a:p>
          <a:p>
            <a:r>
              <a:rPr lang="en-US" dirty="0" smtClean="0"/>
              <a:t>Using SIMD SSE3 Instructions to improve floating point computation rate</a:t>
            </a:r>
          </a:p>
        </p:txBody>
      </p:sp>
      <p:sp>
        <p:nvSpPr>
          <p:cNvPr id="3" name="Date Placeholder 2"/>
          <p:cNvSpPr>
            <a:spLocks noGrp="1"/>
          </p:cNvSpPr>
          <p:nvPr>
            <p:ph type="dt" sz="half" idx="10"/>
          </p:nvPr>
        </p:nvSpPr>
        <p:spPr/>
        <p:txBody>
          <a:bodyPr/>
          <a:lstStyle/>
          <a:p>
            <a:fld id="{79D66928-BAD9-CC45-A914-C358D6B727CD}" type="datetime1">
              <a:rPr lang="en-US" smtClean="0"/>
              <a:pPr/>
              <a:t>3/8/12</a:t>
            </a:fld>
            <a:endParaRPr lang="en-US" dirty="0"/>
          </a:p>
        </p:txBody>
      </p:sp>
      <p:sp>
        <p:nvSpPr>
          <p:cNvPr id="4" name="Footer Placeholder 3"/>
          <p:cNvSpPr>
            <a:spLocks noGrp="1"/>
          </p:cNvSpPr>
          <p:nvPr>
            <p:ph type="ftr" sz="quarter" idx="11"/>
          </p:nvPr>
        </p:nvSpPr>
        <p:spPr/>
        <p:txBody>
          <a:bodyPr/>
          <a:lstStyle/>
          <a:p>
            <a:r>
              <a:rPr lang="en-US" smtClean="0"/>
              <a:t>Spring 2012 --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32 </a:t>
            </a:r>
            <a:r>
              <a:rPr lang="en-US" smtClean="0"/>
              <a:t>Core System</a:t>
            </a:r>
            <a:endParaRPr lang="en-US"/>
          </a:p>
        </p:txBody>
      </p:sp>
      <p:sp>
        <p:nvSpPr>
          <p:cNvPr id="3" name="Content Placeholder 2"/>
          <p:cNvSpPr>
            <a:spLocks noGrp="1"/>
          </p:cNvSpPr>
          <p:nvPr>
            <p:ph idx="1"/>
          </p:nvPr>
        </p:nvSpPr>
        <p:spPr/>
        <p:txBody>
          <a:bodyPr>
            <a:normAutofit lnSpcReduction="10000"/>
          </a:bodyPr>
          <a:lstStyle/>
          <a:p>
            <a:r>
              <a:rPr lang="en-US" dirty="0" smtClean="0"/>
              <a:t>Intel Nehalem Xeon 7550 </a:t>
            </a:r>
          </a:p>
          <a:p>
            <a:r>
              <a:rPr lang="en-US" dirty="0" smtClean="0"/>
              <a:t>HW Multithreading: 2 Threads / core</a:t>
            </a:r>
          </a:p>
          <a:p>
            <a:r>
              <a:rPr lang="en-US" dirty="0" smtClean="0"/>
              <a:t>8 cores / chip</a:t>
            </a:r>
          </a:p>
          <a:p>
            <a:r>
              <a:rPr lang="en-US" dirty="0" smtClean="0"/>
              <a:t>4 chips / board</a:t>
            </a:r>
          </a:p>
          <a:p>
            <a:pPr>
              <a:buFont typeface="Symbol" charset="2"/>
              <a:buChar char=""/>
            </a:pPr>
            <a:r>
              <a:rPr lang="en-US" dirty="0" smtClean="0"/>
              <a:t> 64 Threads / system</a:t>
            </a:r>
          </a:p>
          <a:p>
            <a:r>
              <a:rPr lang="en-US" dirty="0" smtClean="0"/>
              <a:t>2.00 GHz</a:t>
            </a:r>
          </a:p>
          <a:p>
            <a:r>
              <a:rPr lang="en-US" dirty="0" smtClean="0"/>
              <a:t>256 KB L2 cache/ core</a:t>
            </a:r>
          </a:p>
          <a:p>
            <a:r>
              <a:rPr lang="en-US" dirty="0" smtClean="0"/>
              <a:t>18 MB (!) shared L3 cache / chip</a:t>
            </a:r>
          </a:p>
          <a:p>
            <a:pPr>
              <a:buNone/>
            </a:pPr>
            <a:endParaRPr lang="en-US" dirty="0" smtClean="0"/>
          </a:p>
        </p:txBody>
      </p:sp>
      <p:sp>
        <p:nvSpPr>
          <p:cNvPr id="4" name="Date Placeholder 3"/>
          <p:cNvSpPr>
            <a:spLocks noGrp="1"/>
          </p:cNvSpPr>
          <p:nvPr>
            <p:ph type="dt" sz="half" idx="10"/>
          </p:nvPr>
        </p:nvSpPr>
        <p:spPr/>
        <p:txBody>
          <a:bodyPr/>
          <a:lstStyle/>
          <a:p>
            <a:fld id="{260145A6-57FC-724C-B723-C94CC3FD176B}"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r>
              <a:rPr lang="en-US" dirty="0" smtClean="0"/>
              <a:t>Try compile and run at NUM_THREADS = 64</a:t>
            </a:r>
          </a:p>
          <a:p>
            <a:r>
              <a:rPr lang="en-US" dirty="0" smtClean="0"/>
              <a:t>Try compile and run at NUM_THREADS = 64 with –O2</a:t>
            </a:r>
          </a:p>
          <a:p>
            <a:r>
              <a:rPr lang="en-US" dirty="0" smtClean="0"/>
              <a:t>Try compile and run at NUM_THREADS = 32, 16, 8, … with –O2</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57D9D063-39BD-FB4C-9615-E02A0D080316}"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Spring 2012 -- Lecture #16</a:t>
            </a:r>
            <a:endParaRPr lang="en-AU"/>
          </a:p>
        </p:txBody>
      </p:sp>
      <p:sp>
        <p:nvSpPr>
          <p:cNvPr id="285698" name="Rectangle 2"/>
          <p:cNvSpPr>
            <a:spLocks noGrp="1" noChangeArrowheads="1"/>
          </p:cNvSpPr>
          <p:nvPr>
            <p:ph type="title"/>
          </p:nvPr>
        </p:nvSpPr>
        <p:spPr/>
        <p:txBody>
          <a:bodyPr/>
          <a:lstStyle/>
          <a:p>
            <a:r>
              <a:rPr lang="en-AU" dirty="0" smtClean="0"/>
              <a:t>Review: Strong </a:t>
            </a:r>
            <a:r>
              <a:rPr lang="en-AU" dirty="0" err="1"/>
              <a:t>vs</a:t>
            </a:r>
            <a:r>
              <a:rPr lang="en-AU" dirty="0"/>
              <a:t> Weak Scaling</a:t>
            </a:r>
          </a:p>
        </p:txBody>
      </p:sp>
      <p:sp>
        <p:nvSpPr>
          <p:cNvPr id="285699" name="Rectangle 3"/>
          <p:cNvSpPr>
            <a:spLocks noGrp="1" noChangeArrowheads="1"/>
          </p:cNvSpPr>
          <p:nvPr>
            <p:ph type="body" idx="1"/>
          </p:nvPr>
        </p:nvSpPr>
        <p:spPr/>
        <p:txBody>
          <a:bodyPr>
            <a:normAutofit/>
          </a:bodyPr>
          <a:lstStyle/>
          <a:p>
            <a:r>
              <a:rPr lang="en-AU" dirty="0"/>
              <a:t>Strong scaling: problem size fixed</a:t>
            </a:r>
            <a:endParaRPr lang="en-AU" dirty="0" smtClean="0"/>
          </a:p>
          <a:p>
            <a:r>
              <a:rPr lang="en-AU" dirty="0" smtClean="0"/>
              <a:t>Weak </a:t>
            </a:r>
            <a:r>
              <a:rPr lang="en-AU" dirty="0"/>
              <a:t>scaling: problem size proportional to</a:t>
            </a:r>
            <a:r>
              <a:rPr lang="en-AU" dirty="0" smtClean="0"/>
              <a:t> increase in number </a:t>
            </a:r>
            <a:r>
              <a:rPr lang="en-AU" dirty="0"/>
              <a:t>of </a:t>
            </a:r>
            <a:r>
              <a:rPr lang="en-AU" dirty="0" smtClean="0"/>
              <a:t>processors</a:t>
            </a:r>
          </a:p>
          <a:p>
            <a:pPr lvl="1"/>
            <a:r>
              <a:rPr lang="en-US" dirty="0" smtClean="0"/>
              <a:t>Speedup on multiprocessor while keeping problem size fixed is harder than speedup by increasing the size of the problem</a:t>
            </a:r>
          </a:p>
          <a:p>
            <a:pPr lvl="1"/>
            <a:r>
              <a:rPr lang="en-US" dirty="0" smtClean="0"/>
              <a:t>But a natural use of a lot more performance is to solve a lot bigger problem</a:t>
            </a:r>
          </a:p>
        </p:txBody>
      </p:sp>
      <p:sp>
        <p:nvSpPr>
          <p:cNvPr id="5" name="Date Placeholder 4"/>
          <p:cNvSpPr>
            <a:spLocks noGrp="1"/>
          </p:cNvSpPr>
          <p:nvPr>
            <p:ph type="dt" sz="half" idx="10"/>
          </p:nvPr>
        </p:nvSpPr>
        <p:spPr/>
        <p:txBody>
          <a:bodyPr/>
          <a:lstStyle/>
          <a:p>
            <a:fld id="{A32CB791-CD9F-5B40-930C-5D9B9C0F8034}" type="datetime1">
              <a:rPr lang="en-US" smtClean="0"/>
              <a:pPr/>
              <a:t>3/8/12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dirty="0" smtClean="0"/>
              <a:t>32 Core: Speed-up vs. Scale-up</a:t>
            </a:r>
            <a:endParaRPr lang="en-US" dirty="0"/>
          </a:p>
        </p:txBody>
      </p:sp>
      <p:sp>
        <p:nvSpPr>
          <p:cNvPr id="4" name="Date Placeholder 3"/>
          <p:cNvSpPr>
            <a:spLocks noGrp="1"/>
          </p:cNvSpPr>
          <p:nvPr>
            <p:ph type="dt" sz="half" idx="10"/>
          </p:nvPr>
        </p:nvSpPr>
        <p:spPr/>
        <p:txBody>
          <a:bodyPr/>
          <a:lstStyle/>
          <a:p>
            <a:fld id="{21A5515B-221F-DF46-AFB5-894BFB67C319}"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graphicFrame>
        <p:nvGraphicFramePr>
          <p:cNvPr id="7" name="Object 6"/>
          <p:cNvGraphicFramePr>
            <a:graphicFrameLocks noChangeAspect="1"/>
          </p:cNvGraphicFramePr>
          <p:nvPr/>
        </p:nvGraphicFramePr>
        <p:xfrm>
          <a:off x="581542" y="2029883"/>
          <a:ext cx="8020591" cy="3965835"/>
        </p:xfrm>
        <a:graphic>
          <a:graphicData uri="http://schemas.openxmlformats.org/presentationml/2006/ole">
            <p:oleObj spid="_x0000_s38914" name="Worksheet" r:id="rId3" imgW="5727700" imgH="2832100" progId="Excel.Sheet.8">
              <p:embed/>
            </p:oleObj>
          </a:graphicData>
        </a:graphic>
      </p:graphicFrame>
      <p:cxnSp>
        <p:nvCxnSpPr>
          <p:cNvPr id="9" name="Straight Connector 8"/>
          <p:cNvCxnSpPr/>
          <p:nvPr/>
        </p:nvCxnSpPr>
        <p:spPr>
          <a:xfrm rot="5400000">
            <a:off x="2006602" y="3530602"/>
            <a:ext cx="5130803" cy="33865"/>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64268" y="999067"/>
            <a:ext cx="1769635" cy="584776"/>
          </a:xfrm>
          <a:prstGeom prst="rect">
            <a:avLst/>
          </a:prstGeom>
          <a:noFill/>
        </p:spPr>
        <p:txBody>
          <a:bodyPr wrap="none" rtlCol="0">
            <a:spAutoFit/>
          </a:bodyPr>
          <a:lstStyle/>
          <a:p>
            <a:r>
              <a:rPr lang="en-US" sz="3200" dirty="0" smtClean="0"/>
              <a:t>Speed-up</a:t>
            </a:r>
            <a:endParaRPr lang="en-US" sz="3200" dirty="0"/>
          </a:p>
        </p:txBody>
      </p:sp>
      <p:sp>
        <p:nvSpPr>
          <p:cNvPr id="14" name="TextBox 13"/>
          <p:cNvSpPr txBox="1"/>
          <p:nvPr/>
        </p:nvSpPr>
        <p:spPr>
          <a:xfrm>
            <a:off x="4690533" y="965201"/>
            <a:ext cx="3962400" cy="1077218"/>
          </a:xfrm>
          <a:prstGeom prst="rect">
            <a:avLst/>
          </a:prstGeom>
          <a:noFill/>
        </p:spPr>
        <p:txBody>
          <a:bodyPr wrap="square" rtlCol="0">
            <a:spAutoFit/>
          </a:bodyPr>
          <a:lstStyle/>
          <a:p>
            <a:pPr algn="ctr"/>
            <a:r>
              <a:rPr lang="en-US" sz="3200" dirty="0" smtClean="0"/>
              <a:t>Scale-up: </a:t>
            </a:r>
            <a:br>
              <a:rPr lang="en-US" sz="3200" dirty="0" smtClean="0"/>
            </a:br>
            <a:r>
              <a:rPr lang="en-US" sz="3200" dirty="0" smtClean="0"/>
              <a:t>Fl. Pt. Ops = 2 </a:t>
            </a:r>
            <a:r>
              <a:rPr lang="en-US" sz="3200" dirty="0" err="1" smtClean="0"/>
              <a:t>x</a:t>
            </a:r>
            <a:r>
              <a:rPr lang="en-US" sz="3200" dirty="0" smtClean="0"/>
              <a:t> Size</a:t>
            </a:r>
            <a:r>
              <a:rPr lang="en-US" sz="3200" baseline="30000" dirty="0" smtClean="0"/>
              <a:t>3</a:t>
            </a:r>
            <a:endParaRPr lang="en-US" sz="3200" baseline="30000" dirty="0"/>
          </a:p>
        </p:txBody>
      </p:sp>
      <p:sp>
        <p:nvSpPr>
          <p:cNvPr id="12" name="TextBox 11"/>
          <p:cNvSpPr txBox="1"/>
          <p:nvPr/>
        </p:nvSpPr>
        <p:spPr>
          <a:xfrm>
            <a:off x="508000" y="6068649"/>
            <a:ext cx="7874000" cy="584776"/>
          </a:xfrm>
          <a:prstGeom prst="rect">
            <a:avLst/>
          </a:prstGeom>
          <a:solidFill>
            <a:schemeClr val="bg1"/>
          </a:solidFill>
        </p:spPr>
        <p:txBody>
          <a:bodyPr wrap="square" rtlCol="0">
            <a:spAutoFit/>
          </a:bodyPr>
          <a:lstStyle/>
          <a:p>
            <a:pPr algn="ctr"/>
            <a:r>
              <a:rPr lang="en-US" sz="3200" dirty="0" smtClean="0"/>
              <a:t>Memory Capacity = f(Size</a:t>
            </a:r>
            <a:r>
              <a:rPr lang="en-US" sz="3200" baseline="30000" dirty="0" smtClean="0"/>
              <a:t>2</a:t>
            </a:r>
            <a:r>
              <a:rPr lang="en-US" sz="3200" dirty="0" smtClean="0"/>
              <a:t>), Compute = f(Size</a:t>
            </a:r>
            <a:r>
              <a:rPr lang="en-US" sz="3200" baseline="30000" dirty="0" smtClean="0"/>
              <a:t>3</a:t>
            </a:r>
            <a:r>
              <a:rPr lang="en-US" sz="3200" dirty="0" smtClean="0"/>
              <a:t>)</a:t>
            </a:r>
            <a:endParaRPr lang="en-US" sz="3200" baseline="300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32 Core: Speed-up vs. Scale-up</a:t>
            </a:r>
            <a:endParaRPr lang="en-US" dirty="0"/>
          </a:p>
        </p:txBody>
      </p:sp>
      <p:sp>
        <p:nvSpPr>
          <p:cNvPr id="4" name="Date Placeholder 3"/>
          <p:cNvSpPr>
            <a:spLocks noGrp="1"/>
          </p:cNvSpPr>
          <p:nvPr>
            <p:ph type="dt" sz="half" idx="10"/>
          </p:nvPr>
        </p:nvSpPr>
        <p:spPr/>
        <p:txBody>
          <a:bodyPr/>
          <a:lstStyle/>
          <a:p>
            <a:fld id="{B1CC43B0-681D-2546-90DE-13166D250E7D}"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dirty="0"/>
          </a:p>
        </p:txBody>
      </p:sp>
      <p:graphicFrame>
        <p:nvGraphicFramePr>
          <p:cNvPr id="9" name="Content Placeholder 8"/>
          <p:cNvGraphicFramePr>
            <a:graphicFrameLocks noGrp="1"/>
          </p:cNvGraphicFramePr>
          <p:nvPr>
            <p:ph idx="1"/>
          </p:nvPr>
        </p:nvGraphicFramePr>
        <p:xfrm>
          <a:off x="220133" y="1810015"/>
          <a:ext cx="7924800" cy="3942079"/>
        </p:xfrm>
        <a:graphic>
          <a:graphicData uri="http://schemas.openxmlformats.org/drawingml/2006/table">
            <a:tbl>
              <a:tblPr/>
              <a:tblGrid>
                <a:gridCol w="1417281"/>
                <a:gridCol w="1224319"/>
                <a:gridCol w="1550361"/>
                <a:gridCol w="1091239"/>
                <a:gridCol w="1320800"/>
                <a:gridCol w="1320800"/>
              </a:tblGrid>
              <a:tr h="596900">
                <a:tc>
                  <a:txBody>
                    <a:bodyPr/>
                    <a:lstStyle/>
                    <a:p>
                      <a:pPr algn="ctr" fontAlgn="t"/>
                      <a:r>
                        <a:rPr lang="en-US" sz="2800" b="1" i="0" u="none" strike="noStrike">
                          <a:solidFill>
                            <a:srgbClr val="FFFFFF"/>
                          </a:solidFill>
                          <a:latin typeface="Calibri"/>
                        </a:rPr>
                        <a:t>Threads </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smtClean="0">
                          <a:solidFill>
                            <a:srgbClr val="FFFFFF"/>
                          </a:solidFill>
                          <a:latin typeface="Calibri"/>
                        </a:rPr>
                        <a:t>Time (</a:t>
                      </a:r>
                      <a:r>
                        <a:rPr lang="en-US" sz="2800" b="1" i="0" u="none" strike="noStrike" dirty="0" err="1" smtClean="0">
                          <a:solidFill>
                            <a:srgbClr val="FFFFFF"/>
                          </a:solidFill>
                          <a:latin typeface="Calibri"/>
                        </a:rPr>
                        <a:t>secs</a:t>
                      </a:r>
                      <a:r>
                        <a:rPr lang="en-US" sz="2800" b="1" i="0" u="none" strike="noStrike" dirty="0" smtClean="0">
                          <a:solidFill>
                            <a:srgbClr val="FFFFFF"/>
                          </a:solidFill>
                          <a:latin typeface="Calibri"/>
                        </a:rPr>
                        <a:t>)</a:t>
                      </a:r>
                      <a:endParaRPr lang="en-US" sz="2800" b="1" i="0" u="none" strike="noStrike" dirty="0">
                        <a:solidFill>
                          <a:srgbClr val="FFFFFF"/>
                        </a:solidFill>
                        <a:latin typeface="Calibri"/>
                      </a:endParaRP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a:solidFill>
                            <a:srgbClr val="FFFFFF"/>
                          </a:solidFill>
                          <a:latin typeface="Calibri"/>
                        </a:rPr>
                        <a:t>Speedup</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err="1" smtClean="0">
                          <a:solidFill>
                            <a:srgbClr val="FFFFFF"/>
                          </a:solidFill>
                          <a:latin typeface="Calibri"/>
                        </a:rPr>
                        <a:t>Time</a:t>
                      </a:r>
                      <a:r>
                        <a:rPr lang="en-US" sz="2800" b="1" i="0" u="none" strike="noStrike" dirty="0" err="1" smtClean="0">
                          <a:solidFill>
                            <a:srgbClr val="FFFFFF"/>
                          </a:solidFill>
                          <a:latin typeface="+mn-lt"/>
                        </a:rPr>
                        <a:t>(secs</a:t>
                      </a:r>
                      <a:r>
                        <a:rPr lang="en-US" sz="2800" b="1" i="0" u="none" strike="noStrike" dirty="0" smtClean="0">
                          <a:solidFill>
                            <a:srgbClr val="FFFFFF"/>
                          </a:solidFill>
                          <a:latin typeface="+mn-lt"/>
                        </a:rPr>
                        <a:t>)</a:t>
                      </a:r>
                      <a:endParaRPr lang="en-US" sz="2800" b="1" i="0" u="none" strike="noStrike" dirty="0">
                        <a:solidFill>
                          <a:srgbClr val="FFFFFF"/>
                        </a:solidFill>
                        <a:latin typeface="Calibri"/>
                      </a:endParaRP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smtClean="0">
                          <a:solidFill>
                            <a:srgbClr val="FFFFFF"/>
                          </a:solidFill>
                          <a:latin typeface="Calibri"/>
                        </a:rPr>
                        <a:t>Size (Dim)</a:t>
                      </a:r>
                      <a:endParaRPr lang="en-US" sz="2800" b="1" i="0" u="none" strike="noStrike" dirty="0">
                        <a:solidFill>
                          <a:srgbClr val="FFFFFF"/>
                        </a:solidFill>
                        <a:latin typeface="Calibri"/>
                      </a:endParaRP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a:solidFill>
                            <a:srgbClr val="FFFFFF"/>
                          </a:solidFill>
                          <a:latin typeface="Calibri"/>
                        </a:rPr>
                        <a:t>Fl. Ops x 10^9</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66699"/>
                    </a:solidFill>
                  </a:tcPr>
                </a:tc>
              </a:tr>
              <a:tr h="317500">
                <a:tc>
                  <a:txBody>
                    <a:bodyPr/>
                    <a:lstStyle/>
                    <a:p>
                      <a:pPr algn="r" fontAlgn="t"/>
                      <a:r>
                        <a:rPr lang="en-US" sz="2800" b="0" i="0" u="none" strike="noStrike">
                          <a:solidFill>
                            <a:srgbClr val="000000"/>
                          </a:solidFill>
                          <a:latin typeface="Calibri"/>
                        </a:rPr>
                        <a:t>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13.75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1.00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13.75</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1000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2</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CFFFF"/>
                    </a:solidFill>
                  </a:tcPr>
                </a:tc>
                <a:tc>
                  <a:txBody>
                    <a:bodyPr/>
                    <a:lstStyle/>
                    <a:p>
                      <a:pPr algn="r" fontAlgn="t"/>
                      <a:r>
                        <a:rPr lang="en-US" sz="2800" b="0" i="0" u="none" strike="noStrike">
                          <a:solidFill>
                            <a:srgbClr val="000000"/>
                          </a:solidFill>
                          <a:latin typeface="Calibri"/>
                        </a:rPr>
                        <a:t>6.88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2.00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13.52</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1240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3.81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4</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3.45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3.98</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13.79</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1430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5.85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1.73</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7.94</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12.55</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8.19</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16</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0.88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15.56</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13.61</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2000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32</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0.47</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29.20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13.92</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2500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31.25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64</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0.71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dirty="0">
                          <a:solidFill>
                            <a:srgbClr val="000000"/>
                          </a:solidFill>
                          <a:latin typeface="Calibri"/>
                        </a:rPr>
                        <a:t>19.26</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13.83</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2600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dirty="0">
                          <a:solidFill>
                            <a:srgbClr val="000000"/>
                          </a:solidFill>
                          <a:latin typeface="Calibri"/>
                        </a:rPr>
                        <a:t>35.15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r>
            </a:tbl>
          </a:graphicData>
        </a:graphic>
      </p:graphicFrame>
      <p:cxnSp>
        <p:nvCxnSpPr>
          <p:cNvPr id="7" name="Straight Connector 6"/>
          <p:cNvCxnSpPr/>
          <p:nvPr/>
        </p:nvCxnSpPr>
        <p:spPr>
          <a:xfrm rot="5400000">
            <a:off x="2023535" y="3395132"/>
            <a:ext cx="4792134" cy="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27201" y="1032933"/>
            <a:ext cx="1769635" cy="584776"/>
          </a:xfrm>
          <a:prstGeom prst="rect">
            <a:avLst/>
          </a:prstGeom>
          <a:noFill/>
        </p:spPr>
        <p:txBody>
          <a:bodyPr wrap="none" rtlCol="0">
            <a:spAutoFit/>
          </a:bodyPr>
          <a:lstStyle/>
          <a:p>
            <a:r>
              <a:rPr lang="en-US" sz="3200" dirty="0" smtClean="0"/>
              <a:t>Speed-up</a:t>
            </a:r>
            <a:endParaRPr lang="en-US" sz="3200" dirty="0"/>
          </a:p>
        </p:txBody>
      </p:sp>
      <p:sp>
        <p:nvSpPr>
          <p:cNvPr id="10" name="TextBox 9"/>
          <p:cNvSpPr txBox="1"/>
          <p:nvPr/>
        </p:nvSpPr>
        <p:spPr>
          <a:xfrm>
            <a:off x="4690533" y="795868"/>
            <a:ext cx="3962400" cy="1077218"/>
          </a:xfrm>
          <a:prstGeom prst="rect">
            <a:avLst/>
          </a:prstGeom>
          <a:noFill/>
        </p:spPr>
        <p:txBody>
          <a:bodyPr wrap="square" rtlCol="0">
            <a:spAutoFit/>
          </a:bodyPr>
          <a:lstStyle/>
          <a:p>
            <a:pPr algn="ctr"/>
            <a:r>
              <a:rPr lang="en-US" sz="3200" dirty="0" smtClean="0"/>
              <a:t>Scale-up: </a:t>
            </a:r>
            <a:br>
              <a:rPr lang="en-US" sz="3200" dirty="0" smtClean="0"/>
            </a:br>
            <a:r>
              <a:rPr lang="en-US" sz="3200" dirty="0" smtClean="0"/>
              <a:t>Fl. Pt. Ops = 2 </a:t>
            </a:r>
            <a:r>
              <a:rPr lang="en-US" sz="3200" dirty="0" err="1" smtClean="0"/>
              <a:t>x</a:t>
            </a:r>
            <a:r>
              <a:rPr lang="en-US" sz="3200" dirty="0" smtClean="0"/>
              <a:t> Size</a:t>
            </a:r>
            <a:r>
              <a:rPr lang="en-US" sz="3200" baseline="30000" dirty="0" smtClean="0"/>
              <a:t>3</a:t>
            </a:r>
            <a:endParaRPr lang="en-US" sz="3200" baseline="30000" dirty="0"/>
          </a:p>
        </p:txBody>
      </p:sp>
      <p:sp>
        <p:nvSpPr>
          <p:cNvPr id="11" name="TextBox 10"/>
          <p:cNvSpPr txBox="1"/>
          <p:nvPr/>
        </p:nvSpPr>
        <p:spPr>
          <a:xfrm>
            <a:off x="508000" y="5780782"/>
            <a:ext cx="7874000" cy="584776"/>
          </a:xfrm>
          <a:prstGeom prst="rect">
            <a:avLst/>
          </a:prstGeom>
          <a:solidFill>
            <a:schemeClr val="bg1"/>
          </a:solidFill>
        </p:spPr>
        <p:txBody>
          <a:bodyPr wrap="square" rtlCol="0">
            <a:spAutoFit/>
          </a:bodyPr>
          <a:lstStyle/>
          <a:p>
            <a:pPr algn="ctr"/>
            <a:r>
              <a:rPr lang="en-US" sz="3200" dirty="0" smtClean="0"/>
              <a:t>Memory Capacity = f(Size</a:t>
            </a:r>
            <a:r>
              <a:rPr lang="en-US" sz="3200" baseline="30000" dirty="0" smtClean="0"/>
              <a:t>2</a:t>
            </a:r>
            <a:r>
              <a:rPr lang="en-US" sz="3200" dirty="0" smtClean="0"/>
              <a:t>), Compute = f(Size</a:t>
            </a:r>
            <a:r>
              <a:rPr lang="en-US" sz="3200" baseline="30000" dirty="0" smtClean="0"/>
              <a:t>3</a:t>
            </a:r>
            <a:r>
              <a:rPr lang="en-US" sz="3200" dirty="0" smtClean="0"/>
              <a:t>)</a:t>
            </a:r>
            <a:endParaRPr lang="en-US" sz="3200" baseline="300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vs. Weak Scaling</a:t>
            </a:r>
            <a:endParaRPr lang="en-US" dirty="0"/>
          </a:p>
        </p:txBody>
      </p:sp>
      <p:sp>
        <p:nvSpPr>
          <p:cNvPr id="4" name="Date Placeholder 3"/>
          <p:cNvSpPr>
            <a:spLocks noGrp="1"/>
          </p:cNvSpPr>
          <p:nvPr>
            <p:ph type="dt" sz="half" idx="10"/>
          </p:nvPr>
        </p:nvSpPr>
        <p:spPr/>
        <p:txBody>
          <a:bodyPr/>
          <a:lstStyle/>
          <a:p>
            <a:fld id="{8205B26D-BADA-A448-B762-5C5B82505220}"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dirty="0"/>
          </a:p>
        </p:txBody>
      </p:sp>
      <p:graphicFrame>
        <p:nvGraphicFramePr>
          <p:cNvPr id="9" name="Chart 8"/>
          <p:cNvGraphicFramePr/>
          <p:nvPr/>
        </p:nvGraphicFramePr>
        <p:xfrm>
          <a:off x="423333" y="1405467"/>
          <a:ext cx="8466667"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9274" y="779992"/>
            <a:ext cx="8712200" cy="3927475"/>
          </a:xfrm>
        </p:spPr>
        <p:txBody>
          <a:bodyPr>
            <a:normAutofit/>
          </a:bodyPr>
          <a:lstStyle/>
          <a:p>
            <a:pPr marL="457200" lvl="1" indent="0">
              <a:buNone/>
              <a:tabLst>
                <a:tab pos="2116138" algn="l"/>
                <a:tab pos="5486400" algn="l"/>
              </a:tabLst>
            </a:pPr>
            <a:r>
              <a:rPr lang="en-US" dirty="0" smtClean="0">
                <a:latin typeface="+mj-lt"/>
                <a:cs typeface="Courier New"/>
              </a:rPr>
              <a:t>The switch in ~ 2004 from 1 processor per chip to multiple processors per chip happened because:</a:t>
            </a:r>
          </a:p>
          <a:p>
            <a:pPr marL="457200" lvl="1" indent="0">
              <a:buNone/>
              <a:tabLst>
                <a:tab pos="2116138" algn="l"/>
                <a:tab pos="5486400" algn="l"/>
              </a:tabLst>
            </a:pPr>
            <a:endParaRPr lang="en-US" sz="800" dirty="0" smtClean="0">
              <a:latin typeface="+mj-lt"/>
              <a:cs typeface="Courier New"/>
            </a:endParaRPr>
          </a:p>
          <a:p>
            <a:pPr marL="514350" indent="-514350">
              <a:lnSpc>
                <a:spcPct val="65000"/>
              </a:lnSpc>
              <a:buFont typeface="Times" charset="0"/>
              <a:buAutoNum type="romanUcPeriod"/>
            </a:pPr>
            <a:r>
              <a:rPr lang="en-US" sz="2800" dirty="0" smtClean="0"/>
              <a:t>The “power wall” meant that no longer get speed via higher clock rates and higher power per chip</a:t>
            </a:r>
          </a:p>
          <a:p>
            <a:pPr marL="514350" indent="-514350">
              <a:lnSpc>
                <a:spcPct val="65000"/>
              </a:lnSpc>
              <a:buFont typeface="Times" charset="0"/>
              <a:buAutoNum type="romanUcPeriod"/>
            </a:pPr>
            <a:r>
              <a:rPr lang="en-US" sz="2800" dirty="0" smtClean="0"/>
              <a:t>There was no other performance option but replacing 1 </a:t>
            </a:r>
            <a:r>
              <a:rPr lang="en-US" sz="2800" dirty="0" err="1" smtClean="0"/>
              <a:t>ineffecient</a:t>
            </a:r>
            <a:r>
              <a:rPr lang="en-US" sz="2800" dirty="0" smtClean="0"/>
              <a:t> processor with multiple efficient processors</a:t>
            </a:r>
          </a:p>
          <a:p>
            <a:pPr marL="514350" indent="-514350">
              <a:lnSpc>
                <a:spcPct val="65000"/>
              </a:lnSpc>
              <a:buFont typeface="Times" charset="0"/>
              <a:buAutoNum type="romanUcPeriod"/>
            </a:pPr>
            <a:r>
              <a:rPr lang="en-US" sz="2800" dirty="0" smtClean="0"/>
              <a:t>OpenMP was a breakthrough in ~2000 that made parallel programming easy</a:t>
            </a:r>
          </a:p>
          <a:p>
            <a:pPr marL="514350" indent="-514350">
              <a:lnSpc>
                <a:spcPct val="65000"/>
              </a:lnSpc>
              <a:buFont typeface="Times" charset="0"/>
              <a:buAutoNum type="romanUcPeriod"/>
            </a:pPr>
            <a:endParaRPr lang="en-US" sz="800" dirty="0" smtClean="0"/>
          </a:p>
          <a:p>
            <a:pPr>
              <a:lnSpc>
                <a:spcPct val="65000"/>
              </a:lnSpc>
              <a:buFont typeface="Times" charset="0"/>
              <a:buNone/>
            </a:pPr>
            <a:endParaRPr lang="en-US" sz="2800" b="1" dirty="0">
              <a:solidFill>
                <a:schemeClr val="accent2"/>
              </a:solidFill>
            </a:endParaRPr>
          </a:p>
        </p:txBody>
      </p:sp>
      <p:sp>
        <p:nvSpPr>
          <p:cNvPr id="44035" name="Rectangle 3"/>
          <p:cNvSpPr>
            <a:spLocks noGrp="1" noChangeArrowheads="1"/>
          </p:cNvSpPr>
          <p:nvPr>
            <p:ph type="title"/>
          </p:nvPr>
        </p:nvSpPr>
        <p:spPr>
          <a:xfrm>
            <a:off x="609599" y="211138"/>
            <a:ext cx="7958667" cy="474662"/>
          </a:xfrm>
        </p:spPr>
        <p:txBody>
          <a:bodyPr>
            <a:normAutofit fontScale="90000"/>
          </a:bodyPr>
          <a:lstStyle/>
          <a:p>
            <a:r>
              <a:rPr lang="en-US" dirty="0" smtClean="0"/>
              <a:t>Peer Instruction: Why Multicore? </a:t>
            </a:r>
            <a:endParaRPr lang="en-US" dirty="0"/>
          </a:p>
        </p:txBody>
      </p:sp>
      <p:graphicFrame>
        <p:nvGraphicFramePr>
          <p:cNvPr id="8" name="Table 7"/>
          <p:cNvGraphicFramePr>
            <a:graphicFrameLocks noGrp="1"/>
          </p:cNvGraphicFramePr>
          <p:nvPr/>
        </p:nvGraphicFramePr>
        <p:xfrm>
          <a:off x="1591734" y="4038600"/>
          <a:ext cx="4284133" cy="2590799"/>
        </p:xfrm>
        <a:graphic>
          <a:graphicData uri="http://schemas.openxmlformats.org/drawingml/2006/table">
            <a:tbl>
              <a:tblPr firstRow="1" bandRow="1">
                <a:tableStyleId>{2D5ABB26-0587-4C30-8999-92F81FD0307C}</a:tableStyleId>
              </a:tblPr>
              <a:tblGrid>
                <a:gridCol w="4284133"/>
              </a:tblGrid>
              <a:tr h="370840">
                <a:tc>
                  <a:txBody>
                    <a:bodyPr/>
                    <a:lstStyle/>
                    <a:p>
                      <a:r>
                        <a:rPr lang="en-US" sz="2800" b="1" dirty="0" err="1" smtClean="0">
                          <a:solidFill>
                            <a:schemeClr val="accent6"/>
                          </a:solidFill>
                        </a:rPr>
                        <a:t>A)(orange</a:t>
                      </a:r>
                      <a:r>
                        <a:rPr lang="en-US" sz="2800" b="1" dirty="0" smtClean="0">
                          <a:solidFill>
                            <a:schemeClr val="accent6"/>
                          </a:solidFill>
                        </a:rPr>
                        <a:t>)   	I only</a:t>
                      </a:r>
                      <a:endParaRPr lang="en-US" sz="2800" dirty="0">
                        <a:solidFill>
                          <a:schemeClr val="accent6"/>
                        </a:solidFill>
                      </a:endParaRPr>
                    </a:p>
                  </a:txBody>
                  <a:tcPr/>
                </a:tc>
              </a:tr>
              <a:tr h="370840">
                <a:tc>
                  <a:txBody>
                    <a:bodyPr/>
                    <a:lstStyle/>
                    <a:p>
                      <a:r>
                        <a:rPr lang="en-US" sz="2800" b="1" dirty="0" err="1" smtClean="0">
                          <a:solidFill>
                            <a:srgbClr val="008000"/>
                          </a:solidFill>
                        </a:rPr>
                        <a:t>B)(green</a:t>
                      </a:r>
                      <a:r>
                        <a:rPr lang="en-US" sz="2800" b="1" dirty="0" smtClean="0">
                          <a:solidFill>
                            <a:srgbClr val="008000"/>
                          </a:solidFill>
                        </a:rPr>
                        <a:t>) 	II only</a:t>
                      </a:r>
                      <a:endParaRPr lang="en-US" sz="2800" dirty="0">
                        <a:solidFill>
                          <a:srgbClr val="008000"/>
                        </a:solidFill>
                      </a:endParaRPr>
                    </a:p>
                  </a:txBody>
                  <a:tcPr/>
                </a:tc>
              </a:tr>
              <a:tr h="370840">
                <a:tc>
                  <a:txBody>
                    <a:bodyPr/>
                    <a:lstStyle/>
                    <a:p>
                      <a:r>
                        <a:rPr lang="en-US" sz="2800" b="1" dirty="0" err="1" smtClean="0">
                          <a:solidFill>
                            <a:srgbClr val="FF66A0"/>
                          </a:solidFill>
                        </a:rPr>
                        <a:t>C)(pink</a:t>
                      </a:r>
                      <a:r>
                        <a:rPr lang="en-US" sz="2800" b="1" dirty="0" smtClean="0">
                          <a:solidFill>
                            <a:srgbClr val="FF66A0"/>
                          </a:solidFill>
                        </a:rPr>
                        <a:t>) 	</a:t>
                      </a:r>
                      <a:r>
                        <a:rPr lang="en-US" sz="2800" b="1" dirty="0" smtClean="0">
                          <a:solidFill>
                            <a:srgbClr val="008000"/>
                          </a:solidFill>
                        </a:rPr>
                        <a:t>	</a:t>
                      </a:r>
                      <a:r>
                        <a:rPr lang="en-US" sz="2800" b="1" dirty="0" smtClean="0">
                          <a:solidFill>
                            <a:srgbClr val="FF66A0"/>
                          </a:solidFill>
                        </a:rPr>
                        <a:t>I &amp; II only </a:t>
                      </a:r>
                      <a:endParaRPr lang="en-US" sz="2800" dirty="0">
                        <a:solidFill>
                          <a:srgbClr val="FF66A0"/>
                        </a:solidFill>
                      </a:endParaRPr>
                    </a:p>
                  </a:txBody>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II,</a:t>
                      </a:r>
                      <a:r>
                        <a:rPr lang="en-US" sz="2800" b="1" baseline="0" dirty="0" smtClean="0">
                          <a:ln>
                            <a:solidFill>
                              <a:schemeClr val="tx1"/>
                            </a:solidFill>
                          </a:ln>
                          <a:solidFill>
                            <a:srgbClr val="FFFF00"/>
                          </a:solidFill>
                        </a:rPr>
                        <a:t> &amp; III</a:t>
                      </a:r>
                      <a:endParaRPr lang="en-US" sz="2800" dirty="0"/>
                    </a:p>
                  </a:txBody>
                  <a:tcPr/>
                </a:tc>
              </a:tr>
              <a:tr h="370840">
                <a:tc>
                  <a:txBody>
                    <a:bodyPr/>
                    <a:lstStyle/>
                    <a:p>
                      <a:endParaRPr lang="en-US" sz="2800" dirty="0"/>
                    </a:p>
                  </a:txBody>
                  <a:tcPr/>
                </a:tc>
              </a:tr>
            </a:tbl>
          </a:graphicData>
        </a:graphic>
      </p:graphicFrame>
      <p:sp>
        <p:nvSpPr>
          <p:cNvPr id="10" name="Date Placeholder 9"/>
          <p:cNvSpPr>
            <a:spLocks noGrp="1"/>
          </p:cNvSpPr>
          <p:nvPr>
            <p:ph type="dt" sz="half" idx="10"/>
          </p:nvPr>
        </p:nvSpPr>
        <p:spPr/>
        <p:txBody>
          <a:bodyPr/>
          <a:lstStyle/>
          <a:p>
            <a:fld id="{D19EC39D-149C-B240-9662-EE898C14E49E}" type="datetime1">
              <a:rPr lang="en-US" smtClean="0"/>
              <a:pPr/>
              <a:t>3/8/12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48</a:t>
            </a:fld>
            <a:endParaRPr lang="en-US" dirty="0"/>
          </a:p>
        </p:txBody>
      </p:sp>
      <p:sp>
        <p:nvSpPr>
          <p:cNvPr id="12" name="Footer Placeholder 11"/>
          <p:cNvSpPr>
            <a:spLocks noGrp="1"/>
          </p:cNvSpPr>
          <p:nvPr>
            <p:ph type="ftr" sz="quarter" idx="11"/>
          </p:nvPr>
        </p:nvSpPr>
        <p:spPr/>
        <p:txBody>
          <a:bodyPr/>
          <a:lstStyle/>
          <a:p>
            <a:r>
              <a:rPr lang="en-US" smtClean="0"/>
              <a:t>Spring 2012 -- Lecture #16</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9274" y="779992"/>
            <a:ext cx="8712200" cy="3927475"/>
          </a:xfrm>
        </p:spPr>
        <p:txBody>
          <a:bodyPr>
            <a:normAutofit/>
          </a:bodyPr>
          <a:lstStyle/>
          <a:p>
            <a:pPr marL="457200" lvl="1" indent="0">
              <a:buNone/>
              <a:tabLst>
                <a:tab pos="2116138" algn="l"/>
                <a:tab pos="5486400" algn="l"/>
              </a:tabLst>
            </a:pPr>
            <a:r>
              <a:rPr lang="en-US" dirty="0" smtClean="0">
                <a:latin typeface="+mj-lt"/>
                <a:cs typeface="Courier New"/>
              </a:rPr>
              <a:t>The switch in ~ 2004 from 1 processor per chip to multiple processors per chip happened because:</a:t>
            </a:r>
          </a:p>
          <a:p>
            <a:pPr marL="457200" lvl="1" indent="0">
              <a:buNone/>
              <a:tabLst>
                <a:tab pos="2116138" algn="l"/>
                <a:tab pos="5486400" algn="l"/>
              </a:tabLst>
            </a:pPr>
            <a:endParaRPr lang="en-US" sz="800" dirty="0" smtClean="0">
              <a:latin typeface="+mj-lt"/>
              <a:cs typeface="Courier New"/>
            </a:endParaRPr>
          </a:p>
          <a:p>
            <a:pPr marL="514350" indent="-514350">
              <a:lnSpc>
                <a:spcPct val="65000"/>
              </a:lnSpc>
              <a:buFont typeface="Times" charset="0"/>
              <a:buAutoNum type="romanUcPeriod"/>
            </a:pPr>
            <a:r>
              <a:rPr lang="en-US" sz="2800" dirty="0" smtClean="0"/>
              <a:t>The “power wall” meant that no longer get speed via higher clock rates and higher power per chip</a:t>
            </a:r>
          </a:p>
          <a:p>
            <a:pPr marL="514350" indent="-514350">
              <a:lnSpc>
                <a:spcPct val="65000"/>
              </a:lnSpc>
              <a:buFont typeface="Times" charset="0"/>
              <a:buAutoNum type="romanUcPeriod"/>
            </a:pPr>
            <a:r>
              <a:rPr lang="en-US" sz="2800" dirty="0" smtClean="0"/>
              <a:t>There was no other performance option but replacing 1 </a:t>
            </a:r>
            <a:r>
              <a:rPr lang="en-US" sz="2800" dirty="0" err="1" smtClean="0"/>
              <a:t>ineffecient</a:t>
            </a:r>
            <a:r>
              <a:rPr lang="en-US" sz="2800" dirty="0" smtClean="0"/>
              <a:t> processor with multiple efficient processors</a:t>
            </a:r>
          </a:p>
          <a:p>
            <a:pPr marL="514350" indent="-514350">
              <a:lnSpc>
                <a:spcPct val="65000"/>
              </a:lnSpc>
              <a:buFont typeface="Times" charset="0"/>
              <a:buAutoNum type="romanUcPeriod"/>
            </a:pPr>
            <a:r>
              <a:rPr lang="en-US" sz="2800" dirty="0" smtClean="0"/>
              <a:t>OpenMP was a breakthrough in ~2000 that made parallel programming easy</a:t>
            </a:r>
          </a:p>
          <a:p>
            <a:pPr marL="514350" indent="-514350">
              <a:lnSpc>
                <a:spcPct val="65000"/>
              </a:lnSpc>
              <a:buFont typeface="Times" charset="0"/>
              <a:buAutoNum type="romanUcPeriod"/>
            </a:pPr>
            <a:endParaRPr lang="en-US" sz="800" dirty="0" smtClean="0"/>
          </a:p>
          <a:p>
            <a:pPr>
              <a:lnSpc>
                <a:spcPct val="65000"/>
              </a:lnSpc>
              <a:buFont typeface="Times" charset="0"/>
              <a:buNone/>
            </a:pPr>
            <a:endParaRPr lang="en-US" sz="2800" b="1" dirty="0">
              <a:solidFill>
                <a:schemeClr val="accent2"/>
              </a:solidFill>
            </a:endParaRPr>
          </a:p>
        </p:txBody>
      </p:sp>
      <p:sp>
        <p:nvSpPr>
          <p:cNvPr id="44035" name="Rectangle 3"/>
          <p:cNvSpPr>
            <a:spLocks noGrp="1" noChangeArrowheads="1"/>
          </p:cNvSpPr>
          <p:nvPr>
            <p:ph type="title"/>
          </p:nvPr>
        </p:nvSpPr>
        <p:spPr>
          <a:xfrm>
            <a:off x="609599" y="211138"/>
            <a:ext cx="7958667" cy="474662"/>
          </a:xfrm>
        </p:spPr>
        <p:txBody>
          <a:bodyPr>
            <a:normAutofit fontScale="90000"/>
          </a:bodyPr>
          <a:lstStyle/>
          <a:p>
            <a:r>
              <a:rPr lang="en-US" dirty="0" smtClean="0"/>
              <a:t>Peer Instruction: Why Multicore? </a:t>
            </a:r>
            <a:endParaRPr lang="en-US" dirty="0"/>
          </a:p>
        </p:txBody>
      </p:sp>
      <p:graphicFrame>
        <p:nvGraphicFramePr>
          <p:cNvPr id="8" name="Table 7"/>
          <p:cNvGraphicFramePr>
            <a:graphicFrameLocks noGrp="1"/>
          </p:cNvGraphicFramePr>
          <p:nvPr/>
        </p:nvGraphicFramePr>
        <p:xfrm>
          <a:off x="1591734" y="4038600"/>
          <a:ext cx="4284133" cy="2590799"/>
        </p:xfrm>
        <a:graphic>
          <a:graphicData uri="http://schemas.openxmlformats.org/drawingml/2006/table">
            <a:tbl>
              <a:tblPr firstRow="1" bandRow="1">
                <a:tableStyleId>{2D5ABB26-0587-4C30-8999-92F81FD0307C}</a:tableStyleId>
              </a:tblPr>
              <a:tblGrid>
                <a:gridCol w="4284133"/>
              </a:tblGrid>
              <a:tr h="370840">
                <a:tc>
                  <a:txBody>
                    <a:bodyPr/>
                    <a:lstStyle/>
                    <a:p>
                      <a:r>
                        <a:rPr lang="en-US" sz="2800" b="1" dirty="0" err="1" smtClean="0">
                          <a:solidFill>
                            <a:schemeClr val="accent6"/>
                          </a:solidFill>
                        </a:rPr>
                        <a:t>A)(orange</a:t>
                      </a:r>
                      <a:r>
                        <a:rPr lang="en-US" sz="2800" b="1" dirty="0" smtClean="0">
                          <a:solidFill>
                            <a:schemeClr val="accent6"/>
                          </a:solidFill>
                        </a:rPr>
                        <a:t>)   	I only</a:t>
                      </a:r>
                      <a:endParaRPr lang="en-US" sz="2800" dirty="0">
                        <a:solidFill>
                          <a:schemeClr val="accent6"/>
                        </a:solidFill>
                      </a:endParaRPr>
                    </a:p>
                  </a:txBody>
                  <a:tcPr/>
                </a:tc>
              </a:tr>
              <a:tr h="370840">
                <a:tc>
                  <a:txBody>
                    <a:bodyPr/>
                    <a:lstStyle/>
                    <a:p>
                      <a:r>
                        <a:rPr lang="en-US" sz="2800" b="1" dirty="0" err="1" smtClean="0">
                          <a:solidFill>
                            <a:srgbClr val="008000"/>
                          </a:solidFill>
                        </a:rPr>
                        <a:t>B)(green</a:t>
                      </a:r>
                      <a:r>
                        <a:rPr lang="en-US" sz="2800" b="1" dirty="0" smtClean="0">
                          <a:solidFill>
                            <a:srgbClr val="008000"/>
                          </a:solidFill>
                        </a:rPr>
                        <a:t>) 	II only</a:t>
                      </a:r>
                      <a:endParaRPr lang="en-US" sz="2800" dirty="0">
                        <a:solidFill>
                          <a:srgbClr val="008000"/>
                        </a:solidFill>
                      </a:endParaRPr>
                    </a:p>
                  </a:txBody>
                  <a:tcPr/>
                </a:tc>
              </a:tr>
              <a:tr h="370840">
                <a:tc>
                  <a:txBody>
                    <a:bodyPr/>
                    <a:lstStyle/>
                    <a:p>
                      <a:r>
                        <a:rPr lang="en-US" sz="2800" b="1" dirty="0" err="1" smtClean="0">
                          <a:solidFill>
                            <a:srgbClr val="FF66A0"/>
                          </a:solidFill>
                        </a:rPr>
                        <a:t>C)(pink</a:t>
                      </a:r>
                      <a:r>
                        <a:rPr lang="en-US" sz="2800" b="1" dirty="0" smtClean="0">
                          <a:solidFill>
                            <a:srgbClr val="FF66A0"/>
                          </a:solidFill>
                        </a:rPr>
                        <a:t>) 	</a:t>
                      </a:r>
                      <a:r>
                        <a:rPr lang="en-US" sz="2800" b="1" dirty="0" smtClean="0">
                          <a:solidFill>
                            <a:srgbClr val="008000"/>
                          </a:solidFill>
                        </a:rPr>
                        <a:t>	</a:t>
                      </a:r>
                      <a:r>
                        <a:rPr lang="en-US" sz="2800" b="1" dirty="0" smtClean="0">
                          <a:solidFill>
                            <a:srgbClr val="FF66A0"/>
                          </a:solidFill>
                        </a:rPr>
                        <a:t>I &amp; II only </a:t>
                      </a:r>
                      <a:endParaRPr lang="en-US" sz="2800" dirty="0">
                        <a:solidFill>
                          <a:srgbClr val="FF66A0"/>
                        </a:solidFill>
                      </a:endParaRPr>
                    </a:p>
                  </a:txBody>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II,</a:t>
                      </a:r>
                      <a:r>
                        <a:rPr lang="en-US" sz="2800" b="1" baseline="0" dirty="0" smtClean="0">
                          <a:ln>
                            <a:solidFill>
                              <a:schemeClr val="tx1"/>
                            </a:solidFill>
                          </a:ln>
                          <a:solidFill>
                            <a:srgbClr val="FFFF00"/>
                          </a:solidFill>
                        </a:rPr>
                        <a:t> &amp; III</a:t>
                      </a:r>
                      <a:endParaRPr lang="en-US" sz="2800" dirty="0"/>
                    </a:p>
                  </a:txBody>
                  <a:tcPr/>
                </a:tc>
              </a:tr>
              <a:tr h="370840">
                <a:tc>
                  <a:txBody>
                    <a:bodyPr/>
                    <a:lstStyle/>
                    <a:p>
                      <a:endParaRPr lang="en-US" sz="2800" dirty="0"/>
                    </a:p>
                  </a:txBody>
                  <a:tcPr/>
                </a:tc>
              </a:tr>
            </a:tbl>
          </a:graphicData>
        </a:graphic>
      </p:graphicFrame>
      <p:sp>
        <p:nvSpPr>
          <p:cNvPr id="10" name="Date Placeholder 9"/>
          <p:cNvSpPr>
            <a:spLocks noGrp="1"/>
          </p:cNvSpPr>
          <p:nvPr>
            <p:ph type="dt" sz="half" idx="10"/>
          </p:nvPr>
        </p:nvSpPr>
        <p:spPr/>
        <p:txBody>
          <a:bodyPr/>
          <a:lstStyle/>
          <a:p>
            <a:fld id="{D19EC39D-149C-B240-9662-EE898C14E49E}" type="datetime1">
              <a:rPr lang="en-US" smtClean="0"/>
              <a:pPr/>
              <a:t>3/8/12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49</a:t>
            </a:fld>
            <a:endParaRPr lang="en-US" dirty="0"/>
          </a:p>
        </p:txBody>
      </p:sp>
      <p:sp>
        <p:nvSpPr>
          <p:cNvPr id="12" name="Footer Placeholder 11"/>
          <p:cNvSpPr>
            <a:spLocks noGrp="1"/>
          </p:cNvSpPr>
          <p:nvPr>
            <p:ph type="ftr" sz="quarter" idx="11"/>
          </p:nvPr>
        </p:nvSpPr>
        <p:spPr/>
        <p:txBody>
          <a:bodyPr/>
          <a:lstStyle/>
          <a:p>
            <a:r>
              <a:rPr lang="en-US" smtClean="0"/>
              <a:t>Spring 2012 -- Lecture #16</a:t>
            </a:r>
            <a:endParaRPr lang="en-US" dirty="0"/>
          </a:p>
        </p:txBody>
      </p:sp>
      <p:sp>
        <p:nvSpPr>
          <p:cNvPr id="9" name="Rectangle 8"/>
          <p:cNvSpPr/>
          <p:nvPr/>
        </p:nvSpPr>
        <p:spPr>
          <a:xfrm>
            <a:off x="1286933" y="5130801"/>
            <a:ext cx="4013200" cy="524933"/>
          </a:xfrm>
          <a:prstGeom prst="rect">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p:txBody>
          <a:bodyPr>
            <a:normAutofit fontScale="90000"/>
          </a:bodyPr>
          <a:lstStyle/>
          <a:p>
            <a:r>
              <a:rPr lang="en-US" dirty="0" smtClean="0"/>
              <a:t>Parallel Processing:</a:t>
            </a:r>
            <a:br>
              <a:rPr lang="en-US" dirty="0" smtClean="0"/>
            </a:br>
            <a:r>
              <a:rPr lang="en-US" dirty="0" smtClean="0"/>
              <a:t>Multiprocessor Systems (MIMD)</a:t>
            </a:r>
            <a:endParaRPr lang="en-US" dirty="0"/>
          </a:p>
        </p:txBody>
      </p:sp>
      <p:sp>
        <p:nvSpPr>
          <p:cNvPr id="1872937" name="Rectangle 41"/>
          <p:cNvSpPr>
            <a:spLocks noGrp="1" noChangeArrowheads="1"/>
          </p:cNvSpPr>
          <p:nvPr>
            <p:ph type="body" idx="1"/>
          </p:nvPr>
        </p:nvSpPr>
        <p:spPr>
          <a:xfrm>
            <a:off x="457200" y="1600200"/>
            <a:ext cx="8686800" cy="4783667"/>
          </a:xfrm>
        </p:spPr>
        <p:txBody>
          <a:bodyPr>
            <a:normAutofit fontScale="70000" lnSpcReduction="20000"/>
          </a:bodyPr>
          <a:lstStyle/>
          <a:p>
            <a:pPr>
              <a:buClr>
                <a:schemeClr val="tx1"/>
              </a:buClr>
            </a:pPr>
            <a:r>
              <a:rPr lang="en-US" dirty="0" smtClean="0">
                <a:solidFill>
                  <a:srgbClr val="FF0000"/>
                </a:solidFill>
              </a:rPr>
              <a:t>Multiprocessor (MIMD)</a:t>
            </a:r>
            <a:r>
              <a:rPr lang="en-US" dirty="0" smtClean="0"/>
              <a:t>: a computer system with at least 2 processors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971550" lvl="1" indent="-514350">
              <a:buFont typeface="+mj-lt"/>
              <a:buAutoNum type="arabicPeriod"/>
            </a:pPr>
            <a:r>
              <a:rPr lang="en-US" dirty="0" smtClean="0"/>
              <a:t>Deliver high throughput for independent jobs via job-level parallelism</a:t>
            </a:r>
          </a:p>
          <a:p>
            <a:pPr marL="971550" lvl="1" indent="-514350">
              <a:buFont typeface="+mj-lt"/>
              <a:buAutoNum type="arabicPeriod"/>
            </a:pPr>
            <a:r>
              <a:rPr lang="en-US" b="1" dirty="0" smtClean="0"/>
              <a:t>Improve the run time of a single program that has been specially crafted to run on a multiprocessor - a parallel processing program</a:t>
            </a:r>
          </a:p>
          <a:p>
            <a:pPr marL="971550" lvl="1" indent="-514350">
              <a:buNone/>
            </a:pPr>
            <a:r>
              <a:rPr lang="en-US" b="1" dirty="0" smtClean="0"/>
              <a:t>Now Use term </a:t>
            </a:r>
            <a:r>
              <a:rPr lang="en-US" b="1" i="1" dirty="0" smtClean="0">
                <a:solidFill>
                  <a:srgbClr val="3366FF"/>
                </a:solidFill>
              </a:rPr>
              <a:t>core </a:t>
            </a:r>
            <a:r>
              <a:rPr lang="en-US" b="1" dirty="0" smtClean="0"/>
              <a:t>for processor (“Multicore”) because </a:t>
            </a:r>
            <a:br>
              <a:rPr lang="en-US" b="1" dirty="0" smtClean="0"/>
            </a:br>
            <a:r>
              <a:rPr lang="en-US" b="1" dirty="0" smtClean="0"/>
              <a:t>“Multiprocessor Microprocessor” too redundant</a:t>
            </a:r>
          </a:p>
        </p:txBody>
      </p:sp>
      <p:sp>
        <p:nvSpPr>
          <p:cNvPr id="1872914" name="Rectangle 18"/>
          <p:cNvSpPr>
            <a:spLocks noChangeArrowheads="1"/>
          </p:cNvSpPr>
          <p:nvPr/>
        </p:nvSpPr>
        <p:spPr bwMode="auto">
          <a:xfrm>
            <a:off x="131763" y="2943225"/>
            <a:ext cx="180975" cy="363538"/>
          </a:xfrm>
          <a:prstGeom prst="rect">
            <a:avLst/>
          </a:prstGeom>
          <a:noFill/>
          <a:ln w="12700">
            <a:noFill/>
            <a:miter lim="800000"/>
            <a:headEnd/>
            <a:tailEnd/>
          </a:ln>
          <a:effectLst/>
        </p:spPr>
        <p:txBody>
          <a:bodyPr wrap="none" lIns="90488" tIns="44450" rIns="90488" bIns="44450">
            <a:spAutoFit/>
          </a:bodyPr>
          <a:lstStyle/>
          <a:p>
            <a:endParaRPr lang="en-US" dirty="0">
              <a:solidFill>
                <a:schemeClr val="tx1"/>
              </a:solidFill>
            </a:endParaRPr>
          </a:p>
        </p:txBody>
      </p:sp>
      <p:grpSp>
        <p:nvGrpSpPr>
          <p:cNvPr id="2" name="Group 63"/>
          <p:cNvGrpSpPr/>
          <p:nvPr/>
        </p:nvGrpSpPr>
        <p:grpSpPr>
          <a:xfrm>
            <a:off x="1862665" y="2209799"/>
            <a:ext cx="5334000" cy="2514600"/>
            <a:chOff x="1524000" y="1066800"/>
            <a:chExt cx="5638800" cy="3048000"/>
          </a:xfrm>
        </p:grpSpPr>
        <p:sp>
          <p:nvSpPr>
            <p:cNvPr id="39" name="Rectangle 5"/>
            <p:cNvSpPr>
              <a:spLocks noChangeArrowheads="1"/>
            </p:cNvSpPr>
            <p:nvPr/>
          </p:nvSpPr>
          <p:spPr bwMode="auto">
            <a:xfrm>
              <a:off x="15240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40" name="Text Box 6"/>
            <p:cNvSpPr txBox="1">
              <a:spLocks noChangeArrowheads="1"/>
            </p:cNvSpPr>
            <p:nvPr/>
          </p:nvSpPr>
          <p:spPr bwMode="auto">
            <a:xfrm>
              <a:off x="1584325" y="1203325"/>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41" name="Rectangle 7"/>
            <p:cNvSpPr>
              <a:spLocks noChangeArrowheads="1"/>
            </p:cNvSpPr>
            <p:nvPr/>
          </p:nvSpPr>
          <p:spPr bwMode="auto">
            <a:xfrm>
              <a:off x="3200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42" name="Rectangle 8"/>
            <p:cNvSpPr>
              <a:spLocks noChangeArrowheads="1"/>
            </p:cNvSpPr>
            <p:nvPr/>
          </p:nvSpPr>
          <p:spPr bwMode="auto">
            <a:xfrm>
              <a:off x="5867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43" name="Text Box 9"/>
            <p:cNvSpPr txBox="1">
              <a:spLocks noChangeArrowheads="1"/>
            </p:cNvSpPr>
            <p:nvPr/>
          </p:nvSpPr>
          <p:spPr bwMode="auto">
            <a:xfrm>
              <a:off x="3276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44" name="Text Box 10"/>
            <p:cNvSpPr txBox="1">
              <a:spLocks noChangeArrowheads="1"/>
            </p:cNvSpPr>
            <p:nvPr/>
          </p:nvSpPr>
          <p:spPr bwMode="auto">
            <a:xfrm>
              <a:off x="5943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45" name="Rectangle 11"/>
            <p:cNvSpPr>
              <a:spLocks noChangeArrowheads="1"/>
            </p:cNvSpPr>
            <p:nvPr/>
          </p:nvSpPr>
          <p:spPr bwMode="auto">
            <a:xfrm>
              <a:off x="15240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46" name="Rectangle 12"/>
            <p:cNvSpPr>
              <a:spLocks noChangeArrowheads="1"/>
            </p:cNvSpPr>
            <p:nvPr/>
          </p:nvSpPr>
          <p:spPr bwMode="auto">
            <a:xfrm>
              <a:off x="3200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47" name="Rectangle 13"/>
            <p:cNvSpPr>
              <a:spLocks noChangeArrowheads="1"/>
            </p:cNvSpPr>
            <p:nvPr/>
          </p:nvSpPr>
          <p:spPr bwMode="auto">
            <a:xfrm>
              <a:off x="5867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48" name="Text Box 14"/>
            <p:cNvSpPr txBox="1">
              <a:spLocks noChangeArrowheads="1"/>
            </p:cNvSpPr>
            <p:nvPr/>
          </p:nvSpPr>
          <p:spPr bwMode="auto">
            <a:xfrm>
              <a:off x="17526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49" name="Text Box 15"/>
            <p:cNvSpPr txBox="1">
              <a:spLocks noChangeArrowheads="1"/>
            </p:cNvSpPr>
            <p:nvPr/>
          </p:nvSpPr>
          <p:spPr bwMode="auto">
            <a:xfrm>
              <a:off x="34290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50" name="Text Box 16"/>
            <p:cNvSpPr txBox="1">
              <a:spLocks noChangeArrowheads="1"/>
            </p:cNvSpPr>
            <p:nvPr/>
          </p:nvSpPr>
          <p:spPr bwMode="auto">
            <a:xfrm>
              <a:off x="61722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51" name="Rectangle 17"/>
            <p:cNvSpPr>
              <a:spLocks noChangeArrowheads="1"/>
            </p:cNvSpPr>
            <p:nvPr/>
          </p:nvSpPr>
          <p:spPr bwMode="auto">
            <a:xfrm>
              <a:off x="1524000" y="2895600"/>
              <a:ext cx="5638800" cy="304800"/>
            </a:xfrm>
            <a:prstGeom prst="rect">
              <a:avLst/>
            </a:prstGeom>
            <a:noFill/>
            <a:ln w="12700">
              <a:solidFill>
                <a:schemeClr val="accent2"/>
              </a:solidFill>
              <a:miter lim="800000"/>
              <a:headEnd/>
              <a:tailEnd/>
            </a:ln>
            <a:effectLst/>
          </p:spPr>
          <p:txBody>
            <a:bodyPr wrap="none" anchor="ctr"/>
            <a:lstStyle/>
            <a:p>
              <a:pPr algn="ctr"/>
              <a:r>
                <a:rPr lang="en-US" sz="1600" b="1" dirty="0" smtClean="0">
                  <a:solidFill>
                    <a:schemeClr val="tx1"/>
                  </a:solidFill>
                </a:rPr>
                <a:t>Interconnection Network</a:t>
              </a:r>
              <a:endParaRPr lang="en-US" sz="1600" b="1" dirty="0">
                <a:solidFill>
                  <a:schemeClr val="tx1"/>
                </a:solidFill>
              </a:endParaRPr>
            </a:p>
          </p:txBody>
        </p:sp>
        <p:sp>
          <p:nvSpPr>
            <p:cNvPr id="52" name="Rectangle 18"/>
            <p:cNvSpPr>
              <a:spLocks noChangeArrowheads="1"/>
            </p:cNvSpPr>
            <p:nvPr/>
          </p:nvSpPr>
          <p:spPr bwMode="auto">
            <a:xfrm>
              <a:off x="2590800" y="3581400"/>
              <a:ext cx="19050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53" name="Text Box 19"/>
            <p:cNvSpPr txBox="1">
              <a:spLocks noChangeArrowheads="1"/>
            </p:cNvSpPr>
            <p:nvPr/>
          </p:nvSpPr>
          <p:spPr bwMode="auto">
            <a:xfrm>
              <a:off x="3048000" y="3657600"/>
              <a:ext cx="963613" cy="336550"/>
            </a:xfrm>
            <a:prstGeom prst="rect">
              <a:avLst/>
            </a:prstGeom>
            <a:noFill/>
            <a:ln w="12700">
              <a:noFill/>
              <a:miter lim="800000"/>
              <a:headEnd/>
              <a:tailEnd/>
            </a:ln>
            <a:effectLst/>
          </p:spPr>
          <p:txBody>
            <a:bodyPr wrap="none">
              <a:spAutoFit/>
            </a:bodyPr>
            <a:lstStyle/>
            <a:p>
              <a:r>
                <a:rPr lang="en-US" sz="1600" b="1" dirty="0">
                  <a:solidFill>
                    <a:schemeClr val="tx1"/>
                  </a:solidFill>
                </a:rPr>
                <a:t>Memory</a:t>
              </a:r>
            </a:p>
          </p:txBody>
        </p:sp>
        <p:sp>
          <p:nvSpPr>
            <p:cNvPr id="54" name="Rectangle 20"/>
            <p:cNvSpPr>
              <a:spLocks noChangeArrowheads="1"/>
            </p:cNvSpPr>
            <p:nvPr/>
          </p:nvSpPr>
          <p:spPr bwMode="auto">
            <a:xfrm>
              <a:off x="5105400" y="3581400"/>
              <a:ext cx="13716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55" name="Text Box 21"/>
            <p:cNvSpPr txBox="1">
              <a:spLocks noChangeArrowheads="1"/>
            </p:cNvSpPr>
            <p:nvPr/>
          </p:nvSpPr>
          <p:spPr bwMode="auto">
            <a:xfrm>
              <a:off x="5562600" y="3733800"/>
              <a:ext cx="457200" cy="336550"/>
            </a:xfrm>
            <a:prstGeom prst="rect">
              <a:avLst/>
            </a:prstGeom>
            <a:noFill/>
            <a:ln w="12700">
              <a:noFill/>
              <a:miter lim="800000"/>
              <a:headEnd/>
              <a:tailEnd/>
            </a:ln>
            <a:effectLst/>
          </p:spPr>
          <p:txBody>
            <a:bodyPr wrap="none">
              <a:spAutoFit/>
            </a:bodyPr>
            <a:lstStyle/>
            <a:p>
              <a:r>
                <a:rPr lang="en-US" sz="1600" b="1" dirty="0">
                  <a:solidFill>
                    <a:schemeClr val="tx1"/>
                  </a:solidFill>
                </a:rPr>
                <a:t>I/O</a:t>
              </a:r>
            </a:p>
          </p:txBody>
        </p:sp>
        <p:sp>
          <p:nvSpPr>
            <p:cNvPr id="56" name="Line 22"/>
            <p:cNvSpPr>
              <a:spLocks noChangeShapeType="1"/>
            </p:cNvSpPr>
            <p:nvPr/>
          </p:nvSpPr>
          <p:spPr bwMode="auto">
            <a:xfrm>
              <a:off x="21336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57" name="Line 23"/>
            <p:cNvSpPr>
              <a:spLocks noChangeShapeType="1"/>
            </p:cNvSpPr>
            <p:nvPr/>
          </p:nvSpPr>
          <p:spPr bwMode="auto">
            <a:xfrm>
              <a:off x="3810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58" name="Line 24"/>
            <p:cNvSpPr>
              <a:spLocks noChangeShapeType="1"/>
            </p:cNvSpPr>
            <p:nvPr/>
          </p:nvSpPr>
          <p:spPr bwMode="auto">
            <a:xfrm>
              <a:off x="6477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59" name="Line 25"/>
            <p:cNvSpPr>
              <a:spLocks noChangeShapeType="1"/>
            </p:cNvSpPr>
            <p:nvPr/>
          </p:nvSpPr>
          <p:spPr bwMode="auto">
            <a:xfrm>
              <a:off x="6477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60" name="Line 26"/>
            <p:cNvSpPr>
              <a:spLocks noChangeShapeType="1"/>
            </p:cNvSpPr>
            <p:nvPr/>
          </p:nvSpPr>
          <p:spPr bwMode="auto">
            <a:xfrm>
              <a:off x="3810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61" name="Line 27"/>
            <p:cNvSpPr>
              <a:spLocks noChangeShapeType="1"/>
            </p:cNvSpPr>
            <p:nvPr/>
          </p:nvSpPr>
          <p:spPr bwMode="auto">
            <a:xfrm>
              <a:off x="21336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62" name="Line 28"/>
            <p:cNvSpPr>
              <a:spLocks noChangeShapeType="1"/>
            </p:cNvSpPr>
            <p:nvPr/>
          </p:nvSpPr>
          <p:spPr bwMode="auto">
            <a:xfrm>
              <a:off x="3505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63" name="Line 29"/>
            <p:cNvSpPr>
              <a:spLocks noChangeShapeType="1"/>
            </p:cNvSpPr>
            <p:nvPr/>
          </p:nvSpPr>
          <p:spPr bwMode="auto">
            <a:xfrm>
              <a:off x="5791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grpSp>
      <p:sp>
        <p:nvSpPr>
          <p:cNvPr id="33" name="Date Placeholder 32"/>
          <p:cNvSpPr>
            <a:spLocks noGrp="1"/>
          </p:cNvSpPr>
          <p:nvPr>
            <p:ph type="dt" sz="half" idx="10"/>
          </p:nvPr>
        </p:nvSpPr>
        <p:spPr/>
        <p:txBody>
          <a:bodyPr/>
          <a:lstStyle/>
          <a:p>
            <a:fld id="{D2055D11-2EA2-D94F-A495-98A923820E7D}" type="datetime1">
              <a:rPr lang="en-US" smtClean="0"/>
              <a:pPr/>
              <a:t>3/8/12</a:t>
            </a:fld>
            <a:endParaRPr lang="en-US" dirty="0"/>
          </a:p>
        </p:txBody>
      </p:sp>
      <p:sp>
        <p:nvSpPr>
          <p:cNvPr id="34" name="Slide Number Placeholder 33"/>
          <p:cNvSpPr>
            <a:spLocks noGrp="1"/>
          </p:cNvSpPr>
          <p:nvPr>
            <p:ph type="sldNum" sz="quarter" idx="12"/>
          </p:nvPr>
        </p:nvSpPr>
        <p:spPr/>
        <p:txBody>
          <a:bodyPr/>
          <a:lstStyle/>
          <a:p>
            <a:fld id="{3CC63E4C-4642-794D-A2FD-70F6B81535F5}" type="slidenum">
              <a:rPr lang="en-US" smtClean="0"/>
              <a:pPr/>
              <a:t>5</a:t>
            </a:fld>
            <a:endParaRPr lang="en-US" dirty="0"/>
          </a:p>
        </p:txBody>
      </p:sp>
      <p:sp>
        <p:nvSpPr>
          <p:cNvPr id="35" name="Footer Placeholder 34"/>
          <p:cNvSpPr>
            <a:spLocks noGrp="1"/>
          </p:cNvSpPr>
          <p:nvPr>
            <p:ph type="ftr" sz="quarter" idx="11"/>
          </p:nvPr>
        </p:nvSpPr>
        <p:spPr/>
        <p:txBody>
          <a:bodyPr/>
          <a:lstStyle/>
          <a:p>
            <a:r>
              <a:rPr lang="en-US" smtClean="0"/>
              <a:t>Spring 2012 -- Lecture #16</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29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293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2937">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293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2937" grpId="0" build="p" bldLvl="2"/>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100s of (dead) </a:t>
            </a:r>
            <a:br>
              <a:rPr lang="en-US" dirty="0" smtClean="0"/>
            </a:br>
            <a:r>
              <a:rPr lang="en-US" dirty="0" smtClean="0"/>
              <a:t>Parallel Programming Languages</a:t>
            </a:r>
            <a:endParaRPr lang="en-US" dirty="0"/>
          </a:p>
        </p:txBody>
      </p:sp>
      <p:sp>
        <p:nvSpPr>
          <p:cNvPr id="4" name="Date Placeholder 3"/>
          <p:cNvSpPr>
            <a:spLocks noGrp="1"/>
          </p:cNvSpPr>
          <p:nvPr>
            <p:ph type="dt" sz="half" idx="10"/>
          </p:nvPr>
        </p:nvSpPr>
        <p:spPr/>
        <p:txBody>
          <a:bodyPr/>
          <a:lstStyle/>
          <a:p>
            <a:fld id="{82EC1A83-A779-EE46-B4DD-6FCD2E2207F8}"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graphicFrame>
        <p:nvGraphicFramePr>
          <p:cNvPr id="9" name="Content Placeholder 8"/>
          <p:cNvGraphicFramePr>
            <a:graphicFrameLocks noGrp="1"/>
          </p:cNvGraphicFramePr>
          <p:nvPr>
            <p:ph idx="1"/>
          </p:nvPr>
        </p:nvGraphicFramePr>
        <p:xfrm>
          <a:off x="457200" y="1600200"/>
          <a:ext cx="8229600" cy="4450080"/>
        </p:xfrm>
        <a:graphic>
          <a:graphicData uri="http://schemas.openxmlformats.org/drawingml/2006/table">
            <a:tbl>
              <a:tblPr bandRow="1">
                <a:tableStyleId>{5C22544A-7EE6-4342-B048-85BDC9FD1C3A}</a:tableStyleId>
              </a:tblPr>
              <a:tblGrid>
                <a:gridCol w="1828800"/>
                <a:gridCol w="2590800"/>
                <a:gridCol w="1574800"/>
                <a:gridCol w="2235200"/>
              </a:tblGrid>
              <a:tr h="370840">
                <a:tc>
                  <a:txBody>
                    <a:bodyPr/>
                    <a:lstStyle/>
                    <a:p>
                      <a:pPr algn="l" fontAlgn="b"/>
                      <a:r>
                        <a:rPr lang="en-US" sz="2000" b="0" i="0" u="none" strike="noStrike" dirty="0" err="1">
                          <a:latin typeface="Verdana"/>
                        </a:rPr>
                        <a:t>ActorScript</a:t>
                      </a:r>
                      <a:endParaRPr lang="en-US" sz="2000" b="0" i="0" u="none" strike="noStrike" dirty="0">
                        <a:latin typeface="Verdana"/>
                      </a:endParaRPr>
                    </a:p>
                  </a:txBody>
                  <a:tcPr marL="12700" marR="12700" marT="12700" marB="0" anchor="b"/>
                </a:tc>
                <a:tc>
                  <a:txBody>
                    <a:bodyPr/>
                    <a:lstStyle/>
                    <a:p>
                      <a:pPr algn="l" fontAlgn="b"/>
                      <a:r>
                        <a:rPr lang="en-US" sz="2000" b="0" i="0" u="none" strike="noStrike">
                          <a:latin typeface="Verdana"/>
                        </a:rPr>
                        <a:t>Concurrent Pascal</a:t>
                      </a:r>
                    </a:p>
                  </a:txBody>
                  <a:tcPr marL="12700" marR="12700" marT="12700" marB="0" anchor="b"/>
                </a:tc>
                <a:tc>
                  <a:txBody>
                    <a:bodyPr/>
                    <a:lstStyle/>
                    <a:p>
                      <a:pPr algn="l" fontAlgn="b"/>
                      <a:r>
                        <a:rPr lang="en-US" sz="2000" b="0" i="0" u="none" strike="noStrike">
                          <a:latin typeface="Verdana"/>
                        </a:rPr>
                        <a:t>JoCaml</a:t>
                      </a:r>
                    </a:p>
                  </a:txBody>
                  <a:tcPr marL="12700" marR="12700" marT="12700" marB="0" anchor="b"/>
                </a:tc>
                <a:tc>
                  <a:txBody>
                    <a:bodyPr/>
                    <a:lstStyle/>
                    <a:p>
                      <a:pPr algn="l" fontAlgn="b"/>
                      <a:r>
                        <a:rPr lang="en-US" sz="2000" b="0" i="0" u="none" strike="noStrike">
                          <a:latin typeface="Verdana"/>
                        </a:rPr>
                        <a:t>Orc</a:t>
                      </a:r>
                    </a:p>
                  </a:txBody>
                  <a:tcPr marL="12700" marR="12700" marT="12700" marB="0" anchor="b"/>
                </a:tc>
              </a:tr>
              <a:tr h="370840">
                <a:tc>
                  <a:txBody>
                    <a:bodyPr/>
                    <a:lstStyle/>
                    <a:p>
                      <a:pPr algn="l" fontAlgn="b"/>
                      <a:r>
                        <a:rPr lang="en-US" sz="2000" b="0" i="0" u="none" strike="noStrike">
                          <a:latin typeface="Verdana"/>
                        </a:rPr>
                        <a:t>Ada</a:t>
                      </a:r>
                    </a:p>
                  </a:txBody>
                  <a:tcPr marL="12700" marR="12700" marT="12700" marB="0" anchor="b"/>
                </a:tc>
                <a:tc>
                  <a:txBody>
                    <a:bodyPr/>
                    <a:lstStyle/>
                    <a:p>
                      <a:pPr algn="l" fontAlgn="b"/>
                      <a:r>
                        <a:rPr lang="en-US" sz="2000" b="0" i="0" u="none" strike="noStrike" dirty="0">
                          <a:latin typeface="Verdana"/>
                        </a:rPr>
                        <a:t>Concurrent ML</a:t>
                      </a:r>
                    </a:p>
                  </a:txBody>
                  <a:tcPr marL="12700" marR="12700" marT="12700" marB="0" anchor="b"/>
                </a:tc>
                <a:tc>
                  <a:txBody>
                    <a:bodyPr/>
                    <a:lstStyle/>
                    <a:p>
                      <a:pPr algn="l" fontAlgn="b"/>
                      <a:r>
                        <a:rPr lang="en-US" sz="2000" b="0" i="0" u="none" strike="noStrike">
                          <a:latin typeface="Verdana"/>
                        </a:rPr>
                        <a:t>Join</a:t>
                      </a:r>
                    </a:p>
                  </a:txBody>
                  <a:tcPr marL="12700" marR="12700" marT="12700" marB="0" anchor="b"/>
                </a:tc>
                <a:tc>
                  <a:txBody>
                    <a:bodyPr/>
                    <a:lstStyle/>
                    <a:p>
                      <a:pPr algn="l" fontAlgn="b"/>
                      <a:r>
                        <a:rPr lang="en-US" sz="2000" b="0" i="0" u="none" strike="noStrike">
                          <a:latin typeface="Verdana"/>
                        </a:rPr>
                        <a:t>Oz</a:t>
                      </a:r>
                    </a:p>
                  </a:txBody>
                  <a:tcPr marL="12700" marR="12700" marT="12700" marB="0" anchor="b"/>
                </a:tc>
              </a:tr>
              <a:tr h="370840">
                <a:tc>
                  <a:txBody>
                    <a:bodyPr/>
                    <a:lstStyle/>
                    <a:p>
                      <a:pPr algn="l" fontAlgn="b"/>
                      <a:r>
                        <a:rPr lang="en-US" sz="2000" b="0" i="0" u="none" strike="noStrike">
                          <a:latin typeface="Verdana"/>
                        </a:rPr>
                        <a:t>Afnix</a:t>
                      </a:r>
                    </a:p>
                  </a:txBody>
                  <a:tcPr marL="12700" marR="12700" marT="12700" marB="0" anchor="b"/>
                </a:tc>
                <a:tc>
                  <a:txBody>
                    <a:bodyPr/>
                    <a:lstStyle/>
                    <a:p>
                      <a:pPr algn="l" fontAlgn="b"/>
                      <a:r>
                        <a:rPr lang="en-US" sz="2000" b="0" i="0" u="none" strike="noStrike" dirty="0">
                          <a:latin typeface="Verdana"/>
                        </a:rPr>
                        <a:t>Concurrent Haskell</a:t>
                      </a:r>
                    </a:p>
                  </a:txBody>
                  <a:tcPr marL="12700" marR="12700" marT="12700" marB="0" anchor="b"/>
                </a:tc>
                <a:tc>
                  <a:txBody>
                    <a:bodyPr/>
                    <a:lstStyle/>
                    <a:p>
                      <a:pPr algn="l" fontAlgn="b"/>
                      <a:r>
                        <a:rPr lang="en-US" sz="2000" b="0" i="0" u="none" strike="noStrike">
                          <a:latin typeface="Verdana"/>
                        </a:rPr>
                        <a:t>Java</a:t>
                      </a:r>
                    </a:p>
                  </a:txBody>
                  <a:tcPr marL="12700" marR="12700" marT="12700" marB="0" anchor="b"/>
                </a:tc>
                <a:tc>
                  <a:txBody>
                    <a:bodyPr/>
                    <a:lstStyle/>
                    <a:p>
                      <a:pPr algn="l" fontAlgn="b"/>
                      <a:r>
                        <a:rPr lang="en-US" sz="2000" b="0" i="0" u="none" strike="noStrike">
                          <a:latin typeface="Verdana"/>
                        </a:rPr>
                        <a:t>Pict</a:t>
                      </a:r>
                    </a:p>
                  </a:txBody>
                  <a:tcPr marL="12700" marR="12700" marT="12700" marB="0" anchor="b"/>
                </a:tc>
              </a:tr>
              <a:tr h="370840">
                <a:tc>
                  <a:txBody>
                    <a:bodyPr/>
                    <a:lstStyle/>
                    <a:p>
                      <a:pPr algn="l" fontAlgn="b"/>
                      <a:r>
                        <a:rPr lang="en-US" sz="2000" b="0" i="0" u="none" strike="noStrike">
                          <a:latin typeface="Verdana"/>
                        </a:rPr>
                        <a:t>Alef</a:t>
                      </a:r>
                    </a:p>
                  </a:txBody>
                  <a:tcPr marL="12700" marR="12700" marT="12700" marB="0" anchor="b"/>
                </a:tc>
                <a:tc>
                  <a:txBody>
                    <a:bodyPr/>
                    <a:lstStyle/>
                    <a:p>
                      <a:pPr algn="l" fontAlgn="b"/>
                      <a:r>
                        <a:rPr lang="en-US" sz="2000" b="0" i="0" u="none" strike="noStrike" dirty="0">
                          <a:latin typeface="Verdana"/>
                        </a:rPr>
                        <a:t>Curry</a:t>
                      </a:r>
                    </a:p>
                  </a:txBody>
                  <a:tcPr marL="12700" marR="12700" marT="12700" marB="0" anchor="b"/>
                </a:tc>
                <a:tc>
                  <a:txBody>
                    <a:bodyPr/>
                    <a:lstStyle/>
                    <a:p>
                      <a:pPr algn="l" fontAlgn="b"/>
                      <a:r>
                        <a:rPr lang="en-US" sz="2000" b="0" i="0" u="none" strike="noStrike">
                          <a:latin typeface="Verdana"/>
                        </a:rPr>
                        <a:t>Joule</a:t>
                      </a:r>
                    </a:p>
                  </a:txBody>
                  <a:tcPr marL="12700" marR="12700" marT="12700" marB="0" anchor="b"/>
                </a:tc>
                <a:tc>
                  <a:txBody>
                    <a:bodyPr/>
                    <a:lstStyle/>
                    <a:p>
                      <a:pPr algn="l" fontAlgn="b"/>
                      <a:r>
                        <a:rPr lang="en-US" sz="2000" b="0" i="0" u="none" strike="noStrike">
                          <a:latin typeface="Verdana"/>
                        </a:rPr>
                        <a:t>Reia</a:t>
                      </a:r>
                    </a:p>
                  </a:txBody>
                  <a:tcPr marL="12700" marR="12700" marT="12700" marB="0" anchor="b"/>
                </a:tc>
              </a:tr>
              <a:tr h="370840">
                <a:tc>
                  <a:txBody>
                    <a:bodyPr/>
                    <a:lstStyle/>
                    <a:p>
                      <a:pPr algn="l" fontAlgn="b"/>
                      <a:r>
                        <a:rPr lang="en-US" sz="2000" b="0" i="0" u="none" strike="noStrike">
                          <a:latin typeface="Verdana"/>
                        </a:rPr>
                        <a:t>Alice</a:t>
                      </a:r>
                    </a:p>
                  </a:txBody>
                  <a:tcPr marL="12700" marR="12700" marT="12700" marB="0" anchor="b"/>
                </a:tc>
                <a:tc>
                  <a:txBody>
                    <a:bodyPr/>
                    <a:lstStyle/>
                    <a:p>
                      <a:pPr algn="l" fontAlgn="b"/>
                      <a:r>
                        <a:rPr lang="en-US" sz="2000" b="0" i="0" u="none" strike="noStrike">
                          <a:latin typeface="Verdana"/>
                        </a:rPr>
                        <a:t>CUDA</a:t>
                      </a:r>
                    </a:p>
                  </a:txBody>
                  <a:tcPr marL="12700" marR="12700" marT="12700" marB="0" anchor="b"/>
                </a:tc>
                <a:tc>
                  <a:txBody>
                    <a:bodyPr/>
                    <a:lstStyle/>
                    <a:p>
                      <a:pPr algn="l" fontAlgn="b"/>
                      <a:r>
                        <a:rPr lang="en-US" sz="2000" b="0" i="0" u="none" strike="noStrike" dirty="0">
                          <a:latin typeface="Verdana"/>
                        </a:rPr>
                        <a:t>Joyce</a:t>
                      </a:r>
                    </a:p>
                  </a:txBody>
                  <a:tcPr marL="12700" marR="12700" marT="12700" marB="0" anchor="b"/>
                </a:tc>
                <a:tc>
                  <a:txBody>
                    <a:bodyPr/>
                    <a:lstStyle/>
                    <a:p>
                      <a:pPr algn="l" fontAlgn="b"/>
                      <a:r>
                        <a:rPr lang="en-US" sz="2000" b="0" i="0" u="none" strike="noStrike">
                          <a:latin typeface="Verdana"/>
                        </a:rPr>
                        <a:t>SALSA</a:t>
                      </a:r>
                    </a:p>
                  </a:txBody>
                  <a:tcPr marL="12700" marR="12700" marT="12700" marB="0" anchor="b"/>
                </a:tc>
              </a:tr>
              <a:tr h="370840">
                <a:tc>
                  <a:txBody>
                    <a:bodyPr/>
                    <a:lstStyle/>
                    <a:p>
                      <a:pPr algn="l" fontAlgn="b"/>
                      <a:r>
                        <a:rPr lang="en-US" sz="2000" b="0" i="0" u="none" strike="noStrike">
                          <a:latin typeface="Verdana"/>
                        </a:rPr>
                        <a:t>APL</a:t>
                      </a:r>
                    </a:p>
                  </a:txBody>
                  <a:tcPr marL="12700" marR="12700" marT="12700" marB="0" anchor="b"/>
                </a:tc>
                <a:tc>
                  <a:txBody>
                    <a:bodyPr/>
                    <a:lstStyle/>
                    <a:p>
                      <a:pPr algn="l" fontAlgn="b"/>
                      <a:r>
                        <a:rPr lang="en-US" sz="2000" b="0" i="0" u="none" strike="noStrike">
                          <a:latin typeface="Verdana"/>
                        </a:rPr>
                        <a:t>E</a:t>
                      </a:r>
                    </a:p>
                  </a:txBody>
                  <a:tcPr marL="12700" marR="12700" marT="12700" marB="0" anchor="b"/>
                </a:tc>
                <a:tc>
                  <a:txBody>
                    <a:bodyPr/>
                    <a:lstStyle/>
                    <a:p>
                      <a:pPr algn="l" fontAlgn="b"/>
                      <a:r>
                        <a:rPr lang="en-US" sz="2000" b="0" i="0" u="none" strike="noStrike" dirty="0" err="1">
                          <a:latin typeface="Verdana"/>
                        </a:rPr>
                        <a:t>LabVIEW</a:t>
                      </a:r>
                      <a:endParaRPr lang="en-US" sz="2000" b="0" i="0" u="none" strike="noStrike" dirty="0">
                        <a:latin typeface="Verdana"/>
                      </a:endParaRPr>
                    </a:p>
                  </a:txBody>
                  <a:tcPr marL="12700" marR="12700" marT="12700" marB="0" anchor="b"/>
                </a:tc>
                <a:tc>
                  <a:txBody>
                    <a:bodyPr/>
                    <a:lstStyle/>
                    <a:p>
                      <a:pPr algn="l" fontAlgn="b"/>
                      <a:r>
                        <a:rPr lang="en-US" sz="2000" b="0" i="0" u="none" strike="noStrike">
                          <a:latin typeface="Verdana"/>
                        </a:rPr>
                        <a:t>Scala</a:t>
                      </a:r>
                    </a:p>
                  </a:txBody>
                  <a:tcPr marL="12700" marR="12700" marT="12700" marB="0" anchor="b"/>
                </a:tc>
              </a:tr>
              <a:tr h="370840">
                <a:tc>
                  <a:txBody>
                    <a:bodyPr/>
                    <a:lstStyle/>
                    <a:p>
                      <a:pPr algn="l" fontAlgn="b"/>
                      <a:r>
                        <a:rPr lang="en-US" sz="2000" b="0" i="0" u="none" strike="noStrike">
                          <a:latin typeface="Verdana"/>
                        </a:rPr>
                        <a:t>Axum</a:t>
                      </a:r>
                    </a:p>
                  </a:txBody>
                  <a:tcPr marL="12700" marR="12700" marT="12700" marB="0" anchor="b"/>
                </a:tc>
                <a:tc>
                  <a:txBody>
                    <a:bodyPr/>
                    <a:lstStyle/>
                    <a:p>
                      <a:pPr algn="l" fontAlgn="b"/>
                      <a:r>
                        <a:rPr lang="en-US" sz="2000" b="0" i="0" u="none" strike="noStrike">
                          <a:latin typeface="Verdana"/>
                        </a:rPr>
                        <a:t>Eiffel</a:t>
                      </a:r>
                    </a:p>
                  </a:txBody>
                  <a:tcPr marL="12700" marR="12700" marT="12700" marB="0" anchor="b"/>
                </a:tc>
                <a:tc>
                  <a:txBody>
                    <a:bodyPr/>
                    <a:lstStyle/>
                    <a:p>
                      <a:pPr algn="l" fontAlgn="b"/>
                      <a:r>
                        <a:rPr lang="en-US" sz="2000" b="0" i="0" u="none" strike="noStrike">
                          <a:latin typeface="Verdana"/>
                        </a:rPr>
                        <a:t>Limbo</a:t>
                      </a:r>
                    </a:p>
                  </a:txBody>
                  <a:tcPr marL="12700" marR="12700" marT="12700" marB="0" anchor="b"/>
                </a:tc>
                <a:tc>
                  <a:txBody>
                    <a:bodyPr/>
                    <a:lstStyle/>
                    <a:p>
                      <a:pPr algn="l" fontAlgn="b"/>
                      <a:r>
                        <a:rPr lang="en-US" sz="2000" b="0" i="0" u="none" strike="noStrike" dirty="0">
                          <a:latin typeface="Verdana"/>
                        </a:rPr>
                        <a:t>SISAL</a:t>
                      </a:r>
                    </a:p>
                  </a:txBody>
                  <a:tcPr marL="12700" marR="12700" marT="12700" marB="0" anchor="b"/>
                </a:tc>
              </a:tr>
              <a:tr h="370840">
                <a:tc>
                  <a:txBody>
                    <a:bodyPr/>
                    <a:lstStyle/>
                    <a:p>
                      <a:pPr algn="l" fontAlgn="b"/>
                      <a:r>
                        <a:rPr lang="en-US" sz="2000" b="0" i="0" u="none" strike="noStrike">
                          <a:latin typeface="Verdana"/>
                        </a:rPr>
                        <a:t>Chapel</a:t>
                      </a:r>
                    </a:p>
                  </a:txBody>
                  <a:tcPr marL="12700" marR="12700" marT="12700" marB="0" anchor="b"/>
                </a:tc>
                <a:tc>
                  <a:txBody>
                    <a:bodyPr/>
                    <a:lstStyle/>
                    <a:p>
                      <a:pPr algn="l" fontAlgn="b"/>
                      <a:r>
                        <a:rPr lang="en-US" sz="2000" b="0" i="0" u="none" strike="noStrike">
                          <a:latin typeface="Verdana"/>
                        </a:rPr>
                        <a:t>Erlang</a:t>
                      </a:r>
                    </a:p>
                  </a:txBody>
                  <a:tcPr marL="12700" marR="12700" marT="12700" marB="0" anchor="b"/>
                </a:tc>
                <a:tc>
                  <a:txBody>
                    <a:bodyPr/>
                    <a:lstStyle/>
                    <a:p>
                      <a:pPr algn="l" fontAlgn="b"/>
                      <a:r>
                        <a:rPr lang="en-US" sz="2000" b="0" i="0" u="none" strike="noStrike">
                          <a:latin typeface="Verdana"/>
                        </a:rPr>
                        <a:t>Linda</a:t>
                      </a:r>
                    </a:p>
                  </a:txBody>
                  <a:tcPr marL="12700" marR="12700" marT="12700" marB="0" anchor="b"/>
                </a:tc>
                <a:tc>
                  <a:txBody>
                    <a:bodyPr/>
                    <a:lstStyle/>
                    <a:p>
                      <a:pPr algn="l" fontAlgn="b"/>
                      <a:r>
                        <a:rPr lang="en-US" sz="2000" b="0" i="0" u="none" strike="noStrike">
                          <a:latin typeface="Verdana"/>
                        </a:rPr>
                        <a:t>SR</a:t>
                      </a:r>
                    </a:p>
                  </a:txBody>
                  <a:tcPr marL="12700" marR="12700" marT="12700" marB="0" anchor="b"/>
                </a:tc>
              </a:tr>
              <a:tr h="370840">
                <a:tc>
                  <a:txBody>
                    <a:bodyPr/>
                    <a:lstStyle/>
                    <a:p>
                      <a:pPr algn="l" fontAlgn="b"/>
                      <a:r>
                        <a:rPr lang="en-US" sz="2000" b="0" i="0" u="none" strike="noStrike">
                          <a:latin typeface="Verdana"/>
                        </a:rPr>
                        <a:t>Cilk</a:t>
                      </a:r>
                    </a:p>
                  </a:txBody>
                  <a:tcPr marL="12700" marR="12700" marT="12700" marB="0" anchor="b"/>
                </a:tc>
                <a:tc>
                  <a:txBody>
                    <a:bodyPr/>
                    <a:lstStyle/>
                    <a:p>
                      <a:pPr algn="l" fontAlgn="b"/>
                      <a:r>
                        <a:rPr lang="en-US" sz="2000" b="0" i="0" u="none" strike="noStrike">
                          <a:latin typeface="Verdana"/>
                        </a:rPr>
                        <a:t>Fortan 90</a:t>
                      </a:r>
                    </a:p>
                  </a:txBody>
                  <a:tcPr marL="12700" marR="12700" marT="12700" marB="0" anchor="b"/>
                </a:tc>
                <a:tc>
                  <a:txBody>
                    <a:bodyPr/>
                    <a:lstStyle/>
                    <a:p>
                      <a:pPr algn="l" fontAlgn="b"/>
                      <a:r>
                        <a:rPr lang="en-US" sz="2000" b="0" i="0" u="none" strike="noStrike" dirty="0" err="1">
                          <a:latin typeface="Verdana"/>
                        </a:rPr>
                        <a:t>MultiLisp</a:t>
                      </a:r>
                      <a:endParaRPr lang="en-US" sz="2000" b="0" i="0" u="none" strike="noStrike" dirty="0">
                        <a:latin typeface="Verdana"/>
                      </a:endParaRPr>
                    </a:p>
                  </a:txBody>
                  <a:tcPr marL="12700" marR="12700" marT="12700" marB="0" anchor="b"/>
                </a:tc>
                <a:tc>
                  <a:txBody>
                    <a:bodyPr/>
                    <a:lstStyle/>
                    <a:p>
                      <a:pPr algn="l" fontAlgn="b"/>
                      <a:r>
                        <a:rPr lang="en-US" sz="2000" b="0" i="0" u="none" strike="noStrike" dirty="0" err="1">
                          <a:latin typeface="Verdana"/>
                        </a:rPr>
                        <a:t>Stackless</a:t>
                      </a:r>
                      <a:r>
                        <a:rPr lang="en-US" sz="2000" b="0" i="0" u="none" strike="noStrike" dirty="0">
                          <a:latin typeface="Verdana"/>
                        </a:rPr>
                        <a:t> Python</a:t>
                      </a:r>
                    </a:p>
                  </a:txBody>
                  <a:tcPr marL="12700" marR="12700" marT="12700" marB="0" anchor="b"/>
                </a:tc>
              </a:tr>
              <a:tr h="370840">
                <a:tc>
                  <a:txBody>
                    <a:bodyPr/>
                    <a:lstStyle/>
                    <a:p>
                      <a:pPr algn="l" fontAlgn="b"/>
                      <a:r>
                        <a:rPr lang="en-US" sz="2000" b="0" i="0" u="none" strike="noStrike">
                          <a:latin typeface="Verdana"/>
                        </a:rPr>
                        <a:t>Clean</a:t>
                      </a:r>
                    </a:p>
                  </a:txBody>
                  <a:tcPr marL="12700" marR="12700" marT="12700" marB="0" anchor="b"/>
                </a:tc>
                <a:tc>
                  <a:txBody>
                    <a:bodyPr/>
                    <a:lstStyle/>
                    <a:p>
                      <a:pPr algn="l" fontAlgn="b"/>
                      <a:r>
                        <a:rPr lang="en-US" sz="2000" b="0" i="0" u="none" strike="noStrike">
                          <a:latin typeface="Verdana"/>
                        </a:rPr>
                        <a:t>Go</a:t>
                      </a:r>
                    </a:p>
                  </a:txBody>
                  <a:tcPr marL="12700" marR="12700" marT="12700" marB="0" anchor="b"/>
                </a:tc>
                <a:tc>
                  <a:txBody>
                    <a:bodyPr/>
                    <a:lstStyle/>
                    <a:p>
                      <a:pPr algn="l" fontAlgn="b"/>
                      <a:r>
                        <a:rPr lang="en-US" sz="2000" b="0" i="0" u="none" strike="noStrike">
                          <a:latin typeface="Verdana"/>
                        </a:rPr>
                        <a:t>Modula-3</a:t>
                      </a:r>
                    </a:p>
                  </a:txBody>
                  <a:tcPr marL="12700" marR="12700" marT="12700" marB="0" anchor="b"/>
                </a:tc>
                <a:tc>
                  <a:txBody>
                    <a:bodyPr/>
                    <a:lstStyle/>
                    <a:p>
                      <a:pPr algn="l" fontAlgn="b"/>
                      <a:r>
                        <a:rPr lang="en-US" sz="2000" b="0" i="0" u="none" strike="noStrike" dirty="0" err="1">
                          <a:latin typeface="Verdana"/>
                        </a:rPr>
                        <a:t>SuperPascal</a:t>
                      </a:r>
                      <a:endParaRPr lang="en-US" sz="2000" b="0" i="0" u="none" strike="noStrike" dirty="0">
                        <a:latin typeface="Verdana"/>
                      </a:endParaRPr>
                    </a:p>
                  </a:txBody>
                  <a:tcPr marL="12700" marR="12700" marT="12700" marB="0" anchor="b"/>
                </a:tc>
              </a:tr>
              <a:tr h="370840">
                <a:tc>
                  <a:txBody>
                    <a:bodyPr/>
                    <a:lstStyle/>
                    <a:p>
                      <a:pPr algn="l" fontAlgn="b"/>
                      <a:r>
                        <a:rPr lang="en-US" sz="2000" b="0" i="0" u="none" strike="noStrike">
                          <a:latin typeface="Verdana"/>
                        </a:rPr>
                        <a:t>Clojure</a:t>
                      </a:r>
                    </a:p>
                  </a:txBody>
                  <a:tcPr marL="12700" marR="12700" marT="12700" marB="0" anchor="b"/>
                </a:tc>
                <a:tc>
                  <a:txBody>
                    <a:bodyPr/>
                    <a:lstStyle/>
                    <a:p>
                      <a:pPr algn="l" fontAlgn="b"/>
                      <a:r>
                        <a:rPr lang="en-US" sz="2000" b="0" i="0" u="none" strike="noStrike">
                          <a:latin typeface="Verdana"/>
                        </a:rPr>
                        <a:t>Io</a:t>
                      </a:r>
                    </a:p>
                  </a:txBody>
                  <a:tcPr marL="12700" marR="12700" marT="12700" marB="0" anchor="b"/>
                </a:tc>
                <a:tc>
                  <a:txBody>
                    <a:bodyPr/>
                    <a:lstStyle/>
                    <a:p>
                      <a:pPr algn="l" fontAlgn="b"/>
                      <a:r>
                        <a:rPr lang="en-US" sz="2000" b="0" i="0" u="none" strike="noStrike" dirty="0">
                          <a:latin typeface="Verdana"/>
                        </a:rPr>
                        <a:t>Occam</a:t>
                      </a:r>
                    </a:p>
                  </a:txBody>
                  <a:tcPr marL="12700" marR="12700" marT="12700" marB="0" anchor="b"/>
                </a:tc>
                <a:tc>
                  <a:txBody>
                    <a:bodyPr/>
                    <a:lstStyle/>
                    <a:p>
                      <a:pPr algn="l" fontAlgn="b"/>
                      <a:r>
                        <a:rPr lang="en-US" sz="2000" b="0" i="0" u="none" strike="noStrike" dirty="0">
                          <a:latin typeface="Verdana"/>
                        </a:rPr>
                        <a:t>VHDL</a:t>
                      </a:r>
                    </a:p>
                  </a:txBody>
                  <a:tcPr marL="12700" marR="12700" marT="12700" marB="0" anchor="b"/>
                </a:tc>
              </a:tr>
              <a:tr h="370840">
                <a:tc>
                  <a:txBody>
                    <a:bodyPr/>
                    <a:lstStyle/>
                    <a:p>
                      <a:pPr algn="l" fontAlgn="b"/>
                      <a:r>
                        <a:rPr lang="en-US" sz="2000" b="0" i="0" u="none" strike="noStrike">
                          <a:latin typeface="Verdana"/>
                        </a:rPr>
                        <a:t>Concurrent C</a:t>
                      </a:r>
                    </a:p>
                  </a:txBody>
                  <a:tcPr marL="12700" marR="12700" marT="12700" marB="0" anchor="b"/>
                </a:tc>
                <a:tc>
                  <a:txBody>
                    <a:bodyPr/>
                    <a:lstStyle/>
                    <a:p>
                      <a:pPr algn="l" fontAlgn="b"/>
                      <a:r>
                        <a:rPr lang="en-US" sz="2000" b="0" i="0" u="none" strike="noStrike">
                          <a:latin typeface="Verdana"/>
                        </a:rPr>
                        <a:t>Janus</a:t>
                      </a:r>
                    </a:p>
                  </a:txBody>
                  <a:tcPr marL="12700" marR="12700" marT="12700" marB="0" anchor="b"/>
                </a:tc>
                <a:tc>
                  <a:txBody>
                    <a:bodyPr/>
                    <a:lstStyle/>
                    <a:p>
                      <a:pPr algn="l" fontAlgn="b"/>
                      <a:r>
                        <a:rPr lang="en-US" sz="2000" b="0" i="0" u="none" strike="noStrike">
                          <a:latin typeface="Verdana"/>
                        </a:rPr>
                        <a:t>occam-π</a:t>
                      </a:r>
                    </a:p>
                  </a:txBody>
                  <a:tcPr marL="12700" marR="12700" marT="12700" marB="0" anchor="b"/>
                </a:tc>
                <a:tc>
                  <a:txBody>
                    <a:bodyPr/>
                    <a:lstStyle/>
                    <a:p>
                      <a:pPr algn="l" fontAlgn="b"/>
                      <a:r>
                        <a:rPr lang="en-US" sz="2000" b="0" i="0" u="none" strike="noStrike" dirty="0">
                          <a:latin typeface="Verdana"/>
                        </a:rPr>
                        <a:t>XC</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False Sharing in OpenMP</a:t>
            </a:r>
            <a:endParaRPr lang="en-US" dirty="0"/>
          </a:p>
        </p:txBody>
      </p:sp>
      <p:sp>
        <p:nvSpPr>
          <p:cNvPr id="3" name="Content Placeholder 2"/>
          <p:cNvSpPr>
            <a:spLocks noGrp="1"/>
          </p:cNvSpPr>
          <p:nvPr>
            <p:ph idx="1"/>
          </p:nvPr>
        </p:nvSpPr>
        <p:spPr>
          <a:xfrm>
            <a:off x="457200" y="694269"/>
            <a:ext cx="8686800" cy="3488264"/>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a:t>
            </a:r>
            <a:r>
              <a:rPr lang="en-US" dirty="0" err="1" smtClean="0"/>
              <a:t>sum[NUM_THREADS</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8102646D-0B3D-EB4B-955A-577B4BF78E55}"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
        <p:nvSpPr>
          <p:cNvPr id="8" name="Rectangle 3"/>
          <p:cNvSpPr txBox="1">
            <a:spLocks noChangeArrowheads="1"/>
          </p:cNvSpPr>
          <p:nvPr/>
        </p:nvSpPr>
        <p:spPr>
          <a:xfrm>
            <a:off x="406400" y="3996267"/>
            <a:ext cx="8229600" cy="248549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AU" sz="3200" noProof="0" dirty="0" smtClean="0"/>
              <a:t>What is problem?</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AU" sz="3200" dirty="0" smtClean="0"/>
              <a:t>Sum[0] is 8 bytes in memory, Sum[1] is adjacent 8 bytes in memory =&gt; false sharing if block size ≥ 16 bytes</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Peer Instruction: No False Sharing</a:t>
            </a:r>
            <a:endParaRPr lang="en-US" dirty="0"/>
          </a:p>
        </p:txBody>
      </p:sp>
      <p:sp>
        <p:nvSpPr>
          <p:cNvPr id="3" name="Content Placeholder 2"/>
          <p:cNvSpPr>
            <a:spLocks noGrp="1"/>
          </p:cNvSpPr>
          <p:nvPr>
            <p:ph idx="1"/>
          </p:nvPr>
        </p:nvSpPr>
        <p:spPr>
          <a:xfrm>
            <a:off x="457200" y="694269"/>
            <a:ext cx="8686800" cy="3505198"/>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sum[</a:t>
            </a:r>
            <a:r>
              <a:rPr lang="en-US" dirty="0" smtClean="0">
                <a:solidFill>
                  <a:srgbClr val="3366FF"/>
                </a:solidFill>
              </a:rPr>
              <a:t>10000</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r>
              <a:rPr lang="en-US" dirty="0" smtClean="0">
                <a:solidFill>
                  <a:srgbClr val="3366FF"/>
                </a:solidFill>
              </a:rPr>
              <a:t>fix = __________;</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a:t>
            </a:r>
            <a:r>
              <a:rPr lang="en-US" dirty="0" smtClean="0">
                <a:solidFill>
                  <a:srgbClr val="3366FF"/>
                </a:solidFill>
              </a:rPr>
              <a:t>fix</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349031FC-0997-464F-9A69-0FE878E80C48}"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dirty="0"/>
          </a:p>
        </p:txBody>
      </p:sp>
      <p:sp>
        <p:nvSpPr>
          <p:cNvPr id="8" name="Rectangle 3"/>
          <p:cNvSpPr txBox="1">
            <a:spLocks noChangeArrowheads="1"/>
          </p:cNvSpPr>
          <p:nvPr/>
        </p:nvSpPr>
        <p:spPr>
          <a:xfrm>
            <a:off x="423334" y="3742267"/>
            <a:ext cx="8229600" cy="728133"/>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a:buChar char="•"/>
              <a:defRPr/>
            </a:pPr>
            <a:r>
              <a:rPr lang="en-AU" sz="3200" noProof="0" dirty="0" smtClean="0"/>
              <a:t>What is best value to set </a:t>
            </a:r>
            <a:r>
              <a:rPr lang="en-AU" sz="3200" noProof="0" dirty="0" smtClean="0">
                <a:latin typeface="Courier"/>
                <a:cs typeface="Courier"/>
              </a:rPr>
              <a:t>fix</a:t>
            </a:r>
            <a:r>
              <a:rPr lang="en-AU" sz="3200" dirty="0" smtClean="0"/>
              <a:t> to </a:t>
            </a:r>
            <a:r>
              <a:rPr lang="en-AU" sz="3200" noProof="0" dirty="0" smtClean="0"/>
              <a:t>prevent false sharing?</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rgbClr val="FF0000"/>
                          </a:solidFill>
                        </a:rPr>
                        <a:t>A)(orange</a:t>
                      </a:r>
                      <a:r>
                        <a:rPr lang="en-US" sz="2800" b="1" dirty="0" smtClean="0">
                          <a:solidFill>
                            <a:srgbClr val="FF0000"/>
                          </a:solidFill>
                        </a:rPr>
                        <a:t>)   	</a:t>
                      </a:r>
                      <a:r>
                        <a:rPr lang="en-US" sz="2800" dirty="0" err="1" smtClean="0">
                          <a:solidFill>
                            <a:srgbClr val="FF0000"/>
                          </a:solidFill>
                          <a:latin typeface="Courier New"/>
                          <a:cs typeface="Courier New"/>
                        </a:rPr>
                        <a:t>omp_get_num_threads</a:t>
                      </a:r>
                      <a:r>
                        <a:rPr lang="en-US" sz="2800" dirty="0" smtClean="0">
                          <a:solidFill>
                            <a:srgbClr val="FF0000"/>
                          </a:solidFill>
                          <a:latin typeface="Courier New"/>
                          <a:cs typeface="Courier New"/>
                        </a:rPr>
                        <a:t>();</a:t>
                      </a:r>
                      <a:endParaRPr lang="en-US" sz="2800" dirty="0">
                        <a:solidFill>
                          <a:srgbClr val="FF0000"/>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Constant</a:t>
                      </a:r>
                      <a:r>
                        <a:rPr lang="en-US" sz="2800" b="1" baseline="0" dirty="0" smtClean="0">
                          <a:solidFill>
                            <a:srgbClr val="008000"/>
                          </a:solidFill>
                        </a:rPr>
                        <a:t> for number of blocks in cache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Constant for size of block in bytes</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Constant for size of blocks in doubles</a:t>
                      </a:r>
                      <a:endParaRPr lang="en-US" sz="28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Peer Instruction: No False Sharing</a:t>
            </a:r>
            <a:endParaRPr lang="en-US" dirty="0"/>
          </a:p>
        </p:txBody>
      </p:sp>
      <p:sp>
        <p:nvSpPr>
          <p:cNvPr id="3" name="Content Placeholder 2"/>
          <p:cNvSpPr>
            <a:spLocks noGrp="1"/>
          </p:cNvSpPr>
          <p:nvPr>
            <p:ph idx="1"/>
          </p:nvPr>
        </p:nvSpPr>
        <p:spPr>
          <a:xfrm>
            <a:off x="457200" y="694269"/>
            <a:ext cx="8686800" cy="3505198"/>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sum[</a:t>
            </a:r>
            <a:r>
              <a:rPr lang="en-US" dirty="0" smtClean="0">
                <a:solidFill>
                  <a:srgbClr val="3366FF"/>
                </a:solidFill>
              </a:rPr>
              <a:t>10000</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r>
              <a:rPr lang="en-US" dirty="0" smtClean="0">
                <a:solidFill>
                  <a:srgbClr val="3366FF"/>
                </a:solidFill>
              </a:rPr>
              <a:t>fix = __________;</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a:t>
            </a:r>
            <a:r>
              <a:rPr lang="en-US" dirty="0" smtClean="0">
                <a:solidFill>
                  <a:srgbClr val="3366FF"/>
                </a:solidFill>
              </a:rPr>
              <a:t>fix</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349031FC-0997-464F-9A69-0FE878E80C48}"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dirty="0"/>
          </a:p>
        </p:txBody>
      </p:sp>
      <p:sp>
        <p:nvSpPr>
          <p:cNvPr id="8" name="Rectangle 3"/>
          <p:cNvSpPr txBox="1">
            <a:spLocks noChangeArrowheads="1"/>
          </p:cNvSpPr>
          <p:nvPr/>
        </p:nvSpPr>
        <p:spPr>
          <a:xfrm>
            <a:off x="423334" y="3742267"/>
            <a:ext cx="8229600" cy="728133"/>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a:buChar char="•"/>
              <a:defRPr/>
            </a:pPr>
            <a:r>
              <a:rPr lang="en-AU" sz="3200" noProof="0" dirty="0" smtClean="0"/>
              <a:t>What is best value to set </a:t>
            </a:r>
            <a:r>
              <a:rPr lang="en-AU" sz="3200" noProof="0" dirty="0" smtClean="0">
                <a:latin typeface="Courier"/>
                <a:cs typeface="Courier"/>
              </a:rPr>
              <a:t>fix</a:t>
            </a:r>
            <a:r>
              <a:rPr lang="en-AU" sz="3200" dirty="0" smtClean="0"/>
              <a:t> to </a:t>
            </a:r>
            <a:r>
              <a:rPr lang="en-AU" sz="3200" noProof="0" dirty="0" smtClean="0"/>
              <a:t>prevent false sharing?</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rgbClr val="FF0000"/>
                          </a:solidFill>
                        </a:rPr>
                        <a:t>A)(orange</a:t>
                      </a:r>
                      <a:r>
                        <a:rPr lang="en-US" sz="2800" b="1" dirty="0" smtClean="0">
                          <a:solidFill>
                            <a:srgbClr val="FF0000"/>
                          </a:solidFill>
                        </a:rPr>
                        <a:t>)   	</a:t>
                      </a:r>
                      <a:r>
                        <a:rPr lang="en-US" sz="2800" dirty="0" err="1" smtClean="0">
                          <a:solidFill>
                            <a:srgbClr val="FF0000"/>
                          </a:solidFill>
                          <a:latin typeface="Courier New"/>
                          <a:cs typeface="Courier New"/>
                        </a:rPr>
                        <a:t>omp_get_num_threads</a:t>
                      </a:r>
                      <a:r>
                        <a:rPr lang="en-US" sz="2800" dirty="0" smtClean="0">
                          <a:solidFill>
                            <a:srgbClr val="FF0000"/>
                          </a:solidFill>
                          <a:latin typeface="Courier New"/>
                          <a:cs typeface="Courier New"/>
                        </a:rPr>
                        <a:t>();</a:t>
                      </a:r>
                      <a:endParaRPr lang="en-US" sz="2800" dirty="0">
                        <a:solidFill>
                          <a:srgbClr val="FF0000"/>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Constant</a:t>
                      </a:r>
                      <a:r>
                        <a:rPr lang="en-US" sz="2800" b="1" baseline="0" dirty="0" smtClean="0">
                          <a:solidFill>
                            <a:srgbClr val="008000"/>
                          </a:solidFill>
                        </a:rPr>
                        <a:t> for number of blocks in cache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Constant for size of block in bytes</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Constant for size of blocks in doubles</a:t>
                      </a:r>
                      <a:endParaRPr lang="en-US" sz="2800" dirty="0"/>
                    </a:p>
                  </a:txBody>
                  <a:tcPr>
                    <a:solidFill>
                      <a:schemeClr val="bg1"/>
                    </a:solidFill>
                  </a:tcPr>
                </a:tc>
              </a:tr>
            </a:tbl>
          </a:graphicData>
        </a:graphic>
      </p:graphicFrame>
      <p:sp>
        <p:nvSpPr>
          <p:cNvPr id="10" name="Rectangle 9"/>
          <p:cNvSpPr/>
          <p:nvPr/>
        </p:nvSpPr>
        <p:spPr>
          <a:xfrm>
            <a:off x="440267" y="5808134"/>
            <a:ext cx="8111066" cy="524933"/>
          </a:xfrm>
          <a:prstGeom prst="rect">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smtClean="0"/>
              <a:t>in Conclusion, …</a:t>
            </a:r>
            <a:endParaRPr lang="en-US" dirty="0"/>
          </a:p>
        </p:txBody>
      </p:sp>
      <p:sp>
        <p:nvSpPr>
          <p:cNvPr id="3" name="Content Placeholder 2"/>
          <p:cNvSpPr>
            <a:spLocks noGrp="1"/>
          </p:cNvSpPr>
          <p:nvPr>
            <p:ph idx="1"/>
          </p:nvPr>
        </p:nvSpPr>
        <p:spPr>
          <a:xfrm>
            <a:off x="389467" y="1430867"/>
            <a:ext cx="8229600" cy="4851400"/>
          </a:xfrm>
        </p:spPr>
        <p:txBody>
          <a:bodyPr>
            <a:normAutofit fontScale="92500" lnSpcReduction="20000"/>
          </a:bodyPr>
          <a:lstStyle/>
          <a:p>
            <a:r>
              <a:rPr lang="en-US" dirty="0" smtClean="0"/>
              <a:t>Sequential software is slow software</a:t>
            </a:r>
          </a:p>
          <a:p>
            <a:pPr lvl="1"/>
            <a:r>
              <a:rPr lang="en-US" dirty="0" smtClean="0"/>
              <a:t>SIMD and MIMD only path to higher performance</a:t>
            </a:r>
          </a:p>
          <a:p>
            <a:r>
              <a:rPr lang="en-US" dirty="0" smtClean="0"/>
              <a:t>Multithreading increases utilization, Multicore </a:t>
            </a:r>
            <a:r>
              <a:rPr lang="en-US" smtClean="0"/>
              <a:t>more processors (MIMD)</a:t>
            </a:r>
          </a:p>
          <a:p>
            <a:r>
              <a:rPr lang="en-US" dirty="0" smtClean="0"/>
              <a:t>Multiprocessor/Multicore uses Shared Memory</a:t>
            </a:r>
          </a:p>
          <a:p>
            <a:pPr lvl="1"/>
            <a:r>
              <a:rPr lang="en-US" dirty="0" smtClean="0"/>
              <a:t>Cache coherency implements shared memory even with multiple copies in multiple caches</a:t>
            </a:r>
          </a:p>
          <a:p>
            <a:pPr lvl="1"/>
            <a:r>
              <a:rPr lang="en-US" dirty="0" smtClean="0"/>
              <a:t>False sharing a concern; watch block size!</a:t>
            </a:r>
          </a:p>
          <a:p>
            <a:r>
              <a:rPr lang="en-US" dirty="0" smtClean="0"/>
              <a:t>OpenMP as simple parallel extension to C</a:t>
            </a:r>
          </a:p>
          <a:p>
            <a:pPr lvl="1"/>
            <a:r>
              <a:rPr lang="en-US" dirty="0" smtClean="0"/>
              <a:t>Threads, Parallel for, private, critical sections, … </a:t>
            </a:r>
          </a:p>
          <a:p>
            <a:pPr lvl="1"/>
            <a:r>
              <a:rPr lang="en-US" dirty="0" smtClean="0"/>
              <a:t>≈ C: small so easy to learn, but not very high level and its easy to get into trouble</a:t>
            </a:r>
          </a:p>
          <a:p>
            <a:endParaRPr lang="en-US" dirty="0"/>
          </a:p>
        </p:txBody>
      </p:sp>
      <p:sp>
        <p:nvSpPr>
          <p:cNvPr id="4" name="Date Placeholder 3"/>
          <p:cNvSpPr>
            <a:spLocks noGrp="1"/>
          </p:cNvSpPr>
          <p:nvPr>
            <p:ph type="dt" sz="half" idx="10"/>
          </p:nvPr>
        </p:nvSpPr>
        <p:spPr/>
        <p:txBody>
          <a:bodyPr/>
          <a:lstStyle/>
          <a:p>
            <a:fld id="{919FE90B-E0E9-2646-ABDB-4D2EFBEAA1F9}"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4133" y="0"/>
            <a:ext cx="8229600" cy="1143000"/>
          </a:xfrm>
        </p:spPr>
        <p:txBody>
          <a:bodyPr/>
          <a:lstStyle/>
          <a:p>
            <a:r>
              <a:rPr lang="en-US" dirty="0" smtClean="0"/>
              <a:t>Transition to Multicore</a:t>
            </a:r>
            <a:endParaRPr lang="en-US" dirty="0"/>
          </a:p>
        </p:txBody>
      </p:sp>
      <p:pic>
        <p:nvPicPr>
          <p:cNvPr id="10244" name="Picture 3"/>
          <p:cNvPicPr>
            <a:picLocks noChangeAspect="1"/>
          </p:cNvPicPr>
          <p:nvPr/>
        </p:nvPicPr>
        <p:blipFill>
          <a:blip r:embed="rId2"/>
          <a:srcRect t="11171"/>
          <a:stretch>
            <a:fillRect/>
          </a:stretch>
        </p:blipFill>
        <p:spPr bwMode="auto">
          <a:xfrm>
            <a:off x="228600" y="923784"/>
            <a:ext cx="8601969" cy="5934216"/>
          </a:xfrm>
          <a:prstGeom prst="rect">
            <a:avLst/>
          </a:prstGeom>
          <a:noFill/>
          <a:ln w="9525">
            <a:noFill/>
            <a:miter lim="800000"/>
            <a:headEnd/>
            <a:tailEnd/>
          </a:ln>
        </p:spPr>
      </p:pic>
      <p:sp>
        <p:nvSpPr>
          <p:cNvPr id="10246" name="TextBox 5"/>
          <p:cNvSpPr txBox="1">
            <a:spLocks noChangeArrowheads="1"/>
          </p:cNvSpPr>
          <p:nvPr/>
        </p:nvSpPr>
        <p:spPr bwMode="auto">
          <a:xfrm>
            <a:off x="6934200" y="2736850"/>
            <a:ext cx="1816100" cy="615950"/>
          </a:xfrm>
          <a:prstGeom prst="rect">
            <a:avLst/>
          </a:prstGeom>
          <a:noFill/>
          <a:ln w="9525">
            <a:noFill/>
            <a:miter lim="800000"/>
            <a:headEnd/>
            <a:tailEnd/>
          </a:ln>
        </p:spPr>
        <p:txBody>
          <a:bodyPr>
            <a:prstTxWarp prst="textNoShape">
              <a:avLst/>
            </a:prstTxWarp>
            <a:spAutoFit/>
          </a:bodyPr>
          <a:lstStyle/>
          <a:p>
            <a:pPr algn="l"/>
            <a:r>
              <a:rPr lang="en-US" sz="1700" dirty="0">
                <a:effectLst/>
                <a:latin typeface="Tahoma" charset="0"/>
                <a:ea typeface="Tahoma" charset="0"/>
                <a:cs typeface="Tahoma" charset="0"/>
              </a:rPr>
              <a:t>Sequential App Performance</a:t>
            </a:r>
          </a:p>
        </p:txBody>
      </p:sp>
      <p:sp>
        <p:nvSpPr>
          <p:cNvPr id="5" name="Date Placeholder 4"/>
          <p:cNvSpPr>
            <a:spLocks noGrp="1"/>
          </p:cNvSpPr>
          <p:nvPr>
            <p:ph type="dt" sz="half" idx="10"/>
          </p:nvPr>
        </p:nvSpPr>
        <p:spPr/>
        <p:txBody>
          <a:bodyPr/>
          <a:lstStyle/>
          <a:p>
            <a:fld id="{24553F0C-2AE2-D842-8157-78FBD7572AFA}" type="datetime1">
              <a:rPr lang="en-US" smtClean="0"/>
              <a:pPr/>
              <a:t>3/8/12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
        <p:nvSpPr>
          <p:cNvPr id="7" name="Footer Placeholder 6"/>
          <p:cNvSpPr>
            <a:spLocks noGrp="1"/>
          </p:cNvSpPr>
          <p:nvPr>
            <p:ph type="ftr" sz="quarter" idx="11"/>
          </p:nvPr>
        </p:nvSpPr>
        <p:spPr/>
        <p:txBody>
          <a:bodyPr/>
          <a:lstStyle/>
          <a:p>
            <a:r>
              <a:rPr lang="en-US" smtClean="0"/>
              <a:t>Spring 2012 -- Lecture #16</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p:txBody>
          <a:bodyPr/>
          <a:lstStyle/>
          <a:p>
            <a:r>
              <a:rPr lang="en-US" dirty="0" smtClean="0"/>
              <a:t>Multiprocessors and You</a:t>
            </a:r>
            <a:endParaRPr lang="en-US" dirty="0"/>
          </a:p>
        </p:txBody>
      </p:sp>
      <p:sp>
        <p:nvSpPr>
          <p:cNvPr id="1872937" name="Rectangle 41"/>
          <p:cNvSpPr>
            <a:spLocks noGrp="1" noChangeArrowheads="1"/>
          </p:cNvSpPr>
          <p:nvPr>
            <p:ph type="body" idx="1"/>
          </p:nvPr>
        </p:nvSpPr>
        <p:spPr/>
        <p:txBody>
          <a:bodyPr>
            <a:normAutofit fontScale="85000" lnSpcReduction="20000"/>
          </a:bodyPr>
          <a:lstStyle/>
          <a:p>
            <a:r>
              <a:rPr lang="en-US" dirty="0" smtClean="0"/>
              <a:t>Only path to performance is parallelism</a:t>
            </a:r>
          </a:p>
          <a:p>
            <a:pPr lvl="1"/>
            <a:r>
              <a:rPr lang="en-US" dirty="0" smtClean="0"/>
              <a:t>Clock rates flat or declining</a:t>
            </a:r>
          </a:p>
          <a:p>
            <a:pPr lvl="1"/>
            <a:r>
              <a:rPr lang="en-US" dirty="0" smtClean="0"/>
              <a:t>SIMD: 2X width every 3-4 years</a:t>
            </a:r>
          </a:p>
          <a:p>
            <a:pPr lvl="2"/>
            <a:r>
              <a:rPr lang="en-US" dirty="0" smtClean="0"/>
              <a:t> 128b wide now, 256b 2011, 512b in 2014?, 1024b in 2018?</a:t>
            </a:r>
          </a:p>
          <a:p>
            <a:pPr lvl="1"/>
            <a:r>
              <a:rPr lang="en-US" dirty="0" smtClean="0"/>
              <a:t>MIMD: Add 2 cores every 2 years: 2, 4, 6, 8, 10, …</a:t>
            </a:r>
          </a:p>
          <a:p>
            <a:r>
              <a:rPr lang="en-US" dirty="0" smtClean="0"/>
              <a:t>A key challenge is to craft parallel programs that have high performance on multiprocessors as the number of processors increase – i.e., that scale</a:t>
            </a:r>
          </a:p>
          <a:p>
            <a:pPr lvl="1"/>
            <a:r>
              <a:rPr lang="en-US" dirty="0" smtClean="0"/>
              <a:t>Scheduling, load balancing, time for synchronization, overhead for communication</a:t>
            </a:r>
          </a:p>
          <a:p>
            <a:r>
              <a:rPr lang="en-US" dirty="0" smtClean="0"/>
              <a:t>Project 3: fastest code on 8 processor computers</a:t>
            </a:r>
          </a:p>
          <a:p>
            <a:pPr lvl="1"/>
            <a:r>
              <a:rPr lang="en-US" dirty="0" smtClean="0"/>
              <a:t>2 chips/computer, 4 cores/chip</a:t>
            </a:r>
            <a:endParaRPr lang="en-US" dirty="0"/>
          </a:p>
        </p:txBody>
      </p:sp>
      <p:sp>
        <p:nvSpPr>
          <p:cNvPr id="5" name="Date Placeholder 4"/>
          <p:cNvSpPr>
            <a:spLocks noGrp="1"/>
          </p:cNvSpPr>
          <p:nvPr>
            <p:ph type="dt" sz="half" idx="10"/>
          </p:nvPr>
        </p:nvSpPr>
        <p:spPr/>
        <p:txBody>
          <a:bodyPr/>
          <a:lstStyle/>
          <a:p>
            <a:fld id="{3C0375C3-F564-5341-A762-A15A7A6BB1FF}" type="datetime1">
              <a:rPr lang="en-US" smtClean="0"/>
              <a:pPr/>
              <a:t>3/8/12</a:t>
            </a:fld>
            <a:endParaRPr lang="en-US" dirty="0"/>
          </a:p>
        </p:txBody>
      </p:sp>
      <p:sp>
        <p:nvSpPr>
          <p:cNvPr id="7" name="Footer Placeholder 6"/>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
        <p:nvSpPr>
          <p:cNvPr id="1872914" name="Rectangle 18"/>
          <p:cNvSpPr>
            <a:spLocks noChangeArrowheads="1"/>
          </p:cNvSpPr>
          <p:nvPr/>
        </p:nvSpPr>
        <p:spPr bwMode="auto">
          <a:xfrm>
            <a:off x="131763" y="2943225"/>
            <a:ext cx="180975" cy="363538"/>
          </a:xfrm>
          <a:prstGeom prst="rect">
            <a:avLst/>
          </a:prstGeom>
          <a:noFill/>
          <a:ln w="12700">
            <a:noFill/>
            <a:miter lim="800000"/>
            <a:headEnd/>
            <a:tailEnd/>
          </a:ln>
          <a:effectLst/>
        </p:spPr>
        <p:txBody>
          <a:bodyPr wrap="none" lIns="90488" tIns="44450" rIns="90488" bIns="44450">
            <a:spAutoFit/>
          </a:bodyPr>
          <a:lstStyle/>
          <a:p>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29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29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293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293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7293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293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293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293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29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2937"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0"/>
            <a:ext cx="8229600" cy="1143000"/>
          </a:xfrm>
        </p:spPr>
        <p:txBody>
          <a:bodyPr>
            <a:normAutofit fontScale="90000"/>
          </a:bodyPr>
          <a:lstStyle/>
          <a:p>
            <a:r>
              <a:rPr lang="en-US" dirty="0" smtClean="0"/>
              <a:t>Potential Parallel Performance (assuming SW can use it)</a:t>
            </a:r>
            <a:endParaRPr lang="en-US" dirty="0"/>
          </a:p>
        </p:txBody>
      </p:sp>
      <p:graphicFrame>
        <p:nvGraphicFramePr>
          <p:cNvPr id="7" name="Content Placeholder 6"/>
          <p:cNvGraphicFramePr>
            <a:graphicFrameLocks noGrp="1"/>
          </p:cNvGraphicFramePr>
          <p:nvPr>
            <p:ph idx="1"/>
          </p:nvPr>
        </p:nvGraphicFramePr>
        <p:xfrm>
          <a:off x="457200" y="1312332"/>
          <a:ext cx="8229600" cy="5016499"/>
        </p:xfrm>
        <a:graphic>
          <a:graphicData uri="http://schemas.openxmlformats.org/drawingml/2006/table">
            <a:tbl>
              <a:tblPr firstRow="1" bandRow="1">
                <a:tableStyleId>{5C22544A-7EE6-4342-B048-85BDC9FD1C3A}</a:tableStyleId>
              </a:tblPr>
              <a:tblGrid>
                <a:gridCol w="1405467"/>
                <a:gridCol w="1303866"/>
                <a:gridCol w="2228427"/>
                <a:gridCol w="1645920"/>
                <a:gridCol w="1645920"/>
              </a:tblGrid>
              <a:tr h="370840">
                <a:tc>
                  <a:txBody>
                    <a:bodyPr/>
                    <a:lstStyle/>
                    <a:p>
                      <a:pPr algn="ctr" fontAlgn="b"/>
                      <a:r>
                        <a:rPr lang="en-US" sz="2400" b="0" i="0" u="none" strike="noStrike" dirty="0">
                          <a:latin typeface="Verdana"/>
                        </a:rPr>
                        <a:t>Year</a:t>
                      </a:r>
                    </a:p>
                  </a:txBody>
                  <a:tcPr marL="12700" marR="12700" marT="12700" marB="0" anchor="ctr"/>
                </a:tc>
                <a:tc>
                  <a:txBody>
                    <a:bodyPr/>
                    <a:lstStyle/>
                    <a:p>
                      <a:pPr algn="ctr" fontAlgn="b"/>
                      <a:r>
                        <a:rPr lang="en-US" sz="2400" b="0" i="0" u="none" strike="noStrike" dirty="0">
                          <a:latin typeface="Verdana"/>
                        </a:rPr>
                        <a:t>Cores</a:t>
                      </a:r>
                    </a:p>
                  </a:txBody>
                  <a:tcPr marL="12700" marR="12700" marT="12700" marB="0" anchor="ctr"/>
                </a:tc>
                <a:tc>
                  <a:txBody>
                    <a:bodyPr/>
                    <a:lstStyle/>
                    <a:p>
                      <a:pPr algn="ctr" fontAlgn="b"/>
                      <a:r>
                        <a:rPr lang="en-US" sz="2000" b="0" i="0" u="none" strike="noStrike" dirty="0">
                          <a:latin typeface="Verdana"/>
                        </a:rPr>
                        <a:t>SIMD </a:t>
                      </a:r>
                      <a:r>
                        <a:rPr lang="en-US" sz="2000" b="0" i="0" u="none" strike="noStrike" dirty="0" smtClean="0">
                          <a:latin typeface="Verdana"/>
                        </a:rPr>
                        <a:t>bits /</a:t>
                      </a:r>
                      <a:r>
                        <a:rPr lang="en-US" sz="2000" b="0" i="0" u="none" strike="noStrike" dirty="0">
                          <a:latin typeface="Verdana"/>
                        </a:rPr>
                        <a:t>Core</a:t>
                      </a:r>
                    </a:p>
                  </a:txBody>
                  <a:tcPr marL="12700" marR="12700" marT="12700" marB="0" anchor="ctr"/>
                </a:tc>
                <a:tc>
                  <a:txBody>
                    <a:bodyPr/>
                    <a:lstStyle/>
                    <a:p>
                      <a:pPr algn="ctr" fontAlgn="b"/>
                      <a:r>
                        <a:rPr lang="en-US" sz="2000" b="0" i="0" u="none" strike="noStrike" dirty="0" smtClean="0">
                          <a:latin typeface="Verdana"/>
                        </a:rPr>
                        <a:t>Core *</a:t>
                      </a:r>
                      <a:br>
                        <a:rPr lang="en-US" sz="2000" b="0" i="0" u="none" strike="noStrike" dirty="0" smtClean="0">
                          <a:latin typeface="Verdana"/>
                        </a:rPr>
                      </a:br>
                      <a:r>
                        <a:rPr lang="en-US" sz="2000" b="0" i="0" u="none" strike="noStrike" dirty="0" smtClean="0">
                          <a:latin typeface="Verdana"/>
                        </a:rPr>
                        <a:t>SIMD </a:t>
                      </a:r>
                      <a:r>
                        <a:rPr lang="en-US" sz="2000" b="0" i="0" u="none" strike="noStrike" dirty="0">
                          <a:latin typeface="Verdana"/>
                        </a:rPr>
                        <a:t>bits</a:t>
                      </a:r>
                    </a:p>
                  </a:txBody>
                  <a:tcPr marL="12700" marR="12700" marT="12700" marB="0" anchor="ctr"/>
                </a:tc>
                <a:tc>
                  <a:txBody>
                    <a:bodyPr/>
                    <a:lstStyle/>
                    <a:p>
                      <a:pPr algn="ctr" fontAlgn="b"/>
                      <a:r>
                        <a:rPr lang="en-US" sz="2000" b="0" i="0" u="none" strike="noStrike" dirty="0" smtClean="0">
                          <a:latin typeface="Verdana"/>
                        </a:rPr>
                        <a:t>Peak DP </a:t>
                      </a:r>
                      <a:r>
                        <a:rPr lang="en-US" sz="2000" b="0" i="0" u="none" strike="noStrike" dirty="0" err="1" smtClean="0">
                          <a:latin typeface="Verdana"/>
                        </a:rPr>
                        <a:t>FLOPs</a:t>
                      </a:r>
                      <a:endParaRPr lang="en-US" sz="2000" b="0" i="0" u="none" strike="noStrike" dirty="0">
                        <a:latin typeface="Verdana"/>
                      </a:endParaRPr>
                    </a:p>
                  </a:txBody>
                  <a:tcPr marL="12700" marR="12700" marT="12700" marB="0" anchor="ctr"/>
                </a:tc>
              </a:tr>
              <a:tr h="370840">
                <a:tc>
                  <a:txBody>
                    <a:bodyPr/>
                    <a:lstStyle/>
                    <a:p>
                      <a:pPr algn="r" fontAlgn="b"/>
                      <a:r>
                        <a:rPr lang="en-US" sz="2800" b="0" i="0" u="none" strike="noStrike" dirty="0">
                          <a:latin typeface="Verdana"/>
                        </a:rPr>
                        <a:t>2003</a:t>
                      </a:r>
                    </a:p>
                  </a:txBody>
                  <a:tcPr marL="12700" marR="12700" marT="12700" marB="0" anchor="b"/>
                </a:tc>
                <a:tc>
                  <a:txBody>
                    <a:bodyPr/>
                    <a:lstStyle/>
                    <a:p>
                      <a:pPr algn="r" fontAlgn="b"/>
                      <a:r>
                        <a:rPr lang="en-US" sz="2800" b="0" i="0" u="none" strike="noStrike" dirty="0">
                          <a:latin typeface="Verdana"/>
                        </a:rPr>
                        <a:t>2</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a:latin typeface="Verdana"/>
                        </a:rPr>
                        <a:t>256</a:t>
                      </a:r>
                    </a:p>
                  </a:txBody>
                  <a:tcPr marL="12700" marR="12700" marT="12700" marB="0" anchor="b"/>
                </a:tc>
                <a:tc>
                  <a:txBody>
                    <a:bodyPr/>
                    <a:lstStyle/>
                    <a:p>
                      <a:pPr algn="r" fontAlgn="b"/>
                      <a:r>
                        <a:rPr lang="en-US" sz="2800" b="0" i="0" u="none" strike="noStrike">
                          <a:latin typeface="Verdana"/>
                        </a:rPr>
                        <a:t>4</a:t>
                      </a:r>
                    </a:p>
                  </a:txBody>
                  <a:tcPr marL="12700" marR="12700" marT="12700" marB="0" anchor="b"/>
                </a:tc>
              </a:tr>
              <a:tr h="370840">
                <a:tc>
                  <a:txBody>
                    <a:bodyPr/>
                    <a:lstStyle/>
                    <a:p>
                      <a:pPr algn="r" fontAlgn="b"/>
                      <a:r>
                        <a:rPr lang="en-US" sz="2800" b="0" i="0" u="none" strike="noStrike">
                          <a:latin typeface="Verdana"/>
                        </a:rPr>
                        <a:t>2005</a:t>
                      </a:r>
                    </a:p>
                  </a:txBody>
                  <a:tcPr marL="12700" marR="12700" marT="12700" marB="0" anchor="b"/>
                </a:tc>
                <a:tc>
                  <a:txBody>
                    <a:bodyPr/>
                    <a:lstStyle/>
                    <a:p>
                      <a:pPr algn="r" fontAlgn="b"/>
                      <a:r>
                        <a:rPr lang="en-US" sz="2800" b="0" i="0" u="none" strike="noStrike">
                          <a:latin typeface="Verdana"/>
                        </a:rPr>
                        <a:t>4</a:t>
                      </a:r>
                    </a:p>
                  </a:txBody>
                  <a:tcPr marL="12700" marR="12700" marT="12700" marB="0" anchor="b"/>
                </a:tc>
                <a:tc>
                  <a:txBody>
                    <a:bodyPr/>
                    <a:lstStyle/>
                    <a:p>
                      <a:pPr algn="r" fontAlgn="b"/>
                      <a:r>
                        <a:rPr lang="en-US" sz="2800" b="0" i="0" u="none" strike="noStrike" dirty="0">
                          <a:latin typeface="Verdana"/>
                        </a:rPr>
                        <a:t>128</a:t>
                      </a:r>
                    </a:p>
                  </a:txBody>
                  <a:tcPr marL="12700" marR="12700" marT="12700" marB="0" anchor="b"/>
                </a:tc>
                <a:tc>
                  <a:txBody>
                    <a:bodyPr/>
                    <a:lstStyle/>
                    <a:p>
                      <a:pPr algn="r" fontAlgn="b"/>
                      <a:r>
                        <a:rPr lang="en-US" sz="2800" b="0" i="0" u="none" strike="noStrike">
                          <a:latin typeface="Verdana"/>
                        </a:rPr>
                        <a:t>512</a:t>
                      </a:r>
                    </a:p>
                  </a:txBody>
                  <a:tcPr marL="12700" marR="12700" marT="12700" marB="0" anchor="b"/>
                </a:tc>
                <a:tc>
                  <a:txBody>
                    <a:bodyPr/>
                    <a:lstStyle/>
                    <a:p>
                      <a:pPr algn="r" fontAlgn="b"/>
                      <a:r>
                        <a:rPr lang="en-US" sz="2800" b="0" i="0" u="none" strike="noStrike">
                          <a:latin typeface="Verdana"/>
                        </a:rPr>
                        <a:t>8</a:t>
                      </a:r>
                    </a:p>
                  </a:txBody>
                  <a:tcPr marL="12700" marR="12700" marT="12700" marB="0" anchor="b"/>
                </a:tc>
              </a:tr>
              <a:tr h="370840">
                <a:tc>
                  <a:txBody>
                    <a:bodyPr/>
                    <a:lstStyle/>
                    <a:p>
                      <a:pPr algn="r" fontAlgn="b"/>
                      <a:r>
                        <a:rPr lang="en-US" sz="2800" b="0" i="0" u="none" strike="noStrike" dirty="0">
                          <a:latin typeface="Verdana"/>
                        </a:rPr>
                        <a:t>2007</a:t>
                      </a:r>
                    </a:p>
                  </a:txBody>
                  <a:tcPr marL="12700" marR="12700" marT="12700" marB="0" anchor="b"/>
                </a:tc>
                <a:tc>
                  <a:txBody>
                    <a:bodyPr/>
                    <a:lstStyle/>
                    <a:p>
                      <a:pPr algn="r" fontAlgn="b"/>
                      <a:r>
                        <a:rPr lang="en-US" sz="2800" b="0" i="0" u="none" strike="noStrike">
                          <a:latin typeface="Verdana"/>
                        </a:rPr>
                        <a:t>6</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dirty="0">
                          <a:latin typeface="Verdana"/>
                        </a:rPr>
                        <a:t>768</a:t>
                      </a:r>
                    </a:p>
                  </a:txBody>
                  <a:tcPr marL="12700" marR="12700" marT="12700" marB="0" anchor="b"/>
                </a:tc>
                <a:tc>
                  <a:txBody>
                    <a:bodyPr/>
                    <a:lstStyle/>
                    <a:p>
                      <a:pPr algn="r" fontAlgn="b"/>
                      <a:r>
                        <a:rPr lang="en-US" sz="2800" b="0" i="0" u="none" strike="noStrike">
                          <a:latin typeface="Verdana"/>
                        </a:rPr>
                        <a:t>12</a:t>
                      </a:r>
                    </a:p>
                  </a:txBody>
                  <a:tcPr marL="12700" marR="12700" marT="12700" marB="0" anchor="b"/>
                </a:tc>
              </a:tr>
              <a:tr h="370840">
                <a:tc>
                  <a:txBody>
                    <a:bodyPr/>
                    <a:lstStyle/>
                    <a:p>
                      <a:pPr algn="r" fontAlgn="b"/>
                      <a:r>
                        <a:rPr lang="en-US" sz="2800" b="0" i="0" u="none" strike="noStrike">
                          <a:latin typeface="Verdana"/>
                        </a:rPr>
                        <a:t>2009</a:t>
                      </a:r>
                    </a:p>
                  </a:txBody>
                  <a:tcPr marL="12700" marR="12700" marT="12700" marB="0" anchor="b"/>
                </a:tc>
                <a:tc>
                  <a:txBody>
                    <a:bodyPr/>
                    <a:lstStyle/>
                    <a:p>
                      <a:pPr algn="r" fontAlgn="b"/>
                      <a:r>
                        <a:rPr lang="en-US" sz="2800" b="0" i="0" u="none" strike="noStrike">
                          <a:latin typeface="Verdana"/>
                        </a:rPr>
                        <a:t>8</a:t>
                      </a:r>
                    </a:p>
                  </a:txBody>
                  <a:tcPr marL="12700" marR="12700" marT="12700" marB="0" anchor="b"/>
                </a:tc>
                <a:tc>
                  <a:txBody>
                    <a:bodyPr/>
                    <a:lstStyle/>
                    <a:p>
                      <a:pPr algn="r" fontAlgn="b"/>
                      <a:r>
                        <a:rPr lang="en-US" sz="2800" b="0" i="0" u="none" strike="noStrike">
                          <a:latin typeface="Verdana"/>
                        </a:rPr>
                        <a:t>128</a:t>
                      </a:r>
                    </a:p>
                  </a:txBody>
                  <a:tcPr marL="12700" marR="12700" marT="12700" marB="0" anchor="b"/>
                </a:tc>
                <a:tc>
                  <a:txBody>
                    <a:bodyPr/>
                    <a:lstStyle/>
                    <a:p>
                      <a:pPr algn="r" fontAlgn="b"/>
                      <a:r>
                        <a:rPr lang="en-US" sz="2800" b="0" i="0" u="none" strike="noStrike">
                          <a:latin typeface="Verdana"/>
                        </a:rPr>
                        <a:t>1024</a:t>
                      </a:r>
                    </a:p>
                  </a:txBody>
                  <a:tcPr marL="12700" marR="12700" marT="12700" marB="0" anchor="b"/>
                </a:tc>
                <a:tc>
                  <a:txBody>
                    <a:bodyPr/>
                    <a:lstStyle/>
                    <a:p>
                      <a:pPr algn="r" fontAlgn="b"/>
                      <a:r>
                        <a:rPr lang="en-US" sz="2800" b="0" i="0" u="none" strike="noStrike">
                          <a:latin typeface="Verdana"/>
                        </a:rPr>
                        <a:t>16</a:t>
                      </a:r>
                    </a:p>
                  </a:txBody>
                  <a:tcPr marL="12700" marR="12700" marT="12700" marB="0" anchor="b"/>
                </a:tc>
              </a:tr>
              <a:tr h="370840">
                <a:tc>
                  <a:txBody>
                    <a:bodyPr/>
                    <a:lstStyle/>
                    <a:p>
                      <a:pPr algn="r" fontAlgn="b"/>
                      <a:r>
                        <a:rPr lang="en-US" sz="2800" b="0" i="0" u="none" strike="noStrike">
                          <a:latin typeface="Verdana"/>
                        </a:rPr>
                        <a:t>2011</a:t>
                      </a:r>
                    </a:p>
                  </a:txBody>
                  <a:tcPr marL="12700" marR="12700" marT="12700" marB="0" anchor="b"/>
                </a:tc>
                <a:tc>
                  <a:txBody>
                    <a:bodyPr/>
                    <a:lstStyle/>
                    <a:p>
                      <a:pPr algn="r" fontAlgn="b"/>
                      <a:r>
                        <a:rPr lang="en-US" sz="2800" b="0" i="0" u="none" strike="noStrike" dirty="0">
                          <a:latin typeface="Verdana"/>
                        </a:rPr>
                        <a:t>10</a:t>
                      </a:r>
                    </a:p>
                  </a:txBody>
                  <a:tcPr marL="12700" marR="12700" marT="12700" marB="0" anchor="b"/>
                </a:tc>
                <a:tc>
                  <a:txBody>
                    <a:bodyPr/>
                    <a:lstStyle/>
                    <a:p>
                      <a:pPr algn="r" fontAlgn="b"/>
                      <a:r>
                        <a:rPr lang="en-US" sz="2800" b="0" i="0" u="none" strike="noStrike" dirty="0">
                          <a:solidFill>
                            <a:srgbClr val="3366FF"/>
                          </a:solidFill>
                          <a:latin typeface="Verdana"/>
                        </a:rPr>
                        <a:t>256</a:t>
                      </a:r>
                    </a:p>
                  </a:txBody>
                  <a:tcPr marL="12700" marR="12700" marT="12700" marB="0" anchor="b"/>
                </a:tc>
                <a:tc>
                  <a:txBody>
                    <a:bodyPr/>
                    <a:lstStyle/>
                    <a:p>
                      <a:pPr algn="r" fontAlgn="b"/>
                      <a:r>
                        <a:rPr lang="en-US" sz="2800" b="0" i="0" u="none" strike="noStrike" dirty="0">
                          <a:latin typeface="Verdana"/>
                        </a:rPr>
                        <a:t>2560</a:t>
                      </a:r>
                    </a:p>
                  </a:txBody>
                  <a:tcPr marL="12700" marR="12700" marT="12700" marB="0" anchor="b"/>
                </a:tc>
                <a:tc>
                  <a:txBody>
                    <a:bodyPr/>
                    <a:lstStyle/>
                    <a:p>
                      <a:pPr algn="r" fontAlgn="b"/>
                      <a:r>
                        <a:rPr lang="en-US" sz="2800" b="0" i="0" u="none" strike="noStrike">
                          <a:latin typeface="Verdana"/>
                        </a:rPr>
                        <a:t>40</a:t>
                      </a:r>
                    </a:p>
                  </a:txBody>
                  <a:tcPr marL="12700" marR="12700" marT="12700" marB="0" anchor="b"/>
                </a:tc>
              </a:tr>
              <a:tr h="370840">
                <a:tc>
                  <a:txBody>
                    <a:bodyPr/>
                    <a:lstStyle/>
                    <a:p>
                      <a:pPr algn="r" fontAlgn="b"/>
                      <a:r>
                        <a:rPr lang="en-US" sz="2800" b="0" i="0" u="none" strike="noStrike">
                          <a:latin typeface="Verdana"/>
                        </a:rPr>
                        <a:t>2013</a:t>
                      </a:r>
                    </a:p>
                  </a:txBody>
                  <a:tcPr marL="12700" marR="12700" marT="12700" marB="0" anchor="b"/>
                </a:tc>
                <a:tc>
                  <a:txBody>
                    <a:bodyPr/>
                    <a:lstStyle/>
                    <a:p>
                      <a:pPr algn="r" fontAlgn="b"/>
                      <a:r>
                        <a:rPr lang="en-US" sz="2800" b="0" i="0" u="none" strike="noStrike" dirty="0">
                          <a:latin typeface="Verdana"/>
                        </a:rPr>
                        <a:t>12</a:t>
                      </a:r>
                    </a:p>
                  </a:txBody>
                  <a:tcPr marL="12700" marR="12700" marT="12700" marB="0" anchor="b"/>
                </a:tc>
                <a:tc>
                  <a:txBody>
                    <a:bodyPr/>
                    <a:lstStyle/>
                    <a:p>
                      <a:pPr algn="r" fontAlgn="b"/>
                      <a:r>
                        <a:rPr lang="en-US" sz="2800" b="0" i="0" u="none" strike="noStrike">
                          <a:latin typeface="Verdana"/>
                        </a:rPr>
                        <a:t>256</a:t>
                      </a:r>
                    </a:p>
                  </a:txBody>
                  <a:tcPr marL="12700" marR="12700" marT="12700" marB="0" anchor="b"/>
                </a:tc>
                <a:tc>
                  <a:txBody>
                    <a:bodyPr/>
                    <a:lstStyle/>
                    <a:p>
                      <a:pPr algn="r" fontAlgn="b"/>
                      <a:r>
                        <a:rPr lang="en-US" sz="2800" b="0" i="0" u="none" strike="noStrike" dirty="0">
                          <a:latin typeface="Verdana"/>
                        </a:rPr>
                        <a:t>3072</a:t>
                      </a:r>
                    </a:p>
                  </a:txBody>
                  <a:tcPr marL="12700" marR="12700" marT="12700" marB="0" anchor="b"/>
                </a:tc>
                <a:tc>
                  <a:txBody>
                    <a:bodyPr/>
                    <a:lstStyle/>
                    <a:p>
                      <a:pPr algn="r" fontAlgn="b"/>
                      <a:r>
                        <a:rPr lang="en-US" sz="2800" b="0" i="0" u="none" strike="noStrike">
                          <a:latin typeface="Verdana"/>
                        </a:rPr>
                        <a:t>48</a:t>
                      </a:r>
                    </a:p>
                  </a:txBody>
                  <a:tcPr marL="12700" marR="12700" marT="12700" marB="0" anchor="b"/>
                </a:tc>
              </a:tr>
              <a:tr h="370840">
                <a:tc>
                  <a:txBody>
                    <a:bodyPr/>
                    <a:lstStyle/>
                    <a:p>
                      <a:pPr algn="r" fontAlgn="b"/>
                      <a:r>
                        <a:rPr lang="en-US" sz="2800" b="0" i="0" u="none" strike="noStrike">
                          <a:latin typeface="Verdana"/>
                        </a:rPr>
                        <a:t>2015</a:t>
                      </a:r>
                    </a:p>
                  </a:txBody>
                  <a:tcPr marL="12700" marR="12700" marT="12700" marB="0" anchor="b"/>
                </a:tc>
                <a:tc>
                  <a:txBody>
                    <a:bodyPr/>
                    <a:lstStyle/>
                    <a:p>
                      <a:pPr algn="r" fontAlgn="b"/>
                      <a:r>
                        <a:rPr lang="en-US" sz="2800" b="0" i="0" u="none" strike="noStrike">
                          <a:latin typeface="Verdana"/>
                        </a:rPr>
                        <a:t>14</a:t>
                      </a:r>
                    </a:p>
                  </a:txBody>
                  <a:tcPr marL="12700" marR="12700" marT="12700" marB="0" anchor="b"/>
                </a:tc>
                <a:tc>
                  <a:txBody>
                    <a:bodyPr/>
                    <a:lstStyle/>
                    <a:p>
                      <a:pPr algn="r" fontAlgn="b"/>
                      <a:r>
                        <a:rPr lang="en-US" sz="2800" b="0" i="0" u="none" strike="noStrike" dirty="0">
                          <a:solidFill>
                            <a:srgbClr val="3366FF"/>
                          </a:solidFill>
                          <a:latin typeface="Verdana"/>
                        </a:rPr>
                        <a:t>512</a:t>
                      </a:r>
                    </a:p>
                  </a:txBody>
                  <a:tcPr marL="12700" marR="12700" marT="12700" marB="0" anchor="b"/>
                </a:tc>
                <a:tc>
                  <a:txBody>
                    <a:bodyPr/>
                    <a:lstStyle/>
                    <a:p>
                      <a:pPr algn="r" fontAlgn="b"/>
                      <a:r>
                        <a:rPr lang="en-US" sz="2800" b="0" i="0" u="none" strike="noStrike">
                          <a:latin typeface="Verdana"/>
                        </a:rPr>
                        <a:t>7168</a:t>
                      </a:r>
                    </a:p>
                  </a:txBody>
                  <a:tcPr marL="12700" marR="12700" marT="12700" marB="0" anchor="b"/>
                </a:tc>
                <a:tc>
                  <a:txBody>
                    <a:bodyPr/>
                    <a:lstStyle/>
                    <a:p>
                      <a:pPr algn="r" fontAlgn="b"/>
                      <a:r>
                        <a:rPr lang="en-US" sz="2800" b="0" i="0" u="none" strike="noStrike" dirty="0">
                          <a:latin typeface="Verdana"/>
                        </a:rPr>
                        <a:t>112</a:t>
                      </a:r>
                    </a:p>
                  </a:txBody>
                  <a:tcPr marL="12700" marR="12700" marT="12700" marB="0" anchor="b"/>
                </a:tc>
              </a:tr>
              <a:tr h="370840">
                <a:tc>
                  <a:txBody>
                    <a:bodyPr/>
                    <a:lstStyle/>
                    <a:p>
                      <a:pPr algn="r" fontAlgn="b"/>
                      <a:r>
                        <a:rPr lang="en-US" sz="2800" b="0" i="0" u="none" strike="noStrike" dirty="0">
                          <a:latin typeface="Verdana"/>
                        </a:rPr>
                        <a:t>2017</a:t>
                      </a:r>
                    </a:p>
                  </a:txBody>
                  <a:tcPr marL="12700" marR="12700" marT="12700" marB="0" anchor="b"/>
                </a:tc>
                <a:tc>
                  <a:txBody>
                    <a:bodyPr/>
                    <a:lstStyle/>
                    <a:p>
                      <a:pPr algn="r" fontAlgn="b"/>
                      <a:r>
                        <a:rPr lang="en-US" sz="2800" b="0" i="0" u="none" strike="noStrike" dirty="0">
                          <a:latin typeface="Verdana"/>
                        </a:rPr>
                        <a:t>16</a:t>
                      </a:r>
                    </a:p>
                  </a:txBody>
                  <a:tcPr marL="12700" marR="12700" marT="12700" marB="0" anchor="b"/>
                </a:tc>
                <a:tc>
                  <a:txBody>
                    <a:bodyPr/>
                    <a:lstStyle/>
                    <a:p>
                      <a:pPr algn="r" fontAlgn="b"/>
                      <a:r>
                        <a:rPr lang="en-US" sz="2800" b="0" i="0" u="none" strike="noStrike">
                          <a:latin typeface="Verdana"/>
                        </a:rPr>
                        <a:t>512</a:t>
                      </a:r>
                    </a:p>
                  </a:txBody>
                  <a:tcPr marL="12700" marR="12700" marT="12700" marB="0" anchor="b"/>
                </a:tc>
                <a:tc>
                  <a:txBody>
                    <a:bodyPr/>
                    <a:lstStyle/>
                    <a:p>
                      <a:pPr algn="r" fontAlgn="b"/>
                      <a:r>
                        <a:rPr lang="en-US" sz="2800" b="0" i="0" u="none" strike="noStrike">
                          <a:latin typeface="Verdana"/>
                        </a:rPr>
                        <a:t>8192</a:t>
                      </a:r>
                    </a:p>
                  </a:txBody>
                  <a:tcPr marL="12700" marR="12700" marT="12700" marB="0" anchor="b"/>
                </a:tc>
                <a:tc>
                  <a:txBody>
                    <a:bodyPr/>
                    <a:lstStyle/>
                    <a:p>
                      <a:pPr algn="r" fontAlgn="b"/>
                      <a:r>
                        <a:rPr lang="en-US" sz="2800" b="0" i="0" u="none" strike="noStrike" dirty="0">
                          <a:latin typeface="Verdana"/>
                        </a:rPr>
                        <a:t>128</a:t>
                      </a:r>
                    </a:p>
                  </a:txBody>
                  <a:tcPr marL="12700" marR="12700" marT="12700" marB="0" anchor="b"/>
                </a:tc>
              </a:tr>
              <a:tr h="370840">
                <a:tc>
                  <a:txBody>
                    <a:bodyPr/>
                    <a:lstStyle/>
                    <a:p>
                      <a:pPr algn="r" fontAlgn="b"/>
                      <a:r>
                        <a:rPr lang="en-US" sz="2800" b="0" i="0" u="none" strike="noStrike" dirty="0">
                          <a:latin typeface="Verdana"/>
                        </a:rPr>
                        <a:t>2019</a:t>
                      </a:r>
                    </a:p>
                  </a:txBody>
                  <a:tcPr marL="12700" marR="12700" marT="12700" marB="0" anchor="b"/>
                </a:tc>
                <a:tc>
                  <a:txBody>
                    <a:bodyPr/>
                    <a:lstStyle/>
                    <a:p>
                      <a:pPr algn="r" fontAlgn="b"/>
                      <a:r>
                        <a:rPr lang="en-US" sz="2800" b="0" i="0" u="none" strike="noStrike" dirty="0">
                          <a:latin typeface="Verdana"/>
                        </a:rPr>
                        <a:t>18</a:t>
                      </a:r>
                    </a:p>
                  </a:txBody>
                  <a:tcPr marL="12700" marR="12700" marT="12700" marB="0" anchor="b"/>
                </a:tc>
                <a:tc>
                  <a:txBody>
                    <a:bodyPr/>
                    <a:lstStyle/>
                    <a:p>
                      <a:pPr algn="r" fontAlgn="b"/>
                      <a:r>
                        <a:rPr lang="en-US" sz="2800" b="0" i="0" u="none" strike="noStrike" dirty="0">
                          <a:solidFill>
                            <a:srgbClr val="3366FF"/>
                          </a:solidFill>
                          <a:latin typeface="Verdana"/>
                        </a:rPr>
                        <a:t>1024</a:t>
                      </a:r>
                    </a:p>
                  </a:txBody>
                  <a:tcPr marL="12700" marR="12700" marT="12700" marB="0" anchor="b"/>
                </a:tc>
                <a:tc>
                  <a:txBody>
                    <a:bodyPr/>
                    <a:lstStyle/>
                    <a:p>
                      <a:pPr algn="r" fontAlgn="b"/>
                      <a:r>
                        <a:rPr lang="en-US" sz="2800" b="0" i="0" u="none" strike="noStrike">
                          <a:latin typeface="Verdana"/>
                        </a:rPr>
                        <a:t>18432</a:t>
                      </a:r>
                    </a:p>
                  </a:txBody>
                  <a:tcPr marL="12700" marR="12700" marT="12700" marB="0" anchor="b"/>
                </a:tc>
                <a:tc>
                  <a:txBody>
                    <a:bodyPr/>
                    <a:lstStyle/>
                    <a:p>
                      <a:pPr algn="r" fontAlgn="b"/>
                      <a:r>
                        <a:rPr lang="en-US" sz="2800" b="0" i="0" u="none" strike="noStrike" dirty="0">
                          <a:latin typeface="Verdana"/>
                        </a:rPr>
                        <a:t>288</a:t>
                      </a:r>
                    </a:p>
                  </a:txBody>
                  <a:tcPr marL="12700" marR="12700" marT="12700" marB="0" anchor="b"/>
                </a:tc>
              </a:tr>
              <a:tr h="370840">
                <a:tc>
                  <a:txBody>
                    <a:bodyPr/>
                    <a:lstStyle/>
                    <a:p>
                      <a:pPr algn="r" fontAlgn="b"/>
                      <a:r>
                        <a:rPr lang="en-US" sz="2800" b="0" i="0" u="none" strike="noStrike" dirty="0">
                          <a:latin typeface="Verdana"/>
                        </a:rPr>
                        <a:t>2021</a:t>
                      </a:r>
                    </a:p>
                  </a:txBody>
                  <a:tcPr marL="12700" marR="12700" marT="12700" marB="0" anchor="b"/>
                </a:tc>
                <a:tc>
                  <a:txBody>
                    <a:bodyPr/>
                    <a:lstStyle/>
                    <a:p>
                      <a:pPr algn="r" fontAlgn="b"/>
                      <a:r>
                        <a:rPr lang="en-US" sz="2800" b="0" i="0" u="none" strike="noStrike" dirty="0">
                          <a:latin typeface="Verdana"/>
                        </a:rPr>
                        <a:t>20</a:t>
                      </a:r>
                    </a:p>
                  </a:txBody>
                  <a:tcPr marL="12700" marR="12700" marT="12700" marB="0" anchor="b"/>
                </a:tc>
                <a:tc>
                  <a:txBody>
                    <a:bodyPr/>
                    <a:lstStyle/>
                    <a:p>
                      <a:pPr algn="r" fontAlgn="b"/>
                      <a:r>
                        <a:rPr lang="en-US" sz="2800" b="0" i="0" u="none" strike="noStrike">
                          <a:latin typeface="Verdana"/>
                        </a:rPr>
                        <a:t>1024</a:t>
                      </a:r>
                    </a:p>
                  </a:txBody>
                  <a:tcPr marL="12700" marR="12700" marT="12700" marB="0" anchor="b"/>
                </a:tc>
                <a:tc>
                  <a:txBody>
                    <a:bodyPr/>
                    <a:lstStyle/>
                    <a:p>
                      <a:pPr algn="r" fontAlgn="b"/>
                      <a:r>
                        <a:rPr lang="en-US" sz="2800" b="0" i="0" u="none" strike="noStrike">
                          <a:latin typeface="Verdana"/>
                        </a:rPr>
                        <a:t>20480</a:t>
                      </a:r>
                    </a:p>
                  </a:txBody>
                  <a:tcPr marL="12700" marR="12700" marT="12700" marB="0" anchor="b"/>
                </a:tc>
                <a:tc>
                  <a:txBody>
                    <a:bodyPr/>
                    <a:lstStyle/>
                    <a:p>
                      <a:pPr algn="r" fontAlgn="b"/>
                      <a:r>
                        <a:rPr lang="en-US" sz="2800" b="0" i="0" u="none" strike="noStrike" dirty="0">
                          <a:latin typeface="Verdana"/>
                        </a:rPr>
                        <a:t>320</a:t>
                      </a:r>
                    </a:p>
                  </a:txBody>
                  <a:tcPr marL="12700" marR="12700" marT="12700" marB="0" anchor="b"/>
                </a:tc>
              </a:tr>
            </a:tbl>
          </a:graphicData>
        </a:graphic>
      </p:graphicFrame>
      <p:sp>
        <p:nvSpPr>
          <p:cNvPr id="4" name="Date Placeholder 3"/>
          <p:cNvSpPr>
            <a:spLocks noGrp="1"/>
          </p:cNvSpPr>
          <p:nvPr>
            <p:ph type="dt" sz="half" idx="10"/>
          </p:nvPr>
        </p:nvSpPr>
        <p:spPr/>
        <p:txBody>
          <a:bodyPr/>
          <a:lstStyle/>
          <a:p>
            <a:fld id="{800F61AB-623F-3540-8AE6-00FB0A24A55A}"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
        <p:nvSpPr>
          <p:cNvPr id="8" name="Curved Right Arrow 7"/>
          <p:cNvSpPr/>
          <p:nvPr/>
        </p:nvSpPr>
        <p:spPr>
          <a:xfrm>
            <a:off x="457200" y="3454400"/>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 name="Group 14"/>
          <p:cNvGrpSpPr/>
          <p:nvPr/>
        </p:nvGrpSpPr>
        <p:grpSpPr>
          <a:xfrm>
            <a:off x="2065867" y="3454400"/>
            <a:ext cx="748923" cy="2794000"/>
            <a:chOff x="2065867" y="3454400"/>
            <a:chExt cx="748923" cy="2794000"/>
          </a:xfrm>
        </p:grpSpPr>
        <p:sp>
          <p:nvSpPr>
            <p:cNvPr id="9" name="Curved Right Arrow 8"/>
            <p:cNvSpPr/>
            <p:nvPr/>
          </p:nvSpPr>
          <p:spPr>
            <a:xfrm>
              <a:off x="2082800" y="3454400"/>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065867" y="4504266"/>
              <a:ext cx="748923" cy="461665"/>
            </a:xfrm>
            <a:prstGeom prst="rect">
              <a:avLst/>
            </a:prstGeom>
            <a:noFill/>
          </p:spPr>
          <p:txBody>
            <a:bodyPr wrap="none" rtlCol="0">
              <a:spAutoFit/>
            </a:bodyPr>
            <a:lstStyle/>
            <a:p>
              <a:r>
                <a:rPr lang="en-US" sz="2400" b="1" dirty="0" smtClean="0">
                  <a:solidFill>
                    <a:srgbClr val="800000"/>
                  </a:solidFill>
                </a:rPr>
                <a:t>2.5X</a:t>
              </a:r>
              <a:endParaRPr lang="en-US" sz="2400" b="1" dirty="0">
                <a:solidFill>
                  <a:srgbClr val="800000"/>
                </a:solidFill>
              </a:endParaRPr>
            </a:p>
          </p:txBody>
        </p:sp>
      </p:grpSp>
      <p:grpSp>
        <p:nvGrpSpPr>
          <p:cNvPr id="15" name="Group 15"/>
          <p:cNvGrpSpPr/>
          <p:nvPr/>
        </p:nvGrpSpPr>
        <p:grpSpPr>
          <a:xfrm>
            <a:off x="3945467" y="3437467"/>
            <a:ext cx="575733" cy="2794000"/>
            <a:chOff x="3945467" y="3437467"/>
            <a:chExt cx="575733" cy="2794000"/>
          </a:xfrm>
        </p:grpSpPr>
        <p:sp>
          <p:nvSpPr>
            <p:cNvPr id="10" name="Curved Right Arrow 9"/>
            <p:cNvSpPr/>
            <p:nvPr/>
          </p:nvSpPr>
          <p:spPr>
            <a:xfrm>
              <a:off x="3979333" y="3437467"/>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945467" y="4538133"/>
              <a:ext cx="510176" cy="461665"/>
            </a:xfrm>
            <a:prstGeom prst="rect">
              <a:avLst/>
            </a:prstGeom>
            <a:noFill/>
          </p:spPr>
          <p:txBody>
            <a:bodyPr wrap="none" rtlCol="0">
              <a:spAutoFit/>
            </a:bodyPr>
            <a:lstStyle/>
            <a:p>
              <a:r>
                <a:rPr lang="en-US" sz="2400" b="1" dirty="0" smtClean="0">
                  <a:solidFill>
                    <a:srgbClr val="800000"/>
                  </a:solidFill>
                </a:rPr>
                <a:t>8X</a:t>
              </a:r>
              <a:endParaRPr lang="en-US" sz="2400" b="1" dirty="0">
                <a:solidFill>
                  <a:srgbClr val="800000"/>
                </a:solidFill>
              </a:endParaRPr>
            </a:p>
          </p:txBody>
        </p:sp>
      </p:grpSp>
      <p:grpSp>
        <p:nvGrpSpPr>
          <p:cNvPr id="16" name="Group 16"/>
          <p:cNvGrpSpPr/>
          <p:nvPr/>
        </p:nvGrpSpPr>
        <p:grpSpPr>
          <a:xfrm>
            <a:off x="7366000" y="3471333"/>
            <a:ext cx="716969" cy="2794000"/>
            <a:chOff x="7366000" y="3471333"/>
            <a:chExt cx="716969" cy="2794000"/>
          </a:xfrm>
        </p:grpSpPr>
        <p:sp>
          <p:nvSpPr>
            <p:cNvPr id="11" name="Curved Right Arrow 10"/>
            <p:cNvSpPr/>
            <p:nvPr/>
          </p:nvSpPr>
          <p:spPr>
            <a:xfrm>
              <a:off x="7366000" y="3471333"/>
              <a:ext cx="541867" cy="2794000"/>
            </a:xfrm>
            <a:prstGeom prst="curved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7416801" y="4555067"/>
              <a:ext cx="666168" cy="461665"/>
            </a:xfrm>
            <a:prstGeom prst="rect">
              <a:avLst/>
            </a:prstGeom>
            <a:noFill/>
          </p:spPr>
          <p:txBody>
            <a:bodyPr wrap="none" rtlCol="0">
              <a:spAutoFit/>
            </a:bodyPr>
            <a:lstStyle/>
            <a:p>
              <a:r>
                <a:rPr lang="en-US" sz="2400" b="1" dirty="0" smtClean="0">
                  <a:solidFill>
                    <a:srgbClr val="800000"/>
                  </a:solidFill>
                </a:rPr>
                <a:t>20X</a:t>
              </a:r>
              <a:endParaRPr lang="en-US" sz="2400" b="1" dirty="0">
                <a:solidFill>
                  <a:srgbClr val="800000"/>
                </a:solidFill>
              </a:endParaRPr>
            </a:p>
          </p:txBody>
        </p:sp>
      </p:grpSp>
      <p:sp>
        <p:nvSpPr>
          <p:cNvPr id="18" name="TextBox 17"/>
          <p:cNvSpPr txBox="1"/>
          <p:nvPr/>
        </p:nvSpPr>
        <p:spPr>
          <a:xfrm>
            <a:off x="1964266" y="1875135"/>
            <a:ext cx="998741" cy="461665"/>
          </a:xfrm>
          <a:prstGeom prst="rect">
            <a:avLst/>
          </a:prstGeom>
          <a:noFill/>
        </p:spPr>
        <p:txBody>
          <a:bodyPr wrap="none" rtlCol="0">
            <a:spAutoFit/>
          </a:bodyPr>
          <a:lstStyle/>
          <a:p>
            <a:r>
              <a:rPr lang="en-US" sz="2400" b="1" dirty="0" smtClean="0">
                <a:solidFill>
                  <a:srgbClr val="800000"/>
                </a:solidFill>
              </a:rPr>
              <a:t>MIMD</a:t>
            </a:r>
            <a:endParaRPr lang="en-US" sz="2400" b="1" dirty="0">
              <a:solidFill>
                <a:srgbClr val="800000"/>
              </a:solidFill>
            </a:endParaRPr>
          </a:p>
        </p:txBody>
      </p:sp>
      <p:sp>
        <p:nvSpPr>
          <p:cNvPr id="19" name="TextBox 18"/>
          <p:cNvSpPr txBox="1"/>
          <p:nvPr/>
        </p:nvSpPr>
        <p:spPr>
          <a:xfrm>
            <a:off x="3505200" y="1875135"/>
            <a:ext cx="877163" cy="461665"/>
          </a:xfrm>
          <a:prstGeom prst="rect">
            <a:avLst/>
          </a:prstGeom>
          <a:noFill/>
        </p:spPr>
        <p:txBody>
          <a:bodyPr wrap="none" rtlCol="0">
            <a:spAutoFit/>
          </a:bodyPr>
          <a:lstStyle/>
          <a:p>
            <a:r>
              <a:rPr lang="en-US" sz="2400" b="1" dirty="0" smtClean="0">
                <a:solidFill>
                  <a:srgbClr val="800000"/>
                </a:solidFill>
              </a:rPr>
              <a:t>SIMD</a:t>
            </a:r>
            <a:endParaRPr lang="en-US" sz="2400" b="1" dirty="0">
              <a:solidFill>
                <a:srgbClr val="800000"/>
              </a:solidFill>
            </a:endParaRPr>
          </a:p>
        </p:txBody>
      </p:sp>
      <p:sp>
        <p:nvSpPr>
          <p:cNvPr id="20" name="TextBox 19"/>
          <p:cNvSpPr txBox="1"/>
          <p:nvPr/>
        </p:nvSpPr>
        <p:spPr>
          <a:xfrm>
            <a:off x="7115161" y="1959802"/>
            <a:ext cx="1031051" cy="830997"/>
          </a:xfrm>
          <a:prstGeom prst="rect">
            <a:avLst/>
          </a:prstGeom>
          <a:noFill/>
        </p:spPr>
        <p:txBody>
          <a:bodyPr wrap="none" rtlCol="0">
            <a:spAutoFit/>
          </a:bodyPr>
          <a:lstStyle/>
          <a:p>
            <a:pPr algn="ctr"/>
            <a:r>
              <a:rPr lang="en-US" sz="2400" b="1" dirty="0" smtClean="0">
                <a:solidFill>
                  <a:srgbClr val="800000"/>
                </a:solidFill>
              </a:rPr>
              <a:t>MIMD</a:t>
            </a:r>
            <a:br>
              <a:rPr lang="en-US" sz="2400" b="1" dirty="0" smtClean="0">
                <a:solidFill>
                  <a:srgbClr val="800000"/>
                </a:solidFill>
              </a:rPr>
            </a:br>
            <a:r>
              <a:rPr lang="en-US" sz="2400" b="1" dirty="0" smtClean="0">
                <a:solidFill>
                  <a:srgbClr val="800000"/>
                </a:solidFill>
              </a:rPr>
              <a:t>*SIMD</a:t>
            </a:r>
            <a:endParaRPr lang="en-US" sz="2400" b="1" dirty="0">
              <a:solidFill>
                <a:srgbClr val="800000"/>
              </a:solidFill>
            </a:endParaRPr>
          </a:p>
        </p:txBody>
      </p:sp>
      <p:sp>
        <p:nvSpPr>
          <p:cNvPr id="21" name="TextBox 20"/>
          <p:cNvSpPr txBox="1"/>
          <p:nvPr/>
        </p:nvSpPr>
        <p:spPr>
          <a:xfrm>
            <a:off x="2048933" y="2218266"/>
            <a:ext cx="803225" cy="954107"/>
          </a:xfrm>
          <a:prstGeom prst="rect">
            <a:avLst/>
          </a:prstGeom>
          <a:noFill/>
        </p:spPr>
        <p:txBody>
          <a:bodyPr wrap="none" rtlCol="0">
            <a:spAutoFit/>
          </a:bodyPr>
          <a:lstStyle/>
          <a:p>
            <a:r>
              <a:rPr lang="en-US" sz="2800" b="1" dirty="0" smtClean="0">
                <a:solidFill>
                  <a:srgbClr val="800000"/>
                </a:solidFill>
              </a:rPr>
              <a:t>+2/</a:t>
            </a:r>
          </a:p>
          <a:p>
            <a:r>
              <a:rPr lang="en-US" sz="2800" b="1" dirty="0" smtClean="0">
                <a:solidFill>
                  <a:srgbClr val="800000"/>
                </a:solidFill>
              </a:rPr>
              <a:t>2yrs</a:t>
            </a:r>
            <a:endParaRPr lang="en-US" sz="2800" b="1" dirty="0">
              <a:solidFill>
                <a:srgbClr val="800000"/>
              </a:solidFill>
            </a:endParaRPr>
          </a:p>
        </p:txBody>
      </p:sp>
      <p:sp>
        <p:nvSpPr>
          <p:cNvPr id="22" name="TextBox 21"/>
          <p:cNvSpPr txBox="1"/>
          <p:nvPr/>
        </p:nvSpPr>
        <p:spPr>
          <a:xfrm>
            <a:off x="3522133" y="2218266"/>
            <a:ext cx="803225" cy="954107"/>
          </a:xfrm>
          <a:prstGeom prst="rect">
            <a:avLst/>
          </a:prstGeom>
          <a:noFill/>
        </p:spPr>
        <p:txBody>
          <a:bodyPr wrap="none" rtlCol="0">
            <a:spAutoFit/>
          </a:bodyPr>
          <a:lstStyle/>
          <a:p>
            <a:r>
              <a:rPr lang="en-US" sz="2800" b="1" dirty="0" smtClean="0">
                <a:solidFill>
                  <a:srgbClr val="800000"/>
                </a:solidFill>
              </a:rPr>
              <a:t>2X/</a:t>
            </a:r>
          </a:p>
          <a:p>
            <a:r>
              <a:rPr lang="en-US" sz="2800" b="1" dirty="0" smtClean="0">
                <a:solidFill>
                  <a:srgbClr val="800000"/>
                </a:solidFill>
              </a:rPr>
              <a:t>4yrs</a:t>
            </a:r>
            <a:endParaRPr lang="en-US" sz="2800"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and Caches</a:t>
            </a:r>
            <a:endParaRPr lang="en-US" dirty="0"/>
          </a:p>
        </p:txBody>
      </p:sp>
      <p:sp>
        <p:nvSpPr>
          <p:cNvPr id="3" name="Content Placeholder 2"/>
          <p:cNvSpPr>
            <a:spLocks noGrp="1"/>
          </p:cNvSpPr>
          <p:nvPr>
            <p:ph idx="1"/>
          </p:nvPr>
        </p:nvSpPr>
        <p:spPr>
          <a:xfrm>
            <a:off x="457200" y="1397001"/>
            <a:ext cx="8229600" cy="2209800"/>
          </a:xfrm>
        </p:spPr>
        <p:txBody>
          <a:bodyPr/>
          <a:lstStyle/>
          <a:p>
            <a:r>
              <a:rPr lang="en-US" dirty="0" smtClean="0"/>
              <a:t>What if? </a:t>
            </a:r>
          </a:p>
          <a:p>
            <a:pPr lvl="1"/>
            <a:r>
              <a:rPr lang="en-US" dirty="0" smtClean="0"/>
              <a:t>Processors 1 and 2 read Memory[1000] (value  20)</a:t>
            </a:r>
            <a:endParaRPr lang="en-US" dirty="0"/>
          </a:p>
        </p:txBody>
      </p:sp>
      <p:sp>
        <p:nvSpPr>
          <p:cNvPr id="4" name="Date Placeholder 3"/>
          <p:cNvSpPr>
            <a:spLocks noGrp="1"/>
          </p:cNvSpPr>
          <p:nvPr>
            <p:ph type="dt" sz="half" idx="10"/>
          </p:nvPr>
        </p:nvSpPr>
        <p:spPr/>
        <p:txBody>
          <a:bodyPr/>
          <a:lstStyle/>
          <a:p>
            <a:fld id="{D3AE6E5F-500C-8C40-91CF-7176EC6E9B21}" type="datetime1">
              <a:rPr lang="en-US" smtClean="0"/>
              <a:pPr/>
              <a:t>3/8/12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grpSp>
        <p:nvGrpSpPr>
          <p:cNvPr id="7" name="Group 63"/>
          <p:cNvGrpSpPr/>
          <p:nvPr/>
        </p:nvGrpSpPr>
        <p:grpSpPr>
          <a:xfrm>
            <a:off x="1591731" y="3733799"/>
            <a:ext cx="5334000" cy="2514600"/>
            <a:chOff x="1524000" y="1066800"/>
            <a:chExt cx="5638800" cy="3048000"/>
          </a:xfrm>
        </p:grpSpPr>
        <p:sp>
          <p:nvSpPr>
            <p:cNvPr id="8" name="Rectangle 5"/>
            <p:cNvSpPr>
              <a:spLocks noChangeArrowheads="1"/>
            </p:cNvSpPr>
            <p:nvPr/>
          </p:nvSpPr>
          <p:spPr bwMode="auto">
            <a:xfrm>
              <a:off x="15240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9" name="Text Box 6"/>
            <p:cNvSpPr txBox="1">
              <a:spLocks noChangeArrowheads="1"/>
            </p:cNvSpPr>
            <p:nvPr/>
          </p:nvSpPr>
          <p:spPr bwMode="auto">
            <a:xfrm>
              <a:off x="1584325" y="1203325"/>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0" name="Rectangle 7"/>
            <p:cNvSpPr>
              <a:spLocks noChangeArrowheads="1"/>
            </p:cNvSpPr>
            <p:nvPr/>
          </p:nvSpPr>
          <p:spPr bwMode="auto">
            <a:xfrm>
              <a:off x="3200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11" name="Rectangle 8"/>
            <p:cNvSpPr>
              <a:spLocks noChangeArrowheads="1"/>
            </p:cNvSpPr>
            <p:nvPr/>
          </p:nvSpPr>
          <p:spPr bwMode="auto">
            <a:xfrm>
              <a:off x="5867400" y="1066800"/>
              <a:ext cx="1295400" cy="609600"/>
            </a:xfrm>
            <a:prstGeom prst="rect">
              <a:avLst/>
            </a:prstGeom>
            <a:noFill/>
            <a:ln w="12700">
              <a:solidFill>
                <a:schemeClr val="tx1"/>
              </a:solidFill>
              <a:miter lim="800000"/>
              <a:headEnd/>
              <a:tailEnd/>
            </a:ln>
            <a:effectLst/>
          </p:spPr>
          <p:txBody>
            <a:bodyPr wrap="none" anchor="ctr"/>
            <a:lstStyle/>
            <a:p>
              <a:endParaRPr lang="en-US" dirty="0"/>
            </a:p>
          </p:txBody>
        </p:sp>
        <p:sp>
          <p:nvSpPr>
            <p:cNvPr id="12" name="Text Box 9"/>
            <p:cNvSpPr txBox="1">
              <a:spLocks noChangeArrowheads="1"/>
            </p:cNvSpPr>
            <p:nvPr/>
          </p:nvSpPr>
          <p:spPr bwMode="auto">
            <a:xfrm>
              <a:off x="3276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3" name="Text Box 10"/>
            <p:cNvSpPr txBox="1">
              <a:spLocks noChangeArrowheads="1"/>
            </p:cNvSpPr>
            <p:nvPr/>
          </p:nvSpPr>
          <p:spPr bwMode="auto">
            <a:xfrm>
              <a:off x="5943600" y="1219200"/>
              <a:ext cx="1176338" cy="336550"/>
            </a:xfrm>
            <a:prstGeom prst="rect">
              <a:avLst/>
            </a:prstGeom>
            <a:noFill/>
            <a:ln w="12700">
              <a:noFill/>
              <a:miter lim="800000"/>
              <a:headEnd/>
              <a:tailEnd/>
            </a:ln>
            <a:effectLst/>
          </p:spPr>
          <p:txBody>
            <a:bodyPr wrap="none">
              <a:spAutoFit/>
            </a:bodyPr>
            <a:lstStyle/>
            <a:p>
              <a:r>
                <a:rPr lang="en-US" sz="1600" b="1" dirty="0">
                  <a:solidFill>
                    <a:schemeClr val="tx1"/>
                  </a:solidFill>
                </a:rPr>
                <a:t>Processor</a:t>
              </a:r>
            </a:p>
          </p:txBody>
        </p:sp>
        <p:sp>
          <p:nvSpPr>
            <p:cNvPr id="14" name="Rectangle 11"/>
            <p:cNvSpPr>
              <a:spLocks noChangeArrowheads="1"/>
            </p:cNvSpPr>
            <p:nvPr/>
          </p:nvSpPr>
          <p:spPr bwMode="auto">
            <a:xfrm>
              <a:off x="15240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5" name="Rectangle 12"/>
            <p:cNvSpPr>
              <a:spLocks noChangeArrowheads="1"/>
            </p:cNvSpPr>
            <p:nvPr/>
          </p:nvSpPr>
          <p:spPr bwMode="auto">
            <a:xfrm>
              <a:off x="3200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6" name="Rectangle 13"/>
            <p:cNvSpPr>
              <a:spLocks noChangeArrowheads="1"/>
            </p:cNvSpPr>
            <p:nvPr/>
          </p:nvSpPr>
          <p:spPr bwMode="auto">
            <a:xfrm>
              <a:off x="5867400" y="1981200"/>
              <a:ext cx="12954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17" name="Text Box 14"/>
            <p:cNvSpPr txBox="1">
              <a:spLocks noChangeArrowheads="1"/>
            </p:cNvSpPr>
            <p:nvPr/>
          </p:nvSpPr>
          <p:spPr bwMode="auto">
            <a:xfrm>
              <a:off x="17526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18" name="Text Box 15"/>
            <p:cNvSpPr txBox="1">
              <a:spLocks noChangeArrowheads="1"/>
            </p:cNvSpPr>
            <p:nvPr/>
          </p:nvSpPr>
          <p:spPr bwMode="auto">
            <a:xfrm>
              <a:off x="34290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19" name="Text Box 16"/>
            <p:cNvSpPr txBox="1">
              <a:spLocks noChangeArrowheads="1"/>
            </p:cNvSpPr>
            <p:nvPr/>
          </p:nvSpPr>
          <p:spPr bwMode="auto">
            <a:xfrm>
              <a:off x="6172200" y="2057400"/>
              <a:ext cx="792163" cy="336550"/>
            </a:xfrm>
            <a:prstGeom prst="rect">
              <a:avLst/>
            </a:prstGeom>
            <a:noFill/>
            <a:ln w="12700">
              <a:noFill/>
              <a:miter lim="800000"/>
              <a:headEnd/>
              <a:tailEnd/>
            </a:ln>
            <a:effectLst/>
          </p:spPr>
          <p:txBody>
            <a:bodyPr wrap="none">
              <a:spAutoFit/>
            </a:bodyPr>
            <a:lstStyle/>
            <a:p>
              <a:r>
                <a:rPr lang="en-US" sz="1600" b="1" dirty="0">
                  <a:solidFill>
                    <a:schemeClr val="tx1"/>
                  </a:solidFill>
                </a:rPr>
                <a:t>Cache</a:t>
              </a:r>
            </a:p>
          </p:txBody>
        </p:sp>
        <p:sp>
          <p:nvSpPr>
            <p:cNvPr id="20" name="Rectangle 17"/>
            <p:cNvSpPr>
              <a:spLocks noChangeArrowheads="1"/>
            </p:cNvSpPr>
            <p:nvPr/>
          </p:nvSpPr>
          <p:spPr bwMode="auto">
            <a:xfrm>
              <a:off x="1524000" y="2895600"/>
              <a:ext cx="5638800" cy="304800"/>
            </a:xfrm>
            <a:prstGeom prst="rect">
              <a:avLst/>
            </a:prstGeom>
            <a:noFill/>
            <a:ln w="12700">
              <a:solidFill>
                <a:schemeClr val="accent2"/>
              </a:solidFill>
              <a:miter lim="800000"/>
              <a:headEnd/>
              <a:tailEnd/>
            </a:ln>
            <a:effectLst/>
          </p:spPr>
          <p:txBody>
            <a:bodyPr wrap="none" anchor="ctr"/>
            <a:lstStyle/>
            <a:p>
              <a:pPr algn="ctr"/>
              <a:r>
                <a:rPr lang="en-US" sz="1600" b="1" dirty="0" smtClean="0">
                  <a:solidFill>
                    <a:schemeClr val="tx1"/>
                  </a:solidFill>
                </a:rPr>
                <a:t>Interconnection Network</a:t>
              </a:r>
              <a:endParaRPr lang="en-US" sz="1600" b="1" dirty="0">
                <a:solidFill>
                  <a:schemeClr val="tx1"/>
                </a:solidFill>
              </a:endParaRPr>
            </a:p>
          </p:txBody>
        </p:sp>
        <p:sp>
          <p:nvSpPr>
            <p:cNvPr id="21" name="Rectangle 18"/>
            <p:cNvSpPr>
              <a:spLocks noChangeArrowheads="1"/>
            </p:cNvSpPr>
            <p:nvPr/>
          </p:nvSpPr>
          <p:spPr bwMode="auto">
            <a:xfrm>
              <a:off x="2590800" y="3581400"/>
              <a:ext cx="19050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22" name="Text Box 19"/>
            <p:cNvSpPr txBox="1">
              <a:spLocks noChangeArrowheads="1"/>
            </p:cNvSpPr>
            <p:nvPr/>
          </p:nvSpPr>
          <p:spPr bwMode="auto">
            <a:xfrm>
              <a:off x="3048000" y="3657600"/>
              <a:ext cx="963613" cy="336550"/>
            </a:xfrm>
            <a:prstGeom prst="rect">
              <a:avLst/>
            </a:prstGeom>
            <a:noFill/>
            <a:ln w="12700">
              <a:noFill/>
              <a:miter lim="800000"/>
              <a:headEnd/>
              <a:tailEnd/>
            </a:ln>
            <a:effectLst/>
          </p:spPr>
          <p:txBody>
            <a:bodyPr wrap="none">
              <a:spAutoFit/>
            </a:bodyPr>
            <a:lstStyle/>
            <a:p>
              <a:r>
                <a:rPr lang="en-US" sz="1600" b="1" dirty="0" smtClean="0">
                  <a:solidFill>
                    <a:schemeClr val="tx1"/>
                  </a:solidFill>
                </a:rPr>
                <a:t>Memory</a:t>
              </a:r>
              <a:endParaRPr lang="en-US" sz="1600" b="1" dirty="0">
                <a:solidFill>
                  <a:schemeClr val="tx1"/>
                </a:solidFill>
              </a:endParaRPr>
            </a:p>
          </p:txBody>
        </p:sp>
        <p:sp>
          <p:nvSpPr>
            <p:cNvPr id="23" name="Rectangle 20"/>
            <p:cNvSpPr>
              <a:spLocks noChangeArrowheads="1"/>
            </p:cNvSpPr>
            <p:nvPr/>
          </p:nvSpPr>
          <p:spPr bwMode="auto">
            <a:xfrm>
              <a:off x="5105400" y="3581400"/>
              <a:ext cx="1371600" cy="533400"/>
            </a:xfrm>
            <a:prstGeom prst="rect">
              <a:avLst/>
            </a:prstGeom>
            <a:noFill/>
            <a:ln w="12700">
              <a:solidFill>
                <a:schemeClr val="tx1"/>
              </a:solidFill>
              <a:miter lim="800000"/>
              <a:headEnd/>
              <a:tailEnd/>
            </a:ln>
            <a:effectLst/>
          </p:spPr>
          <p:txBody>
            <a:bodyPr wrap="none" anchor="ctr"/>
            <a:lstStyle/>
            <a:p>
              <a:endParaRPr lang="en-US" dirty="0"/>
            </a:p>
          </p:txBody>
        </p:sp>
        <p:sp>
          <p:nvSpPr>
            <p:cNvPr id="24" name="Text Box 21"/>
            <p:cNvSpPr txBox="1">
              <a:spLocks noChangeArrowheads="1"/>
            </p:cNvSpPr>
            <p:nvPr/>
          </p:nvSpPr>
          <p:spPr bwMode="auto">
            <a:xfrm>
              <a:off x="5562600" y="3733800"/>
              <a:ext cx="457200" cy="336550"/>
            </a:xfrm>
            <a:prstGeom prst="rect">
              <a:avLst/>
            </a:prstGeom>
            <a:noFill/>
            <a:ln w="12700">
              <a:noFill/>
              <a:miter lim="800000"/>
              <a:headEnd/>
              <a:tailEnd/>
            </a:ln>
            <a:effectLst/>
          </p:spPr>
          <p:txBody>
            <a:bodyPr wrap="none">
              <a:spAutoFit/>
            </a:bodyPr>
            <a:lstStyle/>
            <a:p>
              <a:r>
                <a:rPr lang="en-US" sz="1600" b="1" dirty="0">
                  <a:solidFill>
                    <a:schemeClr val="tx1"/>
                  </a:solidFill>
                </a:rPr>
                <a:t>I/O</a:t>
              </a:r>
            </a:p>
          </p:txBody>
        </p:sp>
        <p:sp>
          <p:nvSpPr>
            <p:cNvPr id="25" name="Line 22"/>
            <p:cNvSpPr>
              <a:spLocks noChangeShapeType="1"/>
            </p:cNvSpPr>
            <p:nvPr/>
          </p:nvSpPr>
          <p:spPr bwMode="auto">
            <a:xfrm>
              <a:off x="21336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6" name="Line 23"/>
            <p:cNvSpPr>
              <a:spLocks noChangeShapeType="1"/>
            </p:cNvSpPr>
            <p:nvPr/>
          </p:nvSpPr>
          <p:spPr bwMode="auto">
            <a:xfrm>
              <a:off x="3810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7" name="Line 24"/>
            <p:cNvSpPr>
              <a:spLocks noChangeShapeType="1"/>
            </p:cNvSpPr>
            <p:nvPr/>
          </p:nvSpPr>
          <p:spPr bwMode="auto">
            <a:xfrm>
              <a:off x="6477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8" name="Line 25"/>
            <p:cNvSpPr>
              <a:spLocks noChangeShapeType="1"/>
            </p:cNvSpPr>
            <p:nvPr/>
          </p:nvSpPr>
          <p:spPr bwMode="auto">
            <a:xfrm>
              <a:off x="6477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29" name="Line 26"/>
            <p:cNvSpPr>
              <a:spLocks noChangeShapeType="1"/>
            </p:cNvSpPr>
            <p:nvPr/>
          </p:nvSpPr>
          <p:spPr bwMode="auto">
            <a:xfrm>
              <a:off x="3810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0" name="Line 27"/>
            <p:cNvSpPr>
              <a:spLocks noChangeShapeType="1"/>
            </p:cNvSpPr>
            <p:nvPr/>
          </p:nvSpPr>
          <p:spPr bwMode="auto">
            <a:xfrm>
              <a:off x="21336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1" name="Line 28"/>
            <p:cNvSpPr>
              <a:spLocks noChangeShapeType="1"/>
            </p:cNvSpPr>
            <p:nvPr/>
          </p:nvSpPr>
          <p:spPr bwMode="auto">
            <a:xfrm>
              <a:off x="3505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32" name="Line 29"/>
            <p:cNvSpPr>
              <a:spLocks noChangeShapeType="1"/>
            </p:cNvSpPr>
            <p:nvPr/>
          </p:nvSpPr>
          <p:spPr bwMode="auto">
            <a:xfrm>
              <a:off x="5791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grpSp>
      <p:sp>
        <p:nvSpPr>
          <p:cNvPr id="33" name="TextBox 32"/>
          <p:cNvSpPr txBox="1"/>
          <p:nvPr/>
        </p:nvSpPr>
        <p:spPr>
          <a:xfrm>
            <a:off x="4470399" y="3979334"/>
            <a:ext cx="704640" cy="400110"/>
          </a:xfrm>
          <a:prstGeom prst="rect">
            <a:avLst/>
          </a:prstGeom>
          <a:noFill/>
        </p:spPr>
        <p:txBody>
          <a:bodyPr wrap="none" rtlCol="0">
            <a:spAutoFit/>
          </a:bodyPr>
          <a:lstStyle/>
          <a:p>
            <a:r>
              <a:rPr lang="en-US" sz="2000" dirty="0" smtClean="0">
                <a:solidFill>
                  <a:srgbClr val="3366FF"/>
                </a:solidFill>
              </a:rPr>
              <a:t>1000</a:t>
            </a:r>
            <a:endParaRPr lang="en-US" sz="2000" dirty="0">
              <a:solidFill>
                <a:srgbClr val="3366FF"/>
              </a:solidFill>
            </a:endParaRPr>
          </a:p>
        </p:txBody>
      </p:sp>
      <p:sp>
        <p:nvSpPr>
          <p:cNvPr id="34" name="TextBox 33"/>
          <p:cNvSpPr txBox="1"/>
          <p:nvPr/>
        </p:nvSpPr>
        <p:spPr>
          <a:xfrm>
            <a:off x="3843866" y="5808133"/>
            <a:ext cx="444653" cy="400110"/>
          </a:xfrm>
          <a:prstGeom prst="rect">
            <a:avLst/>
          </a:prstGeom>
          <a:noFill/>
        </p:spPr>
        <p:txBody>
          <a:bodyPr wrap="none" rtlCol="0">
            <a:spAutoFit/>
          </a:bodyPr>
          <a:lstStyle/>
          <a:p>
            <a:r>
              <a:rPr lang="en-US" sz="2000" b="1" dirty="0" smtClean="0">
                <a:solidFill>
                  <a:srgbClr val="3366FF"/>
                </a:solidFill>
              </a:rPr>
              <a:t>20</a:t>
            </a:r>
            <a:endParaRPr lang="en-US" sz="2000" b="1" dirty="0">
              <a:solidFill>
                <a:srgbClr val="3366FF"/>
              </a:solidFill>
            </a:endParaRPr>
          </a:p>
        </p:txBody>
      </p:sp>
      <p:sp>
        <p:nvSpPr>
          <p:cNvPr id="37" name="TextBox 36"/>
          <p:cNvSpPr txBox="1"/>
          <p:nvPr/>
        </p:nvSpPr>
        <p:spPr>
          <a:xfrm>
            <a:off x="6908798" y="3928535"/>
            <a:ext cx="704640" cy="400110"/>
          </a:xfrm>
          <a:prstGeom prst="rect">
            <a:avLst/>
          </a:prstGeom>
          <a:noFill/>
        </p:spPr>
        <p:txBody>
          <a:bodyPr wrap="none" rtlCol="0">
            <a:spAutoFit/>
          </a:bodyPr>
          <a:lstStyle/>
          <a:p>
            <a:r>
              <a:rPr lang="en-US" sz="2000" dirty="0" smtClean="0">
                <a:solidFill>
                  <a:srgbClr val="3366FF"/>
                </a:solidFill>
              </a:rPr>
              <a:t>1000 </a:t>
            </a:r>
            <a:endParaRPr lang="en-US" sz="2000" dirty="0">
              <a:solidFill>
                <a:srgbClr val="3366FF"/>
              </a:solidFill>
            </a:endParaRPr>
          </a:p>
        </p:txBody>
      </p:sp>
      <p:sp>
        <p:nvSpPr>
          <p:cNvPr id="39" name="TextBox 38"/>
          <p:cNvSpPr txBox="1"/>
          <p:nvPr/>
        </p:nvSpPr>
        <p:spPr>
          <a:xfrm>
            <a:off x="3183467" y="4504266"/>
            <a:ext cx="704640" cy="400110"/>
          </a:xfrm>
          <a:prstGeom prst="rect">
            <a:avLst/>
          </a:prstGeom>
          <a:solidFill>
            <a:srgbClr val="FFFFFF"/>
          </a:solidFill>
        </p:spPr>
        <p:txBody>
          <a:bodyPr wrap="none" rtlCol="0">
            <a:spAutoFit/>
          </a:bodyPr>
          <a:lstStyle/>
          <a:p>
            <a:r>
              <a:rPr lang="en-US" sz="2000" dirty="0" smtClean="0">
                <a:solidFill>
                  <a:srgbClr val="3366FF"/>
                </a:solidFill>
              </a:rPr>
              <a:t>1000</a:t>
            </a:r>
            <a:endParaRPr lang="en-US" sz="2000" dirty="0">
              <a:solidFill>
                <a:srgbClr val="3366FF"/>
              </a:solidFill>
            </a:endParaRPr>
          </a:p>
        </p:txBody>
      </p:sp>
      <p:sp>
        <p:nvSpPr>
          <p:cNvPr id="40" name="TextBox 39"/>
          <p:cNvSpPr txBox="1"/>
          <p:nvPr/>
        </p:nvSpPr>
        <p:spPr>
          <a:xfrm>
            <a:off x="5774267" y="4504266"/>
            <a:ext cx="704640" cy="400110"/>
          </a:xfrm>
          <a:prstGeom prst="rect">
            <a:avLst/>
          </a:prstGeom>
          <a:solidFill>
            <a:srgbClr val="FFFFFF"/>
          </a:solidFill>
        </p:spPr>
        <p:txBody>
          <a:bodyPr wrap="square" rtlCol="0">
            <a:spAutoFit/>
          </a:bodyPr>
          <a:lstStyle/>
          <a:p>
            <a:r>
              <a:rPr lang="en-US" sz="2000" dirty="0" smtClean="0">
                <a:solidFill>
                  <a:srgbClr val="3366FF"/>
                </a:solidFill>
              </a:rPr>
              <a:t>1000</a:t>
            </a:r>
            <a:endParaRPr lang="en-US" sz="2000" dirty="0">
              <a:solidFill>
                <a:srgbClr val="3366FF"/>
              </a:solidFill>
            </a:endParaRPr>
          </a:p>
        </p:txBody>
      </p:sp>
      <p:sp>
        <p:nvSpPr>
          <p:cNvPr id="45" name="TextBox 44"/>
          <p:cNvSpPr txBox="1"/>
          <p:nvPr/>
        </p:nvSpPr>
        <p:spPr>
          <a:xfrm>
            <a:off x="4030133" y="5842000"/>
            <a:ext cx="444653" cy="400110"/>
          </a:xfrm>
          <a:prstGeom prst="rect">
            <a:avLst/>
          </a:prstGeom>
          <a:noFill/>
        </p:spPr>
        <p:txBody>
          <a:bodyPr wrap="none" rtlCol="0">
            <a:spAutoFit/>
          </a:bodyPr>
          <a:lstStyle/>
          <a:p>
            <a:r>
              <a:rPr lang="en-US" sz="2000" b="1" dirty="0" smtClean="0">
                <a:solidFill>
                  <a:srgbClr val="3366FF"/>
                </a:solidFill>
              </a:rPr>
              <a:t>20</a:t>
            </a:r>
            <a:endParaRPr lang="en-US" sz="2000" b="1" dirty="0">
              <a:solidFill>
                <a:srgbClr val="3366FF"/>
              </a:solidFill>
            </a:endParaRPr>
          </a:p>
        </p:txBody>
      </p:sp>
      <p:sp>
        <p:nvSpPr>
          <p:cNvPr id="47" name="TextBox 46"/>
          <p:cNvSpPr txBox="1"/>
          <p:nvPr/>
        </p:nvSpPr>
        <p:spPr>
          <a:xfrm>
            <a:off x="2506134" y="3810000"/>
            <a:ext cx="301660" cy="369332"/>
          </a:xfrm>
          <a:prstGeom prst="rect">
            <a:avLst/>
          </a:prstGeom>
          <a:noFill/>
        </p:spPr>
        <p:txBody>
          <a:bodyPr wrap="none" rtlCol="0">
            <a:spAutoFit/>
          </a:bodyPr>
          <a:lstStyle/>
          <a:p>
            <a:r>
              <a:rPr lang="en-US" dirty="0" smtClean="0"/>
              <a:t>0</a:t>
            </a:r>
            <a:endParaRPr lang="en-US" dirty="0"/>
          </a:p>
        </p:txBody>
      </p:sp>
      <p:sp>
        <p:nvSpPr>
          <p:cNvPr id="48" name="TextBox 47"/>
          <p:cNvSpPr txBox="1"/>
          <p:nvPr/>
        </p:nvSpPr>
        <p:spPr>
          <a:xfrm>
            <a:off x="4080934" y="3826933"/>
            <a:ext cx="301660" cy="369332"/>
          </a:xfrm>
          <a:prstGeom prst="rect">
            <a:avLst/>
          </a:prstGeom>
          <a:noFill/>
        </p:spPr>
        <p:txBody>
          <a:bodyPr wrap="none" rtlCol="0">
            <a:spAutoFit/>
          </a:bodyPr>
          <a:lstStyle/>
          <a:p>
            <a:r>
              <a:rPr lang="en-US" dirty="0" smtClean="0"/>
              <a:t>1</a:t>
            </a:r>
            <a:endParaRPr lang="en-US" dirty="0"/>
          </a:p>
        </p:txBody>
      </p:sp>
      <p:sp>
        <p:nvSpPr>
          <p:cNvPr id="49" name="TextBox 48"/>
          <p:cNvSpPr txBox="1"/>
          <p:nvPr/>
        </p:nvSpPr>
        <p:spPr>
          <a:xfrm>
            <a:off x="6603982" y="3843866"/>
            <a:ext cx="301660"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2552 0.03241 L -0.07552 0.08195 " pathEditMode="relative" ptsTypes="AA">
                                      <p:cBhvr>
                                        <p:cTn id="10" dur="2000" fill="hold"/>
                                        <p:tgtEl>
                                          <p:spTgt spid="33">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739 0.08194 C -0.11145 0.09444 -0.1125 0.09629 -0.1177 0.11898 C -0.1184 0.13958 -0.11319 0.16203 -0.11961 0.18078 C -0.12257 0.18888 -0.13368 0.17986 -0.13993 0.18333 C -0.14236 0.18449 -0.14132 0.18981 -0.14184 0.19305 C -0.14201 0.19375 -0.14479 0.22407 -0.14548 0.22777 C -0.14687 0.23356 -0.14965 0.23888 -0.15104 0.2449 C -0.17014 0.24189 -0.1835 0.2405 -0.20295 0.24259 C -0.20573 0.24351 -0.21475 0.24699 -0.21597 0.25 C -0.21805 0.25463 -0.2177 0.26759 -0.2177 0.27453 " pathEditMode="relative" ptsTypes="fffffffffA">
                                      <p:cBhvr>
                                        <p:cTn id="14" dur="2000" fill="hold"/>
                                        <p:tgtEl>
                                          <p:spTgt spid="33">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3.88889E-6 -4.44444E-6 C -0.00937 0.00162 -0.0335 0.0088 -0.04444 0.00255 C -0.04635 0.00139 -0.0434 -0.00254 -0.04271 -0.00486 C -0.04219 -0.01967 -0.04305 -0.03495 -0.0408 -0.0493 C -0.04028 -0.05347 -0.02847 -0.05741 -0.02413 -0.05926 C -0.02239 -0.06018 -0.01857 -0.0618 -0.01857 -0.0618 C -0.00382 -0.0919 -0.03021 -0.03565 -0.01302 -0.13588 C -0.01215 -0.14166 -0.00191 -0.1456 -0.00191 -0.1456 C 0.00226 -0.16204 -0.00364 -0.14583 0.00556 -0.15555 C 0.00712 -0.15764 0.00747 -0.16088 0.0092 -0.16296 C 0.01077 -0.16528 0.01285 -0.1662 0.01476 -0.16782 C 0.01528 -0.17037 0.01563 -0.17291 0.01667 -0.17523 C 0.01754 -0.17801 0.02031 -0.18264 0.02031 -0.18264 " pathEditMode="relative" ptsTypes="ffffffffffffA">
                                      <p:cBhvr>
                                        <p:cTn id="26" dur="2000" fill="hold"/>
                                        <p:tgtEl>
                                          <p:spTgt spid="3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0 -1.85185E-6 C -0.02378 0.00394 -0.0474 0.00834 -0.05729 0.03287 C -0.06701 0.05764 -0.00382 0.12963 -0.0592 0.14815 C -0.11476 0.16667 -0.32552 0.125 -0.39062 0.14468 C -0.45556 0.16435 -0.4526 0.21528 -0.44965 0.26667 " pathEditMode="relative" rAng="0" ptsTypes="aaaaA">
                                      <p:cBhvr>
                                        <p:cTn id="38" dur="2000" fill="hold"/>
                                        <p:tgtEl>
                                          <p:spTgt spid="37">
                                            <p:txEl>
                                              <p:pRg st="0" end="0"/>
                                            </p:txEl>
                                          </p:spTgt>
                                        </p:tgtEl>
                                        <p:attrNameLst>
                                          <p:attrName>ppt_x</p:attrName>
                                          <p:attrName>ppt_y</p:attrName>
                                        </p:attrNameLst>
                                      </p:cBhvr>
                                      <p:rCtr x="-228" y="13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00138 -0.00139 C -0.03941 0.00555 -0.07725 0.01273 -0.09132 -0.00139 C -0.10538 -0.01528 -0.13854 -0.07246 -0.08576 -0.08519 C -0.03298 -0.09769 0.16841 -0.05996 0.22622 -0.07708 C 0.28403 -0.09398 0.25521 -0.16921 0.26112 -0.1875 " pathEditMode="relative" rAng="0" ptsTypes="aaaaA">
                                      <p:cBhvr>
                                        <p:cTn id="50" dur="2000" fill="hold"/>
                                        <p:tgtEl>
                                          <p:spTgt spid="45"/>
                                        </p:tgtEl>
                                        <p:attrNameLst>
                                          <p:attrName>ppt_x</p:attrName>
                                          <p:attrName>ppt_y</p:attrName>
                                        </p:attrNameLst>
                                      </p:cBhvr>
                                      <p:rCtr x="74" y="-86"/>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allAtOnce"/>
      <p:bldP spid="33" grpId="1" build="allAtOnce"/>
      <p:bldP spid="33" grpId="2" build="allAtOnce"/>
      <p:bldP spid="34" grpId="0"/>
      <p:bldP spid="34" grpId="1"/>
      <p:bldP spid="37" grpId="0" build="allAtOnce"/>
      <p:bldP spid="37" grpId="1" build="allAtOnce"/>
      <p:bldP spid="37" grpId="2" build="allAtOnce"/>
      <p:bldP spid="39" grpId="0" animBg="1"/>
      <p:bldP spid="40" grpId="0" animBg="1"/>
      <p:bldP spid="45" grpId="0"/>
      <p:bldP spid="4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23306</TotalTime>
  <Words>5074</Words>
  <Application>Microsoft Macintosh PowerPoint</Application>
  <PresentationFormat>On-screen Show (4:3)</PresentationFormat>
  <Paragraphs>847</Paragraphs>
  <Slides>54</Slides>
  <Notes>9</Notes>
  <HiddenSlides>4</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Image</vt:lpstr>
      <vt:lpstr>Worksheet</vt:lpstr>
      <vt:lpstr>CS 61C:  Great Ideas in Computer Architecture  Thread Level Parallelism (TLP)</vt:lpstr>
      <vt:lpstr>New-School Machine Structures (It’s a bit more complicated!)</vt:lpstr>
      <vt:lpstr>Review</vt:lpstr>
      <vt:lpstr>Agenda</vt:lpstr>
      <vt:lpstr>Parallel Processing: Multiprocessor Systems (MIMD)</vt:lpstr>
      <vt:lpstr>Transition to Multicore</vt:lpstr>
      <vt:lpstr>Multiprocessors and You</vt:lpstr>
      <vt:lpstr>Potential Parallel Performance (assuming SW can use it)</vt:lpstr>
      <vt:lpstr>Shared Memory and Caches</vt:lpstr>
      <vt:lpstr>Shared Memory and Caches</vt:lpstr>
      <vt:lpstr>Keeping Multiple Caches Coherent</vt:lpstr>
      <vt:lpstr>Cache Coherency and Block Size</vt:lpstr>
      <vt:lpstr>Threads</vt:lpstr>
      <vt:lpstr>Multithreading vs. Multicore</vt:lpstr>
      <vt:lpstr>Multithreading vs. Multicore</vt:lpstr>
      <vt:lpstr>Machines in (old) 61C Lab</vt:lpstr>
      <vt:lpstr>Administrivia</vt:lpstr>
      <vt:lpstr>Did Well on Midterm!</vt:lpstr>
      <vt:lpstr>Survey</vt:lpstr>
      <vt:lpstr>Survey Cont’d</vt:lpstr>
      <vt:lpstr>61c in the News</vt:lpstr>
      <vt:lpstr>OpenMP</vt:lpstr>
      <vt:lpstr>Data Races and Synchronization</vt:lpstr>
      <vt:lpstr>Simple Parallelization</vt:lpstr>
      <vt:lpstr>OpenMP Extends C with Pragmas </vt:lpstr>
      <vt:lpstr>Fork/Join Parallelism</vt:lpstr>
      <vt:lpstr>The parallel for pragma</vt:lpstr>
      <vt:lpstr>Thread Creation</vt:lpstr>
      <vt:lpstr>Invoking Parallel Threads</vt:lpstr>
      <vt:lpstr>π</vt:lpstr>
      <vt:lpstr>Calculating π</vt:lpstr>
      <vt:lpstr>Sequential Calculation of π in C </vt:lpstr>
      <vt:lpstr>OpenMP Version (with bug)</vt:lpstr>
      <vt:lpstr>Experiment</vt:lpstr>
      <vt:lpstr>OpenMP Version (with bug)</vt:lpstr>
      <vt:lpstr>OpenMP Version 2 (with bug)</vt:lpstr>
      <vt:lpstr>OpenMP Reduction</vt:lpstr>
      <vt:lpstr>OpenMP Reduction Version </vt:lpstr>
      <vt:lpstr>OpenMP Timing</vt:lpstr>
      <vt:lpstr>Matrix Multiply in OpenMP</vt:lpstr>
      <vt:lpstr>Notes on Matrix Multiply Example</vt:lpstr>
      <vt:lpstr>Description of 32 Core System</vt:lpstr>
      <vt:lpstr>Experiment</vt:lpstr>
      <vt:lpstr>Review: Strong vs Weak Scaling</vt:lpstr>
      <vt:lpstr>32 Core: Speed-up vs. Scale-up</vt:lpstr>
      <vt:lpstr>32 Core: Speed-up vs. Scale-up</vt:lpstr>
      <vt:lpstr>Strong vs. Weak Scaling</vt:lpstr>
      <vt:lpstr>Peer Instruction: Why Multicore? </vt:lpstr>
      <vt:lpstr>Peer Instruction: Why Multicore? </vt:lpstr>
      <vt:lpstr>100s of (dead)  Parallel Programming Languages</vt:lpstr>
      <vt:lpstr>False Sharing in OpenMP</vt:lpstr>
      <vt:lpstr>Peer Instruction: No False Sharing</vt:lpstr>
      <vt:lpstr>Peer Instruction: No False Sharing</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218</cp:revision>
  <cp:lastPrinted>2012-03-08T19:13:02Z</cp:lastPrinted>
  <dcterms:created xsi:type="dcterms:W3CDTF">2012-03-08T17:13:25Z</dcterms:created>
  <dcterms:modified xsi:type="dcterms:W3CDTF">2012-03-08T19:13:26Z</dcterms:modified>
</cp:coreProperties>
</file>