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74" r:id="rId3"/>
    <p:sldId id="370" r:id="rId4"/>
    <p:sldId id="371" r:id="rId5"/>
    <p:sldId id="372" r:id="rId6"/>
    <p:sldId id="373" r:id="rId7"/>
    <p:sldId id="330" r:id="rId8"/>
    <p:sldId id="375" r:id="rId9"/>
    <p:sldId id="309" r:id="rId10"/>
    <p:sldId id="357" r:id="rId11"/>
    <p:sldId id="355" r:id="rId12"/>
    <p:sldId id="310" r:id="rId13"/>
    <p:sldId id="311" r:id="rId14"/>
    <p:sldId id="382" r:id="rId15"/>
    <p:sldId id="383" r:id="rId16"/>
    <p:sldId id="315" r:id="rId17"/>
    <p:sldId id="328" r:id="rId18"/>
    <p:sldId id="316" r:id="rId19"/>
    <p:sldId id="314" r:id="rId20"/>
    <p:sldId id="327" r:id="rId21"/>
    <p:sldId id="376" r:id="rId22"/>
    <p:sldId id="381" r:id="rId23"/>
    <p:sldId id="380" r:id="rId24"/>
    <p:sldId id="377" r:id="rId25"/>
    <p:sldId id="317" r:id="rId26"/>
    <p:sldId id="321" r:id="rId27"/>
    <p:sldId id="322" r:id="rId28"/>
    <p:sldId id="359" r:id="rId29"/>
    <p:sldId id="360" r:id="rId30"/>
    <p:sldId id="318" r:id="rId31"/>
    <p:sldId id="361" r:id="rId32"/>
    <p:sldId id="362" r:id="rId33"/>
    <p:sldId id="365" r:id="rId34"/>
    <p:sldId id="340" r:id="rId35"/>
    <p:sldId id="319" r:id="rId36"/>
    <p:sldId id="323" r:id="rId37"/>
    <p:sldId id="341" r:id="rId38"/>
    <p:sldId id="366" r:id="rId39"/>
    <p:sldId id="342" r:id="rId40"/>
    <p:sldId id="343" r:id="rId41"/>
    <p:sldId id="379" r:id="rId42"/>
    <p:sldId id="378" r:id="rId43"/>
    <p:sldId id="347" r:id="rId44"/>
    <p:sldId id="348" r:id="rId45"/>
    <p:sldId id="349" r:id="rId46"/>
    <p:sldId id="367" r:id="rId47"/>
    <p:sldId id="320" r:id="rId48"/>
    <p:sldId id="352" r:id="rId49"/>
    <p:sldId id="324" r:id="rId50"/>
    <p:sldId id="364" r:id="rId51"/>
    <p:sldId id="363" r:id="rId52"/>
    <p:sldId id="325" r:id="rId53"/>
    <p:sldId id="32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C47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724" autoAdjust="0"/>
  </p:normalViewPr>
  <p:slideViewPr>
    <p:cSldViewPr snapToGrid="0">
      <p:cViewPr varScale="1">
        <p:scale>
          <a:sx n="105" d="100"/>
          <a:sy n="105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7032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spPr>
            <a:ln w="76200"/>
          </c:spPr>
          <c:marker>
            <c:symbol val="none"/>
          </c:marker>
          <c:xVal>
            <c:numRef>
              <c:f>Sheet1!$H$17:$H$27</c:f>
              <c:numCache>
                <c:formatCode>General</c:formatCode>
                <c:ptCount val="11"/>
                <c:pt idx="0">
                  <c:v>295</c:v>
                </c:pt>
                <c:pt idx="1">
                  <c:v>286</c:v>
                </c:pt>
                <c:pt idx="2">
                  <c:v>275</c:v>
                </c:pt>
                <c:pt idx="3">
                  <c:v>265</c:v>
                </c:pt>
                <c:pt idx="4">
                  <c:v>256</c:v>
                </c:pt>
                <c:pt idx="5">
                  <c:v>246</c:v>
                </c:pt>
                <c:pt idx="6">
                  <c:v>233</c:v>
                </c:pt>
                <c:pt idx="7">
                  <c:v>222</c:v>
                </c:pt>
                <c:pt idx="8">
                  <c:v>206</c:v>
                </c:pt>
                <c:pt idx="9">
                  <c:v>180</c:v>
                </c:pt>
                <c:pt idx="10">
                  <c:v>141</c:v>
                </c:pt>
              </c:numCache>
            </c:numRef>
          </c:xVal>
          <c:yVal>
            <c:numRef>
              <c:f>Sheet1!$I$17:$I$27</c:f>
              <c:numCache>
                <c:formatCode>0%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0.70000000000000007</c:v>
                </c:pt>
                <c:pt idx="4">
                  <c:v>0.60000000000000009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0.2</c:v>
                </c:pt>
                <c:pt idx="9">
                  <c:v>0.1</c:v>
                </c:pt>
                <c:pt idx="10">
                  <c:v>0</c:v>
                </c:pt>
              </c:numCache>
            </c:numRef>
          </c:yVal>
          <c:smooth val="1"/>
        </c:ser>
        <c:axId val="104726912"/>
        <c:axId val="106145664"/>
      </c:scatterChart>
      <c:valAx>
        <c:axId val="104726912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Watts</a:t>
                </a:r>
              </a:p>
            </c:rich>
          </c:tx>
          <c:layout/>
        </c:title>
        <c:numFmt formatCode="General" sourceLinked="1"/>
        <c:tickLblPos val="nextTo"/>
        <c:crossAx val="106145664"/>
        <c:crosses val="autoZero"/>
        <c:crossBetween val="midCat"/>
      </c:valAx>
      <c:valAx>
        <c:axId val="10614566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0472691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026C1-08BA-6A43-BDBA-A34541E54B30}" type="slidenum">
              <a:rPr lang="en-US"/>
              <a:pPr/>
              <a:t>31</a:t>
            </a:fld>
            <a:endParaRPr 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83ADB-5B64-D148-92B4-B56DC3CA9F5C}" type="slidenum">
              <a:rPr lang="en-US"/>
              <a:pPr/>
              <a:t>32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83ADB-5B64-D148-92B4-B56DC3CA9F5C}" type="slidenum">
              <a:rPr lang="en-US"/>
              <a:pPr/>
              <a:t>33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AA556-8572-1F47-AB48-E3D5BB19A4A1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B390B27-D3E3-6F49-9725-B2C9F3329551}" type="slidenum">
              <a:rPr lang="en-US" sz="1200" b="0"/>
              <a:pPr algn="r"/>
              <a:t>37</a:t>
            </a:fld>
            <a:endParaRPr lang="en-US" sz="1200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AA556-8572-1F47-AB48-E3D5BB19A4A1}" type="slidenum">
              <a:rPr lang="en-US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B390B27-D3E3-6F49-9725-B2C9F3329551}" type="slidenum">
              <a:rPr lang="en-US" sz="1200" b="0"/>
              <a:pPr algn="r"/>
              <a:t>38</a:t>
            </a:fld>
            <a:endParaRPr lang="en-US" sz="1200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23480 calls to the function </a:t>
            </a:r>
            <a:r>
              <a:rPr lang="en-US" dirty="0" err="1" smtClean="0"/>
              <a:t>find_char_unquote</a:t>
            </a:r>
            <a:r>
              <a:rPr lang="en-US" dirty="0" smtClean="0"/>
              <a:t> and it makes up more than 1/6th of the program execution time. </a:t>
            </a:r>
          </a:p>
          <a:p>
            <a:r>
              <a:rPr lang="en-US" dirty="0" smtClean="0"/>
              <a:t>However the function </a:t>
            </a:r>
            <a:r>
              <a:rPr lang="en-US" dirty="0" err="1" smtClean="0"/>
              <a:t>eval</a:t>
            </a:r>
            <a:r>
              <a:rPr lang="en-US" dirty="0" smtClean="0"/>
              <a:t> has only 37 invocations </a:t>
            </a:r>
            <a:r>
              <a:rPr lang="en-US" dirty="0" err="1" smtClean="0"/>
              <a:t>o</a:t>
            </a:r>
            <a:r>
              <a:rPr lang="en-US" dirty="0" smtClean="0"/>
              <a:t> it's credit still it takes up about 1/11th of the program execution time. There is a possibility that this function is doing a lot of work and is a candidate for splitting up into different functions. Also notice that each call to </a:t>
            </a:r>
            <a:r>
              <a:rPr lang="en-US" dirty="0" err="1" smtClean="0"/>
              <a:t>eval</a:t>
            </a:r>
            <a:r>
              <a:rPr lang="en-US" dirty="0" smtClean="0"/>
              <a:t> eats up an average of 4.76 milliseconds which is quite huge compared to any of the other functions </a:t>
            </a:r>
          </a:p>
          <a:p>
            <a:r>
              <a:rPr lang="en-US" dirty="0" smtClean="0"/>
              <a:t>Also the functions </a:t>
            </a:r>
            <a:r>
              <a:rPr lang="en-US" dirty="0" err="1" smtClean="0"/>
              <a:t>pattern_search</a:t>
            </a:r>
            <a:r>
              <a:rPr lang="en-US" dirty="0" smtClean="0"/>
              <a:t> and update_file_1 take up nearly 1/4th of the execution time but share only 268 calls between them. Maybe these functions can also be split into smaller functions. </a:t>
            </a:r>
          </a:p>
          <a:p>
            <a:endParaRPr lang="en-US" dirty="0" smtClean="0"/>
          </a:p>
          <a:p>
            <a:r>
              <a:rPr lang="en-US" dirty="0" smtClean="0"/>
              <a:t>The source code has to be compiled with the -pg option ( also with -</a:t>
            </a:r>
            <a:r>
              <a:rPr lang="en-US" dirty="0" err="1" smtClean="0"/>
              <a:t>g</a:t>
            </a:r>
            <a:r>
              <a:rPr lang="en-US" dirty="0" smtClean="0"/>
              <a:t> if you want line-by-line profiling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DE24-C025-3A4C-8243-423BDA851E43}" type="slidenum">
              <a:rPr lang="en-US"/>
              <a:pPr/>
              <a:t>10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is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is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A919-69E6-DE4D-BFDC-229DC6488E88}" type="slidenum">
              <a:rPr lang="en-US"/>
              <a:pPr/>
              <a:t>28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B0CD0-8C84-1049-956F-16497922AA20}" type="slidenum">
              <a:rPr lang="en-US"/>
              <a:pPr/>
              <a:t>29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A8A0-ADE9-1442-AACF-4FDF282F5AFE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E21-FC44-244C-A16A-BADC55354F62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2964-8DCB-A945-8DD8-E854604C871B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672-C254-9249-A497-ED154B3C004D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F97C-9736-D84E-B2D4-91D47A5D2882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0C9-9006-4F4E-BA91-27F6227D2559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15C-B698-9147-A8E3-FFF4815DF2DF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B11F-4713-FB49-8EEE-41B638679C75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3A8-A281-BE42-A14B-30D6C0DC5B44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A76B-83ED-8647-BDA4-DA9399267CC6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81A3-992E-1048-A240-4D30478C11C9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~cs61c/sp11/picker/?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~cs61c/sp11/picker/?g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~cs61c/sp11/picker/?g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://inst.eecs.berkeley.edu/~cs61c/sp11/picker/?go" TargetMode="Externa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KwyCoQuhU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Performance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Michael Greenbaum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67EF-C448-9248-B781-00345625AA5F}" type="datetime1">
              <a:rPr lang="en-US" smtClean="0"/>
              <a:pPr/>
              <a:t>7/7/2011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Performance?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Latency </a:t>
            </a:r>
            <a:r>
              <a:rPr lang="en-US" dirty="0" smtClean="0"/>
              <a:t>(or </a:t>
            </a:r>
            <a:r>
              <a:rPr lang="en-US" i="1" dirty="0" smtClean="0"/>
              <a:t>response time </a:t>
            </a:r>
            <a:r>
              <a:rPr lang="en-US" dirty="0" smtClean="0"/>
              <a:t>or </a:t>
            </a:r>
            <a:r>
              <a:rPr lang="en-US" i="1" dirty="0" smtClean="0"/>
              <a:t>execution 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Time to complete one task</a:t>
            </a:r>
          </a:p>
          <a:p>
            <a:r>
              <a:rPr lang="en-US" i="1" dirty="0" smtClean="0"/>
              <a:t>Bandwidth </a:t>
            </a:r>
            <a:r>
              <a:rPr lang="en-US" dirty="0" smtClean="0"/>
              <a:t>(or </a:t>
            </a:r>
            <a:r>
              <a:rPr lang="en-US" i="1" dirty="0" smtClean="0"/>
              <a:t>throughput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Tasks completed per unit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17F-C48B-3F44-AFC8-65559D70BC3F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2C0-DC77-E64D-ACD4-9D571498FD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435100"/>
            <a:ext cx="8585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Cloud Performance:</a:t>
            </a:r>
            <a:br>
              <a:rPr lang="en-US" dirty="0" smtClean="0"/>
            </a:br>
            <a:r>
              <a:rPr lang="en-US" dirty="0" smtClean="0"/>
              <a:t>Why Application Latency Matters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864100"/>
            <a:ext cx="8229600" cy="1262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figure of merit: application responsiveness</a:t>
            </a:r>
          </a:p>
          <a:p>
            <a:pPr lvl="1"/>
            <a:r>
              <a:rPr lang="en-US" dirty="0" smtClean="0"/>
              <a:t>Longer the delay, the fewer the user clicks, the less the user happiness, and the lower the revenue per user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B140-9CCE-C541-A64C-7997912E0FB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Relative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= 1/Program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&gt;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=&gt;</a:t>
            </a:r>
            <a:br>
              <a:rPr lang="en-US" dirty="0" smtClean="0"/>
            </a:br>
            <a:r>
              <a:rPr lang="en-US" dirty="0" smtClean="0"/>
              <a:t>1/Execution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&gt; 1/Execution Time</a:t>
            </a:r>
            <a:r>
              <a:rPr lang="en-US" baseline="-25000" dirty="0" smtClean="0"/>
              <a:t>y </a:t>
            </a:r>
            <a:r>
              <a:rPr lang="en-US" dirty="0" smtClean="0"/>
              <a:t>=&gt;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&gt;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Computer X is N times faster than Computer Y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/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 N or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/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N</a:t>
            </a:r>
          </a:p>
          <a:p>
            <a:r>
              <a:rPr lang="en-US" dirty="0" smtClean="0"/>
              <a:t>Bus is to Ferrari as 12 is to 11.1:</a:t>
            </a:r>
            <a:br>
              <a:rPr lang="en-US" dirty="0" smtClean="0"/>
            </a:br>
            <a:r>
              <a:rPr lang="en-US" dirty="0" smtClean="0"/>
              <a:t>Ferrari is 1.08 times faster than the bus!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183-4C97-574F-B700-A663DE66B9F7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use a clock to determine when events </a:t>
            </a:r>
            <a:r>
              <a:rPr lang="en-US" dirty="0" smtClean="0"/>
              <a:t>take </a:t>
            </a:r>
            <a:r>
              <a:rPr lang="en-US" dirty="0" smtClean="0"/>
              <a:t>place within hardware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cycles:</a:t>
            </a:r>
            <a:r>
              <a:rPr lang="en-US" dirty="0" smtClean="0"/>
              <a:t> discrete time intervals</a:t>
            </a:r>
          </a:p>
          <a:p>
            <a:pPr lvl="1"/>
            <a:r>
              <a:rPr lang="en-US" dirty="0" smtClean="0"/>
              <a:t>aka clocks, cycles, clock periods, clock ticks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rate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0000"/>
                </a:solidFill>
              </a:rPr>
              <a:t>clock frequency:</a:t>
            </a:r>
            <a:r>
              <a:rPr lang="en-US" dirty="0" smtClean="0"/>
              <a:t> clock cycles per second (inverse of clock cycle time)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GigaHertz</a:t>
            </a:r>
            <a:r>
              <a:rPr lang="en-US" dirty="0" smtClean="0"/>
              <a:t> clock rate </a:t>
            </a:r>
            <a:br>
              <a:rPr lang="en-US" dirty="0" smtClean="0"/>
            </a:br>
            <a:r>
              <a:rPr lang="en-US" dirty="0" smtClean="0"/>
              <a:t>=&gt; clock cycle time = 1/(3x10</a:t>
            </a:r>
            <a:r>
              <a:rPr lang="en-US" baseline="30000" dirty="0" smtClean="0"/>
              <a:t>9</a:t>
            </a:r>
            <a:r>
              <a:rPr lang="en-US" dirty="0" smtClean="0"/>
              <a:t>) seconds </a:t>
            </a:r>
            <a:br>
              <a:rPr lang="en-US" dirty="0" smtClean="0"/>
            </a:br>
            <a:r>
              <a:rPr lang="en-US" dirty="0" smtClean="0"/>
              <a:t>      clock cycle time = 333 picoseconds (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FF7-86E0-4445-BF24-EC604B03C474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distinguish between processor time and I/O, </a:t>
            </a:r>
            <a:r>
              <a:rPr lang="en-US" i="1" dirty="0" smtClean="0">
                <a:solidFill>
                  <a:srgbClr val="000000"/>
                </a:solidFill>
              </a:rPr>
              <a:t>CPU time </a:t>
            </a:r>
            <a:r>
              <a:rPr lang="en-US" dirty="0" smtClean="0"/>
              <a:t>is time spent in processor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= Clock Cycles/Program 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  </a:t>
            </a:r>
            <a:r>
              <a:rPr lang="en-US" sz="2800" dirty="0" err="1" smtClean="0">
                <a:latin typeface="Courier New"/>
                <a:cs typeface="Courier New"/>
              </a:rPr>
              <a:t>x</a:t>
            </a:r>
            <a:r>
              <a:rPr lang="en-US" sz="2800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Or </a:t>
            </a:r>
            <a:br>
              <a:rPr lang="en-US" dirty="0" smtClean="0"/>
            </a:br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= Clock Cycles/Program ÷ Clock 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D1EC-A59D-BA42-B430-AF611174E02A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But a program executes instructions</a:t>
            </a:r>
          </a:p>
          <a:p>
            <a:r>
              <a:rPr lang="en-US" dirty="0" smtClean="0">
                <a:latin typeface="Courier New"/>
                <a:cs typeface="Courier New"/>
              </a:rPr>
              <a:t>CPU Time/Program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 = Clock Cycles/Program x Clock Cycle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595" dirty="0" smtClean="0">
                <a:latin typeface="Courier New"/>
                <a:cs typeface="Courier New"/>
              </a:rPr>
              <a:t>= </a:t>
            </a:r>
            <a:r>
              <a:rPr lang="en-US" sz="2595" dirty="0" smtClean="0">
                <a:latin typeface="Courier New"/>
                <a:cs typeface="Courier New"/>
              </a:rPr>
              <a:t>Instructions/Program </a:t>
            </a:r>
            <a:r>
              <a:rPr lang="en-US" sz="2595" dirty="0" smtClean="0">
                <a:latin typeface="Courier New"/>
                <a:cs typeface="Courier New"/>
              </a:rPr>
              <a:t/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x Average Clock </a:t>
            </a:r>
            <a:r>
              <a:rPr lang="en-US" sz="2595" dirty="0" smtClean="0">
                <a:latin typeface="Courier New"/>
                <a:cs typeface="Courier New"/>
              </a:rPr>
              <a:t>Cycles/Instruction</a:t>
            </a:r>
            <a:r>
              <a:rPr lang="en-US" sz="2595" dirty="0" smtClean="0">
                <a:latin typeface="Courier New"/>
                <a:cs typeface="Courier New"/>
              </a:rPr>
              <a:t/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x Clock Cycle Time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called </a:t>
            </a:r>
            <a:r>
              <a:rPr lang="en-US" i="1" dirty="0" smtClean="0"/>
              <a:t>Instruction Count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abbreviated </a:t>
            </a:r>
            <a:r>
              <a:rPr lang="en-US" i="1" dirty="0" smtClean="0"/>
              <a:t>CPI </a:t>
            </a:r>
            <a:r>
              <a:rPr lang="en-US" dirty="0" smtClean="0"/>
              <a:t>for average </a:t>
            </a:r>
            <a:br>
              <a:rPr lang="en-US" dirty="0" smtClean="0"/>
            </a:br>
            <a:r>
              <a:rPr lang="en-US" b="1" i="1" dirty="0" smtClean="0">
                <a:latin typeface="+mj-lt"/>
                <a:cs typeface="Courier New"/>
              </a:rPr>
              <a:t>C</a:t>
            </a:r>
            <a:r>
              <a:rPr lang="en-US" i="1" dirty="0" smtClean="0">
                <a:latin typeface="+mj-lt"/>
                <a:cs typeface="Courier New"/>
              </a:rPr>
              <a:t>lock Cycles </a:t>
            </a:r>
            <a:r>
              <a:rPr lang="en-US" b="1" i="1" dirty="0" smtClean="0">
                <a:latin typeface="+mj-lt"/>
                <a:cs typeface="Courier New"/>
              </a:rPr>
              <a:t>P</a:t>
            </a:r>
            <a:r>
              <a:rPr lang="en-US" i="1" dirty="0" smtClean="0">
                <a:latin typeface="+mj-lt"/>
                <a:cs typeface="Courier New"/>
              </a:rPr>
              <a:t>er </a:t>
            </a:r>
            <a:r>
              <a:rPr lang="en-US" b="1" i="1" dirty="0" smtClean="0">
                <a:latin typeface="+mj-lt"/>
                <a:cs typeface="Courier New"/>
              </a:rPr>
              <a:t>I</a:t>
            </a:r>
            <a:r>
              <a:rPr lang="en-US" i="1" dirty="0" smtClean="0">
                <a:latin typeface="+mj-lt"/>
                <a:cs typeface="Courier New"/>
              </a:rPr>
              <a:t>nstruction </a:t>
            </a:r>
          </a:p>
          <a:p>
            <a:r>
              <a:rPr lang="en-US" dirty="0" smtClean="0"/>
              <a:t>3rd term is 1 / Clock 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FC19-66EB-674B-B504-7C7075446C83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Restating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44600"/>
            <a:ext cx="8394700" cy="4525963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Instruction		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036D-9468-5448-B9D3-21DD35D9E289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1841500"/>
            <a:ext cx="1943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438400"/>
            <a:ext cx="7251700" cy="610176"/>
            <a:chOff x="1485900" y="2438400"/>
            <a:chExt cx="7251700" cy="6101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Hardware or software component?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4E7-5614-D54E-B2B6-2EB25A0DD2C4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Hardware or software component?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Clock Rate, CPI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CB1-291B-3B4B-A1C2-7FB85C23EF06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A clock cycle time 250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A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Computer B clock cycle time 500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B</a:t>
            </a:r>
            <a:r>
              <a:rPr lang="en-US" dirty="0" smtClean="0"/>
              <a:t> = 1.2</a:t>
            </a:r>
          </a:p>
          <a:p>
            <a:r>
              <a:rPr lang="en-US" dirty="0" smtClean="0"/>
              <a:t>Assume A and B have same instruction set</a:t>
            </a:r>
          </a:p>
          <a:p>
            <a:r>
              <a:rPr lang="en-US" dirty="0" smtClean="0"/>
              <a:t>Which statement is true?</a:t>
            </a:r>
          </a:p>
          <a:p>
            <a:pPr>
              <a:buNone/>
            </a:pPr>
            <a:r>
              <a:rPr lang="en-US" dirty="0" smtClean="0"/>
              <a:t>Red. 		Computer A is ~1.2 times faster than B</a:t>
            </a:r>
          </a:p>
          <a:p>
            <a:pPr marL="514350" indent="-514350">
              <a:buNone/>
            </a:pPr>
            <a:r>
              <a:rPr lang="en-US" dirty="0" smtClean="0"/>
              <a:t>Blue. </a:t>
            </a:r>
            <a:r>
              <a:rPr lang="en-US" dirty="0" smtClean="0"/>
              <a:t>	Computer A is ~4.0 times faster than B</a:t>
            </a:r>
          </a:p>
          <a:p>
            <a:pPr marL="514350" indent="-514350">
              <a:buNone/>
            </a:pPr>
            <a:r>
              <a:rPr lang="en-US" dirty="0" smtClean="0"/>
              <a:t>Green. 	Computer B is ~1.7 times faster than A</a:t>
            </a:r>
          </a:p>
          <a:p>
            <a:pPr marL="514350" indent="-514350">
              <a:buNone/>
            </a:pPr>
            <a:r>
              <a:rPr lang="en-US" dirty="0" smtClean="0"/>
              <a:t>Yellow. 	Computer B is ~3.4 times faster than A</a:t>
            </a:r>
          </a:p>
          <a:p>
            <a:pPr marL="514350" indent="-514350">
              <a:buNone/>
            </a:pPr>
            <a:r>
              <a:rPr lang="en-US" dirty="0" smtClean="0"/>
              <a:t>Purple. </a:t>
            </a:r>
            <a:r>
              <a:rPr lang="en-US" dirty="0" smtClean="0"/>
              <a:t>		None of the </a:t>
            </a:r>
            <a:r>
              <a:rPr lang="en-US" dirty="0" smtClean="0"/>
              <a:t>above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4AAE-29EE-E84C-99EA-401E2DDA7BF4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Defining performance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Workloads and Benchmarks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Measuring Performance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A clock cycle time 250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A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Computer B clock cycle time 500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B</a:t>
            </a:r>
            <a:r>
              <a:rPr lang="en-US" dirty="0" smtClean="0"/>
              <a:t> = 1.2</a:t>
            </a:r>
          </a:p>
          <a:p>
            <a:r>
              <a:rPr lang="en-US" dirty="0" smtClean="0"/>
              <a:t>Assume A and B have same instruction set</a:t>
            </a:r>
          </a:p>
          <a:p>
            <a:r>
              <a:rPr lang="en-US" dirty="0" smtClean="0"/>
              <a:t>Which statement is true?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Red. 		Computer A is ~1.2 times faster than B</a:t>
            </a:r>
          </a:p>
          <a:p>
            <a:pPr marL="514350" indent="-514350">
              <a:buNone/>
            </a:pPr>
            <a:r>
              <a:rPr lang="en-US" dirty="0" smtClean="0"/>
              <a:t>Blue. </a:t>
            </a:r>
            <a:r>
              <a:rPr lang="en-US" dirty="0" smtClean="0"/>
              <a:t>	Computer A is ~4.0 times faster than B</a:t>
            </a:r>
          </a:p>
          <a:p>
            <a:pPr marL="514350" indent="-514350">
              <a:buNone/>
            </a:pPr>
            <a:r>
              <a:rPr lang="en-US" dirty="0" smtClean="0"/>
              <a:t>Green. 	Computer B is ~1.7 times faster than A</a:t>
            </a:r>
          </a:p>
          <a:p>
            <a:pPr marL="514350" indent="-514350">
              <a:buNone/>
            </a:pPr>
            <a:r>
              <a:rPr lang="en-US" dirty="0" smtClean="0"/>
              <a:t>Yellow. 	Computer B is ~3.4 times faster than A</a:t>
            </a:r>
          </a:p>
          <a:p>
            <a:pPr marL="514350" indent="-514350">
              <a:buNone/>
            </a:pPr>
            <a:r>
              <a:rPr lang="en-US" dirty="0" smtClean="0"/>
              <a:t>Purple. </a:t>
            </a:r>
            <a:r>
              <a:rPr lang="en-US" dirty="0" smtClean="0"/>
              <a:t>		None of the above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3B1E-3F58-3544-8D3B-C53D1D4B1F73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Floating Point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Defining performance</a:t>
            </a:r>
          </a:p>
          <a:p>
            <a:r>
              <a:rPr lang="en-US" b="1" dirty="0" smtClean="0"/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Workloads and Benchmarks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Measuring Performance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86868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1 </a:t>
            </a:r>
            <a:r>
              <a:rPr lang="en-US" dirty="0" smtClean="0"/>
              <a:t>due Sunday.</a:t>
            </a:r>
            <a:endParaRPr lang="en-US" dirty="0" smtClean="0"/>
          </a:p>
          <a:p>
            <a:r>
              <a:rPr lang="en-US" dirty="0" smtClean="0"/>
              <a:t>Midterm, Friday 7/15.</a:t>
            </a:r>
          </a:p>
          <a:p>
            <a:pPr lvl="1"/>
            <a:r>
              <a:rPr lang="en-US" dirty="0" smtClean="0"/>
              <a:t>Time and Location still TBD, will keep you updated</a:t>
            </a:r>
          </a:p>
          <a:p>
            <a:pPr lvl="1"/>
            <a:r>
              <a:rPr lang="en-US" dirty="0" smtClean="0"/>
              <a:t>Closed book. We will supply you with a green sheet.</a:t>
            </a:r>
          </a:p>
          <a:p>
            <a:pPr lvl="1"/>
            <a:r>
              <a:rPr lang="en-US" dirty="0" smtClean="0"/>
              <a:t>You can bring a one-sided, </a:t>
            </a:r>
            <a:r>
              <a:rPr lang="en-US" i="1" dirty="0" smtClean="0"/>
              <a:t>handwritten</a:t>
            </a:r>
            <a:r>
              <a:rPr lang="en-US" dirty="0" smtClean="0"/>
              <a:t> </a:t>
            </a:r>
            <a:r>
              <a:rPr lang="en-US" dirty="0" err="1" smtClean="0"/>
              <a:t>cheatsheet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3 hours long.</a:t>
            </a:r>
          </a:p>
          <a:p>
            <a:r>
              <a:rPr lang="en-US" dirty="0" smtClean="0"/>
              <a:t>Review Session </a:t>
            </a:r>
            <a:r>
              <a:rPr lang="en-US" dirty="0" smtClean="0"/>
              <a:t>early next week (probably Monday)</a:t>
            </a:r>
          </a:p>
          <a:p>
            <a:r>
              <a:rPr lang="en-US" dirty="0" smtClean="0"/>
              <a:t>“CS Illustrated” slides at bottom of webpage.</a:t>
            </a:r>
          </a:p>
          <a:p>
            <a:pPr lvl="1"/>
            <a:r>
              <a:rPr lang="en-US" dirty="0" smtClean="0"/>
              <a:t>Useful illustrations for understanding number representation, floating point, pointers.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26B4-FE69-6147-9E4A-F0C91DE2D21E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3775"/>
            <a:ext cx="8534400" cy="5254625"/>
          </a:xfrm>
        </p:spPr>
        <p:txBody>
          <a:bodyPr/>
          <a:lstStyle/>
          <a:p>
            <a:pPr eaLnBrk="1" hangingPunct="1"/>
            <a:endParaRPr lang="en-US" sz="2800" dirty="0" smtClean="0">
              <a:solidFill>
                <a:schemeClr val="accent1"/>
              </a:solidFill>
              <a:latin typeface="+mj-lt"/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latin typeface="+mj-lt"/>
                <a:ea typeface="ＭＳ Ｐゴシック" pitchFamily="34" charset="-128"/>
              </a:rPr>
              <a:t>How </a:t>
            </a:r>
            <a:r>
              <a:rPr lang="en-US" sz="2800" dirty="0" smtClean="0">
                <a:latin typeface="+mj-lt"/>
                <a:ea typeface="ＭＳ Ｐゴシック" pitchFamily="34" charset="-128"/>
              </a:rPr>
              <a:t>should we study for the midterm?</a:t>
            </a:r>
          </a:p>
          <a:p>
            <a:pPr lvl="1" eaLnBrk="1" hangingPunct="1"/>
            <a:r>
              <a:rPr lang="en-US" sz="2400" dirty="0" smtClean="0">
                <a:latin typeface="+mj-lt"/>
                <a:ea typeface="ＭＳ Ｐゴシック" pitchFamily="34" charset="-128"/>
              </a:rPr>
              <a:t>Form study groups…don’t prepare in isolation!</a:t>
            </a:r>
          </a:p>
          <a:p>
            <a:pPr lvl="1" eaLnBrk="1" hangingPunct="1"/>
            <a:r>
              <a:rPr lang="en-US" sz="2400" dirty="0" smtClean="0">
                <a:latin typeface="+mj-lt"/>
                <a:ea typeface="ＭＳ Ｐゴシック" pitchFamily="34" charset="-128"/>
              </a:rPr>
              <a:t>Attend the review session </a:t>
            </a:r>
          </a:p>
          <a:p>
            <a:pPr lvl="1" eaLnBrk="1" hangingPunct="1"/>
            <a:r>
              <a:rPr lang="en-US" sz="2400" dirty="0" smtClean="0">
                <a:latin typeface="+mj-lt"/>
                <a:ea typeface="ＭＳ Ｐゴシック" pitchFamily="34" charset="-128"/>
              </a:rPr>
              <a:t>Look over HW, Labs, Projects, class notes!</a:t>
            </a:r>
          </a:p>
          <a:p>
            <a:pPr lvl="1" eaLnBrk="1" hangingPunct="1"/>
            <a:r>
              <a:rPr lang="en-US" sz="2400" dirty="0" smtClean="0">
                <a:latin typeface="+mj-lt"/>
                <a:ea typeface="ＭＳ Ｐゴシック" pitchFamily="34" charset="-128"/>
              </a:rPr>
              <a:t>Go over old exams – HKN has put them online (link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at top of cs61C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home page)</a:t>
            </a:r>
          </a:p>
          <a:p>
            <a:pPr lvl="1" eaLnBrk="1" hangingPunct="1"/>
            <a:r>
              <a:rPr lang="en-US" sz="2400" dirty="0" smtClean="0">
                <a:latin typeface="+mj-lt"/>
                <a:ea typeface="ＭＳ Ｐゴシック" pitchFamily="34" charset="-128"/>
              </a:rPr>
              <a:t>Attend TA office hours, my office hours, work out hard </a:t>
            </a:r>
            <a:r>
              <a:rPr lang="en-US" sz="2400" dirty="0" err="1" smtClean="0">
                <a:latin typeface="+mj-lt"/>
                <a:ea typeface="ＭＳ Ｐゴシック" pitchFamily="34" charset="-128"/>
              </a:rPr>
              <a:t>probs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lvl="1" eaLnBrk="1" hangingPunct="1"/>
            <a:r>
              <a:rPr lang="en-US" sz="2400" dirty="0" smtClean="0">
                <a:latin typeface="+mj-lt"/>
                <a:ea typeface="ＭＳ Ｐゴシック" pitchFamily="34" charset="-128"/>
              </a:rPr>
              <a:t>ASK QUESTIONS!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Administrivia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Floating Point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Defining performance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/>
              <a:t>Workloads and Benchmarks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Measuring Performance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and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Workload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Set of programs run on a computer </a:t>
            </a:r>
          </a:p>
          <a:p>
            <a:pPr lvl="1"/>
            <a:r>
              <a:rPr lang="en-US" dirty="0" smtClean="0"/>
              <a:t>Actual collection of applications run or made from real programs to approximate such a mix </a:t>
            </a:r>
          </a:p>
          <a:p>
            <a:pPr lvl="1"/>
            <a:r>
              <a:rPr lang="en-US" dirty="0" smtClean="0"/>
              <a:t>Specifies both programs and relative frequencies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Benchmark: </a:t>
            </a:r>
            <a:r>
              <a:rPr lang="en-US" dirty="0" smtClean="0"/>
              <a:t>Program selected for use in comparing computer performance</a:t>
            </a:r>
          </a:p>
          <a:p>
            <a:pPr lvl="1"/>
            <a:r>
              <a:rPr lang="en-US" dirty="0" smtClean="0"/>
              <a:t>Benchmarks form a workload</a:t>
            </a:r>
          </a:p>
          <a:p>
            <a:pPr lvl="1"/>
            <a:r>
              <a:rPr lang="en-US" dirty="0" smtClean="0"/>
              <a:t>Usually standardized so that many use them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8B6-1666-6A45-BD24-54E23651D6B6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 </a:t>
            </a:r>
            <a:br>
              <a:rPr lang="en-US" dirty="0" smtClean="0"/>
            </a:br>
            <a:r>
              <a:rPr lang="en-US" sz="4000" dirty="0" smtClean="0"/>
              <a:t>(System Performance Evaluation Cooperative)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Vendor cooperative for benchmarks, started in 1989</a:t>
            </a:r>
          </a:p>
          <a:p>
            <a:r>
              <a:rPr lang="en-US" dirty="0" smtClean="0"/>
              <a:t>SPECCPU2006</a:t>
            </a:r>
          </a:p>
          <a:p>
            <a:pPr lvl="1"/>
            <a:r>
              <a:rPr lang="en-US" dirty="0" smtClean="0"/>
              <a:t>12 Integer Programs</a:t>
            </a:r>
          </a:p>
          <a:p>
            <a:pPr lvl="1"/>
            <a:r>
              <a:rPr lang="en-US" dirty="0" smtClean="0"/>
              <a:t>17 Floating-Point Programs</a:t>
            </a:r>
          </a:p>
          <a:p>
            <a:r>
              <a:rPr lang="en-US" dirty="0" smtClean="0"/>
              <a:t>Often turn into number where bigger is faster</a:t>
            </a:r>
          </a:p>
          <a:p>
            <a:r>
              <a:rPr lang="en-US" i="1" dirty="0" err="1" smtClean="0">
                <a:solidFill>
                  <a:srgbClr val="000000"/>
                </a:solidFill>
              </a:rPr>
              <a:t>SPECratio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execution </a:t>
            </a:r>
            <a:r>
              <a:rPr lang="en-US" dirty="0" smtClean="0"/>
              <a:t>time on old reference computer divide by execution time on new computer to get an effective speed-up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3E08-70C7-CA40-920D-EF4D57F98952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901700"/>
          </a:xfrm>
        </p:spPr>
        <p:txBody>
          <a:bodyPr/>
          <a:lstStyle/>
          <a:p>
            <a:r>
              <a:rPr lang="en-US" dirty="0" smtClean="0"/>
              <a:t>SPECINT2006 on AMD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9900" y="882313"/>
          <a:ext cx="8496300" cy="589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282700"/>
                <a:gridCol w="698500"/>
                <a:gridCol w="1257300"/>
                <a:gridCol w="1181100"/>
                <a:gridCol w="1168400"/>
                <a:gridCol w="812800"/>
              </a:tblGrid>
              <a:tr h="622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Description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Instruc-tion</a:t>
                      </a:r>
                      <a:r>
                        <a:rPr lang="en-US" sz="2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Count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CPI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Clock cycle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ps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Execu-tion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Refer-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ence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SPEC-ratio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Interpreted string processing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9,770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15.3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Block-sorting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817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9,650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GNU C compiler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Combinatorial optimization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10.0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1,345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Go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10,490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Search gene sequence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2,783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10.5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Chess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12,100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14.5</a:t>
                      </a:r>
                    </a:p>
                  </a:txBody>
                  <a:tcPr marL="12700" marR="12700" marT="12700" marB="0" anchor="b"/>
                </a:tc>
              </a:tr>
              <a:tr h="4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Quantum computer simulation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20,720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19.8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Video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3,102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22,130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22.3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Discrete event simulation library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6,250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Games/path finding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7,020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XML parsing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2.70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6,900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6.0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062-37E2-3D4F-9EF4-7400E89F0F44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DE3C-8C34-8646-806F-B1ABAE51FA38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EB2-242F-CC43-810C-EE3579874E97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34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Summarizing </a:t>
            </a:r>
            <a:r>
              <a:rPr lang="en-US" dirty="0" smtClean="0"/>
              <a:t>Performance …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3990975"/>
            <a:ext cx="4773613" cy="635000"/>
          </a:xfrm>
          <a:noFill/>
          <a:ln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3200" i="1"/>
              <a:t>Which system is faster?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981200"/>
            <a:ext cx="6172200" cy="1600200"/>
            <a:chOff x="1200" y="1296"/>
            <a:chExt cx="3888" cy="1008"/>
          </a:xfrm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2112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49607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49608" name="Rectangle 8"/>
            <p:cNvSpPr>
              <a:spLocks noChangeArrowheads="1"/>
            </p:cNvSpPr>
            <p:nvPr/>
          </p:nvSpPr>
          <p:spPr bwMode="auto">
            <a:xfrm>
              <a:off x="1200" y="1632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600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200" y="1968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9612" name="Rectangle 12"/>
            <p:cNvSpPr>
              <a:spLocks noChangeArrowheads="1"/>
            </p:cNvSpPr>
            <p:nvPr/>
          </p:nvSpPr>
          <p:spPr bwMode="auto">
            <a:xfrm>
              <a:off x="2112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600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2ECF-B1B5-834D-9216-37262125E553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9D2-4FA8-4A48-963C-641F04BB694C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</p:spPr>
        <p:txBody>
          <a:bodyPr/>
          <a:lstStyle/>
          <a:p>
            <a:r>
              <a:rPr lang="en-US" dirty="0"/>
              <a:t>…</a:t>
            </a:r>
            <a:r>
              <a:rPr lang="en-US" dirty="0" smtClean="0"/>
              <a:t> Depends Who’s Selling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600200"/>
            <a:ext cx="6110288" cy="1146175"/>
            <a:chOff x="1296" y="911"/>
            <a:chExt cx="3849" cy="722"/>
          </a:xfrm>
        </p:grpSpPr>
        <p:sp>
          <p:nvSpPr>
            <p:cNvPr id="1050628" name="Rectangle 4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29" name="Rectangle 5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30" name="Rectangle 6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31" name="Rectangle 7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32" name="Rectangle 8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3" name="Rectangle 9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4" name="Rectangle 10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35" name="Rectangle 11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6" name="Rectangle 12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7" name="Rectangle 13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38" name="Rectangle 14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050640" name="Text Box 16"/>
          <p:cNvSpPr txBox="1">
            <a:spLocks noChangeArrowheads="1"/>
          </p:cNvSpPr>
          <p:nvPr/>
        </p:nvSpPr>
        <p:spPr bwMode="auto">
          <a:xfrm>
            <a:off x="3048000" y="2743200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Average throughput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00200" y="3200400"/>
            <a:ext cx="6110288" cy="1146175"/>
            <a:chOff x="1296" y="911"/>
            <a:chExt cx="3849" cy="722"/>
          </a:xfrm>
        </p:grpSpPr>
        <p:sp>
          <p:nvSpPr>
            <p:cNvPr id="1050642" name="Rectangle 18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43" name="Rectangle 19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44" name="Rectangle 20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45" name="Rectangle 21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46" name="Rectangle 22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47" name="Rectangle 23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48" name="Rectangle 24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49" name="Rectangle 25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0" name="Rectangle 26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1" name="Rectangle 27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52" name="Rectangle 28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  <p:sp>
          <p:nvSpPr>
            <p:cNvPr id="1050653" name="Rectangle 29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</p:grpSp>
      <p:sp>
        <p:nvSpPr>
          <p:cNvPr id="1050654" name="Text Box 30"/>
          <p:cNvSpPr txBox="1">
            <a:spLocks noChangeArrowheads="1"/>
          </p:cNvSpPr>
          <p:nvPr/>
        </p:nvSpPr>
        <p:spPr bwMode="auto">
          <a:xfrm>
            <a:off x="3124200" y="4343400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B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600200" y="4953000"/>
            <a:ext cx="6110288" cy="1146175"/>
            <a:chOff x="1296" y="911"/>
            <a:chExt cx="3849" cy="722"/>
          </a:xfrm>
        </p:grpSpPr>
        <p:sp>
          <p:nvSpPr>
            <p:cNvPr id="1050656" name="Rectangle 32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57" name="Rectangle 33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58" name="Rectangle 34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59" name="Rectangle 35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60" name="Rectangle 36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1" name="Rectangle 37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2" name="Rectangle 38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63" name="Rectangle 39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64" name="Rectangle 40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65" name="Rectangle 41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66" name="Rectangle 42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7" name="Rectangle 43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</p:grpSp>
      <p:sp>
        <p:nvSpPr>
          <p:cNvPr id="1050668" name="Text Box 44"/>
          <p:cNvSpPr txBox="1">
            <a:spLocks noChangeArrowheads="1"/>
          </p:cNvSpPr>
          <p:nvPr/>
        </p:nvSpPr>
        <p:spPr bwMode="auto">
          <a:xfrm>
            <a:off x="3124200" y="6096000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Floating </a:t>
            </a:r>
            <a:r>
              <a:rPr lang="en-US" dirty="0" smtClean="0"/>
              <a:t>Point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the implicit 1 in front of the </a:t>
            </a:r>
            <a:r>
              <a:rPr lang="en-US" dirty="0" err="1" smtClean="0"/>
              <a:t>Significand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26B4-FE69-6147-9E4A-F0C91DE2D21E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8477" y="1624099"/>
            <a:ext cx="8534400" cy="236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4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0451" y="1797281"/>
            <a:ext cx="7908925" cy="1438276"/>
            <a:chOff x="336" y="1209"/>
            <a:chExt cx="4982" cy="906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087" y="1212"/>
              <a:ext cx="23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36" y="1209"/>
              <a:ext cx="34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31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2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</a:rPr>
                <a:t>S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00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Exponent</a:t>
              </a: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24" y="1209"/>
              <a:ext cx="34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30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4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23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4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22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13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chemeClr val="accent1"/>
                  </a:solidFill>
                </a:rPr>
                <a:t>Significand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383" y="1785"/>
              <a:ext cx="53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1 bit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62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8 bits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74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23 bits</a:t>
              </a:r>
            </a:p>
          </p:txBody>
        </p:sp>
      </p:grp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219200" y="3336520"/>
            <a:ext cx="7924800" cy="436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/>
              <a:t>(-1)</a:t>
            </a:r>
            <a:r>
              <a:rPr lang="en-US" sz="3200" b="1" baseline="30000" dirty="0">
                <a:solidFill>
                  <a:schemeClr val="accent6"/>
                </a:solidFill>
              </a:rPr>
              <a:t>S</a:t>
            </a:r>
            <a:r>
              <a:rPr lang="en-US" sz="3200" b="1" dirty="0"/>
              <a:t> x (1 . </a:t>
            </a:r>
            <a:r>
              <a:rPr lang="en-US" sz="3200" b="1" dirty="0" err="1">
                <a:solidFill>
                  <a:schemeClr val="accent1"/>
                </a:solidFill>
              </a:rPr>
              <a:t>Significand</a:t>
            </a:r>
            <a:r>
              <a:rPr lang="en-US" sz="3200" b="1" dirty="0"/>
              <a:t>) x 2</a:t>
            </a:r>
            <a:r>
              <a:rPr lang="en-US" sz="3200" b="1" baseline="30000" dirty="0"/>
              <a:t>(</a:t>
            </a:r>
            <a:r>
              <a:rPr lang="en-US" sz="3200" b="1" baseline="30000" dirty="0">
                <a:solidFill>
                  <a:schemeClr val="accent2"/>
                </a:solidFill>
              </a:rPr>
              <a:t>Exponent</a:t>
            </a:r>
            <a:r>
              <a:rPr lang="en-US" sz="3200" b="1" baseline="30000" dirty="0"/>
              <a:t>-127</a:t>
            </a:r>
            <a:r>
              <a:rPr lang="en-US" sz="3200" b="1" baseline="30000" dirty="0" smtClean="0"/>
              <a:t>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SPEC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37100"/>
          </a:xfrm>
        </p:spPr>
        <p:txBody>
          <a:bodyPr>
            <a:normAutofit/>
          </a:bodyPr>
          <a:lstStyle/>
          <a:p>
            <a:r>
              <a:rPr lang="en-US" dirty="0" smtClean="0"/>
              <a:t>Varies from 6x to 22x faster than reference computer</a:t>
            </a:r>
          </a:p>
          <a:p>
            <a:r>
              <a:rPr lang="en-US" i="1" dirty="0" smtClean="0"/>
              <a:t>Geometric mean </a:t>
            </a:r>
            <a:r>
              <a:rPr lang="en-US" dirty="0" smtClean="0"/>
              <a:t>of ratios: </a:t>
            </a:r>
            <a:br>
              <a:rPr lang="en-US" dirty="0" smtClean="0"/>
            </a:br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root of product </a:t>
            </a:r>
            <a:br>
              <a:rPr lang="en-US" dirty="0" smtClean="0"/>
            </a:br>
            <a:r>
              <a:rPr lang="en-US" dirty="0" smtClean="0"/>
              <a:t>of N ratios</a:t>
            </a:r>
          </a:p>
          <a:p>
            <a:pPr lvl="1"/>
            <a:r>
              <a:rPr lang="en-US" dirty="0" smtClean="0"/>
              <a:t>Geometric Mean gives same relative answer no matter what computer is used as reference</a:t>
            </a:r>
          </a:p>
          <a:p>
            <a:r>
              <a:rPr lang="en-US" dirty="0" smtClean="0"/>
              <a:t>Geometric Mean for Barcelona is 11.7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8D9-22C9-2147-8FB8-1B5ED4E9F338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26" y="2753021"/>
            <a:ext cx="3184319" cy="133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C98C-C888-C24C-8F6E-0E3416CBAD9B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B60-551A-4B4B-903A-FCF94FEFB474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and Power</a:t>
            </a:r>
            <a:br>
              <a:rPr lang="en-US" dirty="0" smtClean="0"/>
            </a:br>
            <a:r>
              <a:rPr lang="en-US" sz="3556" dirty="0" smtClean="0"/>
              <a:t>(Energy = Power </a:t>
            </a:r>
            <a:r>
              <a:rPr lang="en-US" sz="3556" dirty="0" err="1" smtClean="0"/>
              <a:t>x</a:t>
            </a:r>
            <a:r>
              <a:rPr lang="en-US" sz="3556" dirty="0" smtClean="0"/>
              <a:t> Time)</a:t>
            </a:r>
            <a:endParaRPr lang="en-US" sz="3556" dirty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451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Energy to complete operation (Joules)</a:t>
            </a:r>
          </a:p>
          <a:p>
            <a:pPr lvl="1"/>
            <a:r>
              <a:rPr lang="en-US" dirty="0" smtClean="0"/>
              <a:t>Sample applications: battery life, total energy costs</a:t>
            </a:r>
            <a:endParaRPr lang="en-US" dirty="0" smtClean="0"/>
          </a:p>
          <a:p>
            <a:r>
              <a:rPr lang="en-US" dirty="0" smtClean="0"/>
              <a:t>Peak </a:t>
            </a:r>
            <a:r>
              <a:rPr lang="en-US" dirty="0" smtClean="0"/>
              <a:t>power </a:t>
            </a:r>
            <a:r>
              <a:rPr lang="en-US" dirty="0"/>
              <a:t>dissipation (Watts = Joules/</a:t>
            </a:r>
            <a:r>
              <a:rPr lang="en-US" dirty="0" smtClean="0"/>
              <a:t>s)</a:t>
            </a:r>
            <a:endParaRPr lang="en-US" dirty="0"/>
          </a:p>
          <a:p>
            <a:pPr lvl="1"/>
            <a:r>
              <a:rPr lang="en-US" dirty="0" smtClean="0"/>
              <a:t>Affects heat (and cooling demands)</a:t>
            </a:r>
          </a:p>
          <a:p>
            <a:pPr lvl="1"/>
            <a:r>
              <a:rPr lang="en-US" dirty="0" smtClean="0"/>
              <a:t>IT equipment’s power is </a:t>
            </a:r>
            <a:r>
              <a:rPr lang="en-US" dirty="0" smtClean="0"/>
              <a:t>a term in </a:t>
            </a:r>
            <a:r>
              <a:rPr lang="en-US" dirty="0" smtClean="0"/>
              <a:t>the Power Utilization Efficiency (PUE) equation, a </a:t>
            </a:r>
            <a:r>
              <a:rPr lang="en-US" dirty="0" smtClean="0"/>
              <a:t>Warehouse Scale Computer </a:t>
            </a:r>
            <a:r>
              <a:rPr lang="en-US" dirty="0" smtClean="0"/>
              <a:t>figure of merit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B9A4-2A69-7E42-B1EE-7724EFFC1A26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1709-BA3C-1A4A-B7F3-8C187DB352DD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5506" name="Line 2"/>
          <p:cNvSpPr>
            <a:spLocks noChangeShapeType="1"/>
          </p:cNvSpPr>
          <p:nvPr/>
        </p:nvSpPr>
        <p:spPr bwMode="auto">
          <a:xfrm>
            <a:off x="1731963" y="3451058"/>
            <a:ext cx="5472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7" name="Freeform 3"/>
          <p:cNvSpPr>
            <a:spLocks/>
          </p:cNvSpPr>
          <p:nvPr/>
        </p:nvSpPr>
        <p:spPr bwMode="auto">
          <a:xfrm>
            <a:off x="1738313" y="3446295"/>
            <a:ext cx="5097462" cy="15001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6" y="923"/>
              </a:cxn>
              <a:cxn ang="0">
                <a:pos x="96" y="820"/>
              </a:cxn>
              <a:cxn ang="0">
                <a:pos x="133" y="761"/>
              </a:cxn>
              <a:cxn ang="0">
                <a:pos x="162" y="680"/>
              </a:cxn>
              <a:cxn ang="0">
                <a:pos x="347" y="207"/>
              </a:cxn>
              <a:cxn ang="0">
                <a:pos x="391" y="214"/>
              </a:cxn>
              <a:cxn ang="0">
                <a:pos x="480" y="310"/>
              </a:cxn>
              <a:cxn ang="0">
                <a:pos x="539" y="303"/>
              </a:cxn>
              <a:cxn ang="0">
                <a:pos x="642" y="118"/>
              </a:cxn>
              <a:cxn ang="0">
                <a:pos x="664" y="74"/>
              </a:cxn>
              <a:cxn ang="0">
                <a:pos x="716" y="8"/>
              </a:cxn>
              <a:cxn ang="0">
                <a:pos x="753" y="22"/>
              </a:cxn>
              <a:cxn ang="0">
                <a:pos x="827" y="170"/>
              </a:cxn>
              <a:cxn ang="0">
                <a:pos x="989" y="384"/>
              </a:cxn>
              <a:cxn ang="0">
                <a:pos x="1159" y="318"/>
              </a:cxn>
              <a:cxn ang="0">
                <a:pos x="1196" y="244"/>
              </a:cxn>
              <a:cxn ang="0">
                <a:pos x="1329" y="67"/>
              </a:cxn>
              <a:cxn ang="0">
                <a:pos x="1587" y="251"/>
              </a:cxn>
              <a:cxn ang="0">
                <a:pos x="1683" y="244"/>
              </a:cxn>
              <a:cxn ang="0">
                <a:pos x="1912" y="8"/>
              </a:cxn>
              <a:cxn ang="0">
                <a:pos x="2060" y="96"/>
              </a:cxn>
              <a:cxn ang="0">
                <a:pos x="2171" y="362"/>
              </a:cxn>
              <a:cxn ang="0">
                <a:pos x="2230" y="547"/>
              </a:cxn>
              <a:cxn ang="0">
                <a:pos x="2407" y="488"/>
              </a:cxn>
              <a:cxn ang="0">
                <a:pos x="2481" y="266"/>
              </a:cxn>
              <a:cxn ang="0">
                <a:pos x="2673" y="0"/>
              </a:cxn>
              <a:cxn ang="0">
                <a:pos x="2813" y="148"/>
              </a:cxn>
              <a:cxn ang="0">
                <a:pos x="2961" y="141"/>
              </a:cxn>
              <a:cxn ang="0">
                <a:pos x="3042" y="59"/>
              </a:cxn>
              <a:cxn ang="0">
                <a:pos x="3146" y="22"/>
              </a:cxn>
              <a:cxn ang="0">
                <a:pos x="3308" y="141"/>
              </a:cxn>
              <a:cxn ang="0">
                <a:pos x="3374" y="178"/>
              </a:cxn>
              <a:cxn ang="0">
                <a:pos x="3463" y="288"/>
              </a:cxn>
              <a:cxn ang="0">
                <a:pos x="3515" y="975"/>
              </a:cxn>
              <a:cxn ang="0">
                <a:pos x="3515" y="1071"/>
              </a:cxn>
              <a:cxn ang="0">
                <a:pos x="0" y="1056"/>
              </a:cxn>
            </a:cxnLst>
            <a:rect l="0" t="0" r="r" b="b"/>
            <a:pathLst>
              <a:path w="3533" h="1071">
                <a:moveTo>
                  <a:pt x="0" y="1056"/>
                </a:moveTo>
                <a:cubicBezTo>
                  <a:pt x="22" y="1012"/>
                  <a:pt x="47" y="969"/>
                  <a:pt x="66" y="923"/>
                </a:cubicBezTo>
                <a:cubicBezTo>
                  <a:pt x="79" y="890"/>
                  <a:pt x="82" y="853"/>
                  <a:pt x="96" y="820"/>
                </a:cubicBezTo>
                <a:cubicBezTo>
                  <a:pt x="105" y="799"/>
                  <a:pt x="123" y="782"/>
                  <a:pt x="133" y="761"/>
                </a:cubicBezTo>
                <a:cubicBezTo>
                  <a:pt x="146" y="735"/>
                  <a:pt x="151" y="707"/>
                  <a:pt x="162" y="680"/>
                </a:cubicBezTo>
                <a:cubicBezTo>
                  <a:pt x="192" y="510"/>
                  <a:pt x="237" y="343"/>
                  <a:pt x="347" y="207"/>
                </a:cubicBezTo>
                <a:cubicBezTo>
                  <a:pt x="362" y="209"/>
                  <a:pt x="377" y="208"/>
                  <a:pt x="391" y="214"/>
                </a:cubicBezTo>
                <a:cubicBezTo>
                  <a:pt x="433" y="233"/>
                  <a:pt x="432" y="295"/>
                  <a:pt x="480" y="310"/>
                </a:cubicBezTo>
                <a:cubicBezTo>
                  <a:pt x="500" y="308"/>
                  <a:pt x="522" y="313"/>
                  <a:pt x="539" y="303"/>
                </a:cubicBezTo>
                <a:cubicBezTo>
                  <a:pt x="596" y="270"/>
                  <a:pt x="619" y="172"/>
                  <a:pt x="642" y="118"/>
                </a:cubicBezTo>
                <a:cubicBezTo>
                  <a:pt x="649" y="103"/>
                  <a:pt x="655" y="88"/>
                  <a:pt x="664" y="74"/>
                </a:cubicBezTo>
                <a:cubicBezTo>
                  <a:pt x="680" y="51"/>
                  <a:pt x="716" y="8"/>
                  <a:pt x="716" y="8"/>
                </a:cubicBezTo>
                <a:cubicBezTo>
                  <a:pt x="728" y="13"/>
                  <a:pt x="746" y="11"/>
                  <a:pt x="753" y="22"/>
                </a:cubicBezTo>
                <a:cubicBezTo>
                  <a:pt x="784" y="68"/>
                  <a:pt x="827" y="170"/>
                  <a:pt x="827" y="170"/>
                </a:cubicBezTo>
                <a:cubicBezTo>
                  <a:pt x="843" y="269"/>
                  <a:pt x="885" y="351"/>
                  <a:pt x="989" y="384"/>
                </a:cubicBezTo>
                <a:cubicBezTo>
                  <a:pt x="1046" y="362"/>
                  <a:pt x="1109" y="352"/>
                  <a:pt x="1159" y="318"/>
                </a:cubicBezTo>
                <a:cubicBezTo>
                  <a:pt x="1182" y="303"/>
                  <a:pt x="1181" y="267"/>
                  <a:pt x="1196" y="244"/>
                </a:cubicBezTo>
                <a:cubicBezTo>
                  <a:pt x="1230" y="190"/>
                  <a:pt x="1282" y="114"/>
                  <a:pt x="1329" y="67"/>
                </a:cubicBezTo>
                <a:cubicBezTo>
                  <a:pt x="1447" y="102"/>
                  <a:pt x="1503" y="167"/>
                  <a:pt x="1587" y="251"/>
                </a:cubicBezTo>
                <a:cubicBezTo>
                  <a:pt x="1619" y="249"/>
                  <a:pt x="1655" y="259"/>
                  <a:pt x="1683" y="244"/>
                </a:cubicBezTo>
                <a:cubicBezTo>
                  <a:pt x="1797" y="181"/>
                  <a:pt x="1793" y="53"/>
                  <a:pt x="1912" y="8"/>
                </a:cubicBezTo>
                <a:cubicBezTo>
                  <a:pt x="1974" y="25"/>
                  <a:pt x="2007" y="59"/>
                  <a:pt x="2060" y="96"/>
                </a:cubicBezTo>
                <a:cubicBezTo>
                  <a:pt x="2097" y="185"/>
                  <a:pt x="2151" y="268"/>
                  <a:pt x="2171" y="362"/>
                </a:cubicBezTo>
                <a:cubicBezTo>
                  <a:pt x="2204" y="515"/>
                  <a:pt x="2177" y="456"/>
                  <a:pt x="2230" y="547"/>
                </a:cubicBezTo>
                <a:cubicBezTo>
                  <a:pt x="2289" y="527"/>
                  <a:pt x="2366" y="534"/>
                  <a:pt x="2407" y="488"/>
                </a:cubicBezTo>
                <a:cubicBezTo>
                  <a:pt x="2459" y="430"/>
                  <a:pt x="2457" y="340"/>
                  <a:pt x="2481" y="266"/>
                </a:cubicBezTo>
                <a:cubicBezTo>
                  <a:pt x="2524" y="134"/>
                  <a:pt x="2545" y="76"/>
                  <a:pt x="2673" y="0"/>
                </a:cubicBezTo>
                <a:cubicBezTo>
                  <a:pt x="2743" y="50"/>
                  <a:pt x="2750" y="95"/>
                  <a:pt x="2813" y="148"/>
                </a:cubicBezTo>
                <a:cubicBezTo>
                  <a:pt x="2862" y="146"/>
                  <a:pt x="2912" y="150"/>
                  <a:pt x="2961" y="141"/>
                </a:cubicBezTo>
                <a:cubicBezTo>
                  <a:pt x="3029" y="128"/>
                  <a:pt x="3004" y="101"/>
                  <a:pt x="3042" y="59"/>
                </a:cubicBezTo>
                <a:cubicBezTo>
                  <a:pt x="3065" y="33"/>
                  <a:pt x="3118" y="28"/>
                  <a:pt x="3146" y="22"/>
                </a:cubicBezTo>
                <a:cubicBezTo>
                  <a:pt x="3236" y="55"/>
                  <a:pt x="3252" y="66"/>
                  <a:pt x="3308" y="141"/>
                </a:cubicBezTo>
                <a:cubicBezTo>
                  <a:pt x="3323" y="161"/>
                  <a:pt x="3354" y="163"/>
                  <a:pt x="3374" y="178"/>
                </a:cubicBezTo>
                <a:cubicBezTo>
                  <a:pt x="3425" y="217"/>
                  <a:pt x="3430" y="235"/>
                  <a:pt x="3463" y="288"/>
                </a:cubicBezTo>
                <a:cubicBezTo>
                  <a:pt x="3484" y="514"/>
                  <a:pt x="3454" y="754"/>
                  <a:pt x="3515" y="975"/>
                </a:cubicBezTo>
                <a:cubicBezTo>
                  <a:pt x="3522" y="1061"/>
                  <a:pt x="3533" y="1031"/>
                  <a:pt x="3515" y="1071"/>
                </a:cubicBezTo>
                <a:lnTo>
                  <a:pt x="0" y="105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Power </a:t>
            </a:r>
            <a:r>
              <a:rPr lang="en-US" dirty="0" smtClean="0"/>
              <a:t>vs. </a:t>
            </a:r>
            <a:r>
              <a:rPr lang="en-US" dirty="0"/>
              <a:t>Lower </a:t>
            </a:r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sz="3556" dirty="0" smtClean="0"/>
              <a:t>(Power </a:t>
            </a:r>
            <a:r>
              <a:rPr lang="en-US" sz="3556" dirty="0" err="1" smtClean="0"/>
              <a:t>x</a:t>
            </a:r>
            <a:r>
              <a:rPr lang="en-US" sz="3556" dirty="0" smtClean="0"/>
              <a:t> Time = Energy)</a:t>
            </a:r>
            <a:endParaRPr lang="en-US" sz="3556" dirty="0"/>
          </a:p>
        </p:txBody>
      </p:sp>
      <p:sp>
        <p:nvSpPr>
          <p:cNvPr id="104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2150" y="5378450"/>
            <a:ext cx="7737475" cy="874713"/>
          </a:xfrm>
        </p:spPr>
        <p:txBody>
          <a:bodyPr/>
          <a:lstStyle/>
          <a:p>
            <a:r>
              <a:rPr lang="en-US" sz="2000" dirty="0" smtClean="0"/>
              <a:t>Which system has higher peak power?</a:t>
            </a:r>
          </a:p>
          <a:p>
            <a:r>
              <a:rPr lang="en-US" sz="2000" dirty="0" smtClean="0"/>
              <a:t>Which system has higher energy?</a:t>
            </a:r>
            <a:endParaRPr lang="en-US" sz="2000" dirty="0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731963" y="1703220"/>
            <a:ext cx="5472112" cy="322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1" name="Freeform 7"/>
          <p:cNvSpPr>
            <a:spLocks/>
          </p:cNvSpPr>
          <p:nvPr/>
        </p:nvSpPr>
        <p:spPr bwMode="auto">
          <a:xfrm>
            <a:off x="1747838" y="2670008"/>
            <a:ext cx="5051425" cy="2265362"/>
          </a:xfrm>
          <a:custGeom>
            <a:avLst/>
            <a:gdLst/>
            <a:ahLst/>
            <a:cxnLst>
              <a:cxn ang="0">
                <a:pos x="0" y="1610"/>
              </a:cxn>
              <a:cxn ang="0">
                <a:pos x="199" y="1500"/>
              </a:cxn>
              <a:cxn ang="0">
                <a:pos x="369" y="1012"/>
              </a:cxn>
              <a:cxn ang="0">
                <a:pos x="487" y="1123"/>
              </a:cxn>
              <a:cxn ang="0">
                <a:pos x="620" y="1079"/>
              </a:cxn>
              <a:cxn ang="0">
                <a:pos x="739" y="1027"/>
              </a:cxn>
              <a:cxn ang="0">
                <a:pos x="864" y="879"/>
              </a:cxn>
              <a:cxn ang="0">
                <a:pos x="1071" y="60"/>
              </a:cxn>
              <a:cxn ang="0">
                <a:pos x="1233" y="1152"/>
              </a:cxn>
              <a:cxn ang="0">
                <a:pos x="1322" y="1492"/>
              </a:cxn>
              <a:cxn ang="0">
                <a:pos x="1425" y="1404"/>
              </a:cxn>
              <a:cxn ang="0">
                <a:pos x="1514" y="1064"/>
              </a:cxn>
              <a:cxn ang="0">
                <a:pos x="1588" y="1034"/>
              </a:cxn>
              <a:cxn ang="0">
                <a:pos x="1721" y="1448"/>
              </a:cxn>
              <a:cxn ang="0">
                <a:pos x="1758" y="1440"/>
              </a:cxn>
              <a:cxn ang="0">
                <a:pos x="1891" y="1293"/>
              </a:cxn>
              <a:cxn ang="0">
                <a:pos x="1942" y="1315"/>
              </a:cxn>
              <a:cxn ang="0">
                <a:pos x="2119" y="1448"/>
              </a:cxn>
              <a:cxn ang="0">
                <a:pos x="2238" y="606"/>
              </a:cxn>
              <a:cxn ang="0">
                <a:pos x="2341" y="0"/>
              </a:cxn>
              <a:cxn ang="0">
                <a:pos x="2511" y="975"/>
              </a:cxn>
              <a:cxn ang="0">
                <a:pos x="2688" y="1426"/>
              </a:cxn>
              <a:cxn ang="0">
                <a:pos x="2806" y="1330"/>
              </a:cxn>
              <a:cxn ang="0">
                <a:pos x="2836" y="1226"/>
              </a:cxn>
              <a:cxn ang="0">
                <a:pos x="2932" y="1374"/>
              </a:cxn>
              <a:cxn ang="0">
                <a:pos x="3020" y="1492"/>
              </a:cxn>
              <a:cxn ang="0">
                <a:pos x="3139" y="1367"/>
              </a:cxn>
              <a:cxn ang="0">
                <a:pos x="3183" y="1344"/>
              </a:cxn>
              <a:cxn ang="0">
                <a:pos x="3331" y="1559"/>
              </a:cxn>
              <a:cxn ang="0">
                <a:pos x="3493" y="1596"/>
              </a:cxn>
              <a:cxn ang="0">
                <a:pos x="3500" y="1618"/>
              </a:cxn>
              <a:cxn ang="0">
                <a:pos x="0" y="1610"/>
              </a:cxn>
            </a:cxnLst>
            <a:rect l="0" t="0" r="r" b="b"/>
            <a:pathLst>
              <a:path w="3500" h="1618">
                <a:moveTo>
                  <a:pt x="0" y="1610"/>
                </a:moveTo>
                <a:cubicBezTo>
                  <a:pt x="68" y="1581"/>
                  <a:pt x="146" y="1551"/>
                  <a:pt x="199" y="1500"/>
                </a:cubicBezTo>
                <a:cubicBezTo>
                  <a:pt x="306" y="1397"/>
                  <a:pt x="341" y="1154"/>
                  <a:pt x="369" y="1012"/>
                </a:cubicBezTo>
                <a:cubicBezTo>
                  <a:pt x="413" y="1044"/>
                  <a:pt x="445" y="1088"/>
                  <a:pt x="487" y="1123"/>
                </a:cubicBezTo>
                <a:cubicBezTo>
                  <a:pt x="531" y="1108"/>
                  <a:pt x="580" y="1103"/>
                  <a:pt x="620" y="1079"/>
                </a:cubicBezTo>
                <a:cubicBezTo>
                  <a:pt x="740" y="1008"/>
                  <a:pt x="633" y="982"/>
                  <a:pt x="739" y="1027"/>
                </a:cubicBezTo>
                <a:cubicBezTo>
                  <a:pt x="828" y="1130"/>
                  <a:pt x="810" y="1144"/>
                  <a:pt x="864" y="879"/>
                </a:cubicBezTo>
                <a:cubicBezTo>
                  <a:pt x="923" y="589"/>
                  <a:pt x="899" y="316"/>
                  <a:pt x="1071" y="60"/>
                </a:cubicBezTo>
                <a:cubicBezTo>
                  <a:pt x="1158" y="415"/>
                  <a:pt x="1185" y="790"/>
                  <a:pt x="1233" y="1152"/>
                </a:cubicBezTo>
                <a:cubicBezTo>
                  <a:pt x="1241" y="1215"/>
                  <a:pt x="1254" y="1458"/>
                  <a:pt x="1322" y="1492"/>
                </a:cubicBezTo>
                <a:cubicBezTo>
                  <a:pt x="1356" y="1463"/>
                  <a:pt x="1407" y="1446"/>
                  <a:pt x="1425" y="1404"/>
                </a:cubicBezTo>
                <a:cubicBezTo>
                  <a:pt x="1517" y="1186"/>
                  <a:pt x="1369" y="1231"/>
                  <a:pt x="1514" y="1064"/>
                </a:cubicBezTo>
                <a:cubicBezTo>
                  <a:pt x="1531" y="1044"/>
                  <a:pt x="1563" y="1044"/>
                  <a:pt x="1588" y="1034"/>
                </a:cubicBezTo>
                <a:cubicBezTo>
                  <a:pt x="1622" y="1182"/>
                  <a:pt x="1641" y="1313"/>
                  <a:pt x="1721" y="1448"/>
                </a:cubicBezTo>
                <a:cubicBezTo>
                  <a:pt x="1727" y="1459"/>
                  <a:pt x="1746" y="1443"/>
                  <a:pt x="1758" y="1440"/>
                </a:cubicBezTo>
                <a:cubicBezTo>
                  <a:pt x="1802" y="1391"/>
                  <a:pt x="1836" y="1330"/>
                  <a:pt x="1891" y="1293"/>
                </a:cubicBezTo>
                <a:cubicBezTo>
                  <a:pt x="1906" y="1283"/>
                  <a:pt x="1927" y="1305"/>
                  <a:pt x="1942" y="1315"/>
                </a:cubicBezTo>
                <a:cubicBezTo>
                  <a:pt x="2003" y="1356"/>
                  <a:pt x="2060" y="1404"/>
                  <a:pt x="2119" y="1448"/>
                </a:cubicBezTo>
                <a:cubicBezTo>
                  <a:pt x="2295" y="952"/>
                  <a:pt x="2157" y="1416"/>
                  <a:pt x="2238" y="606"/>
                </a:cubicBezTo>
                <a:cubicBezTo>
                  <a:pt x="2249" y="492"/>
                  <a:pt x="2310" y="168"/>
                  <a:pt x="2341" y="0"/>
                </a:cubicBezTo>
                <a:cubicBezTo>
                  <a:pt x="2380" y="597"/>
                  <a:pt x="2332" y="136"/>
                  <a:pt x="2511" y="975"/>
                </a:cubicBezTo>
                <a:cubicBezTo>
                  <a:pt x="2556" y="1188"/>
                  <a:pt x="2524" y="1309"/>
                  <a:pt x="2688" y="1426"/>
                </a:cubicBezTo>
                <a:cubicBezTo>
                  <a:pt x="2727" y="1394"/>
                  <a:pt x="2776" y="1371"/>
                  <a:pt x="2806" y="1330"/>
                </a:cubicBezTo>
                <a:cubicBezTo>
                  <a:pt x="2827" y="1301"/>
                  <a:pt x="2802" y="1214"/>
                  <a:pt x="2836" y="1226"/>
                </a:cubicBezTo>
                <a:cubicBezTo>
                  <a:pt x="2892" y="1245"/>
                  <a:pt x="2899" y="1326"/>
                  <a:pt x="2932" y="1374"/>
                </a:cubicBezTo>
                <a:cubicBezTo>
                  <a:pt x="2960" y="1414"/>
                  <a:pt x="2991" y="1453"/>
                  <a:pt x="3020" y="1492"/>
                </a:cubicBezTo>
                <a:cubicBezTo>
                  <a:pt x="3060" y="1450"/>
                  <a:pt x="3096" y="1406"/>
                  <a:pt x="3139" y="1367"/>
                </a:cubicBezTo>
                <a:cubicBezTo>
                  <a:pt x="3151" y="1356"/>
                  <a:pt x="3170" y="1333"/>
                  <a:pt x="3183" y="1344"/>
                </a:cubicBezTo>
                <a:cubicBezTo>
                  <a:pt x="3217" y="1373"/>
                  <a:pt x="3266" y="1533"/>
                  <a:pt x="3331" y="1559"/>
                </a:cubicBezTo>
                <a:cubicBezTo>
                  <a:pt x="3382" y="1580"/>
                  <a:pt x="3493" y="1596"/>
                  <a:pt x="3493" y="1596"/>
                </a:cubicBezTo>
                <a:cubicBezTo>
                  <a:pt x="3495" y="1603"/>
                  <a:pt x="3500" y="1618"/>
                  <a:pt x="3500" y="1618"/>
                </a:cubicBezTo>
                <a:lnTo>
                  <a:pt x="0" y="161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2" name="Text Box 8"/>
          <p:cNvSpPr txBox="1">
            <a:spLocks noChangeArrowheads="1"/>
          </p:cNvSpPr>
          <p:nvPr/>
        </p:nvSpPr>
        <p:spPr bwMode="auto">
          <a:xfrm>
            <a:off x="346075" y="3384383"/>
            <a:ext cx="13160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1045513" name="Text Box 9"/>
          <p:cNvSpPr txBox="1">
            <a:spLocks noChangeArrowheads="1"/>
          </p:cNvSpPr>
          <p:nvPr/>
        </p:nvSpPr>
        <p:spPr bwMode="auto">
          <a:xfrm>
            <a:off x="3463925" y="4997283"/>
            <a:ext cx="214788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45514" name="Line 10"/>
          <p:cNvSpPr>
            <a:spLocks noChangeShapeType="1"/>
          </p:cNvSpPr>
          <p:nvPr/>
        </p:nvSpPr>
        <p:spPr bwMode="auto">
          <a:xfrm>
            <a:off x="1731963" y="2644608"/>
            <a:ext cx="54721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5" name="Text Box 11"/>
          <p:cNvSpPr txBox="1">
            <a:spLocks noChangeArrowheads="1"/>
          </p:cNvSpPr>
          <p:nvPr/>
        </p:nvSpPr>
        <p:spPr bwMode="auto">
          <a:xfrm>
            <a:off x="5056164" y="2284245"/>
            <a:ext cx="1255761" cy="421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 dirty="0">
                <a:solidFill>
                  <a:schemeClr val="accent2"/>
                </a:solidFill>
                <a:latin typeface="Arial Black" charset="0"/>
              </a:rPr>
              <a:t>Peak A</a:t>
            </a: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5611813" y="3114508"/>
            <a:ext cx="138430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rgbClr val="FF0000"/>
                </a:solidFill>
                <a:latin typeface="Arial Black" charset="0"/>
              </a:rPr>
              <a:t>Peak B</a:t>
            </a:r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7204075" y="3425950"/>
            <a:ext cx="1939925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400" b="1" i="1" dirty="0">
                <a:solidFill>
                  <a:schemeClr val="tx1"/>
                </a:solidFill>
              </a:rPr>
              <a:t>Integrate power curve to get energy</a:t>
            </a:r>
          </a:p>
        </p:txBody>
      </p:sp>
      <p:sp>
        <p:nvSpPr>
          <p:cNvPr id="1045518" name="Line 14"/>
          <p:cNvSpPr>
            <a:spLocks noChangeShapeType="1"/>
          </p:cNvSpPr>
          <p:nvPr/>
        </p:nvSpPr>
        <p:spPr bwMode="auto">
          <a:xfrm flipH="1">
            <a:off x="6719888" y="3787608"/>
            <a:ext cx="692150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B9A4-2A69-7E42-B1EE-7724EFFC1A26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1709-BA3C-1A4A-B7F3-8C187DB352DD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5506" name="Line 2"/>
          <p:cNvSpPr>
            <a:spLocks noChangeShapeType="1"/>
          </p:cNvSpPr>
          <p:nvPr/>
        </p:nvSpPr>
        <p:spPr bwMode="auto">
          <a:xfrm>
            <a:off x="1731963" y="3451058"/>
            <a:ext cx="5472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7" name="Freeform 3"/>
          <p:cNvSpPr>
            <a:spLocks/>
          </p:cNvSpPr>
          <p:nvPr/>
        </p:nvSpPr>
        <p:spPr bwMode="auto">
          <a:xfrm>
            <a:off x="1738313" y="3446295"/>
            <a:ext cx="5097462" cy="15001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6" y="923"/>
              </a:cxn>
              <a:cxn ang="0">
                <a:pos x="96" y="820"/>
              </a:cxn>
              <a:cxn ang="0">
                <a:pos x="133" y="761"/>
              </a:cxn>
              <a:cxn ang="0">
                <a:pos x="162" y="680"/>
              </a:cxn>
              <a:cxn ang="0">
                <a:pos x="347" y="207"/>
              </a:cxn>
              <a:cxn ang="0">
                <a:pos x="391" y="214"/>
              </a:cxn>
              <a:cxn ang="0">
                <a:pos x="480" y="310"/>
              </a:cxn>
              <a:cxn ang="0">
                <a:pos x="539" y="303"/>
              </a:cxn>
              <a:cxn ang="0">
                <a:pos x="642" y="118"/>
              </a:cxn>
              <a:cxn ang="0">
                <a:pos x="664" y="74"/>
              </a:cxn>
              <a:cxn ang="0">
                <a:pos x="716" y="8"/>
              </a:cxn>
              <a:cxn ang="0">
                <a:pos x="753" y="22"/>
              </a:cxn>
              <a:cxn ang="0">
                <a:pos x="827" y="170"/>
              </a:cxn>
              <a:cxn ang="0">
                <a:pos x="989" y="384"/>
              </a:cxn>
              <a:cxn ang="0">
                <a:pos x="1159" y="318"/>
              </a:cxn>
              <a:cxn ang="0">
                <a:pos x="1196" y="244"/>
              </a:cxn>
              <a:cxn ang="0">
                <a:pos x="1329" y="67"/>
              </a:cxn>
              <a:cxn ang="0">
                <a:pos x="1587" y="251"/>
              </a:cxn>
              <a:cxn ang="0">
                <a:pos x="1683" y="244"/>
              </a:cxn>
              <a:cxn ang="0">
                <a:pos x="1912" y="8"/>
              </a:cxn>
              <a:cxn ang="0">
                <a:pos x="2060" y="96"/>
              </a:cxn>
              <a:cxn ang="0">
                <a:pos x="2171" y="362"/>
              </a:cxn>
              <a:cxn ang="0">
                <a:pos x="2230" y="547"/>
              </a:cxn>
              <a:cxn ang="0">
                <a:pos x="2407" y="488"/>
              </a:cxn>
              <a:cxn ang="0">
                <a:pos x="2481" y="266"/>
              </a:cxn>
              <a:cxn ang="0">
                <a:pos x="2673" y="0"/>
              </a:cxn>
              <a:cxn ang="0">
                <a:pos x="2813" y="148"/>
              </a:cxn>
              <a:cxn ang="0">
                <a:pos x="2961" y="141"/>
              </a:cxn>
              <a:cxn ang="0">
                <a:pos x="3042" y="59"/>
              </a:cxn>
              <a:cxn ang="0">
                <a:pos x="3146" y="22"/>
              </a:cxn>
              <a:cxn ang="0">
                <a:pos x="3308" y="141"/>
              </a:cxn>
              <a:cxn ang="0">
                <a:pos x="3374" y="178"/>
              </a:cxn>
              <a:cxn ang="0">
                <a:pos x="3463" y="288"/>
              </a:cxn>
              <a:cxn ang="0">
                <a:pos x="3515" y="975"/>
              </a:cxn>
              <a:cxn ang="0">
                <a:pos x="3515" y="1071"/>
              </a:cxn>
              <a:cxn ang="0">
                <a:pos x="0" y="1056"/>
              </a:cxn>
            </a:cxnLst>
            <a:rect l="0" t="0" r="r" b="b"/>
            <a:pathLst>
              <a:path w="3533" h="1071">
                <a:moveTo>
                  <a:pt x="0" y="1056"/>
                </a:moveTo>
                <a:cubicBezTo>
                  <a:pt x="22" y="1012"/>
                  <a:pt x="47" y="969"/>
                  <a:pt x="66" y="923"/>
                </a:cubicBezTo>
                <a:cubicBezTo>
                  <a:pt x="79" y="890"/>
                  <a:pt x="82" y="853"/>
                  <a:pt x="96" y="820"/>
                </a:cubicBezTo>
                <a:cubicBezTo>
                  <a:pt x="105" y="799"/>
                  <a:pt x="123" y="782"/>
                  <a:pt x="133" y="761"/>
                </a:cubicBezTo>
                <a:cubicBezTo>
                  <a:pt x="146" y="735"/>
                  <a:pt x="151" y="707"/>
                  <a:pt x="162" y="680"/>
                </a:cubicBezTo>
                <a:cubicBezTo>
                  <a:pt x="192" y="510"/>
                  <a:pt x="237" y="343"/>
                  <a:pt x="347" y="207"/>
                </a:cubicBezTo>
                <a:cubicBezTo>
                  <a:pt x="362" y="209"/>
                  <a:pt x="377" y="208"/>
                  <a:pt x="391" y="214"/>
                </a:cubicBezTo>
                <a:cubicBezTo>
                  <a:pt x="433" y="233"/>
                  <a:pt x="432" y="295"/>
                  <a:pt x="480" y="310"/>
                </a:cubicBezTo>
                <a:cubicBezTo>
                  <a:pt x="500" y="308"/>
                  <a:pt x="522" y="313"/>
                  <a:pt x="539" y="303"/>
                </a:cubicBezTo>
                <a:cubicBezTo>
                  <a:pt x="596" y="270"/>
                  <a:pt x="619" y="172"/>
                  <a:pt x="642" y="118"/>
                </a:cubicBezTo>
                <a:cubicBezTo>
                  <a:pt x="649" y="103"/>
                  <a:pt x="655" y="88"/>
                  <a:pt x="664" y="74"/>
                </a:cubicBezTo>
                <a:cubicBezTo>
                  <a:pt x="680" y="51"/>
                  <a:pt x="716" y="8"/>
                  <a:pt x="716" y="8"/>
                </a:cubicBezTo>
                <a:cubicBezTo>
                  <a:pt x="728" y="13"/>
                  <a:pt x="746" y="11"/>
                  <a:pt x="753" y="22"/>
                </a:cubicBezTo>
                <a:cubicBezTo>
                  <a:pt x="784" y="68"/>
                  <a:pt x="827" y="170"/>
                  <a:pt x="827" y="170"/>
                </a:cubicBezTo>
                <a:cubicBezTo>
                  <a:pt x="843" y="269"/>
                  <a:pt x="885" y="351"/>
                  <a:pt x="989" y="384"/>
                </a:cubicBezTo>
                <a:cubicBezTo>
                  <a:pt x="1046" y="362"/>
                  <a:pt x="1109" y="352"/>
                  <a:pt x="1159" y="318"/>
                </a:cubicBezTo>
                <a:cubicBezTo>
                  <a:pt x="1182" y="303"/>
                  <a:pt x="1181" y="267"/>
                  <a:pt x="1196" y="244"/>
                </a:cubicBezTo>
                <a:cubicBezTo>
                  <a:pt x="1230" y="190"/>
                  <a:pt x="1282" y="114"/>
                  <a:pt x="1329" y="67"/>
                </a:cubicBezTo>
                <a:cubicBezTo>
                  <a:pt x="1447" y="102"/>
                  <a:pt x="1503" y="167"/>
                  <a:pt x="1587" y="251"/>
                </a:cubicBezTo>
                <a:cubicBezTo>
                  <a:pt x="1619" y="249"/>
                  <a:pt x="1655" y="259"/>
                  <a:pt x="1683" y="244"/>
                </a:cubicBezTo>
                <a:cubicBezTo>
                  <a:pt x="1797" y="181"/>
                  <a:pt x="1793" y="53"/>
                  <a:pt x="1912" y="8"/>
                </a:cubicBezTo>
                <a:cubicBezTo>
                  <a:pt x="1974" y="25"/>
                  <a:pt x="2007" y="59"/>
                  <a:pt x="2060" y="96"/>
                </a:cubicBezTo>
                <a:cubicBezTo>
                  <a:pt x="2097" y="185"/>
                  <a:pt x="2151" y="268"/>
                  <a:pt x="2171" y="362"/>
                </a:cubicBezTo>
                <a:cubicBezTo>
                  <a:pt x="2204" y="515"/>
                  <a:pt x="2177" y="456"/>
                  <a:pt x="2230" y="547"/>
                </a:cubicBezTo>
                <a:cubicBezTo>
                  <a:pt x="2289" y="527"/>
                  <a:pt x="2366" y="534"/>
                  <a:pt x="2407" y="488"/>
                </a:cubicBezTo>
                <a:cubicBezTo>
                  <a:pt x="2459" y="430"/>
                  <a:pt x="2457" y="340"/>
                  <a:pt x="2481" y="266"/>
                </a:cubicBezTo>
                <a:cubicBezTo>
                  <a:pt x="2524" y="134"/>
                  <a:pt x="2545" y="76"/>
                  <a:pt x="2673" y="0"/>
                </a:cubicBezTo>
                <a:cubicBezTo>
                  <a:pt x="2743" y="50"/>
                  <a:pt x="2750" y="95"/>
                  <a:pt x="2813" y="148"/>
                </a:cubicBezTo>
                <a:cubicBezTo>
                  <a:pt x="2862" y="146"/>
                  <a:pt x="2912" y="150"/>
                  <a:pt x="2961" y="141"/>
                </a:cubicBezTo>
                <a:cubicBezTo>
                  <a:pt x="3029" y="128"/>
                  <a:pt x="3004" y="101"/>
                  <a:pt x="3042" y="59"/>
                </a:cubicBezTo>
                <a:cubicBezTo>
                  <a:pt x="3065" y="33"/>
                  <a:pt x="3118" y="28"/>
                  <a:pt x="3146" y="22"/>
                </a:cubicBezTo>
                <a:cubicBezTo>
                  <a:pt x="3236" y="55"/>
                  <a:pt x="3252" y="66"/>
                  <a:pt x="3308" y="141"/>
                </a:cubicBezTo>
                <a:cubicBezTo>
                  <a:pt x="3323" y="161"/>
                  <a:pt x="3354" y="163"/>
                  <a:pt x="3374" y="178"/>
                </a:cubicBezTo>
                <a:cubicBezTo>
                  <a:pt x="3425" y="217"/>
                  <a:pt x="3430" y="235"/>
                  <a:pt x="3463" y="288"/>
                </a:cubicBezTo>
                <a:cubicBezTo>
                  <a:pt x="3484" y="514"/>
                  <a:pt x="3454" y="754"/>
                  <a:pt x="3515" y="975"/>
                </a:cubicBezTo>
                <a:cubicBezTo>
                  <a:pt x="3522" y="1061"/>
                  <a:pt x="3533" y="1031"/>
                  <a:pt x="3515" y="1071"/>
                </a:cubicBezTo>
                <a:lnTo>
                  <a:pt x="0" y="105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Power </a:t>
            </a:r>
            <a:r>
              <a:rPr lang="en-US" dirty="0" smtClean="0"/>
              <a:t>vs. </a:t>
            </a:r>
            <a:r>
              <a:rPr lang="en-US" dirty="0"/>
              <a:t>Lower </a:t>
            </a:r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sz="3556" dirty="0" smtClean="0"/>
              <a:t>(Power </a:t>
            </a:r>
            <a:r>
              <a:rPr lang="en-US" sz="3556" dirty="0" err="1" smtClean="0"/>
              <a:t>x</a:t>
            </a:r>
            <a:r>
              <a:rPr lang="en-US" sz="3556" dirty="0" smtClean="0"/>
              <a:t> Time = Energy)</a:t>
            </a:r>
            <a:endParaRPr lang="en-US" sz="3556" dirty="0"/>
          </a:p>
        </p:txBody>
      </p:sp>
      <p:sp>
        <p:nvSpPr>
          <p:cNvPr id="104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2150" y="5378450"/>
            <a:ext cx="7737475" cy="874713"/>
          </a:xfrm>
        </p:spPr>
        <p:txBody>
          <a:bodyPr/>
          <a:lstStyle/>
          <a:p>
            <a:r>
              <a:rPr lang="en-US" sz="2000" dirty="0"/>
              <a:t>System </a:t>
            </a:r>
            <a:r>
              <a:rPr lang="en-US" sz="2000" dirty="0">
                <a:solidFill>
                  <a:schemeClr val="accent2"/>
                </a:solidFill>
                <a:latin typeface="Arial Black" charset="0"/>
              </a:rPr>
              <a:t>A</a:t>
            </a:r>
            <a:r>
              <a:rPr lang="en-US" sz="2000" dirty="0"/>
              <a:t> has higher peak power, but lower total energy</a:t>
            </a:r>
          </a:p>
          <a:p>
            <a:r>
              <a:rPr lang="en-US" sz="2000" dirty="0"/>
              <a:t>System </a:t>
            </a:r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B</a:t>
            </a:r>
            <a:r>
              <a:rPr lang="en-US" sz="2000" dirty="0"/>
              <a:t> has lower peak power, but higher total energy</a:t>
            </a: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731963" y="1703220"/>
            <a:ext cx="5472112" cy="322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1" name="Freeform 7"/>
          <p:cNvSpPr>
            <a:spLocks/>
          </p:cNvSpPr>
          <p:nvPr/>
        </p:nvSpPr>
        <p:spPr bwMode="auto">
          <a:xfrm>
            <a:off x="1747838" y="2670008"/>
            <a:ext cx="5051425" cy="2265362"/>
          </a:xfrm>
          <a:custGeom>
            <a:avLst/>
            <a:gdLst/>
            <a:ahLst/>
            <a:cxnLst>
              <a:cxn ang="0">
                <a:pos x="0" y="1610"/>
              </a:cxn>
              <a:cxn ang="0">
                <a:pos x="199" y="1500"/>
              </a:cxn>
              <a:cxn ang="0">
                <a:pos x="369" y="1012"/>
              </a:cxn>
              <a:cxn ang="0">
                <a:pos x="487" y="1123"/>
              </a:cxn>
              <a:cxn ang="0">
                <a:pos x="620" y="1079"/>
              </a:cxn>
              <a:cxn ang="0">
                <a:pos x="739" y="1027"/>
              </a:cxn>
              <a:cxn ang="0">
                <a:pos x="864" y="879"/>
              </a:cxn>
              <a:cxn ang="0">
                <a:pos x="1071" y="60"/>
              </a:cxn>
              <a:cxn ang="0">
                <a:pos x="1233" y="1152"/>
              </a:cxn>
              <a:cxn ang="0">
                <a:pos x="1322" y="1492"/>
              </a:cxn>
              <a:cxn ang="0">
                <a:pos x="1425" y="1404"/>
              </a:cxn>
              <a:cxn ang="0">
                <a:pos x="1514" y="1064"/>
              </a:cxn>
              <a:cxn ang="0">
                <a:pos x="1588" y="1034"/>
              </a:cxn>
              <a:cxn ang="0">
                <a:pos x="1721" y="1448"/>
              </a:cxn>
              <a:cxn ang="0">
                <a:pos x="1758" y="1440"/>
              </a:cxn>
              <a:cxn ang="0">
                <a:pos x="1891" y="1293"/>
              </a:cxn>
              <a:cxn ang="0">
                <a:pos x="1942" y="1315"/>
              </a:cxn>
              <a:cxn ang="0">
                <a:pos x="2119" y="1448"/>
              </a:cxn>
              <a:cxn ang="0">
                <a:pos x="2238" y="606"/>
              </a:cxn>
              <a:cxn ang="0">
                <a:pos x="2341" y="0"/>
              </a:cxn>
              <a:cxn ang="0">
                <a:pos x="2511" y="975"/>
              </a:cxn>
              <a:cxn ang="0">
                <a:pos x="2688" y="1426"/>
              </a:cxn>
              <a:cxn ang="0">
                <a:pos x="2806" y="1330"/>
              </a:cxn>
              <a:cxn ang="0">
                <a:pos x="2836" y="1226"/>
              </a:cxn>
              <a:cxn ang="0">
                <a:pos x="2932" y="1374"/>
              </a:cxn>
              <a:cxn ang="0">
                <a:pos x="3020" y="1492"/>
              </a:cxn>
              <a:cxn ang="0">
                <a:pos x="3139" y="1367"/>
              </a:cxn>
              <a:cxn ang="0">
                <a:pos x="3183" y="1344"/>
              </a:cxn>
              <a:cxn ang="0">
                <a:pos x="3331" y="1559"/>
              </a:cxn>
              <a:cxn ang="0">
                <a:pos x="3493" y="1596"/>
              </a:cxn>
              <a:cxn ang="0">
                <a:pos x="3500" y="1618"/>
              </a:cxn>
              <a:cxn ang="0">
                <a:pos x="0" y="1610"/>
              </a:cxn>
            </a:cxnLst>
            <a:rect l="0" t="0" r="r" b="b"/>
            <a:pathLst>
              <a:path w="3500" h="1618">
                <a:moveTo>
                  <a:pt x="0" y="1610"/>
                </a:moveTo>
                <a:cubicBezTo>
                  <a:pt x="68" y="1581"/>
                  <a:pt x="146" y="1551"/>
                  <a:pt x="199" y="1500"/>
                </a:cubicBezTo>
                <a:cubicBezTo>
                  <a:pt x="306" y="1397"/>
                  <a:pt x="341" y="1154"/>
                  <a:pt x="369" y="1012"/>
                </a:cubicBezTo>
                <a:cubicBezTo>
                  <a:pt x="413" y="1044"/>
                  <a:pt x="445" y="1088"/>
                  <a:pt x="487" y="1123"/>
                </a:cubicBezTo>
                <a:cubicBezTo>
                  <a:pt x="531" y="1108"/>
                  <a:pt x="580" y="1103"/>
                  <a:pt x="620" y="1079"/>
                </a:cubicBezTo>
                <a:cubicBezTo>
                  <a:pt x="740" y="1008"/>
                  <a:pt x="633" y="982"/>
                  <a:pt x="739" y="1027"/>
                </a:cubicBezTo>
                <a:cubicBezTo>
                  <a:pt x="828" y="1130"/>
                  <a:pt x="810" y="1144"/>
                  <a:pt x="864" y="879"/>
                </a:cubicBezTo>
                <a:cubicBezTo>
                  <a:pt x="923" y="589"/>
                  <a:pt x="899" y="316"/>
                  <a:pt x="1071" y="60"/>
                </a:cubicBezTo>
                <a:cubicBezTo>
                  <a:pt x="1158" y="415"/>
                  <a:pt x="1185" y="790"/>
                  <a:pt x="1233" y="1152"/>
                </a:cubicBezTo>
                <a:cubicBezTo>
                  <a:pt x="1241" y="1215"/>
                  <a:pt x="1254" y="1458"/>
                  <a:pt x="1322" y="1492"/>
                </a:cubicBezTo>
                <a:cubicBezTo>
                  <a:pt x="1356" y="1463"/>
                  <a:pt x="1407" y="1446"/>
                  <a:pt x="1425" y="1404"/>
                </a:cubicBezTo>
                <a:cubicBezTo>
                  <a:pt x="1517" y="1186"/>
                  <a:pt x="1369" y="1231"/>
                  <a:pt x="1514" y="1064"/>
                </a:cubicBezTo>
                <a:cubicBezTo>
                  <a:pt x="1531" y="1044"/>
                  <a:pt x="1563" y="1044"/>
                  <a:pt x="1588" y="1034"/>
                </a:cubicBezTo>
                <a:cubicBezTo>
                  <a:pt x="1622" y="1182"/>
                  <a:pt x="1641" y="1313"/>
                  <a:pt x="1721" y="1448"/>
                </a:cubicBezTo>
                <a:cubicBezTo>
                  <a:pt x="1727" y="1459"/>
                  <a:pt x="1746" y="1443"/>
                  <a:pt x="1758" y="1440"/>
                </a:cubicBezTo>
                <a:cubicBezTo>
                  <a:pt x="1802" y="1391"/>
                  <a:pt x="1836" y="1330"/>
                  <a:pt x="1891" y="1293"/>
                </a:cubicBezTo>
                <a:cubicBezTo>
                  <a:pt x="1906" y="1283"/>
                  <a:pt x="1927" y="1305"/>
                  <a:pt x="1942" y="1315"/>
                </a:cubicBezTo>
                <a:cubicBezTo>
                  <a:pt x="2003" y="1356"/>
                  <a:pt x="2060" y="1404"/>
                  <a:pt x="2119" y="1448"/>
                </a:cubicBezTo>
                <a:cubicBezTo>
                  <a:pt x="2295" y="952"/>
                  <a:pt x="2157" y="1416"/>
                  <a:pt x="2238" y="606"/>
                </a:cubicBezTo>
                <a:cubicBezTo>
                  <a:pt x="2249" y="492"/>
                  <a:pt x="2310" y="168"/>
                  <a:pt x="2341" y="0"/>
                </a:cubicBezTo>
                <a:cubicBezTo>
                  <a:pt x="2380" y="597"/>
                  <a:pt x="2332" y="136"/>
                  <a:pt x="2511" y="975"/>
                </a:cubicBezTo>
                <a:cubicBezTo>
                  <a:pt x="2556" y="1188"/>
                  <a:pt x="2524" y="1309"/>
                  <a:pt x="2688" y="1426"/>
                </a:cubicBezTo>
                <a:cubicBezTo>
                  <a:pt x="2727" y="1394"/>
                  <a:pt x="2776" y="1371"/>
                  <a:pt x="2806" y="1330"/>
                </a:cubicBezTo>
                <a:cubicBezTo>
                  <a:pt x="2827" y="1301"/>
                  <a:pt x="2802" y="1214"/>
                  <a:pt x="2836" y="1226"/>
                </a:cubicBezTo>
                <a:cubicBezTo>
                  <a:pt x="2892" y="1245"/>
                  <a:pt x="2899" y="1326"/>
                  <a:pt x="2932" y="1374"/>
                </a:cubicBezTo>
                <a:cubicBezTo>
                  <a:pt x="2960" y="1414"/>
                  <a:pt x="2991" y="1453"/>
                  <a:pt x="3020" y="1492"/>
                </a:cubicBezTo>
                <a:cubicBezTo>
                  <a:pt x="3060" y="1450"/>
                  <a:pt x="3096" y="1406"/>
                  <a:pt x="3139" y="1367"/>
                </a:cubicBezTo>
                <a:cubicBezTo>
                  <a:pt x="3151" y="1356"/>
                  <a:pt x="3170" y="1333"/>
                  <a:pt x="3183" y="1344"/>
                </a:cubicBezTo>
                <a:cubicBezTo>
                  <a:pt x="3217" y="1373"/>
                  <a:pt x="3266" y="1533"/>
                  <a:pt x="3331" y="1559"/>
                </a:cubicBezTo>
                <a:cubicBezTo>
                  <a:pt x="3382" y="1580"/>
                  <a:pt x="3493" y="1596"/>
                  <a:pt x="3493" y="1596"/>
                </a:cubicBezTo>
                <a:cubicBezTo>
                  <a:pt x="3495" y="1603"/>
                  <a:pt x="3500" y="1618"/>
                  <a:pt x="3500" y="1618"/>
                </a:cubicBezTo>
                <a:lnTo>
                  <a:pt x="0" y="161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2" name="Text Box 8"/>
          <p:cNvSpPr txBox="1">
            <a:spLocks noChangeArrowheads="1"/>
          </p:cNvSpPr>
          <p:nvPr/>
        </p:nvSpPr>
        <p:spPr bwMode="auto">
          <a:xfrm>
            <a:off x="346075" y="3384383"/>
            <a:ext cx="13160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1045513" name="Text Box 9"/>
          <p:cNvSpPr txBox="1">
            <a:spLocks noChangeArrowheads="1"/>
          </p:cNvSpPr>
          <p:nvPr/>
        </p:nvSpPr>
        <p:spPr bwMode="auto">
          <a:xfrm>
            <a:off x="3463925" y="4997283"/>
            <a:ext cx="214788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45514" name="Line 10"/>
          <p:cNvSpPr>
            <a:spLocks noChangeShapeType="1"/>
          </p:cNvSpPr>
          <p:nvPr/>
        </p:nvSpPr>
        <p:spPr bwMode="auto">
          <a:xfrm>
            <a:off x="1731963" y="2644608"/>
            <a:ext cx="54721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5" name="Text Box 11"/>
          <p:cNvSpPr txBox="1">
            <a:spLocks noChangeArrowheads="1"/>
          </p:cNvSpPr>
          <p:nvPr/>
        </p:nvSpPr>
        <p:spPr bwMode="auto">
          <a:xfrm>
            <a:off x="5056164" y="2284245"/>
            <a:ext cx="1255761" cy="421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 dirty="0">
                <a:solidFill>
                  <a:schemeClr val="accent2"/>
                </a:solidFill>
                <a:latin typeface="Arial Black" charset="0"/>
              </a:rPr>
              <a:t>Peak A</a:t>
            </a: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5611813" y="3114508"/>
            <a:ext cx="138430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rgbClr val="FF0000"/>
                </a:solidFill>
                <a:latin typeface="Arial Black" charset="0"/>
              </a:rPr>
              <a:t>Peak B</a:t>
            </a:r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7204075" y="3425950"/>
            <a:ext cx="1939925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400" b="1" i="1" dirty="0">
                <a:solidFill>
                  <a:schemeClr val="tx1"/>
                </a:solidFill>
              </a:rPr>
              <a:t>Integrate power curve to get energy</a:t>
            </a:r>
          </a:p>
        </p:txBody>
      </p:sp>
      <p:sp>
        <p:nvSpPr>
          <p:cNvPr id="1045518" name="Line 14"/>
          <p:cNvSpPr>
            <a:spLocks noChangeShapeType="1"/>
          </p:cNvSpPr>
          <p:nvPr/>
        </p:nvSpPr>
        <p:spPr bwMode="auto">
          <a:xfrm flipH="1">
            <a:off x="6719888" y="3787608"/>
            <a:ext cx="692150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Energy Proportional Computing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71008-BEC8-8246-9523-CD9EDCBB90BC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1171575"/>
            <a:ext cx="6350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01625" y="6041190"/>
            <a:ext cx="83423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1. Average CPU utilization of more than 5,000 servers during a six-month period. Servers </a:t>
            </a:r>
          </a:p>
          <a:p>
            <a:r>
              <a:rPr lang="en-US" sz="1400" dirty="0"/>
              <a:t>are rarely completely idle and seldom operate near their maximum utilization, instead operating </a:t>
            </a:r>
          </a:p>
          <a:p>
            <a:r>
              <a:rPr lang="en-US" sz="1400" dirty="0"/>
              <a:t>most of the time at between 10 and 50 percent of their maximum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695950" y="1404938"/>
            <a:ext cx="30924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It is surprisingly hard</a:t>
            </a:r>
            <a:br>
              <a:rPr lang="en-US" sz="2000"/>
            </a:br>
            <a:r>
              <a:rPr lang="en-US" sz="2000"/>
              <a:t>to achieve high levels</a:t>
            </a:r>
            <a:br>
              <a:rPr lang="en-US" sz="2000"/>
            </a:br>
            <a:r>
              <a:rPr lang="en-US" sz="2000"/>
              <a:t>of utilization of typical </a:t>
            </a:r>
            <a:br>
              <a:rPr lang="en-US" sz="2000"/>
            </a:br>
            <a:r>
              <a:rPr lang="en-US" sz="2000"/>
              <a:t>servers (and your home</a:t>
            </a:r>
            <a:br>
              <a:rPr lang="en-US" sz="2000"/>
            </a:br>
            <a:r>
              <a:rPr lang="en-US" sz="2000"/>
              <a:t>PC or laptop is even </a:t>
            </a:r>
            <a:br>
              <a:rPr lang="en-US" sz="2000"/>
            </a:br>
            <a:r>
              <a:rPr lang="en-US" sz="2000"/>
              <a:t>worse)</a:t>
            </a:r>
            <a:endParaRPr lang="en-US" sz="2000" baseline="-25000"/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9688" y="1189038"/>
            <a:ext cx="2663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“The Case for </a:t>
            </a:r>
          </a:p>
          <a:p>
            <a:r>
              <a:rPr lang="en-US" sz="2000"/>
              <a:t>Energy-Proportional </a:t>
            </a:r>
          </a:p>
          <a:p>
            <a:r>
              <a:rPr lang="en-US" sz="2000"/>
              <a:t>Computing,”</a:t>
            </a:r>
          </a:p>
          <a:p>
            <a:r>
              <a:rPr lang="en-US" sz="2000"/>
              <a:t>Luiz André Barroso,</a:t>
            </a:r>
          </a:p>
          <a:p>
            <a:r>
              <a:rPr lang="en-US" sz="2000"/>
              <a:t>Urs Hölzle,</a:t>
            </a:r>
          </a:p>
          <a:p>
            <a:r>
              <a:rPr lang="en-US" sz="2000" i="1"/>
              <a:t>IEEE Computer</a:t>
            </a:r>
          </a:p>
          <a:p>
            <a:r>
              <a:rPr lang="en-US" sz="2000"/>
              <a:t>December 2007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2841-E02B-4F4D-AEE4-E4664BA00D5C}" type="datetime1">
              <a:rPr lang="en-US" smtClean="0"/>
              <a:pPr/>
              <a:t>7/7/2011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93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importance of power and energy: create benchmark for performance and power</a:t>
            </a:r>
          </a:p>
          <a:p>
            <a:r>
              <a:rPr lang="en-US" dirty="0" smtClean="0"/>
              <a:t>Most servers in </a:t>
            </a:r>
            <a:r>
              <a:rPr lang="en-US" dirty="0" err="1" smtClean="0"/>
              <a:t>WSCs</a:t>
            </a:r>
            <a:r>
              <a:rPr lang="en-US" dirty="0" smtClean="0"/>
              <a:t> have average utilization between 10% &amp; 50%, so measure power at medium as well as at high load</a:t>
            </a:r>
          </a:p>
          <a:p>
            <a:r>
              <a:rPr lang="en-US" dirty="0" smtClean="0"/>
              <a:t>Measure best performance and power, then step down request rate to measure power for every 10% reduction in performance</a:t>
            </a:r>
          </a:p>
          <a:p>
            <a:r>
              <a:rPr lang="en-US" dirty="0" smtClean="0"/>
              <a:t>Java server benchmark performance is </a:t>
            </a:r>
            <a:r>
              <a:rPr lang="en-US" i="1" dirty="0" smtClean="0"/>
              <a:t>operations per second (</a:t>
            </a:r>
            <a:r>
              <a:rPr lang="en-US" i="1" dirty="0" err="1" smtClean="0"/>
              <a:t>ssj_ops</a:t>
            </a:r>
            <a:r>
              <a:rPr lang="en-US" i="1" dirty="0" smtClean="0"/>
              <a:t>)</a:t>
            </a:r>
            <a:r>
              <a:rPr lang="en-US" dirty="0" smtClean="0"/>
              <a:t>, so metric is </a:t>
            </a:r>
            <a:r>
              <a:rPr lang="en-US" i="1" dirty="0" err="1" smtClean="0"/>
              <a:t>ssj_ops</a:t>
            </a:r>
            <a:r>
              <a:rPr lang="en-US" i="1" dirty="0" smtClean="0"/>
              <a:t>/Watt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85D9-A984-5B4D-9ED2-357D3EE2E6D0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5715000"/>
            <a:ext cx="5600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SPECPower</a:t>
            </a:r>
            <a:r>
              <a:rPr lang="en-US" dirty="0" smtClean="0"/>
              <a:t> on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7800" y="828040"/>
          <a:ext cx="5130801" cy="56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761"/>
                <a:gridCol w="2142739"/>
                <a:gridCol w="176530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Target Load 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Performance (</a:t>
                      </a:r>
                      <a:r>
                        <a:rPr lang="en-US" sz="2400" b="0" i="0" u="none" strike="noStrike" dirty="0" err="1">
                          <a:latin typeface="Verdana"/>
                        </a:rPr>
                        <a:t>ssj_ops</a:t>
                      </a:r>
                      <a:r>
                        <a:rPr lang="en-US" sz="24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Avg. </a:t>
                      </a:r>
                      <a:r>
                        <a:rPr lang="en-US" sz="2400" b="0" i="0" u="none" strike="noStrike" dirty="0">
                          <a:latin typeface="Verdana"/>
                        </a:rPr>
                        <a:t>Power (Watts)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231,867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295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90%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211,282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286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80%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185,803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275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163,427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265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60%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140,160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118,324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246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92,035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233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30%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70,500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222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47,126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206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23,066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180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141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Sum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1,283,590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2,605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latin typeface="Verdana"/>
                        </a:rPr>
                        <a:t>ssj_ops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/Watt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493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BCDB-DCEB-5F4D-AB2C-77CEAD0A8414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5422900" y="1435100"/>
          <a:ext cx="3721100" cy="542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99200" y="1638300"/>
            <a:ext cx="2476500" cy="4197350"/>
            <a:chOff x="6299200" y="1638300"/>
            <a:chExt cx="2476500" cy="4197350"/>
          </a:xfrm>
        </p:grpSpPr>
        <p:cxnSp>
          <p:nvCxnSpPr>
            <p:cNvPr id="11" name="Straight Connector 10"/>
            <p:cNvCxnSpPr/>
            <p:nvPr/>
          </p:nvCxnSpPr>
          <p:spPr>
            <a:xfrm rot="5400000" flipH="1" flipV="1">
              <a:off x="5467350" y="2527300"/>
              <a:ext cx="4140200" cy="24765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37300" y="1638300"/>
              <a:ext cx="2131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DC4712"/>
                  </a:solidFill>
                </a:rPr>
                <a:t>Energy </a:t>
              </a:r>
              <a:br>
                <a:rPr lang="en-US" sz="2400" i="1" dirty="0" smtClean="0">
                  <a:solidFill>
                    <a:srgbClr val="DC4712"/>
                  </a:solidFill>
                </a:rPr>
              </a:br>
              <a:r>
                <a:rPr lang="en-US" sz="2400" i="1" dirty="0" smtClean="0">
                  <a:solidFill>
                    <a:srgbClr val="DC4712"/>
                  </a:solidFill>
                </a:rPr>
                <a:t>Proportionality</a:t>
              </a:r>
              <a:endParaRPr lang="en-US" sz="2400" i="1" dirty="0">
                <a:solidFill>
                  <a:srgbClr val="DC471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BCC4B-5A4C-894B-B711-1349C82FA3BE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3733800" y="1358900"/>
          <a:ext cx="5562600" cy="4451350"/>
        </p:xfrm>
        <a:graphic>
          <a:graphicData uri="http://schemas.openxmlformats.org/presentationml/2006/ole">
            <p:oleObj spid="_x0000_s67586" name="Chart" r:id="rId4" imgW="5981480" imgH="4787724" progId="MSGraph.Chart.8">
              <p:embed followColorScheme="full"/>
            </p:oleObj>
          </a:graphicData>
        </a:graphic>
      </p:graphicFrame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Which is Better?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(1 Red Machine vs. 5 Green Machines)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9800" y="5622925"/>
            <a:ext cx="4140200" cy="707886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	85% Peak Power@50% utilization</a:t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65% Peak Power@10% utilization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C123-0651-F34B-BB39-5D0DCDB179D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3300" y="1587500"/>
            <a:ext cx="20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Two 3.0-GHz Xeons,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16 GB DRAM, 1 Disk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3400" y="3721100"/>
            <a:ext cx="195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One 2.4-GHz Xeon,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8 GB DRAM, 1 Disk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632450" y="3638550"/>
            <a:ext cx="23749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424341" y="3461147"/>
            <a:ext cx="2856706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88632" y="3944144"/>
            <a:ext cx="1814512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0" y="1597025"/>
            <a:ext cx="4140200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Five machines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running at 10%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Total Power =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endParaRPr lang="en-US" sz="2400" baseline="0" dirty="0" smtClean="0"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One machine running at </a:t>
            </a:r>
            <a:br>
              <a:rPr lang="en-US" sz="2400" baseline="0" dirty="0" smtClean="0">
                <a:ea typeface="ＭＳ Ｐゴシック" charset="-128"/>
                <a:cs typeface="ＭＳ Ｐゴシック" charset="-128"/>
              </a:rPr>
            </a:b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50%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Total Power =</a:t>
            </a:r>
            <a:endParaRPr lang="en-US" sz="2400" baseline="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75200" y="2438400"/>
            <a:ext cx="2045494" cy="13494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5200" y="3009900"/>
            <a:ext cx="4318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BCC4B-5A4C-894B-B711-1349C82FA3BE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3733800" y="1358900"/>
          <a:ext cx="5562600" cy="4451350"/>
        </p:xfrm>
        <a:graphic>
          <a:graphicData uri="http://schemas.openxmlformats.org/presentationml/2006/ole">
            <p:oleObj spid="_x0000_s108546" name="Chart" r:id="rId4" imgW="5981480" imgH="4787724" progId="MSGraph.Chart.8">
              <p:embed followColorScheme="full"/>
            </p:oleObj>
          </a:graphicData>
        </a:graphic>
      </p:graphicFrame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Which is Better?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(1 Red Machine vs. 5 Green Machines)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9800" y="5622925"/>
            <a:ext cx="4140200" cy="707886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	85% Peak Power@50% utilization</a:t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65% Peak Power@10% utilization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C123-0651-F34B-BB39-5D0DCDB179D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3300" y="1587500"/>
            <a:ext cx="20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Two 3.0-GHz Xeons,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16 GB DRAM, 1 Disk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3400" y="3721100"/>
            <a:ext cx="195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One 2.4-GHz Xeon,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8 GB DRAM, 1 Disk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632450" y="3638550"/>
            <a:ext cx="23749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424341" y="3461147"/>
            <a:ext cx="2856706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88632" y="3944144"/>
            <a:ext cx="1814512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0" y="1597025"/>
            <a:ext cx="4140200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Five machines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running at 10%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Total Power = </a:t>
            </a:r>
            <a:endParaRPr lang="en-US" sz="2400" baseline="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90 </a:t>
            </a:r>
            <a:r>
              <a:rPr lang="en-US" sz="2400" dirty="0" err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4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 5 = 450w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One machine running at </a:t>
            </a:r>
            <a:br>
              <a:rPr lang="en-US" sz="2400" baseline="0" dirty="0" smtClean="0">
                <a:ea typeface="ＭＳ Ｐゴシック" charset="-128"/>
                <a:cs typeface="ＭＳ Ｐゴシック" charset="-128"/>
              </a:rPr>
            </a:b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50%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Total Power =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en-US" sz="2400" baseline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 </a:t>
            </a:r>
            <a:r>
              <a:rPr lang="en-US" sz="2400" baseline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400" baseline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230 = 230w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75200" y="2438400"/>
            <a:ext cx="2045494" cy="13494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5200" y="3009900"/>
            <a:ext cx="4318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Benchmark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Rather than run a collection of real programs and take their average (geometric mean), create a single program that matches the average behavior of a set of programs</a:t>
            </a:r>
          </a:p>
          <a:p>
            <a:r>
              <a:rPr lang="en-US" dirty="0" smtClean="0"/>
              <a:t>Called a </a:t>
            </a:r>
            <a:r>
              <a:rPr lang="en-US" i="1" dirty="0" smtClean="0"/>
              <a:t>synthetic benchmark</a:t>
            </a:r>
          </a:p>
          <a:p>
            <a:r>
              <a:rPr lang="en-US" dirty="0" smtClean="0"/>
              <a:t>First example called </a:t>
            </a:r>
            <a:r>
              <a:rPr lang="en-US" i="1" dirty="0" smtClean="0">
                <a:solidFill>
                  <a:srgbClr val="000000"/>
                </a:solidFill>
              </a:rPr>
              <a:t>Whetstone </a:t>
            </a:r>
            <a:r>
              <a:rPr lang="en-US" dirty="0" smtClean="0"/>
              <a:t>in 1972 for floating point intensive programs in Fortran</a:t>
            </a:r>
          </a:p>
          <a:p>
            <a:r>
              <a:rPr lang="en-US" dirty="0" smtClean="0"/>
              <a:t>Second example called </a:t>
            </a:r>
            <a:r>
              <a:rPr lang="en-US" i="1" dirty="0" smtClean="0">
                <a:solidFill>
                  <a:srgbClr val="000000"/>
                </a:solidFill>
              </a:rPr>
              <a:t>Dhrystone </a:t>
            </a:r>
            <a:r>
              <a:rPr lang="en-US" dirty="0" smtClean="0"/>
              <a:t>in 1985 for integer programs in </a:t>
            </a:r>
            <a:r>
              <a:rPr lang="en-US" dirty="0" err="1" smtClean="0"/>
              <a:t>Ada</a:t>
            </a:r>
            <a:r>
              <a:rPr lang="en-US" dirty="0" smtClean="0"/>
              <a:t> and C</a:t>
            </a:r>
          </a:p>
          <a:p>
            <a:pPr lvl="1"/>
            <a:r>
              <a:rPr lang="en-US" dirty="0" smtClean="0"/>
              <a:t>Pun on Wet vs. Dry (“Whet” vs. “</a:t>
            </a:r>
            <a:r>
              <a:rPr lang="en-US" dirty="0" err="1" smtClean="0"/>
              <a:t>Dhry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F424-8F5A-0B45-8677-6D082D563A10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are floats in C, with Big initialized to a big number (e.g., age of universe in seconds or 4.32 x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x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== (Big * </a:t>
            </a:r>
            <a:r>
              <a:rPr lang="en-US" dirty="0" err="1" smtClean="0"/>
              <a:t>NegativeBig</a:t>
            </a:r>
            <a:r>
              <a:rPr lang="en-US" dirty="0" smtClean="0"/>
              <a:t>) </a:t>
            </a:r>
            <a:r>
              <a:rPr lang="en-US" dirty="0" smtClean="0"/>
              <a:t>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== (Big + </a:t>
            </a:r>
            <a:r>
              <a:rPr lang="en-US" dirty="0" err="1" smtClean="0"/>
              <a:t>NegativeBig</a:t>
            </a:r>
            <a:r>
              <a:rPr lang="en-US" dirty="0" smtClean="0"/>
              <a:t>) </a:t>
            </a:r>
            <a:r>
              <a:rPr lang="en-US" dirty="0" smtClean="0"/>
              <a:t>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</a:t>
            </a:r>
            <a:r>
              <a:rPr lang="en-US" dirty="0" smtClean="0"/>
              <a:t>always correct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r>
              <a:rPr lang="en-US" dirty="0" smtClean="0"/>
              <a:t>Red.		I. is false and II. is false</a:t>
            </a:r>
          </a:p>
          <a:p>
            <a:pPr marL="514350" indent="-514350">
              <a:buNone/>
            </a:pPr>
            <a:r>
              <a:rPr lang="en-US" dirty="0" smtClean="0"/>
              <a:t>Yellow.</a:t>
            </a:r>
            <a:r>
              <a:rPr lang="en-US" dirty="0" smtClean="0"/>
              <a:t>	I. is false and II. is true</a:t>
            </a:r>
          </a:p>
          <a:p>
            <a:pPr marL="514350" indent="-514350">
              <a:buNone/>
            </a:pPr>
            <a:r>
              <a:rPr lang="en-US" dirty="0" smtClean="0"/>
              <a:t>Blue.</a:t>
            </a:r>
            <a:r>
              <a:rPr lang="en-US" dirty="0" smtClean="0"/>
              <a:t>	I. is true  and II. is false </a:t>
            </a:r>
          </a:p>
          <a:p>
            <a:pPr marL="514350" indent="-514350">
              <a:buNone/>
            </a:pPr>
            <a:r>
              <a:rPr lang="en-US" dirty="0" smtClean="0"/>
              <a:t>Green</a:t>
            </a:r>
            <a:r>
              <a:rPr lang="en-US" dirty="0" smtClean="0"/>
              <a:t>.</a:t>
            </a:r>
            <a:r>
              <a:rPr lang="en-US" dirty="0" smtClean="0"/>
              <a:t>	I. is true  and II. is true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62E-2CD4-A740-A59E-A10520E0D63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Lecture #10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Dhystone</a:t>
            </a:r>
            <a:r>
              <a:rPr lang="en-US" dirty="0" smtClean="0"/>
              <a:t>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Dhrystone features unusual code that is not usually representative of real-life programs</a:t>
            </a:r>
          </a:p>
          <a:p>
            <a:r>
              <a:rPr lang="en-US" dirty="0" smtClean="0"/>
              <a:t>Dhrystone susceptible to compiler optimizations</a:t>
            </a:r>
          </a:p>
          <a:p>
            <a:r>
              <a:rPr lang="en-US" dirty="0" err="1" smtClean="0"/>
              <a:t>Dhrystone’s</a:t>
            </a:r>
            <a:r>
              <a:rPr lang="en-US" dirty="0" smtClean="0"/>
              <a:t> small code size means always fits in caches, so not representative</a:t>
            </a:r>
          </a:p>
          <a:p>
            <a:r>
              <a:rPr lang="en-US" dirty="0" smtClean="0"/>
              <a:t>Yet still used in hand held, embedded CPUs!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3305-6003-7C49-AD02-14688D88230A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Floating Point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Defining performance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Workloads and Benchmarks</a:t>
            </a:r>
          </a:p>
          <a:p>
            <a:r>
              <a:rPr lang="en-US" b="1" dirty="0" smtClean="0"/>
              <a:t>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Measuring Performance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Floating Point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Defining performance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Workloads and Benchmarks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</a:p>
          <a:p>
            <a:r>
              <a:rPr lang="en-US" dirty="0" smtClean="0"/>
              <a:t>Measuring Performance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Time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UNIX time command measures in seconds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Time Stamp Counter</a:t>
            </a:r>
          </a:p>
          <a:p>
            <a:pPr lvl="1"/>
            <a:r>
              <a:rPr lang="en-US" dirty="0" smtClean="0"/>
              <a:t>64-bit counter of clock cycles on Intel 80x86 instruction set computers</a:t>
            </a:r>
          </a:p>
          <a:p>
            <a:pPr lvl="1"/>
            <a:r>
              <a:rPr lang="en-US" dirty="0" smtClean="0"/>
              <a:t>80x86 instruction RDTSC (Read TSC) returns TSC in </a:t>
            </a:r>
            <a:r>
              <a:rPr lang="en-US" dirty="0" err="1" smtClean="0"/>
              <a:t>regs</a:t>
            </a:r>
            <a:r>
              <a:rPr lang="en-US" dirty="0" smtClean="0"/>
              <a:t> EDX (upper 32 bits) and EAX (lower 32 bits) </a:t>
            </a:r>
          </a:p>
          <a:p>
            <a:pPr lvl="1"/>
            <a:r>
              <a:rPr lang="en-US" dirty="0" smtClean="0"/>
              <a:t>Can read, but can’t set</a:t>
            </a:r>
          </a:p>
          <a:p>
            <a:pPr lvl="1"/>
            <a:r>
              <a:rPr lang="en-US" dirty="0" smtClean="0"/>
              <a:t>How long can measure?</a:t>
            </a:r>
          </a:p>
          <a:p>
            <a:pPr lvl="1"/>
            <a:r>
              <a:rPr lang="en-US" dirty="0" smtClean="0"/>
              <a:t>Measures overall time, not just time for 1 program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005F-74DB-3B4D-956E-26BCB6DFEA77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RDTSC access in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static inline unsigned long long </a:t>
            </a:r>
            <a:r>
              <a:rPr lang="en-US" sz="2400" dirty="0" err="1" smtClean="0">
                <a:latin typeface="Courier New"/>
                <a:cs typeface="Courier New"/>
              </a:rPr>
              <a:t>RDTSC(void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  unsigned hi, lo;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asm</a:t>
            </a:r>
            <a:r>
              <a:rPr lang="en-US" sz="2400" dirty="0" smtClean="0">
                <a:latin typeface="Courier New"/>
                <a:cs typeface="Courier New"/>
              </a:rPr>
              <a:t> volatile ("</a:t>
            </a:r>
            <a:r>
              <a:rPr lang="en-US" sz="2400" dirty="0" err="1" smtClean="0">
                <a:latin typeface="Courier New"/>
                <a:cs typeface="Courier New"/>
              </a:rPr>
              <a:t>rdtsc</a:t>
            </a:r>
            <a:r>
              <a:rPr lang="en-US" sz="2400" dirty="0" smtClean="0">
                <a:latin typeface="Courier New"/>
                <a:cs typeface="Courier New"/>
              </a:rPr>
              <a:t>" : "=</a:t>
            </a:r>
            <a:r>
              <a:rPr lang="en-US" sz="2400" dirty="0" err="1" smtClean="0">
                <a:latin typeface="Courier New"/>
                <a:cs typeface="Courier New"/>
              </a:rPr>
              <a:t>a"(lo</a:t>
            </a:r>
            <a:r>
              <a:rPr lang="en-US" sz="2400" dirty="0" smtClean="0">
                <a:latin typeface="Courier New"/>
                <a:cs typeface="Courier New"/>
              </a:rPr>
              <a:t>), "=</a:t>
            </a:r>
            <a:r>
              <a:rPr lang="en-US" sz="2400" dirty="0" err="1" smtClean="0">
                <a:latin typeface="Courier New"/>
                <a:cs typeface="Courier New"/>
              </a:rPr>
              <a:t>d"(hi</a:t>
            </a:r>
            <a:r>
              <a:rPr lang="en-US" sz="2400" dirty="0" smtClean="0">
                <a:latin typeface="Courier New"/>
                <a:cs typeface="Courier New"/>
              </a:rPr>
              <a:t>));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  return ( (unsigned long long) lo) |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( ((unsigned long long) hi) &lt;&lt;32 );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}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10F-B4A0-F048-A87D-F687EDAE083F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gcc</a:t>
            </a:r>
            <a:r>
              <a:rPr lang="en-US" dirty="0" smtClean="0"/>
              <a:t> Optimization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FB85-B052-8741-9A6C-5703F052EF08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04199" cy="401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3200400"/>
                <a:gridCol w="3492499"/>
              </a:tblGrid>
              <a:tr h="8032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Bubble</a:t>
                      </a:r>
                      <a:r>
                        <a:rPr lang="en-US" sz="2800" baseline="0" dirty="0" err="1" smtClean="0"/>
                        <a:t>Sort.c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Dhrystone.c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Opt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-O1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gcc</a:t>
            </a:r>
            <a:r>
              <a:rPr lang="en-US" dirty="0" smtClean="0"/>
              <a:t> Optimization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FB85-B052-8741-9A6C-5703F052EF08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04199" cy="401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3200400"/>
                <a:gridCol w="3492499"/>
              </a:tblGrid>
              <a:tr h="8032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Bubble</a:t>
                      </a:r>
                      <a:r>
                        <a:rPr lang="en-US" sz="2800" baseline="0" dirty="0" err="1" smtClean="0"/>
                        <a:t>Sort.c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Dhrystone.c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Opt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3.215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7.230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-O1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1.460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2.805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1.457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2.711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1.458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1.340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You Spend the </a:t>
            </a:r>
            <a:br>
              <a:rPr lang="en-US" dirty="0" smtClean="0"/>
            </a:br>
            <a:r>
              <a:rPr lang="en-US" dirty="0" smtClean="0"/>
              <a:t>Time in Your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Profiling a program </a:t>
            </a:r>
            <a:r>
              <a:rPr lang="en-US" dirty="0" smtClean="0">
                <a:cs typeface="Courier New"/>
              </a:rPr>
              <a:t>(e.g., using, </a:t>
            </a:r>
            <a:r>
              <a:rPr lang="en-US" dirty="0" err="1" smtClean="0">
                <a:latin typeface="Courier New"/>
                <a:cs typeface="Courier New"/>
              </a:rPr>
              <a:t>gprof</a:t>
            </a:r>
            <a:r>
              <a:rPr lang="en-US" dirty="0" smtClean="0">
                <a:cs typeface="Courier New"/>
              </a:rPr>
              <a:t>) </a:t>
            </a:r>
            <a:r>
              <a:rPr lang="en-US" dirty="0" smtClean="0"/>
              <a:t>shows where it spends its time by function, so you can determine which code consumes most of the execution time</a:t>
            </a:r>
          </a:p>
          <a:p>
            <a:r>
              <a:rPr lang="en-US" dirty="0" smtClean="0"/>
              <a:t>Usually a 90/10 rule: 10% of code is responsible for 90% of execution time</a:t>
            </a:r>
          </a:p>
          <a:p>
            <a:pPr lvl="1"/>
            <a:r>
              <a:rPr lang="en-US" dirty="0" smtClean="0"/>
              <a:t>Or 80/20 rule, where 20% of code responsible for 80%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F8A-605F-0640-84B8-A37AAAE4EF4A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gprof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where program spent its time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Learn functions called while it was executing</a:t>
            </a:r>
          </a:p>
          <a:p>
            <a:pPr lvl="1"/>
            <a:r>
              <a:rPr lang="en-US" sz="3200" dirty="0" smtClean="0"/>
              <a:t>And which functions call other functions</a:t>
            </a:r>
          </a:p>
          <a:p>
            <a:r>
              <a:rPr lang="en-US" sz="3000" dirty="0" smtClean="0"/>
              <a:t>Three steps:</a:t>
            </a:r>
          </a:p>
          <a:p>
            <a:pPr lvl="1"/>
            <a:r>
              <a:rPr lang="en-US" sz="2600" dirty="0" smtClean="0"/>
              <a:t>Compile &amp; link program with profiling enabled</a:t>
            </a:r>
          </a:p>
          <a:p>
            <a:pPr lvl="2"/>
            <a:r>
              <a:rPr lang="en-US" sz="2200" dirty="0" smtClean="0"/>
              <a:t>cc –pg </a:t>
            </a:r>
            <a:r>
              <a:rPr lang="en-US" sz="2200" dirty="0" err="1" smtClean="0"/>
              <a:t>x.c</a:t>
            </a:r>
            <a:r>
              <a:rPr lang="en-US" sz="2200" dirty="0" smtClean="0"/>
              <a:t> </a:t>
            </a:r>
            <a:r>
              <a:rPr lang="en-US" sz="2200" i="1" dirty="0" smtClean="0"/>
              <a:t>{in  addition to other flags use}</a:t>
            </a:r>
          </a:p>
          <a:p>
            <a:pPr lvl="1"/>
            <a:r>
              <a:rPr lang="en-US" sz="2600" dirty="0" smtClean="0"/>
              <a:t>Execute program to generate a profile data file</a:t>
            </a:r>
          </a:p>
          <a:p>
            <a:pPr lvl="1"/>
            <a:r>
              <a:rPr lang="en-US" sz="2600" dirty="0" smtClean="0"/>
              <a:t>Run </a:t>
            </a:r>
            <a:r>
              <a:rPr lang="en-US" sz="2600" dirty="0" err="1" smtClean="0">
                <a:latin typeface="Courier New"/>
                <a:cs typeface="Courier New"/>
              </a:rPr>
              <a:t>gprof</a:t>
            </a:r>
            <a:r>
              <a:rPr lang="en-US" sz="2600" dirty="0" smtClean="0">
                <a:latin typeface="+mj-lt"/>
                <a:cs typeface="Courier New"/>
              </a:rPr>
              <a:t> </a:t>
            </a:r>
            <a:r>
              <a:rPr lang="en-US" sz="2600" dirty="0" smtClean="0"/>
              <a:t>to analyze the profile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5-9908-A64C-8404-A3FD04E59709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gprof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8800" y="1295400"/>
          <a:ext cx="8229599" cy="454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939800"/>
                <a:gridCol w="977900"/>
                <a:gridCol w="850900"/>
                <a:gridCol w="647700"/>
                <a:gridCol w="711200"/>
                <a:gridCol w="331469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% time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Cumulative (</a:t>
                      </a:r>
                      <a:r>
                        <a:rPr lang="en-US" sz="1800" b="0" i="0" u="none" strike="noStrike" dirty="0" err="1" smtClean="0">
                          <a:latin typeface="Verdana"/>
                        </a:rPr>
                        <a:t>secs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)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Self (</a:t>
                      </a:r>
                      <a:r>
                        <a:rPr lang="en-US" sz="1800" b="0" i="0" u="none" strike="noStrike" dirty="0" err="1" smtClean="0">
                          <a:latin typeface="Verdana"/>
                        </a:rPr>
                        <a:t>secs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)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calls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Self ms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/call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Total ms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/call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name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18.18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23480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find_char_unquote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12.12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pattern_search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9.09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collapse_continuations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9.09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update_file_1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9.09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eval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12484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file_hash_1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6.06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6596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get_next_mword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29981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hash_find_slot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14769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next_token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5800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variable_expand_string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F1E7-A5AB-5F45-84BB-499701926787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6600" y="6032500"/>
            <a:ext cx="441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See http://linuxgazette.net/100/vinayak.html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are floats in C, with Big initialized to a big number (e.g., age of universe in seconds or 4.32 x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x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== (Big * </a:t>
            </a:r>
            <a:r>
              <a:rPr lang="en-US" dirty="0" err="1" smtClean="0"/>
              <a:t>NegativeBig</a:t>
            </a:r>
            <a:r>
              <a:rPr lang="en-US" dirty="0" smtClean="0"/>
              <a:t>) </a:t>
            </a:r>
            <a:r>
              <a:rPr lang="en-US" dirty="0" smtClean="0"/>
              <a:t>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NegativeBig</a:t>
            </a:r>
            <a:r>
              <a:rPr lang="en-US" dirty="0" smtClean="0"/>
              <a:t> </a:t>
            </a:r>
            <a:r>
              <a:rPr lang="en-US" dirty="0" smtClean="0"/>
              <a:t>== (Big + </a:t>
            </a:r>
            <a:r>
              <a:rPr lang="en-US" dirty="0" err="1" smtClean="0"/>
              <a:t>NegativeBig</a:t>
            </a:r>
            <a:r>
              <a:rPr lang="en-US" dirty="0" smtClean="0"/>
              <a:t>) </a:t>
            </a:r>
            <a:r>
              <a:rPr lang="en-US" dirty="0" smtClean="0"/>
              <a:t>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</a:t>
            </a:r>
            <a:r>
              <a:rPr lang="en-US" dirty="0" smtClean="0"/>
              <a:t>is always </a:t>
            </a:r>
            <a:r>
              <a:rPr lang="en-US" dirty="0" smtClean="0"/>
              <a:t>correct?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Red.</a:t>
            </a:r>
            <a:r>
              <a:rPr lang="en-US" b="1" dirty="0" smtClean="0">
                <a:solidFill>
                  <a:srgbClr val="FF0000"/>
                </a:solidFill>
              </a:rPr>
              <a:t>	I. is </a:t>
            </a:r>
            <a:r>
              <a:rPr lang="en-US" b="1" dirty="0" smtClean="0">
                <a:solidFill>
                  <a:srgbClr val="FF0000"/>
                </a:solidFill>
              </a:rPr>
              <a:t>false and </a:t>
            </a:r>
            <a:r>
              <a:rPr lang="en-US" b="1" dirty="0" smtClean="0">
                <a:solidFill>
                  <a:srgbClr val="FF0000"/>
                </a:solidFill>
              </a:rPr>
              <a:t>II. is </a:t>
            </a:r>
            <a:r>
              <a:rPr lang="en-US" b="1" dirty="0" smtClean="0">
                <a:solidFill>
                  <a:srgbClr val="FF0000"/>
                </a:solidFill>
              </a:rPr>
              <a:t>false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I.  Works ok if no overflow, but because exponents add, if Big * </a:t>
            </a:r>
            <a:r>
              <a:rPr lang="en-US" dirty="0" err="1" smtClean="0"/>
              <a:t>NegBig</a:t>
            </a:r>
            <a:r>
              <a:rPr lang="en-US" dirty="0" smtClean="0"/>
              <a:t> </a:t>
            </a:r>
            <a:r>
              <a:rPr lang="en-US" dirty="0" smtClean="0"/>
              <a:t>overflows, then result is overflow, not -1</a:t>
            </a:r>
          </a:p>
          <a:p>
            <a:pPr marL="514350" indent="-514350">
              <a:buNone/>
            </a:pPr>
            <a:r>
              <a:rPr lang="en-US" dirty="0" smtClean="0"/>
              <a:t>II. Left hand side is 0, right hand side is tiny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1FF9-7713-504B-B6FA-1C14713CD622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Lecture #10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Program to Profile with Saturn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math.h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#define LIMIT 500000000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void exponential()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	double a;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for 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 != LIMIT;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</a:p>
          <a:p>
            <a:pPr>
              <a:buNone/>
            </a:pPr>
            <a:r>
              <a:rPr lang="en-US" dirty="0" smtClean="0"/>
              <a:t>	a = exp(i/1000.0); </a:t>
            </a:r>
          </a:p>
          <a:p>
            <a:pPr>
              <a:buNone/>
            </a:pPr>
            <a:r>
              <a:rPr lang="en-US" dirty="0" smtClean="0"/>
              <a:t>}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sinFunc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	double a;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for 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 != LIMIT;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</a:p>
          <a:p>
            <a:pPr>
              <a:buNone/>
            </a:pPr>
            <a:r>
              <a:rPr lang="en-US" dirty="0" smtClean="0"/>
              <a:t>	a = sin(i/1000.0); </a:t>
            </a:r>
          </a:p>
          <a:p>
            <a:pPr>
              <a:buNone/>
            </a:pPr>
            <a:r>
              <a:rPr lang="en-US" dirty="0" smtClean="0"/>
              <a:t>}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	exponential();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sinFunc</a:t>
            </a:r>
            <a:r>
              <a:rPr lang="en-US" dirty="0" smtClean="0"/>
              <a:t>(); </a:t>
            </a:r>
          </a:p>
          <a:p>
            <a:pPr>
              <a:buNone/>
            </a:pPr>
            <a:r>
              <a:rPr lang="en-US" dirty="0" smtClean="0"/>
              <a:t>	return 0; 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893" y="5807592"/>
            <a:ext cx="514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saturn</a:t>
            </a:r>
            <a:r>
              <a:rPr lang="en-US" dirty="0" smtClean="0"/>
              <a:t> </a:t>
            </a:r>
            <a:r>
              <a:rPr lang="en-US" dirty="0" smtClean="0"/>
              <a:t>is an alternate tool supported on </a:t>
            </a:r>
            <a:r>
              <a:rPr lang="en-US" dirty="0" err="1" smtClean="0"/>
              <a:t>mac</a:t>
            </a:r>
            <a:r>
              <a:rPr lang="en-US" dirty="0" smtClean="0"/>
              <a:t> </a:t>
            </a:r>
            <a:r>
              <a:rPr lang="en-US" dirty="0" err="1" smtClean="0"/>
              <a:t>osx</a:t>
            </a:r>
            <a:r>
              <a:rPr lang="en-US" dirty="0" smtClean="0"/>
              <a:t>)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 descr="Screen shot 2011-02-14 at 6.0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9" y="0"/>
            <a:ext cx="8297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Cautionary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“More computing sins are committed in the name of efficiency (without necessarily achieving it) than for any other single reason - including blind stupidity”</a:t>
            </a:r>
            <a:br>
              <a:rPr lang="en-US" dirty="0" smtClean="0"/>
            </a:br>
            <a:r>
              <a:rPr lang="en-US" b="1" dirty="0" smtClean="0"/>
              <a:t>-- William A. </a:t>
            </a:r>
            <a:r>
              <a:rPr lang="en-US" b="1" dirty="0" err="1" smtClean="0"/>
              <a:t>Wulf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“We should forget about small efficiencies, say about 97% of the time: premature optimization is the root of all evil”</a:t>
            </a:r>
            <a:br>
              <a:rPr lang="en-US" dirty="0" smtClean="0"/>
            </a:br>
            <a:r>
              <a:rPr lang="en-US" b="1" dirty="0" smtClean="0"/>
              <a:t>-- Donald E. Knuth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F060-9964-4547-BDF0-F694ABAFEA18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1CBE-935C-C240-86CD-E4234AED4E03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219200"/>
            <a:ext cx="83947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(seconds/program) is measure of </a:t>
            </a:r>
            <a:r>
              <a:rPr lang="en-US" sz="3200" noProof="0" dirty="0" smtClean="0"/>
              <a:t>performance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Instructions		Clock cycles		Seconds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Program		Instruction		Clock Cycle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noProof="0" dirty="0" smtClean="0"/>
              <a:t>Benchmarks stand in for real workloads to as standardized measure of relative performance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increasing concern, and being added to benchmarks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dirty="0" smtClean="0"/>
              <a:t>Time measurement via clock cycles, machine specific</a:t>
            </a: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baseline="0" noProof="0" dirty="0" smtClean="0"/>
              <a:t>Profiling tools as way to see where spending time in </a:t>
            </a:r>
            <a:r>
              <a:rPr lang="en-US" sz="3200" dirty="0" smtClean="0"/>
              <a:t>your program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dirty="0" smtClean="0"/>
              <a:t>Don’t optimize prematurely!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257300" algn="l"/>
                <a:tab pos="15494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9700" y="1682458"/>
            <a:ext cx="7251700" cy="610176"/>
            <a:chOff x="1485900" y="2438400"/>
            <a:chExt cx="7251700" cy="6101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addition is NOT associative</a:t>
            </a:r>
          </a:p>
          <a:p>
            <a:r>
              <a:rPr lang="en-US" dirty="0" smtClean="0"/>
              <a:t>Some optimizations can change order of floating point computations, which can change results</a:t>
            </a:r>
          </a:p>
          <a:p>
            <a:r>
              <a:rPr lang="en-US" dirty="0" smtClean="0"/>
              <a:t>Need to ensure that floating point algorithm is correct even with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0594-FA15-5448-BCD3-20D207EB08FB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3CEF-F92A-C245-9D5B-32188FEF1D06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48130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2630156" y="2423531"/>
            <a:ext cx="2594512" cy="1012993"/>
            <a:chOff x="7123952" y="2946400"/>
            <a:chExt cx="2594512" cy="1012993"/>
          </a:xfrm>
        </p:grpSpPr>
        <p:sp>
          <p:nvSpPr>
            <p:cNvPr id="60" name="Rectangle 59"/>
            <p:cNvSpPr/>
            <p:nvPr/>
          </p:nvSpPr>
          <p:spPr>
            <a:xfrm>
              <a:off x="7123952" y="3406794"/>
              <a:ext cx="1422432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84770" y="2946400"/>
              <a:ext cx="1133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How do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we know?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Floating Point Review</a:t>
            </a:r>
          </a:p>
          <a:p>
            <a:r>
              <a:rPr lang="en-US" dirty="0" smtClean="0"/>
              <a:t>Defining performance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Workloads and Benchmarks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Measuring Performance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388036" cy="5346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it mean to say </a:t>
            </a:r>
            <a:br>
              <a:rPr lang="en-US" dirty="0" smtClean="0"/>
            </a:br>
            <a:r>
              <a:rPr lang="en-US" dirty="0" smtClean="0"/>
              <a:t>X is faster than Y?</a:t>
            </a:r>
          </a:p>
          <a:p>
            <a:r>
              <a:rPr lang="en-US" dirty="0" smtClean="0"/>
              <a:t>Ferrari vs. School Bus?</a:t>
            </a:r>
          </a:p>
          <a:p>
            <a:r>
              <a:rPr lang="en-US" dirty="0" smtClean="0"/>
              <a:t>2009 Ferrari 599 GTB  </a:t>
            </a:r>
          </a:p>
          <a:p>
            <a:pPr lvl="1"/>
            <a:r>
              <a:rPr lang="en-US" dirty="0" smtClean="0"/>
              <a:t>2 passengers, 11.1 </a:t>
            </a:r>
            <a:r>
              <a:rPr lang="en-US" dirty="0" err="1" smtClean="0"/>
              <a:t>secs</a:t>
            </a:r>
            <a:r>
              <a:rPr lang="en-US" dirty="0" smtClean="0"/>
              <a:t> in quarter mile</a:t>
            </a:r>
          </a:p>
          <a:p>
            <a:r>
              <a:rPr lang="en-US" dirty="0" smtClean="0"/>
              <a:t>2009 Type D school bus</a:t>
            </a:r>
          </a:p>
          <a:p>
            <a:pPr lvl="1"/>
            <a:r>
              <a:rPr lang="en-US" dirty="0" smtClean="0"/>
              <a:t>54 passengers, quarter mile time?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595" dirty="0" smtClean="0">
                <a:hlinkClick r:id="rId2"/>
              </a:rPr>
              <a:t>http://www.youtube.com/watch?v=KwyCoQuhUNA</a:t>
            </a:r>
            <a:r>
              <a:rPr lang="en-US" sz="2595" dirty="0" smtClean="0"/>
              <a:t> </a:t>
            </a:r>
            <a:endParaRPr lang="en-US" sz="2800" dirty="0" smtClean="0"/>
          </a:p>
          <a:p>
            <a:r>
              <a:rPr lang="en-US" sz="2800" i="1" dirty="0" smtClean="0"/>
              <a:t>Response Time</a:t>
            </a:r>
            <a:r>
              <a:rPr lang="en-US" sz="2800" dirty="0" smtClean="0"/>
              <a:t>, </a:t>
            </a:r>
            <a:r>
              <a:rPr lang="en-US" sz="2811" i="1" dirty="0" smtClean="0">
                <a:solidFill>
                  <a:srgbClr val="000000"/>
                </a:solidFill>
              </a:rPr>
              <a:t>Latency</a:t>
            </a:r>
            <a:r>
              <a:rPr lang="en-US" sz="2800" dirty="0" smtClean="0"/>
              <a:t>: </a:t>
            </a:r>
            <a:r>
              <a:rPr lang="en-US" sz="2800" dirty="0" smtClean="0"/>
              <a:t>e.g., time to travel ¼ mile</a:t>
            </a:r>
          </a:p>
          <a:p>
            <a:r>
              <a:rPr lang="en-US" sz="2811" i="1" dirty="0" smtClean="0">
                <a:solidFill>
                  <a:srgbClr val="000000"/>
                </a:solidFill>
              </a:rPr>
              <a:t>Throughput</a:t>
            </a:r>
            <a:r>
              <a:rPr lang="en-US" sz="2800" dirty="0" smtClean="0"/>
              <a:t>, </a:t>
            </a:r>
            <a:r>
              <a:rPr lang="en-US" sz="2811" i="1" dirty="0" smtClean="0">
                <a:solidFill>
                  <a:srgbClr val="000000"/>
                </a:solidFill>
              </a:rPr>
              <a:t>Bandwidth</a:t>
            </a:r>
            <a:r>
              <a:rPr lang="en-US" sz="2800" dirty="0" smtClean="0"/>
              <a:t>: e.g., passenger-mi  in 1 hour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DC73-E133-5041-ABA9-6FDFE626C040}" type="datetime1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66" y="1787525"/>
            <a:ext cx="1579033" cy="118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251066"/>
            <a:ext cx="2832100" cy="187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10814</TotalTime>
  <Words>2755</Words>
  <Application>Microsoft Office PowerPoint</Application>
  <PresentationFormat>On-screen Show (4:3)</PresentationFormat>
  <Paragraphs>903</Paragraphs>
  <Slides>53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Image</vt:lpstr>
      <vt:lpstr>Chart</vt:lpstr>
      <vt:lpstr>CS 61C: Great Ideas in Computer Architecture (Machine Structures) Performance</vt:lpstr>
      <vt:lpstr>Agenda</vt:lpstr>
      <vt:lpstr>Review: Floating Point Encoding</vt:lpstr>
      <vt:lpstr>Peer Instruction Question</vt:lpstr>
      <vt:lpstr>Peer Instruction Answer</vt:lpstr>
      <vt:lpstr>Pitfalls</vt:lpstr>
      <vt:lpstr>New-School Machine Structures (It’s a bit more complicated!)</vt:lpstr>
      <vt:lpstr>Agenda</vt:lpstr>
      <vt:lpstr>Defining CPU Performance</vt:lpstr>
      <vt:lpstr>What is Performance?</vt:lpstr>
      <vt:lpstr>Cloud Performance: Why Application Latency Matters</vt:lpstr>
      <vt:lpstr>Defining Relative CPU Performance</vt:lpstr>
      <vt:lpstr>Measuring CPU Performance</vt:lpstr>
      <vt:lpstr>CPU Performance Factors</vt:lpstr>
      <vt:lpstr>CPU Performance Factors</vt:lpstr>
      <vt:lpstr>Restating Performance Equation</vt:lpstr>
      <vt:lpstr>What Affects Each Component? Instruction Count, CPI, Clock Rate</vt:lpstr>
      <vt:lpstr>What Affects Each Component? Instruction Count, CPI, Clock Rate</vt:lpstr>
      <vt:lpstr>Peer Instruction Question</vt:lpstr>
      <vt:lpstr>Peer Instruction Answer</vt:lpstr>
      <vt:lpstr>Agenda</vt:lpstr>
      <vt:lpstr>Administrivia</vt:lpstr>
      <vt:lpstr>Administrivia</vt:lpstr>
      <vt:lpstr>Agenda</vt:lpstr>
      <vt:lpstr>Workload and Benchmark</vt:lpstr>
      <vt:lpstr>SPEC  (System Performance Evaluation Cooperative)</vt:lpstr>
      <vt:lpstr>SPECINT2006 on AMD Barcelona</vt:lpstr>
      <vt:lpstr>Summarizing Performance …</vt:lpstr>
      <vt:lpstr>… Depends Who’s Selling</vt:lpstr>
      <vt:lpstr>Summarizing SPEC Performance</vt:lpstr>
      <vt:lpstr>Energy and Power (Energy = Power x Time)</vt:lpstr>
      <vt:lpstr>Peak Power vs. Lower Energy (Power x Time = Energy)</vt:lpstr>
      <vt:lpstr>Peak Power vs. Lower Energy (Power x Time = Energy)</vt:lpstr>
      <vt:lpstr>Energy Proportional Computing</vt:lpstr>
      <vt:lpstr>SPECPower</vt:lpstr>
      <vt:lpstr>SPECPower on Barcelona</vt:lpstr>
      <vt:lpstr>Which is Better? (1 Red Machine vs. 5 Green Machines)</vt:lpstr>
      <vt:lpstr>Which is Better? (1 Red Machine vs. 5 Green Machines)</vt:lpstr>
      <vt:lpstr>Other Benchmark Attempts</vt:lpstr>
      <vt:lpstr>Dhystone Shortcomings</vt:lpstr>
      <vt:lpstr>Agenda</vt:lpstr>
      <vt:lpstr>Agenda</vt:lpstr>
      <vt:lpstr>Measuring Time</vt:lpstr>
      <vt:lpstr>How to get RDTSC access in C?</vt:lpstr>
      <vt:lpstr>gcc Optimization Experiment</vt:lpstr>
      <vt:lpstr>gcc Optimization Experiment</vt:lpstr>
      <vt:lpstr>Where Do You Spend the  Time in Your Program?</vt:lpstr>
      <vt:lpstr>gprof</vt:lpstr>
      <vt:lpstr>gprof example</vt:lpstr>
      <vt:lpstr>Test Program to Profile with Saturn</vt:lpstr>
      <vt:lpstr>Slide 51</vt:lpstr>
      <vt:lpstr>Cautionary Tale</vt:lpstr>
      <vt:lpstr>And In Conclusion, 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</cp:lastModifiedBy>
  <cp:revision>67</cp:revision>
  <cp:lastPrinted>2011-02-14T01:31:32Z</cp:lastPrinted>
  <dcterms:created xsi:type="dcterms:W3CDTF">2011-02-13T23:45:40Z</dcterms:created>
  <dcterms:modified xsi:type="dcterms:W3CDTF">2011-07-07T09:48:26Z</dcterms:modified>
</cp:coreProperties>
</file>