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handoutMasterIdLst>
    <p:handoutMasterId r:id="rId68"/>
  </p:handoutMasterIdLst>
  <p:sldIdLst>
    <p:sldId id="257" r:id="rId2"/>
    <p:sldId id="526" r:id="rId3"/>
    <p:sldId id="603" r:id="rId4"/>
    <p:sldId id="604" r:id="rId5"/>
    <p:sldId id="607" r:id="rId6"/>
    <p:sldId id="549" r:id="rId7"/>
    <p:sldId id="605" r:id="rId8"/>
    <p:sldId id="606" r:id="rId9"/>
    <p:sldId id="476" r:id="rId10"/>
    <p:sldId id="572" r:id="rId11"/>
    <p:sldId id="558" r:id="rId12"/>
    <p:sldId id="559" r:id="rId13"/>
    <p:sldId id="560" r:id="rId14"/>
    <p:sldId id="562" r:id="rId15"/>
    <p:sldId id="561" r:id="rId16"/>
    <p:sldId id="583" r:id="rId17"/>
    <p:sldId id="563" r:id="rId18"/>
    <p:sldId id="564" r:id="rId19"/>
    <p:sldId id="565" r:id="rId20"/>
    <p:sldId id="566" r:id="rId21"/>
    <p:sldId id="567" r:id="rId22"/>
    <p:sldId id="612" r:id="rId23"/>
    <p:sldId id="573" r:id="rId24"/>
    <p:sldId id="608" r:id="rId25"/>
    <p:sldId id="609" r:id="rId26"/>
    <p:sldId id="575" r:id="rId27"/>
    <p:sldId id="589" r:id="rId28"/>
    <p:sldId id="568" r:id="rId29"/>
    <p:sldId id="569" r:id="rId30"/>
    <p:sldId id="532" r:id="rId31"/>
    <p:sldId id="533" r:id="rId32"/>
    <p:sldId id="534" r:id="rId33"/>
    <p:sldId id="535" r:id="rId34"/>
    <p:sldId id="536" r:id="rId35"/>
    <p:sldId id="542" r:id="rId36"/>
    <p:sldId id="538" r:id="rId37"/>
    <p:sldId id="539" r:id="rId38"/>
    <p:sldId id="541" r:id="rId39"/>
    <p:sldId id="543" r:id="rId40"/>
    <p:sldId id="529" r:id="rId41"/>
    <p:sldId id="515" r:id="rId42"/>
    <p:sldId id="516" r:id="rId43"/>
    <p:sldId id="544" r:id="rId44"/>
    <p:sldId id="610" r:id="rId45"/>
    <p:sldId id="584" r:id="rId46"/>
    <p:sldId id="517" r:id="rId47"/>
    <p:sldId id="545" r:id="rId48"/>
    <p:sldId id="585" r:id="rId49"/>
    <p:sldId id="483" r:id="rId50"/>
    <p:sldId id="491" r:id="rId51"/>
    <p:sldId id="546" r:id="rId52"/>
    <p:sldId id="578" r:id="rId53"/>
    <p:sldId id="590" r:id="rId54"/>
    <p:sldId id="593" r:id="rId55"/>
    <p:sldId id="591" r:id="rId56"/>
    <p:sldId id="592" r:id="rId57"/>
    <p:sldId id="595" r:id="rId58"/>
    <p:sldId id="484" r:id="rId59"/>
    <p:sldId id="495" r:id="rId60"/>
    <p:sldId id="596" r:id="rId61"/>
    <p:sldId id="597" r:id="rId62"/>
    <p:sldId id="598" r:id="rId63"/>
    <p:sldId id="599" r:id="rId64"/>
    <p:sldId id="611" r:id="rId65"/>
    <p:sldId id="512"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C9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5" autoAdjust="0"/>
    <p:restoredTop sz="84825" autoAdjust="0"/>
  </p:normalViewPr>
  <p:slideViewPr>
    <p:cSldViewPr snapToGrid="0">
      <p:cViewPr>
        <p:scale>
          <a:sx n="100" d="100"/>
          <a:sy n="100" d="100"/>
        </p:scale>
        <p:origin x="-942"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464"/>
    </p:cViewPr>
  </p:sorterViewPr>
  <p:notesViewPr>
    <p:cSldViewPr snapToGrid="0" snapToObjects="1">
      <p:cViewPr varScale="1">
        <p:scale>
          <a:sx n="85" d="100"/>
          <a:sy n="85" d="100"/>
        </p:scale>
        <p:origin x="-312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7/16/2011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7/16/2011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D18F1186-07F9-BE4F-B429-B3DCD1EEC475}" type="datetime3">
              <a:rPr lang="en-US"/>
              <a:pPr/>
              <a:t>16 July 2011</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8E97A960-F2E5-6743-B445-419E55865893}" type="slidenum">
              <a:rPr lang="en-US"/>
              <a:pPr/>
              <a:t>6</a:t>
            </a:fld>
            <a:endParaRPr lang="en-US" dirty="0"/>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The University of Adelaide, School of Computer Science</a:t>
            </a:r>
          </a:p>
        </p:txBody>
      </p:sp>
      <p:sp>
        <p:nvSpPr>
          <p:cNvPr id="5" name="Rectangle 3"/>
          <p:cNvSpPr>
            <a:spLocks noGrp="1" noChangeArrowheads="1"/>
          </p:cNvSpPr>
          <p:nvPr>
            <p:ph type="dt" idx="1"/>
          </p:nvPr>
        </p:nvSpPr>
        <p:spPr>
          <a:ln/>
        </p:spPr>
        <p:txBody>
          <a:bodyPr/>
          <a:lstStyle/>
          <a:p>
            <a:fld id="{D18F1186-07F9-BE4F-B429-B3DCD1EEC475}" type="datetime3">
              <a:rPr lang="en-US"/>
              <a:pPr/>
              <a:t>19 July 2011</a:t>
            </a:fld>
            <a:endParaRPr lang="en-US" dirty="0"/>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8E97A960-F2E5-6743-B445-419E55865893}" type="slidenum">
              <a:rPr lang="en-US"/>
              <a:pPr/>
              <a:t>8</a:t>
            </a:fld>
            <a:endParaRPr lang="en-US" dirty="0"/>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a:ea typeface="ＭＳ Ｐゴシック" charset="-128"/>
            </a:endParaRPr>
          </a:p>
        </p:txBody>
      </p:sp>
      <p:sp>
        <p:nvSpPr>
          <p:cNvPr id="56324" name="Slide Number Placeholder 3"/>
          <p:cNvSpPr>
            <a:spLocks noGrp="1"/>
          </p:cNvSpPr>
          <p:nvPr>
            <p:ph type="sldNum" sz="quarter" idx="5"/>
          </p:nvPr>
        </p:nvSpPr>
        <p:spPr>
          <a:noFill/>
        </p:spPr>
        <p:txBody>
          <a:bodyPr/>
          <a:lstStyle/>
          <a:p>
            <a:fld id="{60ED3B64-7D94-6142-B4FD-26C2CFB32C7A}" type="slidenum">
              <a:rPr lang="en-US"/>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a:ea typeface="ＭＳ Ｐゴシック" charset="-128"/>
            </a:endParaRPr>
          </a:p>
        </p:txBody>
      </p:sp>
      <p:sp>
        <p:nvSpPr>
          <p:cNvPr id="60420" name="Slide Number Placeholder 3"/>
          <p:cNvSpPr>
            <a:spLocks noGrp="1"/>
          </p:cNvSpPr>
          <p:nvPr>
            <p:ph type="sldNum" sz="quarter" idx="5"/>
          </p:nvPr>
        </p:nvSpPr>
        <p:spPr>
          <a:noFill/>
        </p:spPr>
        <p:txBody>
          <a:bodyPr/>
          <a:lstStyle/>
          <a:p>
            <a:fld id="{69058220-A737-4B44-B112-4A17D8614C18}" type="slidenum">
              <a:rPr lang="en-US"/>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a:ea typeface="ＭＳ Ｐゴシック" charset="-128"/>
            </a:endParaRPr>
          </a:p>
        </p:txBody>
      </p:sp>
      <p:sp>
        <p:nvSpPr>
          <p:cNvPr id="72708" name="Slide Number Placeholder 3"/>
          <p:cNvSpPr>
            <a:spLocks noGrp="1"/>
          </p:cNvSpPr>
          <p:nvPr>
            <p:ph type="sldNum" sz="quarter" idx="5"/>
          </p:nvPr>
        </p:nvSpPr>
        <p:spPr>
          <a:noFill/>
        </p:spPr>
        <p:txBody>
          <a:bodyPr/>
          <a:lstStyle/>
          <a:p>
            <a:fld id="{E58C67E9-8545-3141-BC2C-1B549B746B23}" type="slidenum">
              <a:rPr lang="en-US"/>
              <a:pPr/>
              <a:t>62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a:ea typeface="ＭＳ Ｐゴシック" charset="-128"/>
            </a:endParaRPr>
          </a:p>
        </p:txBody>
      </p:sp>
      <p:sp>
        <p:nvSpPr>
          <p:cNvPr id="80900" name="Slide Number Placeholder 3"/>
          <p:cNvSpPr>
            <a:spLocks noGrp="1"/>
          </p:cNvSpPr>
          <p:nvPr>
            <p:ph type="sldNum" sz="quarter" idx="5"/>
          </p:nvPr>
        </p:nvSpPr>
        <p:spPr>
          <a:noFill/>
        </p:spPr>
        <p:txBody>
          <a:bodyPr/>
          <a:lstStyle/>
          <a:p>
            <a:fld id="{D1BDC9B5-8DBF-A94C-BC56-C95D26CB22DF}" type="slidenum">
              <a:rPr lang="en-US"/>
              <a:pPr/>
              <a:t>63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7BFBCA1-BB77-9F40-A664-4A3DA93454CF}"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365FE-4351-2D43-A276-0E1E27FDEAC5}"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1BD50-0DD0-CD4F-B2F0-F8D8B77B2728}"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2AC-24D8-754F-982A-003E42E01353}"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78C98-2C37-A141-B6FF-9596D288B85F}"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027881-9A90-6644-AEDA-5BB8C6DBFDAA}" type="datetime1">
              <a:rPr lang="en-US" smtClean="0"/>
              <a:pPr/>
              <a:t>7/16/2011</a:t>
            </a:fld>
            <a:endParaRPr lang="en-US" dirty="0"/>
          </a:p>
        </p:txBody>
      </p:sp>
      <p:sp>
        <p:nvSpPr>
          <p:cNvPr id="6" name="Footer Placeholder 5"/>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BF6682-7349-414E-B3F4-C13F61D9F193}" type="datetime1">
              <a:rPr lang="en-US" smtClean="0"/>
              <a:pPr/>
              <a:t>7/16/2011</a:t>
            </a:fld>
            <a:endParaRPr lang="en-US" dirty="0"/>
          </a:p>
        </p:txBody>
      </p:sp>
      <p:sp>
        <p:nvSpPr>
          <p:cNvPr id="8" name="Footer Placeholder 7"/>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B1D4E6-04FB-1540-B0FD-964975FCAA73}" type="datetime1">
              <a:rPr lang="en-US" smtClean="0"/>
              <a:pPr/>
              <a:t>7/16/2011</a:t>
            </a:fld>
            <a:endParaRPr lang="en-US" dirty="0"/>
          </a:p>
        </p:txBody>
      </p:sp>
      <p:sp>
        <p:nvSpPr>
          <p:cNvPr id="4" name="Footer Placeholder 3"/>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00166-C94A-114F-B180-8E8F7D1C5770}" type="datetime1">
              <a:rPr lang="en-US" smtClean="0"/>
              <a:pPr/>
              <a:t>7/16/2011</a:t>
            </a:fld>
            <a:endParaRPr lang="en-US" dirty="0"/>
          </a:p>
        </p:txBody>
      </p:sp>
      <p:sp>
        <p:nvSpPr>
          <p:cNvPr id="3" name="Footer Placeholder 2"/>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F4A9D-68B1-4F49-8F22-F1B1A15B7E6F}" type="datetime1">
              <a:rPr lang="en-US" smtClean="0"/>
              <a:pPr/>
              <a:t>7/16/2011</a:t>
            </a:fld>
            <a:endParaRPr lang="en-US" dirty="0"/>
          </a:p>
        </p:txBody>
      </p:sp>
      <p:sp>
        <p:nvSpPr>
          <p:cNvPr id="6" name="Footer Placeholder 5"/>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554B8-C95C-DE42-84E8-BB69CD8B1A12}" type="datetime1">
              <a:rPr lang="en-US" smtClean="0"/>
              <a:pPr/>
              <a:t>7/16/2011</a:t>
            </a:fld>
            <a:endParaRPr lang="en-US" dirty="0"/>
          </a:p>
        </p:txBody>
      </p:sp>
      <p:sp>
        <p:nvSpPr>
          <p:cNvPr id="6" name="Footer Placeholder 5"/>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4931E-9394-3B4F-9EA1-E57273AA9D30}" type="datetime1">
              <a:rPr lang="en-US" smtClean="0"/>
              <a:pPr/>
              <a:t>7/16/2011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mputing.llnl.gov/tutorials/openMP/" TargetMode="External"/><Relationship Id="rId2" Type="http://schemas.openxmlformats.org/officeDocument/2006/relationships/hyperlink" Target="http://www.openmp.or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inst.eecs.berkeley.edu/~cs61c/sp11/picker/?g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oleObject" Target="../embeddings/oleObject1.bin"/><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hyperlink" Target="http://www.youtube.com/watch?v=H20cKjz-bjw" TargetMode="Externa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inst.eecs.berkeley.edu/~cs61c/sp11/picker/?go"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 61C: Great Ideas in Computer Architecture (Machine Structures)</a:t>
            </a:r>
            <a:br>
              <a:rPr lang="en-US" dirty="0" smtClean="0"/>
            </a:br>
            <a:r>
              <a:rPr lang="en-US" i="1" dirty="0" smtClean="0"/>
              <a:t>Thread Level Parallelism: </a:t>
            </a:r>
            <a:r>
              <a:rPr lang="en-US" i="1" smtClean="0"/>
              <a:t>OpenMP</a:t>
            </a:r>
            <a:endParaRPr lang="en-US" i="1" dirty="0"/>
          </a:p>
        </p:txBody>
      </p:sp>
      <p:sp>
        <p:nvSpPr>
          <p:cNvPr id="3" name="Subtitle 2"/>
          <p:cNvSpPr>
            <a:spLocks noGrp="1"/>
          </p:cNvSpPr>
          <p:nvPr>
            <p:ph type="subTitle" idx="1"/>
          </p:nvPr>
        </p:nvSpPr>
        <p:spPr>
          <a:xfrm>
            <a:off x="1371600" y="3962400"/>
            <a:ext cx="6400800" cy="1752600"/>
          </a:xfrm>
        </p:spPr>
        <p:txBody>
          <a:bodyPr>
            <a:normAutofit/>
          </a:bodyPr>
          <a:lstStyle/>
          <a:p>
            <a:r>
              <a:rPr lang="en-US" dirty="0" smtClean="0"/>
              <a:t>Instructor:</a:t>
            </a:r>
            <a:r>
              <a:rPr lang="en-US" dirty="0" smtClean="0"/>
              <a:t/>
            </a:r>
            <a:br>
              <a:rPr lang="en-US" dirty="0" smtClean="0"/>
            </a:br>
            <a:r>
              <a:rPr lang="en-US" dirty="0" smtClean="0"/>
              <a:t>Michael Greenbaum</a:t>
            </a:r>
            <a:endParaRPr lang="en-US" dirty="0" smtClean="0"/>
          </a:p>
        </p:txBody>
      </p:sp>
      <p:sp>
        <p:nvSpPr>
          <p:cNvPr id="7" name="Date Placeholder 6"/>
          <p:cNvSpPr>
            <a:spLocks noGrp="1"/>
          </p:cNvSpPr>
          <p:nvPr>
            <p:ph type="dt" sz="half" idx="10"/>
          </p:nvPr>
        </p:nvSpPr>
        <p:spPr/>
        <p:txBody>
          <a:bodyPr/>
          <a:lstStyle/>
          <a:p>
            <a:fld id="{695660DD-F41A-7246-9AFB-9D307A88EFD5}" type="datetime1">
              <a:rPr lang="en-US" smtClean="0"/>
              <a:pPr/>
              <a:t>7/19/2011</a:t>
            </a:fld>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a:t>
            </a:fld>
            <a:endParaRPr lang="en-US" dirty="0"/>
          </a:p>
        </p:txBody>
      </p:sp>
      <p:sp>
        <p:nvSpPr>
          <p:cNvPr id="11" name="Footer Placeholder 10"/>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t>OpenMP</a:t>
            </a:r>
            <a:r>
              <a:rPr lang="en-US" dirty="0" smtClean="0"/>
              <a:t> Introduction</a:t>
            </a:r>
          </a:p>
          <a:p>
            <a:r>
              <a:rPr lang="en-US" dirty="0" err="1" smtClean="0">
                <a:solidFill>
                  <a:schemeClr val="bg1">
                    <a:lumMod val="75000"/>
                  </a:schemeClr>
                </a:solidFill>
              </a:rPr>
              <a:t>Administrivia</a:t>
            </a:r>
            <a:endParaRPr lang="en-US" dirty="0" smtClean="0">
              <a:solidFill>
                <a:schemeClr val="bg1">
                  <a:lumMod val="75000"/>
                </a:schemeClr>
              </a:solidFill>
            </a:endParaRPr>
          </a:p>
          <a:p>
            <a:r>
              <a:rPr lang="en-US" dirty="0" err="1" smtClean="0">
                <a:solidFill>
                  <a:schemeClr val="bg1">
                    <a:lumMod val="75000"/>
                  </a:schemeClr>
                </a:solidFill>
              </a:rPr>
              <a:t>OpenMP</a:t>
            </a:r>
            <a:r>
              <a:rPr lang="en-US" dirty="0" smtClean="0">
                <a:solidFill>
                  <a:schemeClr val="bg1">
                    <a:lumMod val="75000"/>
                  </a:schemeClr>
                </a:solidFill>
              </a:rPr>
              <a:t> Examples</a:t>
            </a:r>
          </a:p>
          <a:p>
            <a:r>
              <a:rPr lang="en-US" dirty="0" smtClean="0">
                <a:solidFill>
                  <a:schemeClr val="bg1">
                    <a:lumMod val="75000"/>
                  </a:schemeClr>
                </a:solidFill>
              </a:rPr>
              <a:t>Break</a:t>
            </a:r>
            <a:endParaRPr lang="en-US" dirty="0" smtClean="0">
              <a:solidFill>
                <a:schemeClr val="bg1">
                  <a:lumMod val="75000"/>
                </a:schemeClr>
              </a:solidFill>
            </a:endParaRPr>
          </a:p>
          <a:p>
            <a:r>
              <a:rPr lang="en-US" dirty="0" smtClean="0">
                <a:solidFill>
                  <a:schemeClr val="bg1">
                    <a:lumMod val="75000"/>
                  </a:schemeClr>
                </a:solidFill>
              </a:rPr>
              <a:t>Common Pitfalls</a:t>
            </a:r>
          </a:p>
          <a:p>
            <a:r>
              <a:rPr lang="en-US" dirty="0" smtClean="0">
                <a:solidFill>
                  <a:schemeClr val="bg1">
                    <a:lumMod val="75000"/>
                  </a:schemeClr>
                </a:solidFill>
              </a:rPr>
              <a:t>Summary</a:t>
            </a:r>
          </a:p>
        </p:txBody>
      </p:sp>
      <p:sp>
        <p:nvSpPr>
          <p:cNvPr id="7" name="Date Placeholder 6"/>
          <p:cNvSpPr>
            <a:spLocks noGrp="1"/>
          </p:cNvSpPr>
          <p:nvPr>
            <p:ph type="dt" sz="half" idx="10"/>
          </p:nvPr>
        </p:nvSpPr>
        <p:spPr/>
        <p:txBody>
          <a:bodyPr/>
          <a:lstStyle/>
          <a:p>
            <a:fld id="{7B5FAC53-97DF-8948-A9FD-C0383132904F}" type="datetime1">
              <a:rPr lang="en-US" smtClean="0"/>
              <a:pPr/>
              <a:t>7/19/2011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10</a:t>
            </a:fld>
            <a:endParaRPr lang="en-US" dirty="0"/>
          </a:p>
        </p:txBody>
      </p:sp>
      <p:sp>
        <p:nvSpPr>
          <p:cNvPr id="9" name="Footer Placeholder 8"/>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t>
            </a:r>
            <a:r>
              <a:rPr lang="en-US" dirty="0" err="1" smtClean="0"/>
              <a:t>OpenMP</a:t>
            </a:r>
            <a:r>
              <a:rPr lang="en-US" dirty="0" smtClean="0"/>
              <a:t>?</a:t>
            </a:r>
            <a:endParaRPr lang="en-US" dirty="0"/>
          </a:p>
        </p:txBody>
      </p:sp>
      <p:sp>
        <p:nvSpPr>
          <p:cNvPr id="7171" name="Content Placeholder 2"/>
          <p:cNvSpPr>
            <a:spLocks noGrp="1"/>
          </p:cNvSpPr>
          <p:nvPr>
            <p:ph idx="1"/>
          </p:nvPr>
        </p:nvSpPr>
        <p:spPr/>
        <p:txBody>
          <a:bodyPr>
            <a:normAutofit lnSpcReduction="10000"/>
          </a:bodyPr>
          <a:lstStyle/>
          <a:p>
            <a:r>
              <a:rPr lang="en-US" dirty="0" smtClean="0"/>
              <a:t>API used for multi-threaded, shared memory parallelism</a:t>
            </a:r>
          </a:p>
          <a:p>
            <a:pPr lvl="1"/>
            <a:r>
              <a:rPr lang="en-US" dirty="0" smtClean="0"/>
              <a:t>Compiler Directives</a:t>
            </a:r>
          </a:p>
          <a:p>
            <a:pPr lvl="1"/>
            <a:r>
              <a:rPr lang="en-US" dirty="0" smtClean="0"/>
              <a:t>Runtime Library Routines</a:t>
            </a:r>
          </a:p>
          <a:p>
            <a:pPr lvl="1"/>
            <a:r>
              <a:rPr lang="en-US" dirty="0" smtClean="0"/>
              <a:t>Environment Variables</a:t>
            </a:r>
          </a:p>
          <a:p>
            <a:r>
              <a:rPr lang="en-US" dirty="0" smtClean="0"/>
              <a:t>Portable</a:t>
            </a:r>
          </a:p>
          <a:p>
            <a:r>
              <a:rPr lang="en-US" dirty="0" smtClean="0"/>
              <a:t>Standardized</a:t>
            </a:r>
          </a:p>
          <a:p>
            <a:r>
              <a:rPr lang="en-US" dirty="0" smtClean="0"/>
              <a:t>See </a:t>
            </a:r>
            <a:r>
              <a:rPr lang="en-US" dirty="0" smtClean="0">
                <a:hlinkClick r:id="rId2"/>
              </a:rPr>
              <a:t>http://www.openmp.org/</a:t>
            </a:r>
            <a:r>
              <a:rPr lang="en-US" dirty="0" smtClean="0"/>
              <a:t>,  </a:t>
            </a:r>
            <a:r>
              <a:rPr lang="en-US" dirty="0" smtClean="0">
                <a:hlinkClick r:id="rId3"/>
              </a:rPr>
              <a:t>http://computing.llnl.gov/tutorials/openMP/</a:t>
            </a:r>
            <a:r>
              <a:rPr lang="en-US" dirty="0" smtClean="0"/>
              <a:t> </a:t>
            </a:r>
          </a:p>
        </p:txBody>
      </p:sp>
      <p:sp>
        <p:nvSpPr>
          <p:cNvPr id="6" name="Date Placeholder 5"/>
          <p:cNvSpPr>
            <a:spLocks noGrp="1"/>
          </p:cNvSpPr>
          <p:nvPr>
            <p:ph type="dt" sz="half" idx="10"/>
          </p:nvPr>
        </p:nvSpPr>
        <p:spPr/>
        <p:txBody>
          <a:bodyPr/>
          <a:lstStyle/>
          <a:p>
            <a:fld id="{C13A727C-6E3E-5344-8B55-464F510508A0}" type="datetime1">
              <a:rPr lang="en-US" smtClean="0"/>
              <a:pPr/>
              <a:t>7/19/2011</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11</a:t>
            </a:fld>
            <a:endParaRPr lang="en-US" dirty="0"/>
          </a:p>
        </p:txBody>
      </p:sp>
      <p:sp>
        <p:nvSpPr>
          <p:cNvPr id="8" name="Footer Placeholder 7"/>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pic>
        <p:nvPicPr>
          <p:cNvPr id="9" name="Picture 8" descr="Screen shot 2011-03-15 at 9.07.32 AM.png"/>
          <p:cNvPicPr>
            <a:picLocks noChangeAspect="1"/>
          </p:cNvPicPr>
          <p:nvPr/>
        </p:nvPicPr>
        <p:blipFill>
          <a:blip r:embed="rId4"/>
          <a:stretch>
            <a:fillRect/>
          </a:stretch>
        </p:blipFill>
        <p:spPr>
          <a:xfrm>
            <a:off x="5960265" y="2116667"/>
            <a:ext cx="2827640" cy="301413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r>
              <a:rPr lang="en-US" dirty="0" smtClean="0"/>
              <a:t> Specification</a:t>
            </a:r>
            <a:endParaRPr lang="en-US" dirty="0"/>
          </a:p>
        </p:txBody>
      </p:sp>
      <p:sp>
        <p:nvSpPr>
          <p:cNvPr id="4" name="Date Placeholder 3"/>
          <p:cNvSpPr>
            <a:spLocks noGrp="1"/>
          </p:cNvSpPr>
          <p:nvPr>
            <p:ph type="dt" sz="half" idx="10"/>
          </p:nvPr>
        </p:nvSpPr>
        <p:spPr/>
        <p:txBody>
          <a:bodyPr/>
          <a:lstStyle/>
          <a:p>
            <a:fld id="{065F3312-1F7F-0E48-9BCA-0090279D730C}"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dirty="0"/>
          </a:p>
        </p:txBody>
      </p:sp>
      <p:pic>
        <p:nvPicPr>
          <p:cNvPr id="108546" name="Picture 2"/>
          <p:cNvPicPr>
            <a:picLocks noChangeAspect="1" noChangeArrowheads="1"/>
          </p:cNvPicPr>
          <p:nvPr/>
        </p:nvPicPr>
        <p:blipFill>
          <a:blip r:embed="rId2"/>
          <a:srcRect/>
          <a:stretch>
            <a:fillRect/>
          </a:stretch>
        </p:blipFill>
        <p:spPr bwMode="auto">
          <a:xfrm>
            <a:off x="272141" y="1974623"/>
            <a:ext cx="8654143" cy="3998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Shared Memory Model with Explicit Thread-based Parallelism</a:t>
            </a:r>
            <a:endParaRPr lang="en-US" dirty="0"/>
          </a:p>
        </p:txBody>
      </p:sp>
      <p:sp>
        <p:nvSpPr>
          <p:cNvPr id="3" name="Content Placeholder 2"/>
          <p:cNvSpPr>
            <a:spLocks noGrp="1"/>
          </p:cNvSpPr>
          <p:nvPr>
            <p:ph idx="1"/>
          </p:nvPr>
        </p:nvSpPr>
        <p:spPr>
          <a:xfrm>
            <a:off x="457200" y="1600200"/>
            <a:ext cx="8229600" cy="4851400"/>
          </a:xfrm>
        </p:spPr>
        <p:txBody>
          <a:bodyPr>
            <a:normAutofit fontScale="85000" lnSpcReduction="20000"/>
          </a:bodyPr>
          <a:lstStyle/>
          <a:p>
            <a:r>
              <a:rPr lang="en-US" dirty="0" smtClean="0"/>
              <a:t>Multiple threads in a shared memory environment, </a:t>
            </a:r>
            <a:r>
              <a:rPr lang="en-US" dirty="0" smtClean="0"/>
              <a:t>explicit programming model with full programmer control over parallelization</a:t>
            </a:r>
          </a:p>
          <a:p>
            <a:r>
              <a:rPr lang="en-US" dirty="0" smtClean="0"/>
              <a:t>Pros:</a:t>
            </a:r>
          </a:p>
          <a:p>
            <a:pPr lvl="1"/>
            <a:r>
              <a:rPr lang="en-US" dirty="0" smtClean="0"/>
              <a:t>Takes advantage of shared memory, programmer need not worry (that much) about data placement</a:t>
            </a:r>
          </a:p>
          <a:p>
            <a:pPr lvl="1"/>
            <a:r>
              <a:rPr lang="en-US" dirty="0" smtClean="0"/>
              <a:t>Programming model is “serial-like” and thus conceptually simpler than alternatives (e.g., message passing/MPI)</a:t>
            </a:r>
          </a:p>
          <a:p>
            <a:pPr lvl="1"/>
            <a:r>
              <a:rPr lang="en-US" dirty="0" smtClean="0"/>
              <a:t>Compiler directives are generally simple and easy to use</a:t>
            </a:r>
          </a:p>
          <a:p>
            <a:pPr lvl="1"/>
            <a:r>
              <a:rPr lang="en-US" dirty="0" smtClean="0"/>
              <a:t>Legacy serial code does not need to be rewritten</a:t>
            </a:r>
          </a:p>
          <a:p>
            <a:r>
              <a:rPr lang="en-US" dirty="0" smtClean="0"/>
              <a:t>Cons:</a:t>
            </a:r>
          </a:p>
          <a:p>
            <a:pPr lvl="1">
              <a:lnSpc>
                <a:spcPct val="90000"/>
              </a:lnSpc>
            </a:pPr>
            <a:r>
              <a:rPr lang="en-US" sz="2839" dirty="0" smtClean="0"/>
              <a:t>Code </a:t>
            </a:r>
            <a:r>
              <a:rPr lang="en-US" sz="2839" dirty="0" smtClean="0"/>
              <a:t>can only be run in shared memory environments!</a:t>
            </a:r>
          </a:p>
          <a:p>
            <a:pPr lvl="1">
              <a:lnSpc>
                <a:spcPct val="90000"/>
              </a:lnSpc>
            </a:pPr>
            <a:r>
              <a:rPr lang="en-US" sz="2839" dirty="0" smtClean="0"/>
              <a:t>Compiler must support </a:t>
            </a:r>
            <a:r>
              <a:rPr lang="en-US" sz="2839" dirty="0" err="1" smtClean="0"/>
              <a:t>OpenMP</a:t>
            </a:r>
            <a:r>
              <a:rPr lang="en-US" sz="2839" dirty="0" smtClean="0"/>
              <a:t> (e.g., </a:t>
            </a:r>
            <a:r>
              <a:rPr lang="en-US" sz="2839" dirty="0" err="1" smtClean="0"/>
              <a:t>gcc</a:t>
            </a:r>
            <a:r>
              <a:rPr lang="en-US" sz="2839" dirty="0" smtClean="0"/>
              <a:t> 4.2)</a:t>
            </a:r>
          </a:p>
          <a:p>
            <a:endParaRPr lang="en-US" dirty="0" smtClean="0"/>
          </a:p>
          <a:p>
            <a:endParaRPr lang="en-US" dirty="0" smtClean="0"/>
          </a:p>
        </p:txBody>
      </p:sp>
      <p:sp>
        <p:nvSpPr>
          <p:cNvPr id="4" name="Date Placeholder 3"/>
          <p:cNvSpPr>
            <a:spLocks noGrp="1"/>
          </p:cNvSpPr>
          <p:nvPr>
            <p:ph type="dt" sz="half" idx="10"/>
          </p:nvPr>
        </p:nvSpPr>
        <p:spPr/>
        <p:txBody>
          <a:bodyPr/>
          <a:lstStyle/>
          <a:p>
            <a:fld id="{37F6EEBE-6F52-F648-BD46-94907776A151}"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OpenMP</a:t>
            </a:r>
            <a:r>
              <a:rPr lang="en-US" dirty="0" smtClean="0"/>
              <a:t> </a:t>
            </a:r>
            <a:r>
              <a:rPr lang="en-US" dirty="0" smtClean="0"/>
              <a:t>Built On C’s “</a:t>
            </a:r>
            <a:r>
              <a:rPr lang="en-US" dirty="0" err="1" smtClean="0"/>
              <a:t>pragma</a:t>
            </a:r>
            <a:r>
              <a:rPr lang="en-US" dirty="0" smtClean="0"/>
              <a:t>” Mechanism</a:t>
            </a:r>
            <a:endParaRPr lang="en-US" i="1" dirty="0"/>
          </a:p>
        </p:txBody>
      </p:sp>
      <p:sp>
        <p:nvSpPr>
          <p:cNvPr id="3" name="Content Placeholder 2"/>
          <p:cNvSpPr>
            <a:spLocks noGrp="1"/>
          </p:cNvSpPr>
          <p:nvPr>
            <p:ph idx="1"/>
          </p:nvPr>
        </p:nvSpPr>
        <p:spPr/>
        <p:txBody>
          <a:bodyPr>
            <a:normAutofit fontScale="92500" lnSpcReduction="10000"/>
          </a:bodyPr>
          <a:lstStyle/>
          <a:p>
            <a:r>
              <a:rPr lang="en-US" dirty="0" smtClean="0"/>
              <a:t>Pragmas are a preprocessor mechanism that C provides for language extensions</a:t>
            </a:r>
          </a:p>
          <a:p>
            <a:r>
              <a:rPr lang="en-US" dirty="0" smtClean="0"/>
              <a:t>Many different uses: structure packing, symbol aliasing, floating point exception modes, </a:t>
            </a:r>
            <a:r>
              <a:rPr lang="en-US" dirty="0" smtClean="0"/>
              <a:t>…</a:t>
            </a:r>
          </a:p>
          <a:p>
            <a:r>
              <a:rPr lang="en-US" dirty="0" smtClean="0"/>
              <a:t>Example:</a:t>
            </a:r>
            <a:br>
              <a:rPr lang="en-US" dirty="0" smtClean="0"/>
            </a:br>
            <a:r>
              <a:rPr lang="en-US" dirty="0" smtClean="0"/>
              <a:t>		</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pragma</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omp</a:t>
            </a:r>
            <a:r>
              <a:rPr lang="en-US" dirty="0" smtClean="0">
                <a:latin typeface="Courier New" pitchFamily="49" charset="0"/>
                <a:cs typeface="Courier New" pitchFamily="49" charset="0"/>
              </a:rPr>
              <a:t> parallel for</a:t>
            </a:r>
          </a:p>
          <a:p>
            <a:r>
              <a:rPr lang="en-US" dirty="0" smtClean="0"/>
              <a:t>Good </a:t>
            </a:r>
            <a:r>
              <a:rPr lang="en-US" dirty="0" smtClean="0"/>
              <a:t>for OpenMP because compilers that don't recognize a pragma are supposed to ignore them</a:t>
            </a:r>
          </a:p>
          <a:p>
            <a:pPr lvl="1"/>
            <a:r>
              <a:rPr lang="en-US" dirty="0" smtClean="0"/>
              <a:t>Runs on sequential computer even with embedded </a:t>
            </a:r>
            <a:r>
              <a:rPr lang="en-US" dirty="0" err="1" smtClean="0"/>
              <a:t>pragmas</a:t>
            </a:r>
            <a:endParaRPr lang="en-US" dirty="0"/>
          </a:p>
        </p:txBody>
      </p:sp>
      <p:sp>
        <p:nvSpPr>
          <p:cNvPr id="4" name="Date Placeholder 3"/>
          <p:cNvSpPr>
            <a:spLocks noGrp="1"/>
          </p:cNvSpPr>
          <p:nvPr>
            <p:ph type="dt" sz="half" idx="10"/>
          </p:nvPr>
        </p:nvSpPr>
        <p:spPr/>
        <p:txBody>
          <a:bodyPr/>
          <a:lstStyle/>
          <a:p>
            <a:fld id="{C34575E2-0852-E340-BBC0-5F568DB64958}"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2823938" y="1486887"/>
            <a:ext cx="6023726" cy="203153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err="1" smtClean="0"/>
              <a:t>OpenMP</a:t>
            </a:r>
            <a:r>
              <a:rPr lang="en-US" dirty="0" smtClean="0"/>
              <a:t> Programming Model</a:t>
            </a:r>
            <a:endParaRPr lang="en-US" dirty="0"/>
          </a:p>
        </p:txBody>
      </p:sp>
      <p:sp>
        <p:nvSpPr>
          <p:cNvPr id="3" name="Content Placeholder 2"/>
          <p:cNvSpPr>
            <a:spLocks noGrp="1"/>
          </p:cNvSpPr>
          <p:nvPr>
            <p:ph idx="1"/>
          </p:nvPr>
        </p:nvSpPr>
        <p:spPr>
          <a:xfrm>
            <a:off x="457200" y="1600200"/>
            <a:ext cx="8229600" cy="5013262"/>
          </a:xfrm>
        </p:spPr>
        <p:txBody>
          <a:bodyPr>
            <a:normAutofit fontScale="77500" lnSpcReduction="20000"/>
          </a:bodyPr>
          <a:lstStyle/>
          <a:p>
            <a:r>
              <a:rPr lang="en-US" dirty="0" smtClean="0"/>
              <a:t>Fork - Join Model:</a:t>
            </a:r>
          </a:p>
          <a:p>
            <a:pPr>
              <a:buNone/>
            </a:pPr>
            <a:endParaRPr lang="en-US" dirty="0" smtClean="0"/>
          </a:p>
          <a:p>
            <a:pPr>
              <a:buNone/>
            </a:pPr>
            <a:endParaRPr lang="en-US" dirty="0" smtClean="0"/>
          </a:p>
          <a:p>
            <a:pPr>
              <a:buNone/>
            </a:pPr>
            <a:endParaRPr lang="en-US" dirty="0" smtClean="0"/>
          </a:p>
          <a:p>
            <a:pPr>
              <a:buNone/>
            </a:pPr>
            <a:endParaRPr lang="en-US" dirty="0" smtClean="0"/>
          </a:p>
          <a:p>
            <a:pPr>
              <a:spcBef>
                <a:spcPts val="0"/>
              </a:spcBef>
            </a:pPr>
            <a:r>
              <a:rPr lang="en-US" dirty="0" err="1" smtClean="0"/>
              <a:t>OpenMP</a:t>
            </a:r>
            <a:r>
              <a:rPr lang="en-US" dirty="0" smtClean="0"/>
              <a:t> programs begin as single process: </a:t>
            </a:r>
            <a:r>
              <a:rPr lang="en-US" i="1" dirty="0" smtClean="0">
                <a:solidFill>
                  <a:srgbClr val="FF0000"/>
                </a:solidFill>
              </a:rPr>
              <a:t>master thread</a:t>
            </a:r>
            <a:r>
              <a:rPr lang="en-US" dirty="0" smtClean="0"/>
              <a:t>; Executes sequentially until the first parallel region construct is encountered</a:t>
            </a:r>
          </a:p>
          <a:p>
            <a:pPr lvl="1">
              <a:spcBef>
                <a:spcPts val="0"/>
              </a:spcBef>
            </a:pPr>
            <a:r>
              <a:rPr lang="en-US" dirty="0" smtClean="0"/>
              <a:t>FORK: the master thread then creates a team of parallel threads</a:t>
            </a:r>
          </a:p>
          <a:p>
            <a:pPr lvl="1">
              <a:spcBef>
                <a:spcPts val="0"/>
              </a:spcBef>
            </a:pPr>
            <a:r>
              <a:rPr lang="en-US" dirty="0" smtClean="0"/>
              <a:t>Statements in program that are enclosed by the parallel region construct are executed in parallel among the various team threads</a:t>
            </a:r>
          </a:p>
          <a:p>
            <a:pPr lvl="1">
              <a:spcBef>
                <a:spcPts val="0"/>
              </a:spcBef>
            </a:pPr>
            <a:r>
              <a:rPr lang="en-US" dirty="0" smtClean="0"/>
              <a:t>JOIN: When the team threads complete the statements in the parallel region construct, they synchronize and terminate, leaving only the master thread</a:t>
            </a:r>
          </a:p>
          <a:p>
            <a:endParaRPr lang="en-US" dirty="0"/>
          </a:p>
        </p:txBody>
      </p:sp>
      <p:sp>
        <p:nvSpPr>
          <p:cNvPr id="4" name="Date Placeholder 3"/>
          <p:cNvSpPr>
            <a:spLocks noGrp="1"/>
          </p:cNvSpPr>
          <p:nvPr>
            <p:ph type="dt" sz="half" idx="10"/>
          </p:nvPr>
        </p:nvSpPr>
        <p:spPr/>
        <p:txBody>
          <a:bodyPr/>
          <a:lstStyle/>
          <a:p>
            <a:fld id="{BC166CE9-D59B-FF42-94D4-A5EBC481483A}"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r>
              <a:rPr lang="en-US" dirty="0" smtClean="0"/>
              <a:t> Directives</a:t>
            </a:r>
            <a:endParaRPr lang="en-US" dirty="0"/>
          </a:p>
        </p:txBody>
      </p:sp>
      <p:sp>
        <p:nvSpPr>
          <p:cNvPr id="4" name="Date Placeholder 3"/>
          <p:cNvSpPr>
            <a:spLocks noGrp="1"/>
          </p:cNvSpPr>
          <p:nvPr>
            <p:ph type="dt" sz="half" idx="10"/>
          </p:nvPr>
        </p:nvSpPr>
        <p:spPr/>
        <p:txBody>
          <a:bodyPr/>
          <a:lstStyle/>
          <a:p>
            <a:fld id="{4180E93F-B65B-FD49-A8AC-589AEA9DF801}"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dirty="0"/>
          </a:p>
        </p:txBody>
      </p:sp>
      <p:pic>
        <p:nvPicPr>
          <p:cNvPr id="103426" name="Picture 2"/>
          <p:cNvPicPr>
            <a:picLocks noChangeAspect="1" noChangeArrowheads="1"/>
          </p:cNvPicPr>
          <p:nvPr/>
        </p:nvPicPr>
        <p:blipFill>
          <a:blip r:embed="rId2"/>
          <a:srcRect/>
          <a:stretch>
            <a:fillRect/>
          </a:stretch>
        </p:blipFill>
        <p:spPr bwMode="auto">
          <a:xfrm>
            <a:off x="286814" y="1714500"/>
            <a:ext cx="2489200" cy="3632200"/>
          </a:xfrm>
          <a:prstGeom prst="rect">
            <a:avLst/>
          </a:prstGeom>
          <a:noFill/>
          <a:ln w="9525">
            <a:noFill/>
            <a:miter lim="800000"/>
            <a:headEnd/>
            <a:tailEnd/>
          </a:ln>
          <a:effectLst/>
        </p:spPr>
      </p:pic>
      <p:pic>
        <p:nvPicPr>
          <p:cNvPr id="103427" name="Picture 3"/>
          <p:cNvPicPr>
            <a:picLocks noChangeAspect="1" noChangeArrowheads="1"/>
          </p:cNvPicPr>
          <p:nvPr/>
        </p:nvPicPr>
        <p:blipFill>
          <a:blip r:embed="rId3"/>
          <a:srcRect/>
          <a:stretch>
            <a:fillRect/>
          </a:stretch>
        </p:blipFill>
        <p:spPr bwMode="auto">
          <a:xfrm>
            <a:off x="3348379" y="1714500"/>
            <a:ext cx="2489200" cy="3632200"/>
          </a:xfrm>
          <a:prstGeom prst="rect">
            <a:avLst/>
          </a:prstGeom>
          <a:noFill/>
          <a:ln w="9525">
            <a:noFill/>
            <a:miter lim="800000"/>
            <a:headEnd/>
            <a:tailEnd/>
          </a:ln>
          <a:effectLst/>
        </p:spPr>
      </p:pic>
      <p:pic>
        <p:nvPicPr>
          <p:cNvPr id="103428" name="Picture 4"/>
          <p:cNvPicPr>
            <a:picLocks noChangeAspect="1" noChangeArrowheads="1"/>
          </p:cNvPicPr>
          <p:nvPr/>
        </p:nvPicPr>
        <p:blipFill>
          <a:blip r:embed="rId4"/>
          <a:srcRect/>
          <a:stretch>
            <a:fillRect/>
          </a:stretch>
        </p:blipFill>
        <p:spPr bwMode="auto">
          <a:xfrm>
            <a:off x="6359068" y="1714500"/>
            <a:ext cx="2489200" cy="3632200"/>
          </a:xfrm>
          <a:prstGeom prst="rect">
            <a:avLst/>
          </a:prstGeom>
          <a:noFill/>
          <a:ln w="9525">
            <a:noFill/>
            <a:miter lim="800000"/>
            <a:headEnd/>
            <a:tailEnd/>
          </a:ln>
          <a:effectLst/>
        </p:spPr>
      </p:pic>
      <p:sp>
        <p:nvSpPr>
          <p:cNvPr id="10" name="TextBox 9"/>
          <p:cNvSpPr txBox="1"/>
          <p:nvPr/>
        </p:nvSpPr>
        <p:spPr>
          <a:xfrm>
            <a:off x="278343" y="5579657"/>
            <a:ext cx="2144262" cy="646331"/>
          </a:xfrm>
          <a:prstGeom prst="rect">
            <a:avLst/>
          </a:prstGeom>
          <a:noFill/>
        </p:spPr>
        <p:txBody>
          <a:bodyPr wrap="none" rtlCol="0">
            <a:spAutoFit/>
          </a:bodyPr>
          <a:lstStyle/>
          <a:p>
            <a:r>
              <a:rPr lang="en-US" dirty="0" smtClean="0"/>
              <a:t>shares iterations of a </a:t>
            </a:r>
            <a:br>
              <a:rPr lang="en-US" dirty="0" smtClean="0"/>
            </a:br>
            <a:r>
              <a:rPr lang="en-US" dirty="0" smtClean="0"/>
              <a:t>loop across the team</a:t>
            </a:r>
            <a:endParaRPr lang="en-US" dirty="0"/>
          </a:p>
        </p:txBody>
      </p:sp>
      <p:sp>
        <p:nvSpPr>
          <p:cNvPr id="11" name="TextBox 10"/>
          <p:cNvSpPr txBox="1"/>
          <p:nvPr/>
        </p:nvSpPr>
        <p:spPr>
          <a:xfrm>
            <a:off x="3370741" y="5579657"/>
            <a:ext cx="2257649" cy="646331"/>
          </a:xfrm>
          <a:prstGeom prst="rect">
            <a:avLst/>
          </a:prstGeom>
          <a:noFill/>
        </p:spPr>
        <p:txBody>
          <a:bodyPr wrap="none" rtlCol="0">
            <a:spAutoFit/>
          </a:bodyPr>
          <a:lstStyle/>
          <a:p>
            <a:r>
              <a:rPr lang="en-US" dirty="0" smtClean="0"/>
              <a:t>each section executed</a:t>
            </a:r>
            <a:br>
              <a:rPr lang="en-US" dirty="0" smtClean="0"/>
            </a:br>
            <a:r>
              <a:rPr lang="en-US" dirty="0" smtClean="0"/>
              <a:t>by a separate thread</a:t>
            </a:r>
            <a:endParaRPr lang="en-US" dirty="0"/>
          </a:p>
        </p:txBody>
      </p:sp>
      <p:sp>
        <p:nvSpPr>
          <p:cNvPr id="12" name="TextBox 11"/>
          <p:cNvSpPr txBox="1"/>
          <p:nvPr/>
        </p:nvSpPr>
        <p:spPr>
          <a:xfrm>
            <a:off x="6349698" y="5601207"/>
            <a:ext cx="2359315" cy="646331"/>
          </a:xfrm>
          <a:prstGeom prst="rect">
            <a:avLst/>
          </a:prstGeom>
          <a:noFill/>
        </p:spPr>
        <p:txBody>
          <a:bodyPr wrap="none" rtlCol="0">
            <a:spAutoFit/>
          </a:bodyPr>
          <a:lstStyle/>
          <a:p>
            <a:r>
              <a:rPr lang="en-US" dirty="0" smtClean="0"/>
              <a:t>serializes the execution</a:t>
            </a:r>
            <a:br>
              <a:rPr lang="en-US" dirty="0" smtClean="0"/>
            </a:br>
            <a:r>
              <a:rPr lang="en-US" dirty="0" smtClean="0"/>
              <a:t>of a thread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smtClean="0"/>
              <a:t>C </a:t>
            </a:r>
            <a:r>
              <a:rPr lang="en-US" dirty="0" smtClean="0">
                <a:latin typeface="Courier New"/>
                <a:cs typeface="Courier New"/>
              </a:rPr>
              <a:t>for</a:t>
            </a:r>
            <a:r>
              <a:rPr lang="en-US" dirty="0" smtClean="0">
                <a:cs typeface="Courier New"/>
              </a:rPr>
              <a:t> </a:t>
            </a:r>
            <a:r>
              <a:rPr lang="en-US" dirty="0" smtClean="0"/>
              <a:t>loop</a:t>
            </a:r>
            <a:endParaRPr lang="en-US" dirty="0"/>
          </a:p>
        </p:txBody>
      </p:sp>
      <p:sp>
        <p:nvSpPr>
          <p:cNvPr id="10243" name="Content Placeholder 2"/>
          <p:cNvSpPr>
            <a:spLocks noGrp="1"/>
          </p:cNvSpPr>
          <p:nvPr>
            <p:ph idx="1"/>
          </p:nvPr>
        </p:nvSpPr>
        <p:spPr>
          <a:xfrm>
            <a:off x="457200" y="1600200"/>
            <a:ext cx="8467170" cy="4525963"/>
          </a:xfrm>
        </p:spPr>
        <p:txBody>
          <a:bodyPr>
            <a:normAutofit fontScale="85000" lnSpcReduction="20000"/>
          </a:bodyPr>
          <a:lstStyle/>
          <a:p>
            <a:pPr>
              <a:buNone/>
            </a:pPr>
            <a:r>
              <a:rPr lang="en-US" sz="2800" b="1" dirty="0" smtClean="0">
                <a:latin typeface="Courier New"/>
                <a:cs typeface="Courier New"/>
              </a:rPr>
              <a:t>for (i=0; i&lt;max; i++) zero[i] = 0;</a:t>
            </a:r>
          </a:p>
          <a:p>
            <a:endParaRPr lang="en-US" dirty="0" smtClean="0"/>
          </a:p>
          <a:p>
            <a:r>
              <a:rPr lang="en-US" dirty="0" smtClean="0"/>
              <a:t>Break </a:t>
            </a:r>
            <a:r>
              <a:rPr lang="en-US" i="1" dirty="0" smtClean="0"/>
              <a:t>for loop </a:t>
            </a:r>
            <a:r>
              <a:rPr lang="en-US" dirty="0" smtClean="0"/>
              <a:t>into </a:t>
            </a:r>
            <a:r>
              <a:rPr lang="en-US" dirty="0" smtClean="0"/>
              <a:t>chunks</a:t>
            </a:r>
            <a:r>
              <a:rPr lang="en-US" dirty="0" smtClean="0"/>
              <a:t>, and allocate each to a separate thread</a:t>
            </a:r>
          </a:p>
          <a:p>
            <a:pPr lvl="1"/>
            <a:r>
              <a:rPr lang="en-US" dirty="0" smtClean="0"/>
              <a:t>E.g., if max = 100, with two threads, </a:t>
            </a:r>
            <a:br>
              <a:rPr lang="en-US" dirty="0" smtClean="0"/>
            </a:br>
            <a:r>
              <a:rPr lang="en-US" dirty="0" smtClean="0"/>
              <a:t>assign 0-49 to thread 0, 50-99 to thread 1</a:t>
            </a:r>
          </a:p>
          <a:p>
            <a:r>
              <a:rPr lang="en-US" dirty="0" smtClean="0"/>
              <a:t>Must have relatively simple “shape” for an </a:t>
            </a:r>
            <a:r>
              <a:rPr lang="en-US" dirty="0" err="1" smtClean="0"/>
              <a:t>OpenMP</a:t>
            </a:r>
            <a:r>
              <a:rPr lang="en-US" dirty="0" smtClean="0"/>
              <a:t>-aware compiler to be able to parallelize it</a:t>
            </a:r>
          </a:p>
          <a:p>
            <a:pPr lvl="1"/>
            <a:r>
              <a:rPr lang="en-US" dirty="0" smtClean="0"/>
              <a:t>Necessary for the run-time system to be able to determine how many of the loop iterations to assign to each thread</a:t>
            </a:r>
          </a:p>
          <a:p>
            <a:r>
              <a:rPr lang="en-US" dirty="0" smtClean="0"/>
              <a:t>No premature exits from the loop allowed</a:t>
            </a:r>
          </a:p>
          <a:p>
            <a:pPr lvl="1"/>
            <a:r>
              <a:rPr lang="en-US" dirty="0" smtClean="0"/>
              <a:t>i.e., No break, return, exit, goto statements</a:t>
            </a:r>
          </a:p>
          <a:p>
            <a:pPr lvl="1"/>
            <a:endParaRPr lang="en-US" dirty="0"/>
          </a:p>
        </p:txBody>
      </p:sp>
      <p:sp>
        <p:nvSpPr>
          <p:cNvPr id="6" name="Date Placeholder 5"/>
          <p:cNvSpPr>
            <a:spLocks noGrp="1"/>
          </p:cNvSpPr>
          <p:nvPr>
            <p:ph type="dt" sz="half" idx="10"/>
          </p:nvPr>
        </p:nvSpPr>
        <p:spPr/>
        <p:txBody>
          <a:bodyPr/>
          <a:lstStyle/>
          <a:p>
            <a:fld id="{4918A964-7E28-4845-A572-66A4F6D00456}" type="datetime1">
              <a:rPr lang="en-US" smtClean="0"/>
              <a:pPr/>
              <a:t>7/19/2011</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17</a:t>
            </a:fld>
            <a:endParaRPr lang="en-US" dirty="0"/>
          </a:p>
        </p:txBody>
      </p:sp>
      <p:sp>
        <p:nvSpPr>
          <p:cNvPr id="8" name="Footer Placeholder 7"/>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r>
              <a:rPr lang="en-US" dirty="0" smtClean="0"/>
              <a:t>: Parallel </a:t>
            </a:r>
            <a:r>
              <a:rPr lang="en-US" dirty="0" smtClean="0">
                <a:latin typeface="Courier New"/>
                <a:cs typeface="Courier New"/>
              </a:rPr>
              <a:t>for</a:t>
            </a:r>
            <a:r>
              <a:rPr lang="en-US" dirty="0" smtClean="0">
                <a:cs typeface="Courier New"/>
              </a:rPr>
              <a:t> </a:t>
            </a:r>
            <a:r>
              <a:rPr lang="en-US" i="1" dirty="0" smtClean="0"/>
              <a:t>pragma</a:t>
            </a:r>
            <a:endParaRPr lang="en-US" i="1" dirty="0"/>
          </a:p>
        </p:txBody>
      </p:sp>
      <p:sp>
        <p:nvSpPr>
          <p:cNvPr id="3" name="Content Placeholder 2"/>
          <p:cNvSpPr>
            <a:spLocks noGrp="1"/>
          </p:cNvSpPr>
          <p:nvPr>
            <p:ph idx="1"/>
          </p:nvPr>
        </p:nvSpPr>
        <p:spPr>
          <a:xfrm>
            <a:off x="541862" y="1600200"/>
            <a:ext cx="8585199" cy="5037667"/>
          </a:xfrm>
        </p:spPr>
        <p:txBody>
          <a:bodyPr>
            <a:normAutofit fontScale="77500" lnSpcReduction="20000"/>
          </a:bodyPr>
          <a:lstStyle/>
          <a:p>
            <a:pPr>
              <a:buNone/>
            </a:pPr>
            <a:r>
              <a:rPr lang="en-US" b="1" dirty="0" smtClean="0">
                <a:solidFill>
                  <a:srgbClr val="FF0000"/>
                </a:solidFill>
                <a:latin typeface="Courier New"/>
                <a:cs typeface="Courier New"/>
              </a:rPr>
              <a:t>#pragma omp parallel for</a:t>
            </a:r>
          </a:p>
          <a:p>
            <a:pPr>
              <a:buNone/>
            </a:pPr>
            <a:r>
              <a:rPr lang="en-US" b="1" dirty="0" smtClean="0">
                <a:latin typeface="Courier New"/>
                <a:cs typeface="Courier New"/>
              </a:rPr>
              <a:t>for (i=0; i&lt;max; i++) zero[i] = 0;</a:t>
            </a:r>
          </a:p>
          <a:p>
            <a:pPr>
              <a:buNone/>
            </a:pPr>
            <a:endParaRPr lang="en-US" b="1" dirty="0" smtClean="0"/>
          </a:p>
          <a:p>
            <a:r>
              <a:rPr lang="en-US" sz="3613" dirty="0" smtClean="0"/>
              <a:t>Master thread creates additional threads, each with a separate execution context</a:t>
            </a:r>
          </a:p>
          <a:p>
            <a:r>
              <a:rPr lang="en-US" sz="3613" dirty="0" smtClean="0"/>
              <a:t>All variables declared outside for loop are shared by default, except for loop index which is </a:t>
            </a:r>
            <a:r>
              <a:rPr lang="en-US" sz="3613" i="1" dirty="0" smtClean="0">
                <a:solidFill>
                  <a:srgbClr val="FF0000"/>
                </a:solidFill>
              </a:rPr>
              <a:t>private </a:t>
            </a:r>
            <a:r>
              <a:rPr lang="en-US" sz="3613" dirty="0" smtClean="0"/>
              <a:t>per thread (Why?)</a:t>
            </a:r>
          </a:p>
          <a:p>
            <a:r>
              <a:rPr lang="en-US" sz="3613" dirty="0" smtClean="0"/>
              <a:t>Implicit synchronization at end of for loop</a:t>
            </a:r>
          </a:p>
          <a:p>
            <a:r>
              <a:rPr lang="en-US" sz="3613" dirty="0" smtClean="0"/>
              <a:t>Divide index regions sequentially per thread</a:t>
            </a:r>
          </a:p>
          <a:p>
            <a:pPr lvl="1"/>
            <a:r>
              <a:rPr lang="en-US" sz="3097" dirty="0" smtClean="0"/>
              <a:t>Thread 0 gets 0, 1, …, (max/n)-1; </a:t>
            </a:r>
          </a:p>
          <a:p>
            <a:pPr lvl="1"/>
            <a:r>
              <a:rPr lang="en-US" sz="3097" dirty="0" smtClean="0"/>
              <a:t>Thread 1 gets max/</a:t>
            </a:r>
            <a:r>
              <a:rPr lang="en-US" sz="3097" dirty="0" err="1" smtClean="0"/>
              <a:t>n</a:t>
            </a:r>
            <a:r>
              <a:rPr lang="en-US" sz="3097" dirty="0" smtClean="0"/>
              <a:t>, max/n+1, …, 2*(max/n)-1</a:t>
            </a:r>
          </a:p>
          <a:p>
            <a:pPr lvl="1"/>
            <a:r>
              <a:rPr lang="en-US" sz="3097" dirty="0" smtClean="0"/>
              <a:t>Why?</a:t>
            </a:r>
            <a:endParaRPr lang="en-US" sz="3097" dirty="0"/>
          </a:p>
        </p:txBody>
      </p:sp>
      <p:sp>
        <p:nvSpPr>
          <p:cNvPr id="6" name="Date Placeholder 5"/>
          <p:cNvSpPr>
            <a:spLocks noGrp="1"/>
          </p:cNvSpPr>
          <p:nvPr>
            <p:ph type="dt" sz="half" idx="10"/>
          </p:nvPr>
        </p:nvSpPr>
        <p:spPr/>
        <p:txBody>
          <a:bodyPr/>
          <a:lstStyle/>
          <a:p>
            <a:fld id="{93901048-D164-224E-B8AB-B9B0D5EE2D1F}" type="datetime1">
              <a:rPr lang="en-US" smtClean="0"/>
              <a:pPr/>
              <a:t>7/19/2011</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18</a:t>
            </a:fld>
            <a:endParaRPr lang="en-US" dirty="0"/>
          </a:p>
        </p:txBody>
      </p:sp>
      <p:sp>
        <p:nvSpPr>
          <p:cNvPr id="8" name="Footer Placeholder 7"/>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9" name="TextBox 8"/>
          <p:cNvSpPr txBox="1"/>
          <p:nvPr/>
        </p:nvSpPr>
        <p:spPr>
          <a:xfrm>
            <a:off x="6995509" y="6564492"/>
            <a:ext cx="1498402" cy="307777"/>
          </a:xfrm>
          <a:prstGeom prst="rect">
            <a:avLst/>
          </a:prstGeom>
          <a:noFill/>
        </p:spPr>
        <p:txBody>
          <a:bodyPr wrap="none" rtlCol="0">
            <a:spAutoFit/>
          </a:bodyPr>
          <a:lstStyle/>
          <a:p>
            <a:r>
              <a:rPr lang="en-US" sz="1400" dirty="0" smtClean="0">
                <a:hlinkClick r:id="rId2"/>
              </a:rPr>
              <a:t>Student Roulette?</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Creation</a:t>
            </a:r>
            <a:endParaRPr lang="en-US" dirty="0"/>
          </a:p>
        </p:txBody>
      </p:sp>
      <p:sp>
        <p:nvSpPr>
          <p:cNvPr id="12291" name="Content Placeholder 2"/>
          <p:cNvSpPr>
            <a:spLocks noGrp="1"/>
          </p:cNvSpPr>
          <p:nvPr>
            <p:ph idx="1"/>
          </p:nvPr>
        </p:nvSpPr>
        <p:spPr>
          <a:xfrm>
            <a:off x="457200" y="1600200"/>
            <a:ext cx="8686800" cy="4525963"/>
          </a:xfrm>
        </p:spPr>
        <p:txBody>
          <a:bodyPr>
            <a:normAutofit/>
          </a:bodyPr>
          <a:lstStyle/>
          <a:p>
            <a:r>
              <a:rPr lang="en-US" dirty="0" smtClean="0"/>
              <a:t>How many threads will OpenMP create?</a:t>
            </a:r>
          </a:p>
          <a:p>
            <a:r>
              <a:rPr lang="en-US" dirty="0" smtClean="0"/>
              <a:t>Defined by </a:t>
            </a:r>
            <a:r>
              <a:rPr lang="en-US" dirty="0" smtClean="0">
                <a:solidFill>
                  <a:srgbClr val="FF0000"/>
                </a:solidFill>
              </a:rPr>
              <a:t>OMP_NUM_THREADS</a:t>
            </a:r>
            <a:r>
              <a:rPr lang="en-US" dirty="0" smtClean="0"/>
              <a:t> environment variable (or in code procedure call)	</a:t>
            </a:r>
          </a:p>
          <a:p>
            <a:r>
              <a:rPr lang="en-US" dirty="0" smtClean="0"/>
              <a:t>Set this variable to the maximum number of threads you want OpenMP to use</a:t>
            </a:r>
          </a:p>
          <a:p>
            <a:r>
              <a:rPr lang="en-US" dirty="0" smtClean="0"/>
              <a:t>Usually equals the number of cores in the underlying HW on which the program is run</a:t>
            </a:r>
          </a:p>
          <a:p>
            <a:pPr>
              <a:buNone/>
            </a:pPr>
            <a:endParaRPr lang="en-US" dirty="0" smtClean="0"/>
          </a:p>
          <a:p>
            <a:endParaRPr lang="en-US" dirty="0" smtClean="0">
              <a:latin typeface="Courier New"/>
              <a:cs typeface="Courier New"/>
            </a:endParaRPr>
          </a:p>
          <a:p>
            <a:pPr>
              <a:buNone/>
            </a:pPr>
            <a:endParaRPr lang="en-US" dirty="0">
              <a:latin typeface="Courier New"/>
              <a:cs typeface="Courier New"/>
            </a:endParaRPr>
          </a:p>
        </p:txBody>
      </p:sp>
      <p:sp>
        <p:nvSpPr>
          <p:cNvPr id="6" name="Date Placeholder 5"/>
          <p:cNvSpPr>
            <a:spLocks noGrp="1"/>
          </p:cNvSpPr>
          <p:nvPr>
            <p:ph type="dt" sz="half" idx="10"/>
          </p:nvPr>
        </p:nvSpPr>
        <p:spPr/>
        <p:txBody>
          <a:bodyPr/>
          <a:lstStyle/>
          <a:p>
            <a:fld id="{0AB4C03E-4D53-1E4E-B5E1-293D0BCC0BFD}" type="datetime1">
              <a:rPr lang="en-US" smtClean="0"/>
              <a:pPr/>
              <a:t>7/19/2011</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19</a:t>
            </a:fld>
            <a:endParaRPr lang="en-US" dirty="0"/>
          </a:p>
        </p:txBody>
      </p:sp>
      <p:sp>
        <p:nvSpPr>
          <p:cNvPr id="8" name="Footer Placeholder 7"/>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buClr>
                <a:schemeClr val="tx1"/>
              </a:buClr>
            </a:pPr>
            <a:r>
              <a:rPr lang="en-US" sz="2400" dirty="0" smtClean="0">
                <a:solidFill>
                  <a:srgbClr val="FF0000"/>
                </a:solidFill>
              </a:rPr>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time</a:t>
            </a:r>
          </a:p>
        </p:txBody>
      </p:sp>
      <p:sp>
        <p:nvSpPr>
          <p:cNvPr id="44" name="Date Placeholder 43"/>
          <p:cNvSpPr>
            <a:spLocks noGrp="1"/>
          </p:cNvSpPr>
          <p:nvPr>
            <p:ph type="dt" sz="half" idx="10"/>
          </p:nvPr>
        </p:nvSpPr>
        <p:spPr/>
        <p:txBody>
          <a:bodyPr/>
          <a:lstStyle/>
          <a:p>
            <a:fld id="{B6942317-4E1B-ED48-8226-EFEC044DA418}" type="datetime1">
              <a:rPr lang="en-US" smtClean="0"/>
              <a:pPr/>
              <a:t>7/19/2011</a:t>
            </a:fld>
            <a:endParaRPr lang="en-US"/>
          </a:p>
        </p:txBody>
      </p:sp>
      <p:sp>
        <p:nvSpPr>
          <p:cNvPr id="46" name="Footer Placeholder 45"/>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25602"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Core</a:t>
                  </a:r>
                  <a:endParaRPr lang="en-US" dirty="0">
                    <a:solidFill>
                      <a:srgbClr val="FF0000"/>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Core</a:t>
                  </a:r>
                  <a:endParaRPr lang="en-US" dirty="0">
                    <a:solidFill>
                      <a:srgbClr val="FF0000"/>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     Memory               (Cache)</a:t>
                  </a:r>
                  <a:endParaRPr lang="en-US" dirty="0">
                    <a:solidFill>
                      <a:srgbClr val="FF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91"/>
          <p:cNvGrpSpPr/>
          <p:nvPr/>
        </p:nvGrpSpPr>
        <p:grpSpPr>
          <a:xfrm>
            <a:off x="0" y="2404534"/>
            <a:ext cx="9550986" cy="3064933"/>
            <a:chOff x="0" y="2404534"/>
            <a:chExt cx="9550986" cy="3064933"/>
          </a:xfrm>
        </p:grpSpPr>
        <p:grpSp>
          <p:nvGrpSpPr>
            <p:cNvPr id="16" name="Group 64"/>
            <p:cNvGrpSpPr/>
            <p:nvPr/>
          </p:nvGrpSpPr>
          <p:grpSpPr>
            <a:xfrm>
              <a:off x="5232400" y="3151501"/>
              <a:ext cx="4318586" cy="2317966"/>
              <a:chOff x="1678763" y="1325247"/>
              <a:chExt cx="9492273" cy="1681255"/>
            </a:xfrm>
          </p:grpSpPr>
          <p:sp>
            <p:nvSpPr>
              <p:cNvPr id="66" name="Rectangle 65"/>
              <p:cNvSpPr/>
              <p:nvPr/>
            </p:nvSpPr>
            <p:spPr>
              <a:xfrm>
                <a:off x="1678763" y="1325247"/>
                <a:ext cx="6469521" cy="168125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7968868" y="1802865"/>
                <a:ext cx="3202168" cy="267882"/>
              </a:xfrm>
              <a:prstGeom prst="rect">
                <a:avLst/>
              </a:prstGeom>
              <a:noFill/>
            </p:spPr>
            <p:txBody>
              <a:bodyPr wrap="square" rtlCol="0">
                <a:spAutoFit/>
              </a:bodyPr>
              <a:lstStyle/>
              <a:p>
                <a:r>
                  <a:rPr lang="en-US" dirty="0" smtClean="0">
                    <a:solidFill>
                      <a:srgbClr val="FF0000"/>
                    </a:solidFill>
                  </a:rPr>
                  <a:t>Project 3</a:t>
                </a:r>
                <a:endParaRPr lang="en-US" dirty="0">
                  <a:solidFill>
                    <a:srgbClr val="FF0000"/>
                  </a:solidFill>
                </a:endParaRPr>
              </a:p>
            </p:txBody>
          </p:sp>
        </p:grpSp>
        <p:sp>
          <p:nvSpPr>
            <p:cNvPr id="77" name="Rectangle 76"/>
            <p:cNvSpPr/>
            <p:nvPr/>
          </p:nvSpPr>
          <p:spPr>
            <a:xfrm>
              <a:off x="0" y="2404534"/>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OMP_NUM_THREADS</a:t>
            </a:r>
            <a:endParaRPr lang="en-US" dirty="0"/>
          </a:p>
        </p:txBody>
      </p:sp>
      <p:sp>
        <p:nvSpPr>
          <p:cNvPr id="12291" name="Content Placeholder 2"/>
          <p:cNvSpPr>
            <a:spLocks noGrp="1"/>
          </p:cNvSpPr>
          <p:nvPr>
            <p:ph idx="1"/>
          </p:nvPr>
        </p:nvSpPr>
        <p:spPr>
          <a:xfrm>
            <a:off x="220133" y="1600200"/>
            <a:ext cx="8923867" cy="4525963"/>
          </a:xfrm>
        </p:spPr>
        <p:txBody>
          <a:bodyPr>
            <a:normAutofit fontScale="92500" lnSpcReduction="20000"/>
          </a:bodyPr>
          <a:lstStyle/>
          <a:p>
            <a:r>
              <a:rPr lang="en-US" dirty="0" smtClean="0"/>
              <a:t>Shell command to set number threads:</a:t>
            </a:r>
          </a:p>
          <a:p>
            <a:pPr>
              <a:buNone/>
            </a:pPr>
            <a:r>
              <a:rPr lang="en-US" sz="2800" dirty="0" smtClean="0">
                <a:latin typeface="Courier New"/>
                <a:cs typeface="Courier New"/>
              </a:rPr>
              <a:t>	export OMP_NUM_THREADS=</a:t>
            </a:r>
            <a:r>
              <a:rPr lang="en-US" sz="2800" i="1" dirty="0" err="1" smtClean="0">
                <a:latin typeface="Courier New"/>
                <a:cs typeface="Courier New"/>
              </a:rPr>
              <a:t>x</a:t>
            </a:r>
            <a:endParaRPr lang="en-US" sz="2800" i="1" dirty="0" smtClean="0">
              <a:latin typeface="Courier New"/>
              <a:cs typeface="Courier New"/>
            </a:endParaRPr>
          </a:p>
          <a:p>
            <a:r>
              <a:rPr lang="en-US" dirty="0" smtClean="0"/>
              <a:t>Shell command check number threads:</a:t>
            </a:r>
          </a:p>
          <a:p>
            <a:pPr>
              <a:buNone/>
            </a:pPr>
            <a:r>
              <a:rPr lang="en-US" sz="2800" dirty="0" smtClean="0">
                <a:latin typeface="Courier New"/>
                <a:cs typeface="Courier New"/>
              </a:rPr>
              <a:t>	echo $OMP_NUM_THREADS</a:t>
            </a:r>
          </a:p>
          <a:p>
            <a:r>
              <a:rPr lang="en-US" sz="3243" dirty="0" err="1" smtClean="0">
                <a:latin typeface="+mj-lt"/>
                <a:cs typeface="Courier New"/>
              </a:rPr>
              <a:t>OpenMP</a:t>
            </a:r>
            <a:r>
              <a:rPr lang="en-US" sz="3243" dirty="0" smtClean="0">
                <a:latin typeface="+mj-lt"/>
                <a:cs typeface="Courier New"/>
              </a:rPr>
              <a:t> intrinsic to set number of threads:</a:t>
            </a:r>
          </a:p>
          <a:p>
            <a:pPr>
              <a:buNone/>
            </a:pPr>
            <a:r>
              <a:rPr lang="en-US" sz="2800" dirty="0" smtClean="0">
                <a:latin typeface="Courier New"/>
                <a:cs typeface="Courier New"/>
              </a:rPr>
              <a:t>	</a:t>
            </a:r>
            <a:r>
              <a:rPr lang="en-US" sz="2800" dirty="0" err="1" smtClean="0">
                <a:latin typeface="Courier New"/>
                <a:cs typeface="Courier New"/>
              </a:rPr>
              <a:t>omp_num_threads(x</a:t>
            </a:r>
            <a:r>
              <a:rPr lang="en-US" sz="2800" dirty="0" smtClean="0">
                <a:latin typeface="Courier New"/>
                <a:cs typeface="Courier New"/>
              </a:rPr>
              <a:t>);</a:t>
            </a:r>
            <a:endParaRPr lang="en-US" sz="2800" dirty="0" smtClean="0">
              <a:latin typeface="+mj-lt"/>
              <a:cs typeface="Courier New"/>
            </a:endParaRPr>
          </a:p>
          <a:p>
            <a:r>
              <a:rPr lang="en-US" dirty="0" err="1" smtClean="0"/>
              <a:t>OpenMP</a:t>
            </a:r>
            <a:r>
              <a:rPr lang="en-US" dirty="0" smtClean="0"/>
              <a:t> intrinsic to get number of threads:</a:t>
            </a:r>
          </a:p>
          <a:p>
            <a:pPr>
              <a:buNone/>
            </a:pPr>
            <a:r>
              <a:rPr lang="en-US" sz="2800" dirty="0" smtClean="0">
                <a:latin typeface="Courier New"/>
                <a:cs typeface="Courier New"/>
              </a:rPr>
              <a:t>	</a:t>
            </a:r>
            <a:r>
              <a:rPr lang="en-US" sz="2800" dirty="0" err="1" smtClean="0">
                <a:latin typeface="Courier New"/>
                <a:cs typeface="Courier New"/>
              </a:rPr>
              <a:t>num_th</a:t>
            </a:r>
            <a:r>
              <a:rPr lang="en-US" sz="2800" dirty="0" smtClean="0">
                <a:latin typeface="Courier New"/>
                <a:cs typeface="Courier New"/>
              </a:rPr>
              <a:t> = </a:t>
            </a:r>
            <a:r>
              <a:rPr lang="en-US" sz="2800" dirty="0" err="1" smtClean="0">
                <a:latin typeface="Courier New"/>
                <a:cs typeface="Courier New"/>
              </a:rPr>
              <a:t>omp_get_num_threads</a:t>
            </a:r>
            <a:r>
              <a:rPr lang="en-US" sz="2800" dirty="0" smtClean="0">
                <a:latin typeface="Courier New"/>
                <a:cs typeface="Courier New"/>
              </a:rPr>
              <a:t>();</a:t>
            </a:r>
          </a:p>
          <a:p>
            <a:r>
              <a:rPr lang="en-US" dirty="0" smtClean="0"/>
              <a:t>OpenMP intrinsic to get Thread ID number:</a:t>
            </a:r>
          </a:p>
          <a:p>
            <a:pPr>
              <a:buNone/>
            </a:pPr>
            <a:r>
              <a:rPr lang="en-US" sz="2800" dirty="0" smtClean="0">
                <a:latin typeface="Courier New"/>
                <a:cs typeface="Courier New"/>
              </a:rPr>
              <a:t>	</a:t>
            </a:r>
            <a:r>
              <a:rPr lang="en-US" sz="2800" dirty="0" err="1" smtClean="0">
                <a:latin typeface="Courier New"/>
                <a:cs typeface="Courier New"/>
              </a:rPr>
              <a:t>th_ID</a:t>
            </a:r>
            <a:r>
              <a:rPr lang="en-US" sz="2800" dirty="0" smtClean="0">
                <a:latin typeface="Courier New"/>
                <a:cs typeface="Courier New"/>
              </a:rPr>
              <a:t> = </a:t>
            </a:r>
            <a:r>
              <a:rPr lang="en-US" sz="2800" dirty="0" err="1" smtClean="0">
                <a:latin typeface="Courier New"/>
                <a:cs typeface="Courier New"/>
              </a:rPr>
              <a:t>omp_get_thread_num</a:t>
            </a:r>
            <a:r>
              <a:rPr lang="en-US" sz="2800" dirty="0" smtClean="0">
                <a:latin typeface="Courier New"/>
                <a:cs typeface="Courier New"/>
              </a:rPr>
              <a:t>();</a:t>
            </a:r>
          </a:p>
          <a:p>
            <a:pPr>
              <a:buNone/>
            </a:pPr>
            <a:endParaRPr lang="en-US" dirty="0" smtClean="0"/>
          </a:p>
          <a:p>
            <a:endParaRPr lang="en-US" dirty="0" smtClean="0">
              <a:latin typeface="Courier New"/>
              <a:cs typeface="Courier New"/>
            </a:endParaRPr>
          </a:p>
          <a:p>
            <a:pPr>
              <a:buNone/>
            </a:pPr>
            <a:endParaRPr lang="en-US" dirty="0">
              <a:latin typeface="Courier New"/>
              <a:cs typeface="Courier New"/>
            </a:endParaRPr>
          </a:p>
        </p:txBody>
      </p:sp>
      <p:sp>
        <p:nvSpPr>
          <p:cNvPr id="6" name="Date Placeholder 5"/>
          <p:cNvSpPr>
            <a:spLocks noGrp="1"/>
          </p:cNvSpPr>
          <p:nvPr>
            <p:ph type="dt" sz="half" idx="10"/>
          </p:nvPr>
        </p:nvSpPr>
        <p:spPr/>
        <p:txBody>
          <a:bodyPr/>
          <a:lstStyle/>
          <a:p>
            <a:fld id="{0CF16F89-F33D-C44D-8DF5-7DE86DB09469}" type="datetime1">
              <a:rPr lang="en-US" smtClean="0"/>
              <a:pPr/>
              <a:t>7/19/2011</a:t>
            </a:fld>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20</a:t>
            </a:fld>
            <a:endParaRPr lang="en-US" dirty="0"/>
          </a:p>
        </p:txBody>
      </p:sp>
      <p:sp>
        <p:nvSpPr>
          <p:cNvPr id="8" name="Footer Placeholder 7"/>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“parallel” Statement and </a:t>
            </a:r>
            <a:r>
              <a:rPr lang="en-US" dirty="0" smtClean="0"/>
              <a:t>Scope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general parallel construct: Each thread executes a copy of the code within the block below.</a:t>
            </a:r>
            <a:endParaRPr lang="en-US" dirty="0" smtClean="0"/>
          </a:p>
          <a:p>
            <a:pPr>
              <a:buNone/>
            </a:pPr>
            <a:r>
              <a:rPr lang="en-US" sz="3027" dirty="0" smtClean="0">
                <a:latin typeface="Courier New"/>
                <a:cs typeface="Courier New"/>
              </a:rPr>
              <a:t>	#</a:t>
            </a:r>
            <a:r>
              <a:rPr lang="en-US" sz="3027" dirty="0" err="1" smtClean="0">
                <a:latin typeface="Courier New"/>
                <a:cs typeface="Courier New"/>
              </a:rPr>
              <a:t>pragma</a:t>
            </a:r>
            <a:r>
              <a:rPr lang="en-US" sz="3027" dirty="0" smtClean="0">
                <a:latin typeface="Courier New"/>
                <a:cs typeface="Courier New"/>
              </a:rPr>
              <a:t> </a:t>
            </a:r>
            <a:r>
              <a:rPr lang="en-US" sz="3027" dirty="0" err="1" smtClean="0">
                <a:latin typeface="Courier New"/>
                <a:cs typeface="Courier New"/>
              </a:rPr>
              <a:t>omp</a:t>
            </a:r>
            <a:r>
              <a:rPr lang="en-US" sz="3027" dirty="0" smtClean="0">
                <a:latin typeface="Courier New"/>
                <a:cs typeface="Courier New"/>
              </a:rPr>
              <a:t> parallel </a:t>
            </a:r>
          </a:p>
          <a:p>
            <a:pPr>
              <a:buNone/>
            </a:pPr>
            <a:r>
              <a:rPr lang="en-US" sz="3027" dirty="0" smtClean="0">
                <a:latin typeface="Courier New"/>
                <a:cs typeface="Courier New"/>
              </a:rPr>
              <a:t>	{</a:t>
            </a:r>
          </a:p>
          <a:p>
            <a:pPr>
              <a:buNone/>
            </a:pPr>
            <a:r>
              <a:rPr lang="en-US" sz="3027" dirty="0" smtClean="0">
                <a:latin typeface="Courier New"/>
                <a:cs typeface="Courier New"/>
              </a:rPr>
              <a:t>			ID = </a:t>
            </a:r>
            <a:r>
              <a:rPr lang="en-US" sz="3027" dirty="0" err="1" smtClean="0">
                <a:latin typeface="Courier New"/>
                <a:cs typeface="Courier New"/>
              </a:rPr>
              <a:t>omp_get_thread_num</a:t>
            </a:r>
            <a:r>
              <a:rPr lang="en-US" sz="3027" dirty="0" smtClean="0">
                <a:latin typeface="Courier New"/>
                <a:cs typeface="Courier New"/>
              </a:rPr>
              <a:t>();</a:t>
            </a:r>
          </a:p>
          <a:p>
            <a:pPr>
              <a:buNone/>
            </a:pPr>
            <a:r>
              <a:rPr lang="en-US" sz="3027" dirty="0" smtClean="0">
                <a:latin typeface="Courier New"/>
                <a:cs typeface="Courier New"/>
              </a:rPr>
              <a:t>			</a:t>
            </a:r>
            <a:r>
              <a:rPr lang="en-US" sz="3027" dirty="0" err="1" smtClean="0">
                <a:latin typeface="Courier New"/>
                <a:cs typeface="Courier New"/>
              </a:rPr>
              <a:t>foo(ID</a:t>
            </a:r>
            <a:r>
              <a:rPr lang="en-US" sz="3027" dirty="0" smtClean="0">
                <a:latin typeface="Courier New"/>
                <a:cs typeface="Courier New"/>
              </a:rPr>
              <a:t>);</a:t>
            </a:r>
          </a:p>
          <a:p>
            <a:pPr>
              <a:buNone/>
            </a:pPr>
            <a:r>
              <a:rPr lang="en-US" sz="3027" dirty="0" smtClean="0">
                <a:latin typeface="Courier New"/>
                <a:cs typeface="Courier New"/>
              </a:rPr>
              <a:t>	}</a:t>
            </a:r>
            <a:endParaRPr lang="en-US" sz="3027" dirty="0" smtClean="0"/>
          </a:p>
          <a:p>
            <a:r>
              <a:rPr lang="en-US" dirty="0" err="1" smtClean="0"/>
              <a:t>OpenMP</a:t>
            </a:r>
            <a:r>
              <a:rPr lang="en-US" dirty="0" smtClean="0"/>
              <a:t> default is shared variables</a:t>
            </a:r>
          </a:p>
          <a:p>
            <a:pPr lvl="1"/>
            <a:r>
              <a:rPr lang="en-US" dirty="0" smtClean="0"/>
              <a:t>To make private, need to declare with </a:t>
            </a:r>
            <a:r>
              <a:rPr lang="en-US" dirty="0" err="1" smtClean="0"/>
              <a:t>pragma</a:t>
            </a:r>
            <a:endParaRPr lang="en-US" dirty="0" smtClean="0"/>
          </a:p>
          <a:p>
            <a:pPr>
              <a:buNone/>
            </a:pPr>
            <a:r>
              <a:rPr lang="en-US" sz="2800" dirty="0" smtClean="0">
                <a:latin typeface="Courier New"/>
                <a:cs typeface="Courier New"/>
              </a:rPr>
              <a:t>	</a:t>
            </a:r>
            <a:r>
              <a:rPr lang="en-US" sz="3027" dirty="0" smtClean="0">
                <a:latin typeface="Courier New"/>
                <a:cs typeface="Courier New"/>
              </a:rPr>
              <a:t>#</a:t>
            </a:r>
            <a:r>
              <a:rPr lang="en-US" sz="3027" dirty="0" err="1" smtClean="0">
                <a:latin typeface="Courier New"/>
                <a:cs typeface="Courier New"/>
              </a:rPr>
              <a:t>pragma</a:t>
            </a:r>
            <a:r>
              <a:rPr lang="en-US" sz="3027" dirty="0" smtClean="0">
                <a:latin typeface="Courier New"/>
                <a:cs typeface="Courier New"/>
              </a:rPr>
              <a:t> </a:t>
            </a:r>
            <a:r>
              <a:rPr lang="en-US" sz="3027" dirty="0" err="1" smtClean="0">
                <a:latin typeface="Courier New"/>
                <a:cs typeface="Courier New"/>
              </a:rPr>
              <a:t>omp</a:t>
            </a:r>
            <a:r>
              <a:rPr lang="en-US" sz="3027" dirty="0" smtClean="0">
                <a:latin typeface="Courier New"/>
                <a:cs typeface="Courier New"/>
              </a:rPr>
              <a:t> parallel private (</a:t>
            </a:r>
            <a:r>
              <a:rPr lang="en-US" sz="3027" dirty="0" err="1" smtClean="0">
                <a:latin typeface="Courier New"/>
                <a:cs typeface="Courier New"/>
              </a:rPr>
              <a:t>x</a:t>
            </a:r>
            <a:r>
              <a:rPr lang="en-US" sz="3027" dirty="0" smtClean="0">
                <a:latin typeface="Courier New"/>
                <a:cs typeface="Courier New"/>
              </a:rPr>
              <a:t>)</a:t>
            </a:r>
            <a:endParaRPr lang="en-US" sz="3027" dirty="0" smtClean="0"/>
          </a:p>
        </p:txBody>
      </p:sp>
      <p:sp>
        <p:nvSpPr>
          <p:cNvPr id="4" name="Date Placeholder 3"/>
          <p:cNvSpPr>
            <a:spLocks noGrp="1"/>
          </p:cNvSpPr>
          <p:nvPr>
            <p:ph type="dt" sz="half" idx="10"/>
          </p:nvPr>
        </p:nvSpPr>
        <p:spPr/>
        <p:txBody>
          <a:bodyPr/>
          <a:lstStyle/>
          <a:p>
            <a:fld id="{0CB6CA28-9BB7-7C41-A91E-502F58C949DB}"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Statement Shorthand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pragma</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omp</a:t>
            </a:r>
            <a:r>
              <a:rPr lang="en-US" sz="2800" dirty="0" smtClean="0">
                <a:latin typeface="Courier New" pitchFamily="49" charset="0"/>
                <a:cs typeface="Courier New" pitchFamily="49" charset="0"/>
              </a:rPr>
              <a:t> parallel</a:t>
            </a:r>
          </a:p>
          <a:p>
            <a:pPr>
              <a:buNone/>
            </a:pPr>
            <a:r>
              <a:rPr lang="en-US" sz="2800" dirty="0" smtClean="0">
                <a:latin typeface="Courier New" pitchFamily="49" charset="0"/>
                <a:cs typeface="Courier New" pitchFamily="49" charset="0"/>
              </a:rPr>
              <a:t>{</a:t>
            </a:r>
          </a:p>
          <a:p>
            <a:pPr>
              <a:buNone/>
            </a:pPr>
            <a:r>
              <a:rPr lang="en-US" sz="2800" dirty="0" smtClean="0">
                <a:latin typeface="Courier New" pitchFamily="49" charset="0"/>
                <a:cs typeface="Courier New" pitchFamily="49" charset="0"/>
              </a:rPr>
              <a:t>	</a:t>
            </a: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pragma</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omp</a:t>
            </a:r>
            <a:r>
              <a:rPr lang="en-US" sz="2800" dirty="0" smtClean="0">
                <a:latin typeface="Courier New" pitchFamily="49" charset="0"/>
                <a:cs typeface="Courier New" pitchFamily="49" charset="0"/>
              </a:rPr>
              <a:t> for  //This is the only</a:t>
            </a:r>
          </a:p>
          <a:p>
            <a:pPr>
              <a:buNone/>
            </a:pPr>
            <a:r>
              <a:rPr lang="en-US" sz="2800" dirty="0" smtClean="0">
                <a:latin typeface="Courier New" pitchFamily="49" charset="0"/>
                <a:cs typeface="Courier New" pitchFamily="49" charset="0"/>
              </a:rPr>
              <a:t>	</a:t>
            </a:r>
            <a:r>
              <a:rPr lang="en-US" sz="2800" dirty="0" smtClean="0">
                <a:latin typeface="Courier New" pitchFamily="49" charset="0"/>
                <a:cs typeface="Courier New" pitchFamily="49" charset="0"/>
              </a:rPr>
              <a:t>								//directive in the</a:t>
            </a:r>
          </a:p>
          <a:p>
            <a:pPr>
              <a:buNone/>
            </a:pPr>
            <a:r>
              <a:rPr lang="en-US" sz="2800" dirty="0" smtClean="0">
                <a:latin typeface="Courier New" pitchFamily="49" charset="0"/>
                <a:cs typeface="Courier New" pitchFamily="49" charset="0"/>
              </a:rPr>
              <a:t>	</a:t>
            </a:r>
            <a:r>
              <a:rPr lang="en-US" sz="2800" dirty="0" smtClean="0">
                <a:latin typeface="Courier New" pitchFamily="49" charset="0"/>
                <a:cs typeface="Courier New" pitchFamily="49" charset="0"/>
              </a:rPr>
              <a:t>								// parallel section</a:t>
            </a:r>
          </a:p>
          <a:p>
            <a:pPr>
              <a:buNone/>
            </a:pPr>
            <a:r>
              <a:rPr lang="en-US" sz="2800" dirty="0" smtClean="0">
                <a:latin typeface="Courier New" pitchFamily="49" charset="0"/>
                <a:cs typeface="Courier New" pitchFamily="49" charset="0"/>
              </a:rPr>
              <a:t>	</a:t>
            </a:r>
            <a:r>
              <a:rPr lang="en-US" sz="2800" dirty="0" smtClean="0">
                <a:latin typeface="Courier New" pitchFamily="49" charset="0"/>
                <a:cs typeface="Courier New" pitchFamily="49" charset="0"/>
              </a:rPr>
              <a:t>for(</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=0;i&lt;</a:t>
            </a:r>
            <a:r>
              <a:rPr lang="en-US" sz="2800" dirty="0" err="1" smtClean="0">
                <a:latin typeface="Courier New" pitchFamily="49" charset="0"/>
                <a:cs typeface="Courier New" pitchFamily="49" charset="0"/>
              </a:rPr>
              <a:t>len;i</a:t>
            </a:r>
            <a:r>
              <a:rPr lang="en-US" sz="2800" dirty="0" smtClean="0">
                <a:latin typeface="Courier New" pitchFamily="49" charset="0"/>
                <a:cs typeface="Courier New" pitchFamily="49" charset="0"/>
              </a:rPr>
              <a:t>++) { … }</a:t>
            </a:r>
          </a:p>
          <a:p>
            <a:pPr>
              <a:buNone/>
            </a:pPr>
            <a:r>
              <a:rPr lang="en-US" sz="2800" dirty="0" smtClean="0">
                <a:latin typeface="Courier New" pitchFamily="49" charset="0"/>
                <a:cs typeface="Courier New" pitchFamily="49" charset="0"/>
              </a:rPr>
              <a:t>}</a:t>
            </a:r>
          </a:p>
          <a:p>
            <a:pPr>
              <a:buNone/>
            </a:pPr>
            <a:r>
              <a:rPr lang="en-US" sz="2800" dirty="0" smtClean="0">
                <a:latin typeface="+mj-lt"/>
                <a:cs typeface="Courier New" pitchFamily="49" charset="0"/>
              </a:rPr>
              <a:t>can be shortened to </a:t>
            </a:r>
            <a:endParaRPr lang="en-US" sz="2800" dirty="0" smtClean="0">
              <a:latin typeface="Courier New" pitchFamily="49" charset="0"/>
              <a:cs typeface="Courier New" pitchFamily="49" charset="0"/>
            </a:endParaRPr>
          </a:p>
          <a:p>
            <a:pPr>
              <a:buNone/>
            </a:pP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pragma</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omp</a:t>
            </a:r>
            <a:r>
              <a:rPr lang="en-US" sz="2800" dirty="0" smtClean="0">
                <a:latin typeface="Courier New" pitchFamily="49" charset="0"/>
                <a:cs typeface="Courier New" pitchFamily="49" charset="0"/>
              </a:rPr>
              <a:t> parallel for</a:t>
            </a:r>
          </a:p>
          <a:p>
            <a:pPr>
              <a:buNone/>
            </a:pPr>
            <a:r>
              <a:rPr lang="en-US" sz="2800" dirty="0" smtClean="0">
                <a:latin typeface="Courier New" pitchFamily="49" charset="0"/>
                <a:cs typeface="Courier New" pitchFamily="49" charset="0"/>
              </a:rPr>
              <a:t>for(</a:t>
            </a:r>
            <a:r>
              <a:rPr lang="en-US" sz="2800" dirty="0" err="1" smtClean="0">
                <a:latin typeface="Courier New" pitchFamily="49" charset="0"/>
                <a:cs typeface="Courier New" pitchFamily="49" charset="0"/>
              </a:rPr>
              <a:t>i</a:t>
            </a:r>
            <a:r>
              <a:rPr lang="en-US" sz="2800" dirty="0" smtClean="0">
                <a:latin typeface="Courier New" pitchFamily="49" charset="0"/>
                <a:cs typeface="Courier New" pitchFamily="49" charset="0"/>
              </a:rPr>
              <a:t>=0;i&lt;</a:t>
            </a:r>
            <a:r>
              <a:rPr lang="en-US" sz="2800" dirty="0" err="1" smtClean="0">
                <a:latin typeface="Courier New" pitchFamily="49" charset="0"/>
                <a:cs typeface="Courier New" pitchFamily="49" charset="0"/>
              </a:rPr>
              <a:t>len;i</a:t>
            </a:r>
            <a:r>
              <a:rPr lang="en-US" sz="2800" dirty="0" smtClean="0">
                <a:latin typeface="Courier New" pitchFamily="49" charset="0"/>
                <a:cs typeface="Courier New" pitchFamily="49" charset="0"/>
              </a:rPr>
              <a:t>++) { … }</a:t>
            </a:r>
            <a:endParaRPr lang="en-US" sz="2800"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E961A2AC-24D8-754F-982A-003E42E01353}"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smtClean="0"/>
              <a:t>Summer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solidFill>
                  <a:srgbClr val="BFBFBF"/>
                </a:solidFill>
              </a:rPr>
              <a:t>OpenMP</a:t>
            </a:r>
            <a:r>
              <a:rPr lang="en-US" dirty="0" smtClean="0">
                <a:solidFill>
                  <a:srgbClr val="BFBFBF"/>
                </a:solidFill>
              </a:rPr>
              <a:t> Introduction</a:t>
            </a:r>
          </a:p>
          <a:p>
            <a:r>
              <a:rPr lang="en-US" dirty="0" err="1" smtClean="0"/>
              <a:t>Administrivia</a:t>
            </a:r>
            <a:endParaRPr lang="en-US" dirty="0" smtClean="0"/>
          </a:p>
          <a:p>
            <a:r>
              <a:rPr lang="en-US" dirty="0" err="1" smtClean="0">
                <a:solidFill>
                  <a:srgbClr val="BFBFBF"/>
                </a:solidFill>
              </a:rPr>
              <a:t>OpenMP</a:t>
            </a:r>
            <a:r>
              <a:rPr lang="en-US" dirty="0" smtClean="0">
                <a:solidFill>
                  <a:srgbClr val="BFBFBF"/>
                </a:solidFill>
              </a:rPr>
              <a:t> Examples</a:t>
            </a:r>
          </a:p>
          <a:p>
            <a:r>
              <a:rPr lang="en-US" dirty="0" smtClean="0">
                <a:solidFill>
                  <a:srgbClr val="BFBFBF"/>
                </a:solidFill>
              </a:rPr>
              <a:t>Break</a:t>
            </a:r>
            <a:endParaRPr lang="en-US" dirty="0" smtClean="0">
              <a:solidFill>
                <a:srgbClr val="BFBFBF"/>
              </a:solidFill>
            </a:endParaRPr>
          </a:p>
          <a:p>
            <a:r>
              <a:rPr lang="en-US" dirty="0" smtClean="0">
                <a:solidFill>
                  <a:srgbClr val="BFBFBF"/>
                </a:solidFill>
              </a:rPr>
              <a:t>Common Pitfalls</a:t>
            </a:r>
          </a:p>
          <a:p>
            <a:r>
              <a:rPr lang="en-US" dirty="0" smtClean="0">
                <a:solidFill>
                  <a:srgbClr val="BFBFBF"/>
                </a:solidFill>
              </a:rPr>
              <a:t>Summary</a:t>
            </a:r>
          </a:p>
        </p:txBody>
      </p:sp>
      <p:sp>
        <p:nvSpPr>
          <p:cNvPr id="7" name="Date Placeholder 6"/>
          <p:cNvSpPr>
            <a:spLocks noGrp="1"/>
          </p:cNvSpPr>
          <p:nvPr>
            <p:ph type="dt" sz="half" idx="10"/>
          </p:nvPr>
        </p:nvSpPr>
        <p:spPr/>
        <p:txBody>
          <a:bodyPr/>
          <a:lstStyle/>
          <a:p>
            <a:fld id="{5E4DAE1A-E07D-DF44-AA6C-E4512BDA2067}" type="datetime1">
              <a:rPr lang="en-US" smtClean="0"/>
              <a:pPr/>
              <a:t>7/19/2011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23</a:t>
            </a:fld>
            <a:endParaRPr lang="en-US" dirty="0"/>
          </a:p>
        </p:txBody>
      </p:sp>
      <p:sp>
        <p:nvSpPr>
          <p:cNvPr id="9" name="Footer Placeholder 8"/>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Project #2: </a:t>
            </a:r>
            <a:r>
              <a:rPr lang="en-US" dirty="0" smtClean="0"/>
              <a:t>Matrix Multiply Performance Improvement</a:t>
            </a:r>
          </a:p>
          <a:p>
            <a:pPr lvl="1"/>
            <a:r>
              <a:rPr lang="en-US" dirty="0" smtClean="0"/>
              <a:t>Work in groups of two!</a:t>
            </a:r>
          </a:p>
          <a:p>
            <a:pPr lvl="1"/>
            <a:r>
              <a:rPr lang="en-US" dirty="0" smtClean="0"/>
              <a:t>Part 1: </a:t>
            </a:r>
            <a:r>
              <a:rPr lang="en-US" dirty="0" smtClean="0"/>
              <a:t>Due July 24 (this Sunday)</a:t>
            </a:r>
            <a:endParaRPr lang="en-US" dirty="0" smtClean="0"/>
          </a:p>
          <a:p>
            <a:pPr lvl="1"/>
            <a:r>
              <a:rPr lang="en-US" dirty="0" smtClean="0"/>
              <a:t>Part 2</a:t>
            </a:r>
            <a:r>
              <a:rPr lang="en-US" dirty="0" smtClean="0"/>
              <a:t>: Due July 31</a:t>
            </a:r>
            <a:endParaRPr lang="en-US" dirty="0" smtClean="0"/>
          </a:p>
          <a:p>
            <a:r>
              <a:rPr lang="en-US" dirty="0" smtClean="0"/>
              <a:t>HW </a:t>
            </a:r>
            <a:r>
              <a:rPr lang="en-US" dirty="0" smtClean="0"/>
              <a:t>#3 </a:t>
            </a:r>
            <a:r>
              <a:rPr lang="en-US" dirty="0" smtClean="0"/>
              <a:t>also due </a:t>
            </a:r>
            <a:r>
              <a:rPr lang="en-US" dirty="0" smtClean="0"/>
              <a:t>July 27</a:t>
            </a:r>
            <a:endParaRPr lang="en-US" dirty="0"/>
          </a:p>
          <a:p>
            <a:r>
              <a:rPr lang="en-US" dirty="0" smtClean="0"/>
              <a:t>Closely packed due dates, try to get ahea</a:t>
            </a:r>
            <a:r>
              <a:rPr lang="en-US" dirty="0" smtClean="0"/>
              <a:t>d of schedule for the project.</a:t>
            </a:r>
            <a:endParaRPr lang="en-US" dirty="0" smtClean="0"/>
          </a:p>
        </p:txBody>
      </p:sp>
      <p:sp>
        <p:nvSpPr>
          <p:cNvPr id="4" name="Date Placeholder 3"/>
          <p:cNvSpPr>
            <a:spLocks noGrp="1"/>
          </p:cNvSpPr>
          <p:nvPr>
            <p:ph type="dt" sz="half" idx="10"/>
          </p:nvPr>
        </p:nvSpPr>
        <p:spPr/>
        <p:txBody>
          <a:bodyPr/>
          <a:lstStyle/>
          <a:p>
            <a:fld id="{95136EF3-C3BF-714E-826C-EFAFBE229FAE}"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smtClean="0"/>
              <a:t>Spring 2011 -- Lecture #15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cs61c in the News</a:t>
            </a:r>
            <a:endParaRPr lang="en-US" dirty="0"/>
          </a:p>
        </p:txBody>
      </p:sp>
      <p:sp>
        <p:nvSpPr>
          <p:cNvPr id="3" name="Content Placeholder 2"/>
          <p:cNvSpPr>
            <a:spLocks noGrp="1"/>
          </p:cNvSpPr>
          <p:nvPr>
            <p:ph idx="1"/>
          </p:nvPr>
        </p:nvSpPr>
        <p:spPr/>
        <p:txBody>
          <a:bodyPr/>
          <a:lstStyle/>
          <a:p>
            <a:r>
              <a:rPr lang="en-US" dirty="0" smtClean="0"/>
              <a:t>Intel reveals new 50 core Knight’s Corner co-processor, to compete with </a:t>
            </a:r>
            <a:r>
              <a:rPr lang="en-US" dirty="0" err="1" smtClean="0"/>
              <a:t>Nvidia’s</a:t>
            </a:r>
            <a:r>
              <a:rPr lang="en-US" dirty="0" smtClean="0"/>
              <a:t/>
            </a:r>
            <a:br>
              <a:rPr lang="en-US" dirty="0" smtClean="0"/>
            </a:br>
            <a:r>
              <a:rPr lang="en-US" dirty="0" smtClean="0"/>
              <a:t>multi-hundred core</a:t>
            </a:r>
            <a:br>
              <a:rPr lang="en-US" dirty="0" smtClean="0"/>
            </a:br>
            <a:r>
              <a:rPr lang="en-US" dirty="0" smtClean="0"/>
              <a:t>“general purpose” Tesla GPU.</a:t>
            </a:r>
          </a:p>
          <a:p>
            <a:r>
              <a:rPr lang="en-US" sz="2400" dirty="0" smtClean="0"/>
              <a:t>“The </a:t>
            </a:r>
            <a:r>
              <a:rPr lang="en-US" sz="2400" dirty="0" smtClean="0"/>
              <a:t>main advantage that Intel touts </a:t>
            </a:r>
            <a:r>
              <a:rPr lang="en-US" sz="2400" dirty="0" smtClean="0"/>
              <a:t/>
            </a:r>
            <a:br>
              <a:rPr lang="en-US" sz="2400" dirty="0" smtClean="0"/>
            </a:br>
            <a:r>
              <a:rPr lang="en-US" sz="2400" dirty="0" smtClean="0"/>
              <a:t>vs</a:t>
            </a:r>
            <a:r>
              <a:rPr lang="en-US" sz="2400" dirty="0" smtClean="0"/>
              <a:t>. Tesla is that because MIC is just a </a:t>
            </a:r>
            <a:r>
              <a:rPr lang="en-US" sz="2400" dirty="0" smtClean="0"/>
              <a:t/>
            </a:r>
            <a:br>
              <a:rPr lang="en-US" sz="2400" dirty="0" smtClean="0"/>
            </a:br>
            <a:r>
              <a:rPr lang="en-US" sz="2400" dirty="0" smtClean="0"/>
              <a:t>bunch </a:t>
            </a:r>
            <a:r>
              <a:rPr lang="en-US" sz="2400" dirty="0" smtClean="0"/>
              <a:t>of x86 cores, it's easy for users </a:t>
            </a:r>
            <a:r>
              <a:rPr lang="en-US" sz="2400" dirty="0" smtClean="0"/>
              <a:t/>
            </a:r>
            <a:br>
              <a:rPr lang="en-US" sz="2400" dirty="0" smtClean="0"/>
            </a:br>
            <a:r>
              <a:rPr lang="en-US" sz="2400" dirty="0" smtClean="0"/>
              <a:t>to </a:t>
            </a:r>
            <a:r>
              <a:rPr lang="en-US" sz="2400" dirty="0" smtClean="0"/>
              <a:t>port their existing </a:t>
            </a:r>
            <a:r>
              <a:rPr lang="en-US" sz="2400" dirty="0" err="1" smtClean="0"/>
              <a:t>toolchains</a:t>
            </a:r>
            <a:r>
              <a:rPr lang="en-US" sz="2400" dirty="0" smtClean="0"/>
              <a:t> to it</a:t>
            </a:r>
            <a:r>
              <a:rPr lang="en-US" sz="2400" dirty="0" smtClean="0"/>
              <a:t>.”</a:t>
            </a:r>
          </a:p>
          <a:p>
            <a:endParaRPr lang="en-US" dirty="0" smtClean="0"/>
          </a:p>
        </p:txBody>
      </p:sp>
      <p:sp>
        <p:nvSpPr>
          <p:cNvPr id="4" name="Date Placeholder 3"/>
          <p:cNvSpPr>
            <a:spLocks noGrp="1"/>
          </p:cNvSpPr>
          <p:nvPr>
            <p:ph type="dt" sz="half" idx="10"/>
          </p:nvPr>
        </p:nvSpPr>
        <p:spPr/>
        <p:txBody>
          <a:bodyPr/>
          <a:lstStyle/>
          <a:p>
            <a:fld id="{E961A2AC-24D8-754F-982A-003E42E01353}"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smtClean="0"/>
              <a:t>Summer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sp>
        <p:nvSpPr>
          <p:cNvPr id="7" name="TextBox 6"/>
          <p:cNvSpPr txBox="1"/>
          <p:nvPr/>
        </p:nvSpPr>
        <p:spPr>
          <a:xfrm>
            <a:off x="638175" y="5497294"/>
            <a:ext cx="8505825" cy="646331"/>
          </a:xfrm>
          <a:prstGeom prst="rect">
            <a:avLst/>
          </a:prstGeom>
          <a:noFill/>
        </p:spPr>
        <p:txBody>
          <a:bodyPr wrap="square" rtlCol="0">
            <a:spAutoFit/>
          </a:bodyPr>
          <a:lstStyle/>
          <a:p>
            <a:r>
              <a:rPr lang="en-US" dirty="0" smtClean="0"/>
              <a:t>http://arstechnica.com/business/news/2011/06/intel-takes-wraps-off-of-50-core-supercomputing-coprocessor-plans.ars</a:t>
            </a:r>
            <a:endParaRPr lang="en-US" dirty="0"/>
          </a:p>
        </p:txBody>
      </p:sp>
      <p:pic>
        <p:nvPicPr>
          <p:cNvPr id="46083" name="Picture 3"/>
          <p:cNvPicPr>
            <a:picLocks noChangeAspect="1" noChangeArrowheads="1"/>
          </p:cNvPicPr>
          <p:nvPr/>
        </p:nvPicPr>
        <p:blipFill>
          <a:blip r:embed="rId2"/>
          <a:srcRect/>
          <a:stretch>
            <a:fillRect/>
          </a:stretch>
        </p:blipFill>
        <p:spPr bwMode="auto">
          <a:xfrm>
            <a:off x="5953125" y="2762250"/>
            <a:ext cx="2705100" cy="2185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solidFill>
                  <a:srgbClr val="BFBFBF"/>
                </a:solidFill>
              </a:rPr>
              <a:t>OpenMP</a:t>
            </a:r>
            <a:r>
              <a:rPr lang="en-US" dirty="0" smtClean="0">
                <a:solidFill>
                  <a:srgbClr val="BFBFBF"/>
                </a:solidFill>
              </a:rPr>
              <a:t> Introduction</a:t>
            </a:r>
          </a:p>
          <a:p>
            <a:r>
              <a:rPr lang="en-US" dirty="0" err="1" smtClean="0">
                <a:solidFill>
                  <a:srgbClr val="BFBFBF"/>
                </a:solidFill>
              </a:rPr>
              <a:t>Administrivia</a:t>
            </a:r>
            <a:endParaRPr lang="en-US" dirty="0" smtClean="0">
              <a:solidFill>
                <a:srgbClr val="BFBFBF"/>
              </a:solidFill>
            </a:endParaRPr>
          </a:p>
          <a:p>
            <a:r>
              <a:rPr lang="en-US" dirty="0" err="1" smtClean="0"/>
              <a:t>OpenMP</a:t>
            </a:r>
            <a:r>
              <a:rPr lang="en-US" dirty="0" smtClean="0"/>
              <a:t> Examples</a:t>
            </a:r>
          </a:p>
          <a:p>
            <a:r>
              <a:rPr lang="en-US" dirty="0" smtClean="0">
                <a:solidFill>
                  <a:srgbClr val="BFBFBF"/>
                </a:solidFill>
              </a:rPr>
              <a:t>Break</a:t>
            </a:r>
            <a:endParaRPr lang="en-US" dirty="0" smtClean="0">
              <a:solidFill>
                <a:srgbClr val="BFBFBF"/>
              </a:solidFill>
            </a:endParaRPr>
          </a:p>
          <a:p>
            <a:r>
              <a:rPr lang="en-US" dirty="0" smtClean="0">
                <a:solidFill>
                  <a:srgbClr val="BFBFBF"/>
                </a:solidFill>
              </a:rPr>
              <a:t>Common Pitfalls</a:t>
            </a:r>
          </a:p>
          <a:p>
            <a:r>
              <a:rPr lang="en-US" dirty="0" smtClean="0">
                <a:solidFill>
                  <a:srgbClr val="BFBFBF"/>
                </a:solidFill>
              </a:rPr>
              <a:t>Summary</a:t>
            </a:r>
          </a:p>
        </p:txBody>
      </p:sp>
      <p:sp>
        <p:nvSpPr>
          <p:cNvPr id="7" name="Date Placeholder 6"/>
          <p:cNvSpPr>
            <a:spLocks noGrp="1"/>
          </p:cNvSpPr>
          <p:nvPr>
            <p:ph type="dt" sz="half" idx="10"/>
          </p:nvPr>
        </p:nvSpPr>
        <p:spPr/>
        <p:txBody>
          <a:bodyPr/>
          <a:lstStyle/>
          <a:p>
            <a:fld id="{C361838C-7157-8042-B788-D44A66E69483}" type="datetime1">
              <a:rPr lang="en-US" smtClean="0"/>
              <a:pPr/>
              <a:t>7/19/2011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26</a:t>
            </a:fld>
            <a:endParaRPr lang="en-US" dirty="0"/>
          </a:p>
        </p:txBody>
      </p:sp>
      <p:sp>
        <p:nvSpPr>
          <p:cNvPr id="9" name="Footer Placeholder 8"/>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r>
              <a:rPr lang="en-US" dirty="0" smtClean="0"/>
              <a:t> Examples</a:t>
            </a:r>
            <a:endParaRPr lang="en-US" dirty="0"/>
          </a:p>
        </p:txBody>
      </p:sp>
      <p:sp>
        <p:nvSpPr>
          <p:cNvPr id="3" name="Content Placeholder 2"/>
          <p:cNvSpPr>
            <a:spLocks noGrp="1"/>
          </p:cNvSpPr>
          <p:nvPr>
            <p:ph idx="1"/>
          </p:nvPr>
        </p:nvSpPr>
        <p:spPr/>
        <p:txBody>
          <a:bodyPr/>
          <a:lstStyle/>
          <a:p>
            <a:r>
              <a:rPr lang="en-US" dirty="0" smtClean="0"/>
              <a:t>Hello World</a:t>
            </a:r>
          </a:p>
          <a:p>
            <a:r>
              <a:rPr lang="en-US" strike="sngStrike" dirty="0" smtClean="0"/>
              <a:t>OMP Get Environment</a:t>
            </a:r>
            <a:r>
              <a:rPr lang="en-US" dirty="0" smtClean="0"/>
              <a:t> (hidden slides)</a:t>
            </a:r>
          </a:p>
          <a:p>
            <a:r>
              <a:rPr lang="en-US" dirty="0" smtClean="0"/>
              <a:t>For Loop </a:t>
            </a:r>
            <a:r>
              <a:rPr lang="en-US" dirty="0" err="1" smtClean="0"/>
              <a:t>Workshare</a:t>
            </a:r>
            <a:endParaRPr lang="en-US" dirty="0" smtClean="0"/>
          </a:p>
          <a:p>
            <a:r>
              <a:rPr lang="en-US" dirty="0" smtClean="0"/>
              <a:t>Section </a:t>
            </a:r>
            <a:r>
              <a:rPr lang="en-US" dirty="0" err="1" smtClean="0"/>
              <a:t>Workshare</a:t>
            </a:r>
            <a:endParaRPr lang="en-US" dirty="0" smtClean="0"/>
          </a:p>
          <a:p>
            <a:r>
              <a:rPr lang="en-US" dirty="0" smtClean="0"/>
              <a:t>Sequential and Parallel Numerical Calculation of Pi</a:t>
            </a:r>
            <a:endParaRPr lang="en-US" dirty="0"/>
          </a:p>
        </p:txBody>
      </p:sp>
      <p:sp>
        <p:nvSpPr>
          <p:cNvPr id="4" name="Date Placeholder 3"/>
          <p:cNvSpPr>
            <a:spLocks noGrp="1"/>
          </p:cNvSpPr>
          <p:nvPr>
            <p:ph type="dt" sz="half" idx="10"/>
          </p:nvPr>
        </p:nvSpPr>
        <p:spPr/>
        <p:txBody>
          <a:bodyPr/>
          <a:lstStyle/>
          <a:p>
            <a:fld id="{C746740E-B45C-5A4B-90E3-1700CE376832}"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World in </a:t>
            </a:r>
            <a:r>
              <a:rPr lang="en-US" dirty="0" err="1" smtClean="0"/>
              <a:t>OpenMP</a:t>
            </a:r>
            <a:endParaRPr lang="en-US" dirty="0"/>
          </a:p>
        </p:txBody>
      </p:sp>
      <p:sp>
        <p:nvSpPr>
          <p:cNvPr id="3" name="Content Placeholder 2"/>
          <p:cNvSpPr>
            <a:spLocks noGrp="1"/>
          </p:cNvSpPr>
          <p:nvPr>
            <p:ph idx="1"/>
          </p:nvPr>
        </p:nvSpPr>
        <p:spPr>
          <a:xfrm>
            <a:off x="457200" y="1200115"/>
            <a:ext cx="8229600" cy="5027314"/>
          </a:xfrm>
        </p:spPr>
        <p:txBody>
          <a:bodyPr>
            <a:noAutofit/>
          </a:bodyPr>
          <a:lstStyle/>
          <a:p>
            <a:pPr>
              <a:buNone/>
            </a:pPr>
            <a:r>
              <a:rPr lang="en-US" sz="1600" dirty="0" smtClean="0">
                <a:latin typeface="Courier New"/>
                <a:cs typeface="Courier New"/>
              </a:rPr>
              <a:t>#include &lt;</a:t>
            </a:r>
            <a:r>
              <a:rPr lang="en-US" sz="1600" dirty="0" err="1" smtClean="0">
                <a:latin typeface="Courier New"/>
                <a:cs typeface="Courier New"/>
              </a:rPr>
              <a:t>omp.h</a:t>
            </a:r>
            <a:r>
              <a:rPr lang="en-US" sz="1600" dirty="0" smtClean="0">
                <a:latin typeface="Courier New"/>
                <a:cs typeface="Courier New"/>
              </a:rPr>
              <a:t>&gt;</a:t>
            </a:r>
          </a:p>
          <a:p>
            <a:pPr>
              <a:buNone/>
            </a:pPr>
            <a:r>
              <a:rPr lang="en-US" sz="1600" dirty="0" smtClean="0">
                <a:latin typeface="Courier New"/>
                <a:cs typeface="Courier New"/>
              </a:rPr>
              <a:t>#include &lt;</a:t>
            </a:r>
            <a:r>
              <a:rPr lang="en-US" sz="1600" dirty="0" err="1" smtClean="0">
                <a:latin typeface="Courier New"/>
                <a:cs typeface="Courier New"/>
              </a:rPr>
              <a:t>stdio.h</a:t>
            </a:r>
            <a:r>
              <a:rPr lang="en-US" sz="1600" dirty="0" smtClean="0">
                <a:latin typeface="Courier New"/>
                <a:cs typeface="Courier New"/>
              </a:rPr>
              <a:t>&gt;</a:t>
            </a:r>
          </a:p>
          <a:p>
            <a:pPr>
              <a:buNone/>
            </a:pPr>
            <a:r>
              <a:rPr lang="en-US" sz="1600" dirty="0" err="1" smtClean="0">
                <a:latin typeface="Courier New"/>
                <a:cs typeface="Courier New"/>
              </a:rPr>
              <a:t>int</a:t>
            </a:r>
            <a:r>
              <a:rPr lang="en-US" sz="1600" dirty="0" smtClean="0">
                <a:latin typeface="Courier New"/>
                <a:cs typeface="Courier New"/>
              </a:rPr>
              <a:t> main (void) {</a:t>
            </a:r>
          </a:p>
          <a:p>
            <a:pPr>
              <a:buNone/>
            </a:pPr>
            <a:r>
              <a:rPr lang="en-US" sz="1600" dirty="0" err="1" smtClean="0">
                <a:latin typeface="Courier New"/>
                <a:cs typeface="Courier New"/>
              </a:rPr>
              <a:t>int</a:t>
            </a:r>
            <a:r>
              <a:rPr lang="en-US" sz="1600" dirty="0" smtClean="0">
                <a:latin typeface="Courier New"/>
                <a:cs typeface="Courier New"/>
              </a:rPr>
              <a:t> </a:t>
            </a:r>
            <a:r>
              <a:rPr lang="en-US" sz="1600" dirty="0" err="1" smtClean="0">
                <a:latin typeface="Courier New"/>
                <a:cs typeface="Courier New"/>
              </a:rPr>
              <a:t>nthreads</a:t>
            </a:r>
            <a:r>
              <a:rPr lang="en-US" sz="1600" dirty="0" smtClean="0">
                <a:latin typeface="Courier New"/>
                <a:cs typeface="Courier New"/>
              </a:rPr>
              <a:t>, </a:t>
            </a:r>
            <a:r>
              <a:rPr lang="en-US" sz="1600" dirty="0" err="1" smtClean="0">
                <a:latin typeface="Courier New"/>
                <a:cs typeface="Courier New"/>
              </a:rPr>
              <a:t>tid</a:t>
            </a:r>
            <a:r>
              <a:rPr lang="en-US" sz="1600" dirty="0" smtClean="0">
                <a:latin typeface="Courier New"/>
                <a:cs typeface="Courier New"/>
              </a:rPr>
              <a:t>;</a:t>
            </a:r>
          </a:p>
          <a:p>
            <a:pPr>
              <a:buNone/>
            </a:pPr>
            <a:r>
              <a:rPr lang="en-US" sz="1600" dirty="0" smtClean="0">
                <a:latin typeface="Courier New"/>
                <a:cs typeface="Courier New"/>
              </a:rPr>
              <a:t>/* Fork team of threads with each having a private </a:t>
            </a:r>
            <a:r>
              <a:rPr lang="en-US" sz="1600" dirty="0" err="1" smtClean="0">
                <a:latin typeface="Courier New"/>
                <a:cs typeface="Courier New"/>
              </a:rPr>
              <a:t>tid</a:t>
            </a:r>
            <a:r>
              <a:rPr lang="en-US" sz="1600" dirty="0" smtClean="0">
                <a:latin typeface="Courier New"/>
                <a:cs typeface="Courier New"/>
              </a:rPr>
              <a:t> variable */</a:t>
            </a:r>
          </a:p>
          <a:p>
            <a:pPr>
              <a:buNone/>
            </a:pPr>
            <a:r>
              <a:rPr lang="en-US" sz="1600" b="1" dirty="0" smtClean="0">
                <a:solidFill>
                  <a:srgbClr val="FF0000"/>
                </a:solidFill>
                <a:latin typeface="Courier New"/>
                <a:cs typeface="Courier New"/>
              </a:rPr>
              <a:t>#</a:t>
            </a:r>
            <a:r>
              <a:rPr lang="en-US" sz="1600" b="1" dirty="0" err="1" smtClean="0">
                <a:solidFill>
                  <a:srgbClr val="FF0000"/>
                </a:solidFill>
                <a:latin typeface="Courier New"/>
                <a:cs typeface="Courier New"/>
              </a:rPr>
              <a:t>pragma</a:t>
            </a:r>
            <a:r>
              <a:rPr lang="en-US" sz="1600" b="1" dirty="0" smtClean="0">
                <a:solidFill>
                  <a:srgbClr val="FF0000"/>
                </a:solidFill>
                <a:latin typeface="Courier New"/>
                <a:cs typeface="Courier New"/>
              </a:rPr>
              <a:t> </a:t>
            </a:r>
            <a:r>
              <a:rPr lang="en-US" sz="1600" b="1" dirty="0" err="1" smtClean="0">
                <a:solidFill>
                  <a:srgbClr val="FF0000"/>
                </a:solidFill>
                <a:latin typeface="Courier New"/>
                <a:cs typeface="Courier New"/>
              </a:rPr>
              <a:t>omp</a:t>
            </a:r>
            <a:r>
              <a:rPr lang="en-US" sz="1600" b="1" dirty="0" smtClean="0">
                <a:solidFill>
                  <a:srgbClr val="FF0000"/>
                </a:solidFill>
                <a:latin typeface="Courier New"/>
                <a:cs typeface="Courier New"/>
              </a:rPr>
              <a:t> parallel </a:t>
            </a:r>
            <a:r>
              <a:rPr lang="en-US" sz="1600" b="1" dirty="0" err="1" smtClean="0">
                <a:solidFill>
                  <a:srgbClr val="FF0000"/>
                </a:solidFill>
                <a:latin typeface="Courier New"/>
                <a:cs typeface="Courier New"/>
              </a:rPr>
              <a:t>private(tid</a:t>
            </a:r>
            <a:r>
              <a:rPr lang="en-US" sz="1600" b="1" dirty="0" smtClean="0">
                <a:solidFill>
                  <a:srgbClr val="FF0000"/>
                </a:solidFill>
                <a:latin typeface="Courier New"/>
                <a:cs typeface="Courier New"/>
              </a:rPr>
              <a:t>)</a:t>
            </a:r>
          </a:p>
          <a:p>
            <a:pPr>
              <a:buNone/>
            </a:pPr>
            <a:r>
              <a:rPr lang="en-US" sz="1600" b="1" dirty="0" smtClean="0">
                <a:latin typeface="Courier New"/>
                <a:cs typeface="Courier New"/>
              </a:rPr>
              <a:t>   </a:t>
            </a:r>
            <a:r>
              <a:rPr lang="en-US" sz="1600" b="1" dirty="0" smtClean="0">
                <a:solidFill>
                  <a:srgbClr val="FF0000"/>
                </a:solidFill>
                <a:latin typeface="Courier New"/>
                <a:cs typeface="Courier New"/>
              </a:rPr>
              <a:t>{</a:t>
            </a:r>
          </a:p>
          <a:p>
            <a:pPr>
              <a:buNone/>
            </a:pPr>
            <a:r>
              <a:rPr lang="en-US" sz="1600" b="1" dirty="0" smtClean="0">
                <a:latin typeface="Courier New"/>
                <a:cs typeface="Courier New"/>
              </a:rPr>
              <a:t>      /* Obtain and print thread id */</a:t>
            </a:r>
          </a:p>
          <a:p>
            <a:pPr>
              <a:buNone/>
            </a:pPr>
            <a:r>
              <a:rPr lang="en-US" sz="1600" b="1" dirty="0" smtClean="0">
                <a:latin typeface="Courier New"/>
                <a:cs typeface="Courier New"/>
              </a:rPr>
              <a:t>      </a:t>
            </a:r>
            <a:r>
              <a:rPr lang="en-US" sz="1600" b="1" dirty="0" err="1" smtClean="0">
                <a:latin typeface="Courier New"/>
                <a:cs typeface="Courier New"/>
              </a:rPr>
              <a:t>tid</a:t>
            </a:r>
            <a:r>
              <a:rPr lang="en-US" sz="1600" b="1" dirty="0" smtClean="0">
                <a:latin typeface="Courier New"/>
                <a:cs typeface="Courier New"/>
              </a:rPr>
              <a:t> = </a:t>
            </a:r>
            <a:r>
              <a:rPr lang="en-US" sz="1600" b="1" dirty="0" err="1" smtClean="0">
                <a:solidFill>
                  <a:srgbClr val="FF0000"/>
                </a:solidFill>
                <a:latin typeface="Courier New"/>
                <a:cs typeface="Courier New"/>
              </a:rPr>
              <a:t>omp_get_thread_num</a:t>
            </a:r>
            <a:r>
              <a:rPr lang="en-US" sz="1600" b="1" dirty="0" smtClean="0">
                <a:solidFill>
                  <a:srgbClr val="FF0000"/>
                </a:solidFill>
                <a:latin typeface="Courier New"/>
                <a:cs typeface="Courier New"/>
              </a:rPr>
              <a:t>()</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printf("Hello</a:t>
            </a:r>
            <a:r>
              <a:rPr lang="en-US" sz="1600" b="1" dirty="0" smtClean="0">
                <a:latin typeface="Courier New"/>
                <a:cs typeface="Courier New"/>
              </a:rPr>
              <a:t> World from thread = %</a:t>
            </a:r>
            <a:r>
              <a:rPr lang="en-US" sz="1600" b="1" dirty="0" err="1" smtClean="0">
                <a:latin typeface="Courier New"/>
                <a:cs typeface="Courier New"/>
              </a:rPr>
              <a:t>d\n</a:t>
            </a:r>
            <a:r>
              <a:rPr lang="en-US" sz="1600" b="1" dirty="0" smtClean="0">
                <a:latin typeface="Courier New"/>
                <a:cs typeface="Courier New"/>
              </a:rPr>
              <a:t>", </a:t>
            </a:r>
            <a:r>
              <a:rPr lang="en-US" sz="1600" b="1" dirty="0" err="1" smtClean="0">
                <a:latin typeface="Courier New"/>
                <a:cs typeface="Courier New"/>
              </a:rPr>
              <a:t>tid</a:t>
            </a:r>
            <a:r>
              <a:rPr lang="en-US" sz="1600" b="1" dirty="0" smtClean="0">
                <a:latin typeface="Courier New"/>
                <a:cs typeface="Courier New"/>
              </a:rPr>
              <a:t>);</a:t>
            </a:r>
          </a:p>
          <a:p>
            <a:pPr>
              <a:buNone/>
            </a:pPr>
            <a:r>
              <a:rPr lang="en-US" sz="1600" b="1" dirty="0" smtClean="0">
                <a:latin typeface="Courier New"/>
                <a:cs typeface="Courier New"/>
              </a:rPr>
              <a:t>      /* Only master thread does this */</a:t>
            </a:r>
          </a:p>
          <a:p>
            <a:pPr>
              <a:buNone/>
            </a:pPr>
            <a:r>
              <a:rPr lang="en-US" sz="1600" b="1" dirty="0" smtClean="0">
                <a:latin typeface="Courier New"/>
                <a:cs typeface="Courier New"/>
              </a:rPr>
              <a:t>      if (</a:t>
            </a:r>
            <a:r>
              <a:rPr lang="en-US" sz="1600" b="1" dirty="0" err="1" smtClean="0">
                <a:latin typeface="Courier New"/>
                <a:cs typeface="Courier New"/>
              </a:rPr>
              <a:t>tid</a:t>
            </a:r>
            <a:r>
              <a:rPr lang="en-US" sz="1600" b="1" dirty="0" smtClean="0">
                <a:latin typeface="Courier New"/>
                <a:cs typeface="Courier New"/>
              </a:rPr>
              <a:t> == 0) {</a:t>
            </a:r>
          </a:p>
          <a:p>
            <a:pPr>
              <a:buNone/>
            </a:pPr>
            <a:r>
              <a:rPr lang="en-US" sz="1600" b="1" dirty="0" smtClean="0">
                <a:latin typeface="Courier New"/>
                <a:cs typeface="Courier New"/>
              </a:rPr>
              <a:t>         </a:t>
            </a:r>
            <a:r>
              <a:rPr lang="en-US" sz="1600" b="1" dirty="0" err="1" smtClean="0">
                <a:latin typeface="Courier New"/>
                <a:cs typeface="Courier New"/>
              </a:rPr>
              <a:t>nthreads</a:t>
            </a:r>
            <a:r>
              <a:rPr lang="en-US" sz="1600" b="1" dirty="0" smtClean="0">
                <a:latin typeface="Courier New"/>
                <a:cs typeface="Courier New"/>
              </a:rPr>
              <a:t> = </a:t>
            </a:r>
            <a:r>
              <a:rPr lang="en-US" sz="1600" b="1" dirty="0" err="1" smtClean="0">
                <a:solidFill>
                  <a:srgbClr val="FF0000"/>
                </a:solidFill>
                <a:latin typeface="Courier New"/>
                <a:cs typeface="Courier New"/>
              </a:rPr>
              <a:t>omp_get_num_threads</a:t>
            </a:r>
            <a:r>
              <a:rPr lang="en-US" sz="1600" b="1" dirty="0" smtClean="0">
                <a:solidFill>
                  <a:srgbClr val="FF0000"/>
                </a:solidFill>
                <a:latin typeface="Courier New"/>
                <a:cs typeface="Courier New"/>
              </a:rPr>
              <a:t>()</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printf("Number</a:t>
            </a:r>
            <a:r>
              <a:rPr lang="en-US" sz="1600" b="1" dirty="0" smtClean="0">
                <a:latin typeface="Courier New"/>
                <a:cs typeface="Courier New"/>
              </a:rPr>
              <a:t> of threads = %</a:t>
            </a:r>
            <a:r>
              <a:rPr lang="en-US" sz="1600" b="1" dirty="0" err="1" smtClean="0">
                <a:latin typeface="Courier New"/>
                <a:cs typeface="Courier New"/>
              </a:rPr>
              <a:t>d\n</a:t>
            </a:r>
            <a:r>
              <a:rPr lang="en-US" sz="1600" b="1" dirty="0" smtClean="0">
                <a:latin typeface="Courier New"/>
                <a:cs typeface="Courier New"/>
              </a:rPr>
              <a:t>", </a:t>
            </a:r>
            <a:r>
              <a:rPr lang="en-US" sz="1600" b="1" dirty="0" err="1" smtClean="0">
                <a:latin typeface="Courier New"/>
                <a:cs typeface="Courier New"/>
              </a:rPr>
              <a:t>nthreads</a:t>
            </a:r>
            <a:r>
              <a:rPr lang="en-US" sz="1600" b="1" dirty="0" smtClean="0">
                <a:latin typeface="Courier New"/>
                <a:cs typeface="Courier New"/>
              </a:rPr>
              <a:t>);</a:t>
            </a:r>
          </a:p>
          <a:p>
            <a:pPr>
              <a:buNone/>
            </a:pPr>
            <a:r>
              <a:rPr lang="en-US" sz="1600" b="1" dirty="0" smtClean="0">
                <a:latin typeface="Courier New"/>
                <a:cs typeface="Courier New"/>
              </a:rPr>
              <a:t>      }</a:t>
            </a:r>
          </a:p>
          <a:p>
            <a:pPr>
              <a:buNone/>
            </a:pPr>
            <a:r>
              <a:rPr lang="en-US" sz="1600" b="1" dirty="0" smtClean="0">
                <a:latin typeface="Courier New"/>
                <a:cs typeface="Courier New"/>
              </a:rPr>
              <a:t>   </a:t>
            </a:r>
            <a:r>
              <a:rPr lang="en-US" sz="1600" b="1" dirty="0" smtClean="0">
                <a:solidFill>
                  <a:srgbClr val="FF0000"/>
                </a:solidFill>
                <a:latin typeface="Courier New"/>
                <a:cs typeface="Courier New"/>
              </a:rPr>
              <a:t>}</a:t>
            </a:r>
            <a:r>
              <a:rPr lang="en-US" sz="1600" b="1" dirty="0" smtClean="0">
                <a:latin typeface="Courier New"/>
                <a:cs typeface="Courier New"/>
              </a:rPr>
              <a:t>  /* All threads join master thread and terminate */</a:t>
            </a:r>
          </a:p>
          <a:p>
            <a:pPr>
              <a:buNone/>
            </a:pPr>
            <a:r>
              <a:rPr lang="en-US" sz="1600" dirty="0" smtClean="0">
                <a:latin typeface="Courier New"/>
                <a:cs typeface="Courier New"/>
              </a:rPr>
              <a:t>}</a:t>
            </a:r>
            <a:endParaRPr lang="en-US" sz="1600" dirty="0">
              <a:latin typeface="Courier New"/>
              <a:cs typeface="Courier New"/>
            </a:endParaRPr>
          </a:p>
        </p:txBody>
      </p:sp>
      <p:sp>
        <p:nvSpPr>
          <p:cNvPr id="4" name="Date Placeholder 3"/>
          <p:cNvSpPr>
            <a:spLocks noGrp="1"/>
          </p:cNvSpPr>
          <p:nvPr>
            <p:ph type="dt" sz="half" idx="10"/>
          </p:nvPr>
        </p:nvSpPr>
        <p:spPr/>
        <p:txBody>
          <a:bodyPr/>
          <a:lstStyle/>
          <a:p>
            <a:fld id="{41577146-5A22-894E-872B-98EC61B6D4BD}"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Hello World in OpenMP</a:t>
            </a:r>
            <a:endParaRPr lang="en-US" dirty="0"/>
          </a:p>
        </p:txBody>
      </p:sp>
      <p:sp>
        <p:nvSpPr>
          <p:cNvPr id="3" name="Content Placeholder 2"/>
          <p:cNvSpPr>
            <a:spLocks noGrp="1"/>
          </p:cNvSpPr>
          <p:nvPr>
            <p:ph idx="1"/>
          </p:nvPr>
        </p:nvSpPr>
        <p:spPr/>
        <p:txBody>
          <a:bodyPr/>
          <a:lstStyle/>
          <a:p>
            <a:pPr>
              <a:buNone/>
            </a:pPr>
            <a:r>
              <a:rPr lang="en-US" sz="2400" dirty="0" err="1" smtClean="0">
                <a:latin typeface="Courier New"/>
                <a:cs typeface="Courier New"/>
              </a:rPr>
              <a:t>localhost:OpenMP</a:t>
            </a:r>
            <a:r>
              <a:rPr lang="en-US" sz="2400" dirty="0" smtClean="0">
                <a:latin typeface="Courier New"/>
                <a:cs typeface="Courier New"/>
              </a:rPr>
              <a:t> </a:t>
            </a:r>
            <a:r>
              <a:rPr lang="en-US" sz="2400" dirty="0" err="1" smtClean="0">
                <a:latin typeface="Courier New"/>
                <a:cs typeface="Courier New"/>
              </a:rPr>
              <a:t>randykatz</a:t>
            </a:r>
            <a:r>
              <a:rPr lang="en-US" sz="2400" dirty="0" smtClean="0">
                <a:latin typeface="Courier New"/>
                <a:cs typeface="Courier New"/>
              </a:rPr>
              <a:t>$ ./</a:t>
            </a:r>
            <a:r>
              <a:rPr lang="en-US" sz="2400" dirty="0" err="1" smtClean="0">
                <a:latin typeface="Courier New"/>
                <a:cs typeface="Courier New"/>
              </a:rPr>
              <a:t>omp_hello</a:t>
            </a:r>
            <a:endParaRPr lang="en-US" sz="2400" dirty="0" smtClean="0">
              <a:latin typeface="Courier New"/>
              <a:cs typeface="Courier New"/>
            </a:endParaRPr>
          </a:p>
          <a:p>
            <a:pPr>
              <a:buNone/>
            </a:pPr>
            <a:r>
              <a:rPr lang="en-US" sz="2400" dirty="0" smtClean="0">
                <a:latin typeface="Courier New"/>
                <a:cs typeface="Courier New"/>
              </a:rPr>
              <a:t>Hello World from thread = 0</a:t>
            </a:r>
          </a:p>
          <a:p>
            <a:pPr>
              <a:buNone/>
            </a:pPr>
            <a:r>
              <a:rPr lang="en-US" sz="2400" dirty="0" smtClean="0">
                <a:latin typeface="Courier New"/>
                <a:cs typeface="Courier New"/>
              </a:rPr>
              <a:t>Hello World from thread = 1</a:t>
            </a:r>
          </a:p>
          <a:p>
            <a:pPr>
              <a:buNone/>
            </a:pPr>
            <a:r>
              <a:rPr lang="en-US" sz="2400" dirty="0" smtClean="0">
                <a:latin typeface="Courier New"/>
                <a:cs typeface="Courier New"/>
              </a:rPr>
              <a:t>Number of threads = 2</a:t>
            </a:r>
          </a:p>
          <a:p>
            <a:endParaRPr lang="en-US" dirty="0"/>
          </a:p>
        </p:txBody>
      </p:sp>
      <p:sp>
        <p:nvSpPr>
          <p:cNvPr id="4" name="Date Placeholder 3"/>
          <p:cNvSpPr>
            <a:spLocks noGrp="1"/>
          </p:cNvSpPr>
          <p:nvPr>
            <p:ph type="dt" sz="half" idx="10"/>
          </p:nvPr>
        </p:nvSpPr>
        <p:spPr/>
        <p:txBody>
          <a:bodyPr/>
          <a:lstStyle/>
          <a:p>
            <a:fld id="{3AA74ADF-907D-C84F-9068-95C615F59E55}"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Instruction: Synchronization</a:t>
            </a:r>
            <a:endParaRPr lang="en-US" dirty="0"/>
          </a:p>
        </p:txBody>
      </p:sp>
      <p:sp>
        <p:nvSpPr>
          <p:cNvPr id="3" name="Content Placeholder 2"/>
          <p:cNvSpPr>
            <a:spLocks noGrp="1"/>
          </p:cNvSpPr>
          <p:nvPr>
            <p:ph idx="1"/>
          </p:nvPr>
        </p:nvSpPr>
        <p:spPr/>
        <p:txBody>
          <a:bodyPr>
            <a:normAutofit/>
          </a:bodyPr>
          <a:lstStyle/>
          <a:p>
            <a:r>
              <a:rPr lang="en-US" sz="2800" dirty="0" smtClean="0"/>
              <a:t>Consider the following code when executed concurrently by two threads:</a:t>
            </a:r>
            <a:endParaRPr lang="en-US" sz="2800" dirty="0" smtClean="0"/>
          </a:p>
          <a:p>
            <a:pPr>
              <a:buNone/>
            </a:pPr>
            <a:r>
              <a:rPr lang="en-US" sz="2000" b="1" dirty="0" smtClean="0">
                <a:latin typeface="Courier New" pitchFamily="49" charset="0"/>
                <a:cs typeface="Courier New" pitchFamily="49" charset="0"/>
              </a:rPr>
              <a:t>			</a:t>
            </a:r>
          </a:p>
          <a:p>
            <a:pPr>
              <a:buNone/>
            </a:pPr>
            <a:r>
              <a:rPr lang="en-US"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lw </a:t>
            </a:r>
            <a:r>
              <a:rPr lang="en-US" sz="2000" b="1" dirty="0" smtClean="0">
                <a:latin typeface="Courier New" pitchFamily="49" charset="0"/>
                <a:cs typeface="Courier New" pitchFamily="49" charset="0"/>
              </a:rPr>
              <a:t>$t0,0($</a:t>
            </a:r>
            <a:r>
              <a:rPr lang="en-US" sz="2000" b="1" dirty="0" smtClean="0">
                <a:latin typeface="Courier New" pitchFamily="49" charset="0"/>
                <a:cs typeface="Courier New" pitchFamily="49" charset="0"/>
              </a:rPr>
              <a:t>s0)</a:t>
            </a:r>
          </a:p>
          <a:p>
            <a:pPr>
              <a:buNone/>
            </a:pPr>
            <a:r>
              <a:rPr lang="en-US" sz="2000" b="1" dirty="0" smtClean="0">
                <a:latin typeface="Courier New" pitchFamily="49" charset="0"/>
                <a:cs typeface="Courier New" pitchFamily="49" charset="0"/>
              </a:rPr>
              <a:t>			addi </a:t>
            </a:r>
            <a:r>
              <a:rPr lang="en-US" sz="2000" b="1" dirty="0" smtClean="0">
                <a:latin typeface="Courier New" pitchFamily="49" charset="0"/>
                <a:cs typeface="Courier New" pitchFamily="49" charset="0"/>
              </a:rPr>
              <a:t>$t0,$</a:t>
            </a:r>
            <a:r>
              <a:rPr lang="en-US" sz="2000" b="1" dirty="0" smtClean="0">
                <a:latin typeface="Courier New" pitchFamily="49" charset="0"/>
                <a:cs typeface="Courier New" pitchFamily="49" charset="0"/>
              </a:rPr>
              <a:t>t0,1</a:t>
            </a:r>
          </a:p>
          <a:p>
            <a:pPr>
              <a:buNone/>
            </a:pPr>
            <a:r>
              <a:rPr lang="en-US" sz="2000" b="1" dirty="0" smtClean="0">
                <a:latin typeface="Courier New" pitchFamily="49" charset="0"/>
                <a:cs typeface="Courier New" pitchFamily="49" charset="0"/>
              </a:rPr>
              <a:t>			sw </a:t>
            </a:r>
            <a:r>
              <a:rPr lang="en-US" sz="2000" b="1" dirty="0" smtClean="0">
                <a:latin typeface="Courier New" pitchFamily="49" charset="0"/>
                <a:cs typeface="Courier New" pitchFamily="49" charset="0"/>
              </a:rPr>
              <a:t>$t0,0($s0</a:t>
            </a:r>
            <a:r>
              <a:rPr lang="en-US" sz="2000" b="1" dirty="0" smtClean="0">
                <a:latin typeface="Courier New" pitchFamily="49" charset="0"/>
                <a:cs typeface="Courier New" pitchFamily="49" charset="0"/>
              </a:rPr>
              <a:t>)</a:t>
            </a:r>
          </a:p>
          <a:p>
            <a:pPr>
              <a:buNone/>
            </a:pPr>
            <a:endParaRPr lang="en-US" sz="2000" b="1" dirty="0" smtClean="0">
              <a:latin typeface="Courier New" pitchFamily="49" charset="0"/>
              <a:cs typeface="Courier New" pitchFamily="49" charset="0"/>
            </a:endParaRPr>
          </a:p>
          <a:p>
            <a:pPr>
              <a:buNone/>
            </a:pP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Mem</a:t>
            </a:r>
            <a:r>
              <a:rPr lang="en-US" sz="2000" b="1" dirty="0" smtClean="0">
                <a:latin typeface="Courier New" pitchFamily="49" charset="0"/>
                <a:cs typeface="Courier New" pitchFamily="49" charset="0"/>
              </a:rPr>
              <a:t>[$s0] contains value 100)</a:t>
            </a:r>
          </a:p>
          <a:p>
            <a:pPr>
              <a:buNone/>
            </a:pPr>
            <a:endParaRPr lang="en-US" sz="2000" b="1" dirty="0" smtClean="0">
              <a:latin typeface="Courier New" pitchFamily="49" charset="0"/>
              <a:cs typeface="Courier New" pitchFamily="49" charset="0"/>
            </a:endParaRPr>
          </a:p>
          <a:p>
            <a:r>
              <a:rPr lang="en-US" sz="2800" dirty="0" smtClean="0">
                <a:latin typeface="+mj-lt"/>
              </a:rPr>
              <a:t>What possible values can result </a:t>
            </a:r>
            <a:br>
              <a:rPr lang="en-US" sz="2800" dirty="0" smtClean="0">
                <a:latin typeface="+mj-lt"/>
              </a:rPr>
            </a:br>
            <a:r>
              <a:rPr lang="en-US" sz="2800" dirty="0" smtClean="0">
                <a:latin typeface="+mj-lt"/>
              </a:rPr>
              <a:t>in </a:t>
            </a:r>
            <a:r>
              <a:rPr lang="en-US" sz="2800" dirty="0" err="1" smtClean="0">
                <a:latin typeface="+mj-lt"/>
              </a:rPr>
              <a:t>Mem</a:t>
            </a:r>
            <a:r>
              <a:rPr lang="en-US" sz="2800" dirty="0" smtClean="0">
                <a:latin typeface="+mj-lt"/>
              </a:rPr>
              <a:t>[$s0]?</a:t>
            </a:r>
          </a:p>
          <a:p>
            <a:endParaRPr lang="en-US" sz="2800" dirty="0" smtClean="0"/>
          </a:p>
        </p:txBody>
      </p:sp>
      <p:sp>
        <p:nvSpPr>
          <p:cNvPr id="4" name="Date Placeholder 3"/>
          <p:cNvSpPr>
            <a:spLocks noGrp="1"/>
          </p:cNvSpPr>
          <p:nvPr>
            <p:ph type="dt" sz="half" idx="10"/>
          </p:nvPr>
        </p:nvSpPr>
        <p:spPr/>
        <p:txBody>
          <a:bodyPr/>
          <a:lstStyle/>
          <a:p>
            <a:fld id="{E961A2AC-24D8-754F-982A-003E42E01353}"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dirty="0"/>
          </a:p>
        </p:txBody>
      </p:sp>
      <p:sp>
        <p:nvSpPr>
          <p:cNvPr id="7" name="TextBox 6"/>
          <p:cNvSpPr txBox="1"/>
          <p:nvPr/>
        </p:nvSpPr>
        <p:spPr>
          <a:xfrm>
            <a:off x="5308600" y="2755900"/>
            <a:ext cx="3835400" cy="1938992"/>
          </a:xfrm>
          <a:prstGeom prst="rect">
            <a:avLst/>
          </a:prstGeom>
          <a:noFill/>
        </p:spPr>
        <p:txBody>
          <a:bodyPr wrap="square" rtlCol="0">
            <a:spAutoFit/>
          </a:bodyPr>
          <a:lstStyle/>
          <a:p>
            <a:r>
              <a:rPr lang="en-US" sz="2400" dirty="0" smtClean="0"/>
              <a:t>Green)		100, 101, or 102</a:t>
            </a:r>
          </a:p>
          <a:p>
            <a:r>
              <a:rPr lang="en-US" sz="2400" dirty="0" smtClean="0"/>
              <a:t>Blue)		101 or 102</a:t>
            </a:r>
          </a:p>
          <a:p>
            <a:r>
              <a:rPr lang="en-US" sz="2400" dirty="0" smtClean="0"/>
              <a:t>Yellow)		100 or 102</a:t>
            </a:r>
          </a:p>
          <a:p>
            <a:r>
              <a:rPr lang="en-US" sz="2400" dirty="0" smtClean="0"/>
              <a:t>Red)		100 or 101</a:t>
            </a:r>
          </a:p>
          <a:p>
            <a:r>
              <a:rPr lang="en-US" sz="2400" dirty="0" smtClean="0"/>
              <a:t>Purple)		102</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Get Environment Information</a:t>
            </a:r>
            <a:br>
              <a:rPr lang="en-US" dirty="0" smtClean="0"/>
            </a:br>
            <a:r>
              <a:rPr lang="en-US" dirty="0" smtClean="0"/>
              <a:t>in </a:t>
            </a:r>
            <a:r>
              <a:rPr lang="en-US" dirty="0" err="1" smtClean="0"/>
              <a:t>OpenMP</a:t>
            </a:r>
            <a:endParaRPr lang="en-US" dirty="0"/>
          </a:p>
        </p:txBody>
      </p:sp>
      <p:sp>
        <p:nvSpPr>
          <p:cNvPr id="3" name="Content Placeholder 2"/>
          <p:cNvSpPr>
            <a:spLocks noGrp="1"/>
          </p:cNvSpPr>
          <p:nvPr>
            <p:ph idx="1"/>
          </p:nvPr>
        </p:nvSpPr>
        <p:spPr>
          <a:xfrm>
            <a:off x="457200" y="1439333"/>
            <a:ext cx="8229600" cy="4788096"/>
          </a:xfrm>
        </p:spPr>
        <p:txBody>
          <a:bodyPr>
            <a:noAutofit/>
          </a:bodyPr>
          <a:lstStyle/>
          <a:p>
            <a:pPr>
              <a:buNone/>
            </a:pPr>
            <a:r>
              <a:rPr lang="en-US" sz="1600" dirty="0" smtClean="0">
                <a:latin typeface="Courier New"/>
                <a:cs typeface="Courier New"/>
              </a:rPr>
              <a:t>#include &lt;</a:t>
            </a:r>
            <a:r>
              <a:rPr lang="en-US" sz="1600" dirty="0" err="1" smtClean="0">
                <a:latin typeface="Courier New"/>
                <a:cs typeface="Courier New"/>
              </a:rPr>
              <a:t>omp.h</a:t>
            </a:r>
            <a:r>
              <a:rPr lang="en-US" sz="1600" dirty="0" smtClean="0">
                <a:latin typeface="Courier New"/>
                <a:cs typeface="Courier New"/>
              </a:rPr>
              <a:t>&gt;</a:t>
            </a:r>
          </a:p>
          <a:p>
            <a:pPr>
              <a:buNone/>
            </a:pPr>
            <a:r>
              <a:rPr lang="en-US" sz="1600" dirty="0" smtClean="0">
                <a:latin typeface="Courier New"/>
                <a:cs typeface="Courier New"/>
              </a:rPr>
              <a:t>#include &lt;</a:t>
            </a:r>
            <a:r>
              <a:rPr lang="en-US" sz="1600" dirty="0" err="1" smtClean="0">
                <a:latin typeface="Courier New"/>
                <a:cs typeface="Courier New"/>
              </a:rPr>
              <a:t>stdio.h</a:t>
            </a:r>
            <a:r>
              <a:rPr lang="en-US" sz="1600" dirty="0" smtClean="0">
                <a:latin typeface="Courier New"/>
                <a:cs typeface="Courier New"/>
              </a:rPr>
              <a:t>&gt;</a:t>
            </a:r>
          </a:p>
          <a:p>
            <a:pPr>
              <a:buNone/>
            </a:pPr>
            <a:r>
              <a:rPr lang="en-US" sz="1600" dirty="0" smtClean="0">
                <a:latin typeface="Courier New"/>
                <a:cs typeface="Courier New"/>
              </a:rPr>
              <a:t>#include &lt;</a:t>
            </a:r>
            <a:r>
              <a:rPr lang="en-US" sz="1600" dirty="0" err="1" smtClean="0">
                <a:latin typeface="Courier New"/>
                <a:cs typeface="Courier New"/>
              </a:rPr>
              <a:t>stdlib.h</a:t>
            </a:r>
            <a:r>
              <a:rPr lang="en-US" sz="1600" dirty="0" smtClean="0">
                <a:latin typeface="Courier New"/>
                <a:cs typeface="Courier New"/>
              </a:rPr>
              <a:t>&gt;</a:t>
            </a:r>
          </a:p>
          <a:p>
            <a:pPr>
              <a:buNone/>
            </a:pPr>
            <a:r>
              <a:rPr lang="en-US" sz="1600" dirty="0" err="1" smtClean="0">
                <a:latin typeface="Courier New"/>
                <a:cs typeface="Courier New"/>
              </a:rPr>
              <a:t>int</a:t>
            </a:r>
            <a:r>
              <a:rPr lang="en-US" sz="1600" dirty="0" smtClean="0">
                <a:latin typeface="Courier New"/>
                <a:cs typeface="Courier New"/>
              </a:rPr>
              <a:t> main (</a:t>
            </a:r>
            <a:r>
              <a:rPr lang="en-US" sz="1600" dirty="0" err="1" smtClean="0">
                <a:latin typeface="Courier New"/>
                <a:cs typeface="Courier New"/>
              </a:rPr>
              <a:t>int</a:t>
            </a:r>
            <a:r>
              <a:rPr lang="en-US" sz="1600" dirty="0" smtClean="0">
                <a:latin typeface="Courier New"/>
                <a:cs typeface="Courier New"/>
              </a:rPr>
              <a:t> </a:t>
            </a:r>
            <a:r>
              <a:rPr lang="en-US" sz="1600" dirty="0" err="1" smtClean="0">
                <a:latin typeface="Courier New"/>
                <a:cs typeface="Courier New"/>
              </a:rPr>
              <a:t>argc</a:t>
            </a:r>
            <a:r>
              <a:rPr lang="en-US" sz="1600" dirty="0" smtClean="0">
                <a:latin typeface="Courier New"/>
                <a:cs typeface="Courier New"/>
              </a:rPr>
              <a:t>, char *</a:t>
            </a:r>
            <a:r>
              <a:rPr lang="en-US" sz="1600" dirty="0" err="1" smtClean="0">
                <a:latin typeface="Courier New"/>
                <a:cs typeface="Courier New"/>
              </a:rPr>
              <a:t>argv</a:t>
            </a:r>
            <a:r>
              <a:rPr lang="en-US" sz="1600" dirty="0" smtClean="0">
                <a:latin typeface="Courier New"/>
                <a:cs typeface="Courier New"/>
              </a:rPr>
              <a:t>[])</a:t>
            </a:r>
          </a:p>
          <a:p>
            <a:pPr>
              <a:buNone/>
            </a:pPr>
            <a:r>
              <a:rPr lang="en-US" sz="1600" dirty="0" smtClean="0">
                <a:latin typeface="Courier New"/>
                <a:cs typeface="Courier New"/>
              </a:rPr>
              <a:t>{</a:t>
            </a:r>
            <a:r>
              <a:rPr lang="en-US" sz="1600" dirty="0" err="1" smtClean="0">
                <a:latin typeface="Courier New"/>
                <a:cs typeface="Courier New"/>
              </a:rPr>
              <a:t>int</a:t>
            </a:r>
            <a:r>
              <a:rPr lang="en-US" sz="1600" dirty="0" smtClean="0">
                <a:latin typeface="Courier New"/>
                <a:cs typeface="Courier New"/>
              </a:rPr>
              <a:t> </a:t>
            </a:r>
            <a:r>
              <a:rPr lang="en-US" sz="1600" dirty="0" err="1" smtClean="0">
                <a:latin typeface="Courier New"/>
                <a:cs typeface="Courier New"/>
              </a:rPr>
              <a:t>nthreads</a:t>
            </a:r>
            <a:r>
              <a:rPr lang="en-US" sz="1600" dirty="0" smtClean="0">
                <a:latin typeface="Courier New"/>
                <a:cs typeface="Courier New"/>
              </a:rPr>
              <a:t>, </a:t>
            </a:r>
            <a:r>
              <a:rPr lang="en-US" sz="1600" dirty="0" err="1" smtClean="0">
                <a:latin typeface="Courier New"/>
                <a:cs typeface="Courier New"/>
              </a:rPr>
              <a:t>tid</a:t>
            </a:r>
            <a:r>
              <a:rPr lang="en-US" sz="1600" dirty="0" smtClean="0">
                <a:latin typeface="Courier New"/>
                <a:cs typeface="Courier New"/>
              </a:rPr>
              <a:t>, </a:t>
            </a:r>
            <a:r>
              <a:rPr lang="en-US" sz="1600" dirty="0" err="1" smtClean="0">
                <a:latin typeface="Courier New"/>
                <a:cs typeface="Courier New"/>
              </a:rPr>
              <a:t>procs</a:t>
            </a:r>
            <a:r>
              <a:rPr lang="en-US" sz="1600" dirty="0" smtClean="0">
                <a:latin typeface="Courier New"/>
                <a:cs typeface="Courier New"/>
              </a:rPr>
              <a:t>, </a:t>
            </a:r>
            <a:r>
              <a:rPr lang="en-US" sz="1600" dirty="0" err="1" smtClean="0">
                <a:latin typeface="Courier New"/>
                <a:cs typeface="Courier New"/>
              </a:rPr>
              <a:t>maxt</a:t>
            </a:r>
            <a:r>
              <a:rPr lang="en-US" sz="1600" dirty="0" smtClean="0">
                <a:latin typeface="Courier New"/>
                <a:cs typeface="Courier New"/>
              </a:rPr>
              <a:t>, </a:t>
            </a:r>
            <a:r>
              <a:rPr lang="en-US" sz="1600" dirty="0" err="1" smtClean="0">
                <a:latin typeface="Courier New"/>
                <a:cs typeface="Courier New"/>
              </a:rPr>
              <a:t>inpar</a:t>
            </a:r>
            <a:r>
              <a:rPr lang="en-US" sz="1600" dirty="0" smtClean="0">
                <a:latin typeface="Courier New"/>
                <a:cs typeface="Courier New"/>
              </a:rPr>
              <a:t>, dynamic, nested;</a:t>
            </a:r>
          </a:p>
          <a:p>
            <a:pPr>
              <a:buNone/>
            </a:pPr>
            <a:r>
              <a:rPr lang="en-US" sz="1600" dirty="0" smtClean="0">
                <a:latin typeface="Courier New"/>
                <a:cs typeface="Courier New"/>
              </a:rPr>
              <a:t>   </a:t>
            </a:r>
            <a:r>
              <a:rPr lang="en-US" sz="1600" b="1" dirty="0" smtClean="0">
                <a:solidFill>
                  <a:srgbClr val="FF0000"/>
                </a:solidFill>
                <a:latin typeface="Courier New"/>
                <a:cs typeface="Courier New"/>
              </a:rPr>
              <a:t>#</a:t>
            </a:r>
            <a:r>
              <a:rPr lang="en-US" sz="1600" b="1" dirty="0" err="1" smtClean="0">
                <a:solidFill>
                  <a:srgbClr val="FF0000"/>
                </a:solidFill>
                <a:latin typeface="Courier New"/>
                <a:cs typeface="Courier New"/>
              </a:rPr>
              <a:t>pragma</a:t>
            </a:r>
            <a:r>
              <a:rPr lang="en-US" sz="1600" b="1" dirty="0" smtClean="0">
                <a:solidFill>
                  <a:srgbClr val="FF0000"/>
                </a:solidFill>
                <a:latin typeface="Courier New"/>
                <a:cs typeface="Courier New"/>
              </a:rPr>
              <a:t> </a:t>
            </a:r>
            <a:r>
              <a:rPr lang="en-US" sz="1600" b="1" dirty="0" err="1" smtClean="0">
                <a:solidFill>
                  <a:srgbClr val="FF0000"/>
                </a:solidFill>
                <a:latin typeface="Courier New"/>
                <a:cs typeface="Courier New"/>
              </a:rPr>
              <a:t>omp</a:t>
            </a:r>
            <a:r>
              <a:rPr lang="en-US" sz="1600" b="1" dirty="0" smtClean="0">
                <a:solidFill>
                  <a:srgbClr val="FF0000"/>
                </a:solidFill>
                <a:latin typeface="Courier New"/>
                <a:cs typeface="Courier New"/>
              </a:rPr>
              <a:t> parallel </a:t>
            </a:r>
            <a:r>
              <a:rPr lang="en-US" sz="1600" b="1" dirty="0" err="1" smtClean="0">
                <a:solidFill>
                  <a:srgbClr val="FF0000"/>
                </a:solidFill>
                <a:latin typeface="Courier New"/>
                <a:cs typeface="Courier New"/>
              </a:rPr>
              <a:t>private(nthreads</a:t>
            </a:r>
            <a:r>
              <a:rPr lang="en-US" sz="1600" b="1" dirty="0" smtClean="0">
                <a:solidFill>
                  <a:srgbClr val="FF0000"/>
                </a:solidFill>
                <a:latin typeface="Courier New"/>
                <a:cs typeface="Courier New"/>
              </a:rPr>
              <a:t>, </a:t>
            </a:r>
            <a:r>
              <a:rPr lang="en-US" sz="1600" b="1" dirty="0" err="1" smtClean="0">
                <a:solidFill>
                  <a:srgbClr val="FF0000"/>
                </a:solidFill>
                <a:latin typeface="Courier New"/>
                <a:cs typeface="Courier New"/>
              </a:rPr>
              <a:t>tid</a:t>
            </a:r>
            <a:r>
              <a:rPr lang="en-US" sz="1600" b="1" dirty="0" smtClean="0">
                <a:solidFill>
                  <a:srgbClr val="FF0000"/>
                </a:solidFill>
                <a:latin typeface="Courier New"/>
                <a:cs typeface="Courier New"/>
              </a:rPr>
              <a:t>)</a:t>
            </a:r>
          </a:p>
          <a:p>
            <a:pPr>
              <a:buNone/>
            </a:pPr>
            <a:r>
              <a:rPr lang="en-US" sz="1600" dirty="0" smtClean="0">
                <a:latin typeface="Courier New"/>
                <a:cs typeface="Courier New"/>
              </a:rPr>
              <a:t>   </a:t>
            </a:r>
            <a:r>
              <a:rPr lang="en-US" sz="1600" b="1" dirty="0" smtClean="0">
                <a:solidFill>
                  <a:srgbClr val="FF0000"/>
                </a:solidFill>
                <a:latin typeface="Courier New"/>
                <a:cs typeface="Courier New"/>
              </a:rPr>
              <a:t>{</a:t>
            </a:r>
          </a:p>
          <a:p>
            <a:pPr>
              <a:buNone/>
            </a:pPr>
            <a:r>
              <a:rPr lang="en-US" sz="1600" dirty="0" smtClean="0">
                <a:latin typeface="Courier New"/>
                <a:cs typeface="Courier New"/>
              </a:rPr>
              <a:t>     </a:t>
            </a:r>
            <a:r>
              <a:rPr lang="en-US" sz="1600" b="1" dirty="0" err="1" smtClean="0">
                <a:latin typeface="Courier New"/>
                <a:cs typeface="Courier New"/>
              </a:rPr>
              <a:t>tid</a:t>
            </a:r>
            <a:r>
              <a:rPr lang="en-US" sz="1600" b="1" dirty="0" smtClean="0">
                <a:latin typeface="Courier New"/>
                <a:cs typeface="Courier New"/>
              </a:rPr>
              <a:t> = </a:t>
            </a:r>
            <a:r>
              <a:rPr lang="en-US" sz="1600" b="1" dirty="0" err="1" smtClean="0">
                <a:latin typeface="Courier New"/>
                <a:cs typeface="Courier New"/>
              </a:rPr>
              <a:t>omp_get_thread_num</a:t>
            </a:r>
            <a:r>
              <a:rPr lang="en-US" sz="1600" b="1" dirty="0" smtClean="0">
                <a:latin typeface="Courier New"/>
                <a:cs typeface="Courier New"/>
              </a:rPr>
              <a:t>(); /* Obtain thread number */</a:t>
            </a:r>
          </a:p>
          <a:p>
            <a:pPr>
              <a:buNone/>
            </a:pPr>
            <a:r>
              <a:rPr lang="en-US" sz="1600" b="1" dirty="0" smtClean="0">
                <a:latin typeface="Courier New"/>
                <a:cs typeface="Courier New"/>
              </a:rPr>
              <a:t>     if (</a:t>
            </a:r>
            <a:r>
              <a:rPr lang="en-US" sz="1600" b="1" dirty="0" err="1" smtClean="0">
                <a:latin typeface="Courier New"/>
                <a:cs typeface="Courier New"/>
              </a:rPr>
              <a:t>tid</a:t>
            </a:r>
            <a:r>
              <a:rPr lang="en-US" sz="1600" b="1" dirty="0" smtClean="0">
                <a:latin typeface="Courier New"/>
                <a:cs typeface="Courier New"/>
              </a:rPr>
              <a:t> == 0) { /* Only master thread does this */</a:t>
            </a:r>
          </a:p>
          <a:p>
            <a:pPr>
              <a:buNone/>
            </a:pPr>
            <a:r>
              <a:rPr lang="en-US" sz="1600" b="1" dirty="0" smtClean="0">
                <a:latin typeface="Courier New"/>
                <a:cs typeface="Courier New"/>
              </a:rPr>
              <a:t>        </a:t>
            </a:r>
            <a:r>
              <a:rPr lang="en-US" sz="1600" b="1" dirty="0" err="1" smtClean="0">
                <a:latin typeface="Courier New"/>
                <a:cs typeface="Courier New"/>
              </a:rPr>
              <a:t>printf("Thread</a:t>
            </a:r>
            <a:r>
              <a:rPr lang="en-US" sz="1600" b="1" dirty="0" smtClean="0">
                <a:latin typeface="Courier New"/>
                <a:cs typeface="Courier New"/>
              </a:rPr>
              <a:t> %</a:t>
            </a:r>
            <a:r>
              <a:rPr lang="en-US" sz="1600" b="1" dirty="0" err="1" smtClean="0">
                <a:latin typeface="Courier New"/>
                <a:cs typeface="Courier New"/>
              </a:rPr>
              <a:t>d</a:t>
            </a:r>
            <a:r>
              <a:rPr lang="en-US" sz="1600" b="1" dirty="0" smtClean="0">
                <a:latin typeface="Courier New"/>
                <a:cs typeface="Courier New"/>
              </a:rPr>
              <a:t> getting environment info...\</a:t>
            </a:r>
            <a:r>
              <a:rPr lang="en-US" sz="1600" b="1" dirty="0" err="1" smtClean="0">
                <a:latin typeface="Courier New"/>
                <a:cs typeface="Courier New"/>
              </a:rPr>
              <a:t>n</a:t>
            </a:r>
            <a:r>
              <a:rPr lang="en-US" sz="1600" b="1" dirty="0" smtClean="0">
                <a:latin typeface="Courier New"/>
                <a:cs typeface="Courier New"/>
              </a:rPr>
              <a:t>", </a:t>
            </a:r>
            <a:r>
              <a:rPr lang="en-US" sz="1600" b="1" dirty="0" err="1" smtClean="0">
                <a:latin typeface="Courier New"/>
                <a:cs typeface="Courier New"/>
              </a:rPr>
              <a:t>tid</a:t>
            </a:r>
            <a:r>
              <a:rPr lang="en-US" sz="1600" b="1" dirty="0" smtClean="0">
                <a:latin typeface="Courier New"/>
                <a:cs typeface="Courier New"/>
              </a:rPr>
              <a:t>);</a:t>
            </a:r>
          </a:p>
          <a:p>
            <a:pPr>
              <a:buNone/>
            </a:pPr>
            <a:r>
              <a:rPr lang="en-US" sz="1600" b="1" dirty="0" smtClean="0">
                <a:latin typeface="Courier New"/>
                <a:cs typeface="Courier New"/>
              </a:rPr>
              <a:t>			 /* Get environment information */</a:t>
            </a:r>
          </a:p>
          <a:p>
            <a:pPr>
              <a:buNone/>
            </a:pPr>
            <a:r>
              <a:rPr lang="en-US" sz="1600" b="1" dirty="0" smtClean="0">
                <a:latin typeface="Courier New"/>
                <a:cs typeface="Courier New"/>
              </a:rPr>
              <a:t>        </a:t>
            </a:r>
            <a:r>
              <a:rPr lang="en-US" sz="1600" b="1" dirty="0" err="1" smtClean="0">
                <a:latin typeface="Courier New"/>
                <a:cs typeface="Courier New"/>
              </a:rPr>
              <a:t>procs</a:t>
            </a:r>
            <a:r>
              <a:rPr lang="en-US" sz="1600" b="1" dirty="0" smtClean="0">
                <a:latin typeface="Courier New"/>
                <a:cs typeface="Courier New"/>
              </a:rPr>
              <a:t> = </a:t>
            </a:r>
            <a:r>
              <a:rPr lang="en-US" sz="1600" b="1" dirty="0" err="1" smtClean="0">
                <a:latin typeface="Courier New"/>
                <a:cs typeface="Courier New"/>
              </a:rPr>
              <a:t>omp_get_num_procs</a:t>
            </a:r>
            <a:r>
              <a:rPr lang="en-US" sz="1600" b="1" dirty="0" smtClean="0">
                <a:latin typeface="Courier New"/>
                <a:cs typeface="Courier New"/>
              </a:rPr>
              <a:t>(); </a:t>
            </a:r>
          </a:p>
          <a:p>
            <a:pPr>
              <a:buNone/>
            </a:pPr>
            <a:r>
              <a:rPr lang="en-US" sz="1600" b="1" dirty="0" smtClean="0">
                <a:latin typeface="Courier New"/>
                <a:cs typeface="Courier New"/>
              </a:rPr>
              <a:t>        </a:t>
            </a:r>
            <a:r>
              <a:rPr lang="en-US" sz="1600" b="1" dirty="0" err="1" smtClean="0">
                <a:latin typeface="Courier New"/>
                <a:cs typeface="Courier New"/>
              </a:rPr>
              <a:t>nthreads</a:t>
            </a:r>
            <a:r>
              <a:rPr lang="en-US" sz="1600" b="1" dirty="0" smtClean="0">
                <a:latin typeface="Courier New"/>
                <a:cs typeface="Courier New"/>
              </a:rPr>
              <a:t> = </a:t>
            </a:r>
            <a:r>
              <a:rPr lang="en-US" sz="1600" b="1" dirty="0" err="1" smtClean="0">
                <a:latin typeface="Courier New"/>
                <a:cs typeface="Courier New"/>
              </a:rPr>
              <a:t>omp_get_num_threads</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maxt</a:t>
            </a:r>
            <a:r>
              <a:rPr lang="en-US" sz="1600" b="1" dirty="0" smtClean="0">
                <a:latin typeface="Courier New"/>
                <a:cs typeface="Courier New"/>
              </a:rPr>
              <a:t> = </a:t>
            </a:r>
            <a:r>
              <a:rPr lang="en-US" sz="1600" b="1" dirty="0" err="1" smtClean="0">
                <a:latin typeface="Courier New"/>
                <a:cs typeface="Courier New"/>
              </a:rPr>
              <a:t>omp_get_max_threads</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inpar</a:t>
            </a:r>
            <a:r>
              <a:rPr lang="en-US" sz="1600" b="1" dirty="0" smtClean="0">
                <a:latin typeface="Courier New"/>
                <a:cs typeface="Courier New"/>
              </a:rPr>
              <a:t> = </a:t>
            </a:r>
            <a:r>
              <a:rPr lang="en-US" sz="1600" b="1" dirty="0" err="1" smtClean="0">
                <a:latin typeface="Courier New"/>
                <a:cs typeface="Courier New"/>
              </a:rPr>
              <a:t>omp_in_parallel</a:t>
            </a:r>
            <a:r>
              <a:rPr lang="en-US" sz="1600" b="1" dirty="0" smtClean="0">
                <a:latin typeface="Courier New"/>
                <a:cs typeface="Courier New"/>
              </a:rPr>
              <a:t>();</a:t>
            </a:r>
          </a:p>
          <a:p>
            <a:pPr>
              <a:buNone/>
            </a:pPr>
            <a:r>
              <a:rPr lang="en-US" sz="1600" b="1" dirty="0" smtClean="0">
                <a:latin typeface="Courier New"/>
                <a:cs typeface="Courier New"/>
              </a:rPr>
              <a:t>        dynamic = </a:t>
            </a:r>
            <a:r>
              <a:rPr lang="en-US" sz="1600" b="1" dirty="0" err="1" smtClean="0">
                <a:latin typeface="Courier New"/>
                <a:cs typeface="Courier New"/>
              </a:rPr>
              <a:t>omp_get_dynamic</a:t>
            </a:r>
            <a:r>
              <a:rPr lang="en-US" sz="1600" b="1" dirty="0" smtClean="0">
                <a:latin typeface="Courier New"/>
                <a:cs typeface="Courier New"/>
              </a:rPr>
              <a:t>();</a:t>
            </a:r>
          </a:p>
          <a:p>
            <a:pPr>
              <a:buNone/>
            </a:pPr>
            <a:r>
              <a:rPr lang="en-US" sz="1600" b="1" dirty="0" smtClean="0">
                <a:latin typeface="Courier New"/>
                <a:cs typeface="Courier New"/>
              </a:rPr>
              <a:t>        nested = </a:t>
            </a:r>
            <a:r>
              <a:rPr lang="en-US" sz="1600" b="1" dirty="0" err="1" smtClean="0">
                <a:latin typeface="Courier New"/>
                <a:cs typeface="Courier New"/>
              </a:rPr>
              <a:t>omp_get_nested</a:t>
            </a:r>
            <a:r>
              <a:rPr lang="en-US" sz="1600" b="1" dirty="0" smtClean="0">
                <a:latin typeface="Courier New"/>
                <a:cs typeface="Courier New"/>
              </a:rPr>
              <a:t>();</a:t>
            </a:r>
          </a:p>
        </p:txBody>
      </p:sp>
      <p:sp>
        <p:nvSpPr>
          <p:cNvPr id="4" name="Date Placeholder 3"/>
          <p:cNvSpPr>
            <a:spLocks noGrp="1"/>
          </p:cNvSpPr>
          <p:nvPr>
            <p:ph type="dt" sz="half" idx="10"/>
          </p:nvPr>
        </p:nvSpPr>
        <p:spPr/>
        <p:txBody>
          <a:bodyPr/>
          <a:lstStyle/>
          <a:p>
            <a:fld id="{BB7FB8E4-8EF0-8940-9F6B-E89903C56177}"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Get Environment Information</a:t>
            </a:r>
            <a:br>
              <a:rPr lang="en-US" dirty="0" smtClean="0"/>
            </a:br>
            <a:r>
              <a:rPr lang="en-US" dirty="0" smtClean="0"/>
              <a:t>in </a:t>
            </a:r>
            <a:r>
              <a:rPr lang="en-US" dirty="0" err="1" smtClean="0"/>
              <a:t>OpenMP</a:t>
            </a:r>
            <a:endParaRPr lang="en-US" dirty="0"/>
          </a:p>
        </p:txBody>
      </p:sp>
      <p:sp>
        <p:nvSpPr>
          <p:cNvPr id="3" name="Content Placeholder 2"/>
          <p:cNvSpPr>
            <a:spLocks noGrp="1"/>
          </p:cNvSpPr>
          <p:nvPr>
            <p:ph idx="1"/>
          </p:nvPr>
        </p:nvSpPr>
        <p:spPr>
          <a:xfrm>
            <a:off x="457200" y="1439333"/>
            <a:ext cx="8229600" cy="4788096"/>
          </a:xfrm>
        </p:spPr>
        <p:txBody>
          <a:bodyPr>
            <a:noAutofit/>
          </a:bodyPr>
          <a:lstStyle/>
          <a:p>
            <a:pPr>
              <a:buNone/>
            </a:pPr>
            <a:r>
              <a:rPr lang="en-US" sz="1600" dirty="0" smtClean="0">
                <a:latin typeface="Courier New"/>
                <a:cs typeface="Courier New"/>
              </a:rPr>
              <a:t>       </a:t>
            </a:r>
            <a:r>
              <a:rPr lang="en-US" sz="1600" b="1" dirty="0" smtClean="0">
                <a:latin typeface="Courier New"/>
                <a:cs typeface="Courier New"/>
              </a:rPr>
              <a:t>/* Print environment information */</a:t>
            </a:r>
          </a:p>
          <a:p>
            <a:pPr>
              <a:buNone/>
            </a:pPr>
            <a:r>
              <a:rPr lang="en-US" sz="1600" b="1" dirty="0" smtClean="0">
                <a:latin typeface="Courier New"/>
                <a:cs typeface="Courier New"/>
              </a:rPr>
              <a:t>       </a:t>
            </a:r>
            <a:r>
              <a:rPr lang="en-US" sz="1600" b="1" dirty="0" err="1" smtClean="0">
                <a:latin typeface="Courier New"/>
                <a:cs typeface="Courier New"/>
              </a:rPr>
              <a:t>printf("Number</a:t>
            </a:r>
            <a:r>
              <a:rPr lang="en-US" sz="1600" b="1" dirty="0" smtClean="0">
                <a:latin typeface="Courier New"/>
                <a:cs typeface="Courier New"/>
              </a:rPr>
              <a:t> of processors = %</a:t>
            </a:r>
            <a:r>
              <a:rPr lang="en-US" sz="1600" b="1" dirty="0" err="1" smtClean="0">
                <a:latin typeface="Courier New"/>
                <a:cs typeface="Courier New"/>
              </a:rPr>
              <a:t>d\n</a:t>
            </a:r>
            <a:r>
              <a:rPr lang="en-US" sz="1600" b="1" dirty="0" smtClean="0">
                <a:latin typeface="Courier New"/>
                <a:cs typeface="Courier New"/>
              </a:rPr>
              <a:t>", </a:t>
            </a:r>
            <a:r>
              <a:rPr lang="en-US" sz="1600" b="1" dirty="0" err="1" smtClean="0">
                <a:latin typeface="Courier New"/>
                <a:cs typeface="Courier New"/>
              </a:rPr>
              <a:t>procs</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printf("Number</a:t>
            </a:r>
            <a:r>
              <a:rPr lang="en-US" sz="1600" b="1" dirty="0" smtClean="0">
                <a:latin typeface="Courier New"/>
                <a:cs typeface="Courier New"/>
              </a:rPr>
              <a:t> of threads = %</a:t>
            </a:r>
            <a:r>
              <a:rPr lang="en-US" sz="1600" b="1" dirty="0" err="1" smtClean="0">
                <a:latin typeface="Courier New"/>
                <a:cs typeface="Courier New"/>
              </a:rPr>
              <a:t>d\n</a:t>
            </a:r>
            <a:r>
              <a:rPr lang="en-US" sz="1600" b="1" dirty="0" smtClean="0">
                <a:latin typeface="Courier New"/>
                <a:cs typeface="Courier New"/>
              </a:rPr>
              <a:t>", </a:t>
            </a:r>
            <a:r>
              <a:rPr lang="en-US" sz="1600" b="1" dirty="0" err="1" smtClean="0">
                <a:latin typeface="Courier New"/>
                <a:cs typeface="Courier New"/>
              </a:rPr>
              <a:t>nthreads</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printf("Max</a:t>
            </a:r>
            <a:r>
              <a:rPr lang="en-US" sz="1600" b="1" dirty="0" smtClean="0">
                <a:latin typeface="Courier New"/>
                <a:cs typeface="Courier New"/>
              </a:rPr>
              <a:t> threads = %</a:t>
            </a:r>
            <a:r>
              <a:rPr lang="en-US" sz="1600" b="1" dirty="0" err="1" smtClean="0">
                <a:latin typeface="Courier New"/>
                <a:cs typeface="Courier New"/>
              </a:rPr>
              <a:t>d\n</a:t>
            </a:r>
            <a:r>
              <a:rPr lang="en-US" sz="1600" b="1" dirty="0" smtClean="0">
                <a:latin typeface="Courier New"/>
                <a:cs typeface="Courier New"/>
              </a:rPr>
              <a:t>", </a:t>
            </a:r>
            <a:r>
              <a:rPr lang="en-US" sz="1600" b="1" dirty="0" err="1" smtClean="0">
                <a:latin typeface="Courier New"/>
                <a:cs typeface="Courier New"/>
              </a:rPr>
              <a:t>maxt</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printf("In</a:t>
            </a:r>
            <a:r>
              <a:rPr lang="en-US" sz="1600" b="1" dirty="0" smtClean="0">
                <a:latin typeface="Courier New"/>
                <a:cs typeface="Courier New"/>
              </a:rPr>
              <a:t> parallel? = %</a:t>
            </a:r>
            <a:r>
              <a:rPr lang="en-US" sz="1600" b="1" dirty="0" err="1" smtClean="0">
                <a:latin typeface="Courier New"/>
                <a:cs typeface="Courier New"/>
              </a:rPr>
              <a:t>d\n</a:t>
            </a:r>
            <a:r>
              <a:rPr lang="en-US" sz="1600" b="1" dirty="0" smtClean="0">
                <a:latin typeface="Courier New"/>
                <a:cs typeface="Courier New"/>
              </a:rPr>
              <a:t>", </a:t>
            </a:r>
            <a:r>
              <a:rPr lang="en-US" sz="1600" b="1" dirty="0" err="1" smtClean="0">
                <a:latin typeface="Courier New"/>
                <a:cs typeface="Courier New"/>
              </a:rPr>
              <a:t>inpar</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printf("Dynamic</a:t>
            </a:r>
            <a:r>
              <a:rPr lang="en-US" sz="1600" b="1" dirty="0" smtClean="0">
                <a:latin typeface="Courier New"/>
                <a:cs typeface="Courier New"/>
              </a:rPr>
              <a:t> threads enabled? = %</a:t>
            </a:r>
            <a:r>
              <a:rPr lang="en-US" sz="1600" b="1" dirty="0" err="1" smtClean="0">
                <a:latin typeface="Courier New"/>
                <a:cs typeface="Courier New"/>
              </a:rPr>
              <a:t>d\n</a:t>
            </a:r>
            <a:r>
              <a:rPr lang="en-US" sz="1600" b="1" dirty="0" smtClean="0">
                <a:latin typeface="Courier New"/>
                <a:cs typeface="Courier New"/>
              </a:rPr>
              <a:t>", dynamic);</a:t>
            </a:r>
          </a:p>
          <a:p>
            <a:pPr>
              <a:buNone/>
            </a:pPr>
            <a:r>
              <a:rPr lang="en-US" sz="1600" b="1" dirty="0" smtClean="0">
                <a:latin typeface="Courier New"/>
                <a:cs typeface="Courier New"/>
              </a:rPr>
              <a:t>       </a:t>
            </a:r>
            <a:r>
              <a:rPr lang="en-US" sz="1600" b="1" dirty="0" err="1" smtClean="0">
                <a:latin typeface="Courier New"/>
                <a:cs typeface="Courier New"/>
              </a:rPr>
              <a:t>printf("Nested</a:t>
            </a:r>
            <a:r>
              <a:rPr lang="en-US" sz="1600" b="1" dirty="0" smtClean="0">
                <a:latin typeface="Courier New"/>
                <a:cs typeface="Courier New"/>
              </a:rPr>
              <a:t> parallelism supported? = %</a:t>
            </a:r>
            <a:r>
              <a:rPr lang="en-US" sz="1600" b="1" dirty="0" err="1" smtClean="0">
                <a:latin typeface="Courier New"/>
                <a:cs typeface="Courier New"/>
              </a:rPr>
              <a:t>d\n</a:t>
            </a:r>
            <a:r>
              <a:rPr lang="en-US" sz="1600" b="1" dirty="0" smtClean="0">
                <a:latin typeface="Courier New"/>
                <a:cs typeface="Courier New"/>
              </a:rPr>
              <a:t>", nested);</a:t>
            </a:r>
          </a:p>
          <a:p>
            <a:pPr>
              <a:buNone/>
            </a:pPr>
            <a:r>
              <a:rPr lang="en-US" sz="1600" b="1" dirty="0" smtClean="0">
                <a:latin typeface="Courier New"/>
                <a:cs typeface="Courier New"/>
              </a:rPr>
              <a:t>     }</a:t>
            </a:r>
          </a:p>
          <a:p>
            <a:pPr>
              <a:buNone/>
            </a:pPr>
            <a:r>
              <a:rPr lang="en-US" sz="1600" b="1" dirty="0" smtClean="0">
                <a:latin typeface="Courier New"/>
                <a:cs typeface="Courier New"/>
              </a:rPr>
              <a:t>  }  /* Parallel Done */</a:t>
            </a:r>
          </a:p>
          <a:p>
            <a:pPr>
              <a:buNone/>
            </a:pPr>
            <a:endParaRPr lang="en-US" sz="1600" dirty="0" smtClean="0">
              <a:latin typeface="Courier New"/>
              <a:cs typeface="Courier New"/>
            </a:endParaRPr>
          </a:p>
          <a:p>
            <a:pPr>
              <a:buNone/>
            </a:pPr>
            <a:r>
              <a:rPr lang="en-US" sz="1600" dirty="0" smtClean="0">
                <a:latin typeface="Courier New"/>
                <a:cs typeface="Courier New"/>
              </a:rPr>
              <a:t>}</a:t>
            </a:r>
          </a:p>
        </p:txBody>
      </p:sp>
      <p:sp>
        <p:nvSpPr>
          <p:cNvPr id="4" name="Date Placeholder 3"/>
          <p:cNvSpPr>
            <a:spLocks noGrp="1"/>
          </p:cNvSpPr>
          <p:nvPr>
            <p:ph type="dt" sz="half" idx="10"/>
          </p:nvPr>
        </p:nvSpPr>
        <p:spPr/>
        <p:txBody>
          <a:bodyPr/>
          <a:lstStyle/>
          <a:p>
            <a:fld id="{F7A1C521-C19B-DF47-9BF6-FBA87F172D3E}"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Get Environment Information</a:t>
            </a:r>
            <a:br>
              <a:rPr lang="en-US" dirty="0" smtClean="0"/>
            </a:br>
            <a:r>
              <a:rPr lang="en-US" dirty="0" smtClean="0"/>
              <a:t>in </a:t>
            </a:r>
            <a:r>
              <a:rPr lang="en-US" dirty="0" err="1" smtClean="0"/>
              <a:t>OpenMP</a:t>
            </a:r>
            <a:endParaRPr lang="en-US" dirty="0"/>
          </a:p>
        </p:txBody>
      </p:sp>
      <p:sp>
        <p:nvSpPr>
          <p:cNvPr id="3" name="Content Placeholder 2"/>
          <p:cNvSpPr>
            <a:spLocks noGrp="1"/>
          </p:cNvSpPr>
          <p:nvPr>
            <p:ph idx="1"/>
          </p:nvPr>
        </p:nvSpPr>
        <p:spPr>
          <a:xfrm>
            <a:off x="457200" y="1439333"/>
            <a:ext cx="8229600" cy="4788096"/>
          </a:xfrm>
        </p:spPr>
        <p:txBody>
          <a:bodyPr>
            <a:noAutofit/>
          </a:bodyPr>
          <a:lstStyle/>
          <a:p>
            <a:pPr>
              <a:lnSpc>
                <a:spcPct val="85000"/>
              </a:lnSpc>
              <a:spcBef>
                <a:spcPts val="0"/>
              </a:spcBef>
              <a:buNone/>
            </a:pPr>
            <a:r>
              <a:rPr lang="en-US" sz="2400" dirty="0" smtClean="0">
                <a:latin typeface="Courier New"/>
                <a:cs typeface="Courier New"/>
              </a:rPr>
              <a:t>Thread 0 getting environment info...</a:t>
            </a:r>
          </a:p>
          <a:p>
            <a:pPr>
              <a:lnSpc>
                <a:spcPct val="85000"/>
              </a:lnSpc>
              <a:spcBef>
                <a:spcPts val="0"/>
              </a:spcBef>
              <a:buNone/>
            </a:pPr>
            <a:r>
              <a:rPr lang="en-US" sz="2400" dirty="0" smtClean="0">
                <a:latin typeface="Courier New"/>
                <a:cs typeface="Courier New"/>
              </a:rPr>
              <a:t>Number of processors = 2</a:t>
            </a:r>
          </a:p>
          <a:p>
            <a:pPr>
              <a:lnSpc>
                <a:spcPct val="85000"/>
              </a:lnSpc>
              <a:spcBef>
                <a:spcPts val="0"/>
              </a:spcBef>
              <a:buNone/>
            </a:pPr>
            <a:r>
              <a:rPr lang="en-US" sz="2400" dirty="0" smtClean="0">
                <a:latin typeface="Courier New"/>
                <a:cs typeface="Courier New"/>
              </a:rPr>
              <a:t>Number of threads = 2</a:t>
            </a:r>
          </a:p>
          <a:p>
            <a:pPr>
              <a:lnSpc>
                <a:spcPct val="85000"/>
              </a:lnSpc>
              <a:spcBef>
                <a:spcPts val="0"/>
              </a:spcBef>
              <a:buNone/>
            </a:pPr>
            <a:r>
              <a:rPr lang="en-US" sz="2400" dirty="0" smtClean="0">
                <a:latin typeface="Courier New"/>
                <a:cs typeface="Courier New"/>
              </a:rPr>
              <a:t>Max threads = 1</a:t>
            </a:r>
          </a:p>
          <a:p>
            <a:pPr>
              <a:lnSpc>
                <a:spcPct val="85000"/>
              </a:lnSpc>
              <a:spcBef>
                <a:spcPts val="0"/>
              </a:spcBef>
              <a:buNone/>
            </a:pPr>
            <a:r>
              <a:rPr lang="en-US" sz="2400" dirty="0" smtClean="0">
                <a:latin typeface="Courier New"/>
                <a:cs typeface="Courier New"/>
              </a:rPr>
              <a:t>In parallel? = 1</a:t>
            </a:r>
          </a:p>
          <a:p>
            <a:pPr>
              <a:lnSpc>
                <a:spcPct val="85000"/>
              </a:lnSpc>
              <a:spcBef>
                <a:spcPts val="0"/>
              </a:spcBef>
              <a:buNone/>
            </a:pPr>
            <a:r>
              <a:rPr lang="en-US" sz="2400" dirty="0" smtClean="0">
                <a:latin typeface="Courier New"/>
                <a:cs typeface="Courier New"/>
              </a:rPr>
              <a:t>Dynamic threads enabled? = 0</a:t>
            </a:r>
          </a:p>
          <a:p>
            <a:pPr>
              <a:lnSpc>
                <a:spcPct val="85000"/>
              </a:lnSpc>
              <a:spcBef>
                <a:spcPts val="0"/>
              </a:spcBef>
              <a:buNone/>
            </a:pPr>
            <a:r>
              <a:rPr lang="en-US" sz="2400" dirty="0" smtClean="0">
                <a:latin typeface="Courier New"/>
                <a:cs typeface="Courier New"/>
              </a:rPr>
              <a:t>Nested parallelism supported? = 0</a:t>
            </a:r>
          </a:p>
          <a:p>
            <a:pPr>
              <a:buNone/>
            </a:pPr>
            <a:endParaRPr lang="en-US" sz="2400" dirty="0" smtClean="0">
              <a:latin typeface="Courier New"/>
              <a:cs typeface="Courier New"/>
            </a:endParaRPr>
          </a:p>
        </p:txBody>
      </p:sp>
      <p:sp>
        <p:nvSpPr>
          <p:cNvPr id="4" name="Date Placeholder 3"/>
          <p:cNvSpPr>
            <a:spLocks noGrp="1"/>
          </p:cNvSpPr>
          <p:nvPr>
            <p:ph type="dt" sz="half" idx="10"/>
          </p:nvPr>
        </p:nvSpPr>
        <p:spPr/>
        <p:txBody>
          <a:bodyPr/>
          <a:lstStyle/>
          <a:p>
            <a:fld id="{26F341A4-B455-694E-BE36-14E486B30682}"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dirty="0"/>
          </a:p>
        </p:txBody>
      </p:sp>
      <p:sp>
        <p:nvSpPr>
          <p:cNvPr id="7" name="TextBox 6"/>
          <p:cNvSpPr txBox="1"/>
          <p:nvPr/>
        </p:nvSpPr>
        <p:spPr>
          <a:xfrm>
            <a:off x="491069" y="4605867"/>
            <a:ext cx="5909152" cy="923330"/>
          </a:xfrm>
          <a:prstGeom prst="rect">
            <a:avLst/>
          </a:prstGeom>
          <a:noFill/>
        </p:spPr>
        <p:txBody>
          <a:bodyPr wrap="none" rtlCol="0">
            <a:spAutoFit/>
          </a:bodyPr>
          <a:lstStyle/>
          <a:p>
            <a:r>
              <a:rPr lang="en-US" i="1" dirty="0" smtClean="0"/>
              <a:t>Executes two threads</a:t>
            </a:r>
          </a:p>
          <a:p>
            <a:r>
              <a:rPr lang="en-US" i="1" dirty="0" smtClean="0"/>
              <a:t>Prints information from thread 0 only</a:t>
            </a:r>
          </a:p>
          <a:p>
            <a:r>
              <a:rPr lang="en-US" i="1" dirty="0" smtClean="0"/>
              <a:t>At this point just one thread available, hence max threads = 1</a:t>
            </a:r>
            <a:endParaRPr lang="en-US" i="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err="1" smtClean="0"/>
              <a:t>Workshare</a:t>
            </a:r>
            <a:r>
              <a:rPr lang="en-US" dirty="0" smtClean="0"/>
              <a:t> </a:t>
            </a:r>
            <a:r>
              <a:rPr lang="en-US" dirty="0" smtClean="0">
                <a:latin typeface="Courier New"/>
                <a:cs typeface="Courier New"/>
              </a:rPr>
              <a:t>for</a:t>
            </a:r>
            <a:r>
              <a:rPr lang="en-US" dirty="0" smtClean="0">
                <a:cs typeface="Courier New"/>
              </a:rPr>
              <a:t> </a:t>
            </a:r>
            <a:r>
              <a:rPr lang="en-US" dirty="0" smtClean="0">
                <a:latin typeface="Courier New"/>
                <a:cs typeface="Courier New"/>
              </a:rPr>
              <a:t>loop</a:t>
            </a:r>
            <a:r>
              <a:rPr lang="en-US" dirty="0" smtClean="0">
                <a:cs typeface="Courier New"/>
              </a:rPr>
              <a:t> </a:t>
            </a:r>
            <a:r>
              <a:rPr lang="en-US" dirty="0" smtClean="0"/>
              <a:t>Example #1</a:t>
            </a:r>
            <a:br>
              <a:rPr lang="en-US" dirty="0" smtClean="0"/>
            </a:br>
            <a:r>
              <a:rPr lang="en-US" dirty="0" smtClean="0"/>
              <a:t>in </a:t>
            </a:r>
            <a:r>
              <a:rPr lang="en-US" dirty="0" err="1" smtClean="0"/>
              <a:t>OpenMP</a:t>
            </a:r>
            <a:endParaRPr lang="en-US" dirty="0"/>
          </a:p>
        </p:txBody>
      </p:sp>
      <p:sp>
        <p:nvSpPr>
          <p:cNvPr id="3" name="Content Placeholder 2"/>
          <p:cNvSpPr>
            <a:spLocks noGrp="1"/>
          </p:cNvSpPr>
          <p:nvPr>
            <p:ph idx="1"/>
          </p:nvPr>
        </p:nvSpPr>
        <p:spPr>
          <a:xfrm>
            <a:off x="457200" y="1439333"/>
            <a:ext cx="8229600" cy="4788096"/>
          </a:xfrm>
        </p:spPr>
        <p:txBody>
          <a:bodyPr>
            <a:noAutofit/>
          </a:bodyPr>
          <a:lstStyle/>
          <a:p>
            <a:pPr>
              <a:buNone/>
            </a:pPr>
            <a:r>
              <a:rPr lang="en-US" sz="1600" b="1" dirty="0" smtClean="0">
                <a:latin typeface="Courier New"/>
                <a:cs typeface="Courier New"/>
              </a:rPr>
              <a:t>#include &lt;</a:t>
            </a:r>
            <a:r>
              <a:rPr lang="en-US" sz="1600" b="1" dirty="0" err="1" smtClean="0">
                <a:latin typeface="Courier New"/>
                <a:cs typeface="Courier New"/>
              </a:rPr>
              <a:t>omp.h</a:t>
            </a:r>
            <a:r>
              <a:rPr lang="en-US" sz="1600" b="1" dirty="0" smtClean="0">
                <a:latin typeface="Courier New"/>
                <a:cs typeface="Courier New"/>
              </a:rPr>
              <a:t>&gt;</a:t>
            </a:r>
          </a:p>
          <a:p>
            <a:pPr>
              <a:buNone/>
            </a:pPr>
            <a:r>
              <a:rPr lang="en-US" sz="1600" b="1" dirty="0" smtClean="0">
                <a:latin typeface="Courier New"/>
                <a:cs typeface="Courier New"/>
              </a:rPr>
              <a:t>#include &lt;</a:t>
            </a:r>
            <a:r>
              <a:rPr lang="en-US" sz="1600" b="1" dirty="0" err="1" smtClean="0">
                <a:latin typeface="Courier New"/>
                <a:cs typeface="Courier New"/>
              </a:rPr>
              <a:t>stdio.h</a:t>
            </a:r>
            <a:r>
              <a:rPr lang="en-US" sz="1600" b="1" dirty="0" smtClean="0">
                <a:latin typeface="Courier New"/>
                <a:cs typeface="Courier New"/>
              </a:rPr>
              <a:t>&gt;</a:t>
            </a:r>
          </a:p>
          <a:p>
            <a:pPr>
              <a:buNone/>
            </a:pPr>
            <a:r>
              <a:rPr lang="en-US" sz="1600" b="1" dirty="0" smtClean="0">
                <a:latin typeface="Courier New"/>
                <a:cs typeface="Courier New"/>
              </a:rPr>
              <a:t>#include &lt;</a:t>
            </a:r>
            <a:r>
              <a:rPr lang="en-US" sz="1600" b="1" dirty="0" err="1" smtClean="0">
                <a:latin typeface="Courier New"/>
                <a:cs typeface="Courier New"/>
              </a:rPr>
              <a:t>stdlib.h</a:t>
            </a:r>
            <a:r>
              <a:rPr lang="en-US" sz="1600" b="1" dirty="0" smtClean="0">
                <a:latin typeface="Courier New"/>
                <a:cs typeface="Courier New"/>
              </a:rPr>
              <a:t>&gt;</a:t>
            </a:r>
          </a:p>
          <a:p>
            <a:pPr>
              <a:buNone/>
            </a:pPr>
            <a:r>
              <a:rPr lang="en-US" sz="1600" b="1" dirty="0" smtClean="0">
                <a:latin typeface="Courier New"/>
                <a:cs typeface="Courier New"/>
              </a:rPr>
              <a:t>#define CHUNKSIZE   10</a:t>
            </a:r>
          </a:p>
          <a:p>
            <a:pPr>
              <a:buNone/>
            </a:pPr>
            <a:r>
              <a:rPr lang="en-US" sz="1600" b="1" dirty="0" smtClean="0">
                <a:latin typeface="Courier New"/>
                <a:cs typeface="Courier New"/>
              </a:rPr>
              <a:t>#define N       100</a:t>
            </a:r>
          </a:p>
          <a:p>
            <a:pPr>
              <a:buNone/>
            </a:pPr>
            <a:r>
              <a:rPr lang="en-US" sz="1600" b="1" dirty="0" err="1" smtClean="0">
                <a:latin typeface="Courier New"/>
                <a:cs typeface="Courier New"/>
              </a:rPr>
              <a:t>int</a:t>
            </a:r>
            <a:r>
              <a:rPr lang="en-US" sz="1600" b="1" dirty="0" smtClean="0">
                <a:latin typeface="Courier New"/>
                <a:cs typeface="Courier New"/>
              </a:rPr>
              <a:t> main (</a:t>
            </a:r>
            <a:r>
              <a:rPr lang="en-US" sz="1600" b="1" dirty="0" err="1" smtClean="0">
                <a:latin typeface="Courier New"/>
                <a:cs typeface="Courier New"/>
              </a:rPr>
              <a:t>int</a:t>
            </a:r>
            <a:r>
              <a:rPr lang="en-US" sz="1600" b="1" dirty="0" smtClean="0">
                <a:latin typeface="Courier New"/>
                <a:cs typeface="Courier New"/>
              </a:rPr>
              <a:t> </a:t>
            </a:r>
            <a:r>
              <a:rPr lang="en-US" sz="1600" b="1" dirty="0" err="1" smtClean="0">
                <a:latin typeface="Courier New"/>
                <a:cs typeface="Courier New"/>
              </a:rPr>
              <a:t>argc</a:t>
            </a:r>
            <a:r>
              <a:rPr lang="en-US" sz="1600" b="1" dirty="0" smtClean="0">
                <a:latin typeface="Courier New"/>
                <a:cs typeface="Courier New"/>
              </a:rPr>
              <a:t>, char *</a:t>
            </a:r>
            <a:r>
              <a:rPr lang="en-US" sz="1600" b="1" dirty="0" err="1" smtClean="0">
                <a:latin typeface="Courier New"/>
                <a:cs typeface="Courier New"/>
              </a:rPr>
              <a:t>argv</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int</a:t>
            </a:r>
            <a:r>
              <a:rPr lang="en-US" sz="1600" b="1" dirty="0" smtClean="0">
                <a:latin typeface="Courier New"/>
                <a:cs typeface="Courier New"/>
              </a:rPr>
              <a:t> </a:t>
            </a:r>
            <a:r>
              <a:rPr lang="en-US" sz="1600" b="1" dirty="0" err="1" smtClean="0">
                <a:latin typeface="Courier New"/>
                <a:cs typeface="Courier New"/>
              </a:rPr>
              <a:t>nthreads</a:t>
            </a:r>
            <a:r>
              <a:rPr lang="en-US" sz="1600" b="1" dirty="0" smtClean="0">
                <a:latin typeface="Courier New"/>
                <a:cs typeface="Courier New"/>
              </a:rPr>
              <a:t>, </a:t>
            </a:r>
            <a:r>
              <a:rPr lang="en-US" sz="1600" b="1" dirty="0" err="1" smtClean="0">
                <a:latin typeface="Courier New"/>
                <a:cs typeface="Courier New"/>
              </a:rPr>
              <a:t>tid</a:t>
            </a:r>
            <a:r>
              <a:rPr lang="en-US" sz="1600" b="1" dirty="0" smtClean="0">
                <a:latin typeface="Courier New"/>
                <a:cs typeface="Courier New"/>
              </a:rPr>
              <a:t>, </a:t>
            </a:r>
            <a:r>
              <a:rPr lang="en-US" sz="1600" b="1" dirty="0" err="1" smtClean="0">
                <a:latin typeface="Courier New"/>
                <a:cs typeface="Courier New"/>
              </a:rPr>
              <a:t>i</a:t>
            </a:r>
            <a:r>
              <a:rPr lang="en-US" sz="1600" b="1" dirty="0" smtClean="0">
                <a:latin typeface="Courier New"/>
                <a:cs typeface="Courier New"/>
              </a:rPr>
              <a:t>, chunk;</a:t>
            </a:r>
          </a:p>
          <a:p>
            <a:pPr>
              <a:buNone/>
            </a:pPr>
            <a:r>
              <a:rPr lang="en-US" sz="1600" b="1" dirty="0" smtClean="0">
                <a:latin typeface="Courier New"/>
                <a:cs typeface="Courier New"/>
              </a:rPr>
              <a:t>  float </a:t>
            </a:r>
            <a:r>
              <a:rPr lang="en-US" sz="1600" b="1" dirty="0" err="1" smtClean="0">
                <a:latin typeface="Courier New"/>
                <a:cs typeface="Courier New"/>
              </a:rPr>
              <a:t>a[N</a:t>
            </a:r>
            <a:r>
              <a:rPr lang="en-US" sz="1600" b="1" dirty="0" smtClean="0">
                <a:latin typeface="Courier New"/>
                <a:cs typeface="Courier New"/>
              </a:rPr>
              <a:t>], </a:t>
            </a:r>
            <a:r>
              <a:rPr lang="en-US" sz="1600" b="1" dirty="0" err="1" smtClean="0">
                <a:latin typeface="Courier New"/>
                <a:cs typeface="Courier New"/>
              </a:rPr>
              <a:t>b[N</a:t>
            </a:r>
            <a:r>
              <a:rPr lang="en-US" sz="1600" b="1" dirty="0" smtClean="0">
                <a:latin typeface="Courier New"/>
                <a:cs typeface="Courier New"/>
              </a:rPr>
              <a:t>], </a:t>
            </a:r>
            <a:r>
              <a:rPr lang="en-US" sz="1600" b="1" dirty="0" err="1" smtClean="0">
                <a:latin typeface="Courier New"/>
                <a:cs typeface="Courier New"/>
              </a:rPr>
              <a:t>c[N</a:t>
            </a:r>
            <a:r>
              <a:rPr lang="en-US" sz="1600" b="1" dirty="0" smtClean="0">
                <a:latin typeface="Courier New"/>
                <a:cs typeface="Courier New"/>
              </a:rPr>
              <a:t>];</a:t>
            </a:r>
          </a:p>
          <a:p>
            <a:pPr>
              <a:buNone/>
            </a:pPr>
            <a:endParaRPr lang="en-US" sz="1600" b="1" dirty="0" smtClean="0">
              <a:latin typeface="Courier New"/>
              <a:cs typeface="Courier New"/>
            </a:endParaRPr>
          </a:p>
          <a:p>
            <a:pPr>
              <a:buNone/>
            </a:pPr>
            <a:r>
              <a:rPr lang="en-US" sz="1600" b="1" dirty="0" smtClean="0">
                <a:latin typeface="Courier New"/>
                <a:cs typeface="Courier New"/>
              </a:rPr>
              <a:t>  /* Some initializations */</a:t>
            </a:r>
          </a:p>
          <a:p>
            <a:pPr>
              <a:buNone/>
            </a:pPr>
            <a:r>
              <a:rPr lang="en-US" sz="1600" b="1" dirty="0" smtClean="0">
                <a:latin typeface="Courier New"/>
                <a:cs typeface="Courier New"/>
              </a:rPr>
              <a:t>  for (</a:t>
            </a:r>
            <a:r>
              <a:rPr lang="en-US" sz="1600" b="1" dirty="0" err="1" smtClean="0">
                <a:latin typeface="Courier New"/>
                <a:cs typeface="Courier New"/>
              </a:rPr>
              <a:t>i</a:t>
            </a:r>
            <a:r>
              <a:rPr lang="en-US" sz="1600" b="1" dirty="0" smtClean="0">
                <a:latin typeface="Courier New"/>
                <a:cs typeface="Courier New"/>
              </a:rPr>
              <a:t>=0; </a:t>
            </a:r>
            <a:r>
              <a:rPr lang="en-US" sz="1600" b="1" dirty="0" err="1" smtClean="0">
                <a:latin typeface="Courier New"/>
                <a:cs typeface="Courier New"/>
              </a:rPr>
              <a:t>i</a:t>
            </a:r>
            <a:r>
              <a:rPr lang="en-US" sz="1600" b="1" dirty="0" smtClean="0">
                <a:latin typeface="Courier New"/>
                <a:cs typeface="Courier New"/>
              </a:rPr>
              <a:t> &lt; N; </a:t>
            </a:r>
            <a:r>
              <a:rPr lang="en-US" sz="1600" b="1" dirty="0" err="1" smtClean="0">
                <a:latin typeface="Courier New"/>
                <a:cs typeface="Courier New"/>
              </a:rPr>
              <a:t>i</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a[i</a:t>
            </a:r>
            <a:r>
              <a:rPr lang="en-US" sz="1600" b="1" dirty="0" smtClean="0">
                <a:latin typeface="Courier New"/>
                <a:cs typeface="Courier New"/>
              </a:rPr>
              <a:t>] = </a:t>
            </a:r>
            <a:r>
              <a:rPr lang="en-US" sz="1600" b="1" dirty="0" err="1" smtClean="0">
                <a:latin typeface="Courier New"/>
                <a:cs typeface="Courier New"/>
              </a:rPr>
              <a:t>b[i</a:t>
            </a:r>
            <a:r>
              <a:rPr lang="en-US" sz="1600" b="1" dirty="0" smtClean="0">
                <a:latin typeface="Courier New"/>
                <a:cs typeface="Courier New"/>
              </a:rPr>
              <a:t>] = </a:t>
            </a:r>
            <a:r>
              <a:rPr lang="en-US" sz="1600" b="1" dirty="0" err="1" smtClean="0">
                <a:latin typeface="Courier New"/>
                <a:cs typeface="Courier New"/>
              </a:rPr>
              <a:t>i</a:t>
            </a:r>
            <a:r>
              <a:rPr lang="en-US" sz="1600" b="1" dirty="0" smtClean="0">
                <a:latin typeface="Courier New"/>
                <a:cs typeface="Courier New"/>
              </a:rPr>
              <a:t> * 1.0;</a:t>
            </a:r>
          </a:p>
          <a:p>
            <a:pPr>
              <a:buNone/>
            </a:pPr>
            <a:r>
              <a:rPr lang="en-US" sz="1600" b="1" dirty="0" smtClean="0">
                <a:latin typeface="Courier New"/>
                <a:cs typeface="Courier New"/>
              </a:rPr>
              <a:t>  chunk = CHUNKSIZE;</a:t>
            </a:r>
          </a:p>
          <a:p>
            <a:pPr>
              <a:buNone/>
            </a:pPr>
            <a:endParaRPr lang="en-US" sz="1600" dirty="0" smtClean="0">
              <a:latin typeface="Courier New"/>
              <a:cs typeface="Courier New"/>
            </a:endParaRPr>
          </a:p>
        </p:txBody>
      </p:sp>
      <p:sp>
        <p:nvSpPr>
          <p:cNvPr id="4" name="Date Placeholder 3"/>
          <p:cNvSpPr>
            <a:spLocks noGrp="1"/>
          </p:cNvSpPr>
          <p:nvPr>
            <p:ph type="dt" sz="half" idx="10"/>
          </p:nvPr>
        </p:nvSpPr>
        <p:spPr/>
        <p:txBody>
          <a:bodyPr/>
          <a:lstStyle/>
          <a:p>
            <a:fld id="{361C2BBE-9B16-0440-947D-F9DF6ECF24B3}"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err="1" smtClean="0"/>
              <a:t>Workshare</a:t>
            </a:r>
            <a:r>
              <a:rPr lang="en-US" dirty="0" smtClean="0"/>
              <a:t> </a:t>
            </a:r>
            <a:r>
              <a:rPr lang="en-US" dirty="0" smtClean="0">
                <a:latin typeface="Courier New"/>
                <a:cs typeface="Courier New"/>
              </a:rPr>
              <a:t>for</a:t>
            </a:r>
            <a:r>
              <a:rPr lang="en-US" dirty="0" smtClean="0">
                <a:cs typeface="Courier New"/>
              </a:rPr>
              <a:t> </a:t>
            </a:r>
            <a:r>
              <a:rPr lang="en-US" dirty="0" smtClean="0">
                <a:latin typeface="Courier New"/>
                <a:cs typeface="Courier New"/>
              </a:rPr>
              <a:t>loop</a:t>
            </a:r>
            <a:r>
              <a:rPr lang="en-US" dirty="0" smtClean="0">
                <a:cs typeface="Courier New"/>
              </a:rPr>
              <a:t> </a:t>
            </a:r>
            <a:r>
              <a:rPr lang="en-US" dirty="0" smtClean="0"/>
              <a:t>Example #1</a:t>
            </a:r>
            <a:br>
              <a:rPr lang="en-US" dirty="0" smtClean="0"/>
            </a:br>
            <a:r>
              <a:rPr lang="en-US" dirty="0" smtClean="0"/>
              <a:t>in </a:t>
            </a:r>
            <a:r>
              <a:rPr lang="en-US" dirty="0" err="1" smtClean="0"/>
              <a:t>OpenMP</a:t>
            </a:r>
            <a:endParaRPr lang="en-US" dirty="0"/>
          </a:p>
        </p:txBody>
      </p:sp>
      <p:sp>
        <p:nvSpPr>
          <p:cNvPr id="3" name="Content Placeholder 2"/>
          <p:cNvSpPr>
            <a:spLocks noGrp="1"/>
          </p:cNvSpPr>
          <p:nvPr>
            <p:ph idx="1"/>
          </p:nvPr>
        </p:nvSpPr>
        <p:spPr>
          <a:xfrm>
            <a:off x="457200" y="1439333"/>
            <a:ext cx="8229600" cy="4788096"/>
          </a:xfrm>
        </p:spPr>
        <p:txBody>
          <a:bodyPr>
            <a:noAutofit/>
          </a:bodyPr>
          <a:lstStyle/>
          <a:p>
            <a:pPr>
              <a:buNone/>
            </a:pPr>
            <a:r>
              <a:rPr lang="en-US" sz="1600" b="1" dirty="0" smtClean="0">
                <a:solidFill>
                  <a:srgbClr val="FF0000"/>
                </a:solidFill>
                <a:latin typeface="Courier New"/>
                <a:cs typeface="Courier New"/>
              </a:rPr>
              <a:t>#</a:t>
            </a:r>
            <a:r>
              <a:rPr lang="en-US" sz="1600" b="1" dirty="0" err="1" smtClean="0">
                <a:solidFill>
                  <a:srgbClr val="FF0000"/>
                </a:solidFill>
                <a:latin typeface="Courier New"/>
                <a:cs typeface="Courier New"/>
              </a:rPr>
              <a:t>pragma</a:t>
            </a:r>
            <a:r>
              <a:rPr lang="en-US" sz="1600" b="1" dirty="0" smtClean="0">
                <a:solidFill>
                  <a:srgbClr val="FF0000"/>
                </a:solidFill>
                <a:latin typeface="Courier New"/>
                <a:cs typeface="Courier New"/>
              </a:rPr>
              <a:t> </a:t>
            </a:r>
            <a:r>
              <a:rPr lang="en-US" sz="1600" b="1" dirty="0" err="1" smtClean="0">
                <a:solidFill>
                  <a:srgbClr val="FF0000"/>
                </a:solidFill>
                <a:latin typeface="Courier New"/>
                <a:cs typeface="Courier New"/>
              </a:rPr>
              <a:t>omp</a:t>
            </a:r>
            <a:r>
              <a:rPr lang="en-US" sz="1600" b="1" dirty="0" smtClean="0">
                <a:solidFill>
                  <a:srgbClr val="FF0000"/>
                </a:solidFill>
                <a:latin typeface="Courier New"/>
                <a:cs typeface="Courier New"/>
              </a:rPr>
              <a:t> parallel </a:t>
            </a:r>
            <a:r>
              <a:rPr lang="en-US" sz="1600" b="1" dirty="0" err="1" smtClean="0">
                <a:solidFill>
                  <a:srgbClr val="FF0000"/>
                </a:solidFill>
                <a:latin typeface="Courier New"/>
                <a:cs typeface="Courier New"/>
              </a:rPr>
              <a:t>shared(a,b,c,nthreads,chunk</a:t>
            </a:r>
            <a:r>
              <a:rPr lang="en-US" sz="1600" b="1" dirty="0" smtClean="0">
                <a:solidFill>
                  <a:srgbClr val="FF0000"/>
                </a:solidFill>
                <a:latin typeface="Courier New"/>
                <a:cs typeface="Courier New"/>
              </a:rPr>
              <a:t>) </a:t>
            </a:r>
            <a:r>
              <a:rPr lang="en-US" sz="1600" b="1" dirty="0" err="1" smtClean="0">
                <a:solidFill>
                  <a:srgbClr val="FF0000"/>
                </a:solidFill>
                <a:latin typeface="Courier New"/>
                <a:cs typeface="Courier New"/>
              </a:rPr>
              <a:t>private(i,tid</a:t>
            </a:r>
            <a:r>
              <a:rPr lang="en-US" sz="1600" b="1" dirty="0" smtClean="0">
                <a:solidFill>
                  <a:srgbClr val="FF0000"/>
                </a:solidFill>
                <a:latin typeface="Courier New"/>
                <a:cs typeface="Courier New"/>
              </a:rPr>
              <a:t>)</a:t>
            </a:r>
          </a:p>
          <a:p>
            <a:pPr>
              <a:buNone/>
            </a:pPr>
            <a:r>
              <a:rPr lang="en-US" sz="1600" b="1" dirty="0" smtClean="0">
                <a:latin typeface="Courier New"/>
                <a:cs typeface="Courier New"/>
              </a:rPr>
              <a:t>  </a:t>
            </a:r>
            <a:r>
              <a:rPr lang="en-US" sz="1600" b="1" dirty="0" smtClean="0">
                <a:solidFill>
                  <a:srgbClr val="FF0000"/>
                </a:solidFill>
                <a:latin typeface="Courier New"/>
                <a:cs typeface="Courier New"/>
              </a:rPr>
              <a:t>{</a:t>
            </a:r>
            <a:r>
              <a:rPr lang="en-US" sz="1600" b="1" dirty="0" smtClean="0">
                <a:latin typeface="Courier New"/>
                <a:cs typeface="Courier New"/>
              </a:rPr>
              <a:t> </a:t>
            </a:r>
            <a:r>
              <a:rPr lang="en-US" sz="1600" b="1" dirty="0" err="1" smtClean="0">
                <a:latin typeface="Courier New"/>
                <a:cs typeface="Courier New"/>
              </a:rPr>
              <a:t>tid</a:t>
            </a:r>
            <a:r>
              <a:rPr lang="en-US" sz="1600" b="1" dirty="0" smtClean="0">
                <a:latin typeface="Courier New"/>
                <a:cs typeface="Courier New"/>
              </a:rPr>
              <a:t> = </a:t>
            </a:r>
            <a:r>
              <a:rPr lang="en-US" sz="1600" b="1" dirty="0" err="1" smtClean="0">
                <a:latin typeface="Courier New"/>
                <a:cs typeface="Courier New"/>
              </a:rPr>
              <a:t>omp_get_thread_num</a:t>
            </a:r>
            <a:r>
              <a:rPr lang="en-US" sz="1600" b="1" dirty="0" smtClean="0">
                <a:latin typeface="Courier New"/>
                <a:cs typeface="Courier New"/>
              </a:rPr>
              <a:t>();</a:t>
            </a:r>
          </a:p>
          <a:p>
            <a:pPr>
              <a:buNone/>
            </a:pPr>
            <a:r>
              <a:rPr lang="en-US" sz="1600" b="1" dirty="0" smtClean="0">
                <a:latin typeface="Courier New"/>
                <a:cs typeface="Courier New"/>
              </a:rPr>
              <a:t>    if (</a:t>
            </a:r>
            <a:r>
              <a:rPr lang="en-US" sz="1600" b="1" dirty="0" err="1" smtClean="0">
                <a:latin typeface="Courier New"/>
                <a:cs typeface="Courier New"/>
              </a:rPr>
              <a:t>tid</a:t>
            </a:r>
            <a:r>
              <a:rPr lang="en-US" sz="1600" b="1" dirty="0" smtClean="0">
                <a:latin typeface="Courier New"/>
                <a:cs typeface="Courier New"/>
              </a:rPr>
              <a:t> == 0){</a:t>
            </a:r>
          </a:p>
          <a:p>
            <a:pPr>
              <a:buNone/>
            </a:pPr>
            <a:r>
              <a:rPr lang="en-US" sz="1600" b="1" dirty="0" smtClean="0">
                <a:latin typeface="Courier New"/>
                <a:cs typeface="Courier New"/>
              </a:rPr>
              <a:t>       </a:t>
            </a:r>
            <a:r>
              <a:rPr lang="en-US" sz="1600" b="1" dirty="0" err="1" smtClean="0">
                <a:latin typeface="Courier New"/>
                <a:cs typeface="Courier New"/>
              </a:rPr>
              <a:t>nthreads</a:t>
            </a:r>
            <a:r>
              <a:rPr lang="en-US" sz="1600" b="1" dirty="0" smtClean="0">
                <a:latin typeface="Courier New"/>
                <a:cs typeface="Courier New"/>
              </a:rPr>
              <a:t> = </a:t>
            </a:r>
            <a:r>
              <a:rPr lang="en-US" sz="1600" b="1" dirty="0" err="1" smtClean="0">
                <a:latin typeface="Courier New"/>
                <a:cs typeface="Courier New"/>
              </a:rPr>
              <a:t>omp_get_num_threads</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printf("Number</a:t>
            </a:r>
            <a:r>
              <a:rPr lang="en-US" sz="1600" b="1" dirty="0" smtClean="0">
                <a:latin typeface="Courier New"/>
                <a:cs typeface="Courier New"/>
              </a:rPr>
              <a:t> of threads = %</a:t>
            </a:r>
            <a:r>
              <a:rPr lang="en-US" sz="1600" b="1" dirty="0" err="1" smtClean="0">
                <a:latin typeface="Courier New"/>
                <a:cs typeface="Courier New"/>
              </a:rPr>
              <a:t>d\n</a:t>
            </a:r>
            <a:r>
              <a:rPr lang="en-US" sz="1600" b="1" dirty="0" smtClean="0">
                <a:latin typeface="Courier New"/>
                <a:cs typeface="Courier New"/>
              </a:rPr>
              <a:t>", </a:t>
            </a:r>
            <a:r>
              <a:rPr lang="en-US" sz="1600" b="1" dirty="0" err="1" smtClean="0">
                <a:latin typeface="Courier New"/>
                <a:cs typeface="Courier New"/>
              </a:rPr>
              <a:t>nthreads</a:t>
            </a:r>
            <a:r>
              <a:rPr lang="en-US" sz="1600" b="1" dirty="0" smtClean="0">
                <a:latin typeface="Courier New"/>
                <a:cs typeface="Courier New"/>
              </a:rPr>
              <a:t>);</a:t>
            </a:r>
          </a:p>
          <a:p>
            <a:pPr>
              <a:buNone/>
            </a:pPr>
            <a:r>
              <a:rPr lang="en-US" sz="1600" b="1" dirty="0" smtClean="0">
                <a:latin typeface="Courier New"/>
                <a:cs typeface="Courier New"/>
              </a:rPr>
              <a:t>    }</a:t>
            </a:r>
          </a:p>
          <a:p>
            <a:pPr>
              <a:buNone/>
            </a:pPr>
            <a:r>
              <a:rPr lang="en-US" sz="1600" b="1" dirty="0" smtClean="0">
                <a:latin typeface="Courier New"/>
                <a:cs typeface="Courier New"/>
              </a:rPr>
              <a:t>    </a:t>
            </a:r>
            <a:r>
              <a:rPr lang="en-US" sz="1600" b="1" dirty="0" err="1" smtClean="0">
                <a:latin typeface="Courier New"/>
                <a:cs typeface="Courier New"/>
              </a:rPr>
              <a:t>printf("Thread</a:t>
            </a:r>
            <a:r>
              <a:rPr lang="en-US" sz="1600" b="1" dirty="0" smtClean="0">
                <a:latin typeface="Courier New"/>
                <a:cs typeface="Courier New"/>
              </a:rPr>
              <a:t> %</a:t>
            </a:r>
            <a:r>
              <a:rPr lang="en-US" sz="1600" b="1" dirty="0" err="1" smtClean="0">
                <a:latin typeface="Courier New"/>
                <a:cs typeface="Courier New"/>
              </a:rPr>
              <a:t>d</a:t>
            </a:r>
            <a:r>
              <a:rPr lang="en-US" sz="1600" b="1" dirty="0" smtClean="0">
                <a:latin typeface="Courier New"/>
                <a:cs typeface="Courier New"/>
              </a:rPr>
              <a:t> starting...\</a:t>
            </a:r>
            <a:r>
              <a:rPr lang="en-US" sz="1600" b="1" dirty="0" err="1" smtClean="0">
                <a:latin typeface="Courier New"/>
                <a:cs typeface="Courier New"/>
              </a:rPr>
              <a:t>n",tid</a:t>
            </a:r>
            <a:r>
              <a:rPr lang="en-US" sz="1600" b="1" dirty="0" smtClean="0">
                <a:latin typeface="Courier New"/>
                <a:cs typeface="Courier New"/>
              </a:rPr>
              <a:t>);</a:t>
            </a:r>
          </a:p>
          <a:p>
            <a:pPr>
              <a:buNone/>
            </a:pPr>
            <a:endParaRPr lang="en-US" sz="1600" b="1" dirty="0" smtClean="0">
              <a:latin typeface="Courier New"/>
              <a:cs typeface="Courier New"/>
            </a:endParaRPr>
          </a:p>
          <a:p>
            <a:pPr>
              <a:buNone/>
            </a:pPr>
            <a:r>
              <a:rPr lang="en-US" sz="1600" b="1" dirty="0" smtClean="0">
                <a:latin typeface="Courier New"/>
                <a:cs typeface="Courier New"/>
              </a:rPr>
              <a:t>    </a:t>
            </a:r>
            <a:r>
              <a:rPr lang="en-US" sz="1600" b="1" dirty="0" smtClean="0">
                <a:solidFill>
                  <a:srgbClr val="FF0000"/>
                </a:solidFill>
                <a:latin typeface="Courier New"/>
                <a:cs typeface="Courier New"/>
              </a:rPr>
              <a:t>#</a:t>
            </a:r>
            <a:r>
              <a:rPr lang="en-US" sz="1600" b="1" dirty="0" err="1" smtClean="0">
                <a:solidFill>
                  <a:srgbClr val="FF0000"/>
                </a:solidFill>
                <a:latin typeface="Courier New"/>
                <a:cs typeface="Courier New"/>
              </a:rPr>
              <a:t>pragma</a:t>
            </a:r>
            <a:r>
              <a:rPr lang="en-US" sz="1600" b="1" dirty="0" smtClean="0">
                <a:solidFill>
                  <a:srgbClr val="FF0000"/>
                </a:solidFill>
                <a:latin typeface="Courier New"/>
                <a:cs typeface="Courier New"/>
              </a:rPr>
              <a:t> </a:t>
            </a:r>
            <a:r>
              <a:rPr lang="en-US" sz="1600" b="1" dirty="0" err="1" smtClean="0">
                <a:solidFill>
                  <a:srgbClr val="FF0000"/>
                </a:solidFill>
                <a:latin typeface="Courier New"/>
                <a:cs typeface="Courier New"/>
              </a:rPr>
              <a:t>omp</a:t>
            </a:r>
            <a:r>
              <a:rPr lang="en-US" sz="1600" b="1" dirty="0" smtClean="0">
                <a:solidFill>
                  <a:srgbClr val="FF0000"/>
                </a:solidFill>
                <a:latin typeface="Courier New"/>
                <a:cs typeface="Courier New"/>
              </a:rPr>
              <a:t> for </a:t>
            </a:r>
            <a:r>
              <a:rPr lang="en-US" sz="1600" b="1" dirty="0" err="1" smtClean="0">
                <a:solidFill>
                  <a:srgbClr val="FF0000"/>
                </a:solidFill>
                <a:latin typeface="Courier New"/>
                <a:cs typeface="Courier New"/>
              </a:rPr>
              <a:t>schedule(dynamic,chunk</a:t>
            </a:r>
            <a:r>
              <a:rPr lang="en-US" sz="1600" b="1" dirty="0" smtClean="0">
                <a:solidFill>
                  <a:srgbClr val="FF0000"/>
                </a:solidFill>
                <a:latin typeface="Courier New"/>
                <a:cs typeface="Courier New"/>
              </a:rPr>
              <a:t>)</a:t>
            </a:r>
          </a:p>
          <a:p>
            <a:pPr>
              <a:buNone/>
            </a:pPr>
            <a:r>
              <a:rPr lang="en-US" sz="1600" b="1" dirty="0" smtClean="0">
                <a:latin typeface="Courier New"/>
                <a:cs typeface="Courier New"/>
              </a:rPr>
              <a:t>    for (</a:t>
            </a:r>
            <a:r>
              <a:rPr lang="en-US" sz="1600" b="1" dirty="0" err="1" smtClean="0">
                <a:latin typeface="Courier New"/>
                <a:cs typeface="Courier New"/>
              </a:rPr>
              <a:t>i</a:t>
            </a:r>
            <a:r>
              <a:rPr lang="en-US" sz="1600" b="1" dirty="0" smtClean="0">
                <a:latin typeface="Courier New"/>
                <a:cs typeface="Courier New"/>
              </a:rPr>
              <a:t>=0; </a:t>
            </a:r>
            <a:r>
              <a:rPr lang="en-US" sz="1600" b="1" dirty="0" err="1" smtClean="0">
                <a:latin typeface="Courier New"/>
                <a:cs typeface="Courier New"/>
              </a:rPr>
              <a:t>i</a:t>
            </a:r>
            <a:r>
              <a:rPr lang="en-US" sz="1600" b="1" dirty="0" smtClean="0">
                <a:latin typeface="Courier New"/>
                <a:cs typeface="Courier New"/>
              </a:rPr>
              <a:t>&lt;N; </a:t>
            </a:r>
            <a:r>
              <a:rPr lang="en-US" sz="1600" b="1" dirty="0" err="1" smtClean="0">
                <a:latin typeface="Courier New"/>
                <a:cs typeface="Courier New"/>
              </a:rPr>
              <a:t>i</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c[i</a:t>
            </a:r>
            <a:r>
              <a:rPr lang="en-US" sz="1600" b="1" dirty="0" smtClean="0">
                <a:latin typeface="Courier New"/>
                <a:cs typeface="Courier New"/>
              </a:rPr>
              <a:t>] = </a:t>
            </a:r>
            <a:r>
              <a:rPr lang="en-US" sz="1600" b="1" dirty="0" err="1" smtClean="0">
                <a:latin typeface="Courier New"/>
                <a:cs typeface="Courier New"/>
              </a:rPr>
              <a:t>a[i</a:t>
            </a:r>
            <a:r>
              <a:rPr lang="en-US" sz="1600" b="1" dirty="0" smtClean="0">
                <a:latin typeface="Courier New"/>
                <a:cs typeface="Courier New"/>
              </a:rPr>
              <a:t>] + </a:t>
            </a:r>
            <a:r>
              <a:rPr lang="en-US" sz="1600" b="1" dirty="0" err="1" smtClean="0">
                <a:latin typeface="Courier New"/>
                <a:cs typeface="Courier New"/>
              </a:rPr>
              <a:t>b[i</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printf("Thread</a:t>
            </a:r>
            <a:r>
              <a:rPr lang="en-US" sz="1600" b="1" dirty="0" smtClean="0">
                <a:latin typeface="Courier New"/>
                <a:cs typeface="Courier New"/>
              </a:rPr>
              <a:t> %</a:t>
            </a:r>
            <a:r>
              <a:rPr lang="en-US" sz="1600" b="1" dirty="0" err="1" smtClean="0">
                <a:latin typeface="Courier New"/>
                <a:cs typeface="Courier New"/>
              </a:rPr>
              <a:t>d</a:t>
            </a:r>
            <a:r>
              <a:rPr lang="en-US" sz="1600" b="1" dirty="0" smtClean="0">
                <a:latin typeface="Courier New"/>
                <a:cs typeface="Courier New"/>
              </a:rPr>
              <a:t>: </a:t>
            </a:r>
            <a:r>
              <a:rPr lang="en-US" sz="1600" b="1" dirty="0" err="1" smtClean="0">
                <a:latin typeface="Courier New"/>
                <a:cs typeface="Courier New"/>
              </a:rPr>
              <a:t>c[%d</a:t>
            </a:r>
            <a:r>
              <a:rPr lang="en-US" sz="1600" b="1" dirty="0" smtClean="0">
                <a:latin typeface="Courier New"/>
                <a:cs typeface="Courier New"/>
              </a:rPr>
              <a:t>]= %</a:t>
            </a:r>
            <a:r>
              <a:rPr lang="en-US" sz="1600" b="1" dirty="0" err="1" smtClean="0">
                <a:latin typeface="Courier New"/>
                <a:cs typeface="Courier New"/>
              </a:rPr>
              <a:t>f\n",tid,i,c[i</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smtClean="0">
                <a:latin typeface="Courier New"/>
                <a:cs typeface="Courier New"/>
              </a:rPr>
              <a:t>}</a:t>
            </a:r>
            <a:endParaRPr lang="en-US" sz="1600" b="1" dirty="0" smtClean="0">
              <a:latin typeface="Courier New"/>
              <a:cs typeface="Courier New"/>
            </a:endParaRPr>
          </a:p>
          <a:p>
            <a:pPr>
              <a:buNone/>
            </a:pPr>
            <a:r>
              <a:rPr lang="en-US" sz="1600" b="1" dirty="0" smtClean="0">
                <a:latin typeface="Courier New"/>
                <a:cs typeface="Courier New"/>
              </a:rPr>
              <a:t>  </a:t>
            </a:r>
            <a:r>
              <a:rPr lang="en-US" sz="1600" b="1" dirty="0" smtClean="0">
                <a:solidFill>
                  <a:srgbClr val="FF0000"/>
                </a:solidFill>
                <a:latin typeface="Courier New"/>
                <a:cs typeface="Courier New"/>
              </a:rPr>
              <a:t>}</a:t>
            </a:r>
            <a:r>
              <a:rPr lang="en-US" sz="1600" b="1" dirty="0" smtClean="0">
                <a:latin typeface="Courier New"/>
                <a:cs typeface="Courier New"/>
              </a:rPr>
              <a:t>  /* end of parallel section */</a:t>
            </a:r>
          </a:p>
          <a:p>
            <a:pPr>
              <a:buNone/>
            </a:pPr>
            <a:r>
              <a:rPr lang="en-US" sz="1600" dirty="0" smtClean="0">
                <a:latin typeface="Courier New"/>
                <a:cs typeface="Courier New"/>
              </a:rPr>
              <a:t>}</a:t>
            </a:r>
          </a:p>
        </p:txBody>
      </p:sp>
      <p:sp>
        <p:nvSpPr>
          <p:cNvPr id="4" name="Date Placeholder 3"/>
          <p:cNvSpPr>
            <a:spLocks noGrp="1"/>
          </p:cNvSpPr>
          <p:nvPr>
            <p:ph type="dt" sz="half" idx="10"/>
          </p:nvPr>
        </p:nvSpPr>
        <p:spPr/>
        <p:txBody>
          <a:bodyPr/>
          <a:lstStyle/>
          <a:p>
            <a:fld id="{B1FEDB6E-1DF7-684A-895C-BA36B18D2178}"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dirty="0"/>
          </a:p>
        </p:txBody>
      </p:sp>
      <p:sp>
        <p:nvSpPr>
          <p:cNvPr id="7" name="TextBox 6"/>
          <p:cNvSpPr txBox="1"/>
          <p:nvPr/>
        </p:nvSpPr>
        <p:spPr>
          <a:xfrm>
            <a:off x="203196" y="5842000"/>
            <a:ext cx="8743612" cy="646331"/>
          </a:xfrm>
          <a:prstGeom prst="rect">
            <a:avLst/>
          </a:prstGeom>
          <a:noFill/>
        </p:spPr>
        <p:txBody>
          <a:bodyPr wrap="none" rtlCol="0">
            <a:spAutoFit/>
          </a:bodyPr>
          <a:lstStyle/>
          <a:p>
            <a:r>
              <a:rPr lang="en-US" i="1" dirty="0" smtClean="0"/>
              <a:t>The iterations of a loop are scheduled dynamically  across the team of threads. A thread will </a:t>
            </a:r>
            <a:br>
              <a:rPr lang="en-US" i="1" dirty="0" smtClean="0"/>
            </a:br>
            <a:r>
              <a:rPr lang="en-US" i="1" dirty="0" smtClean="0"/>
              <a:t>perform CHUNK iterations at a time before being scheduled for the next CHUNK of work.</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err="1" smtClean="0"/>
              <a:t>Workshare</a:t>
            </a:r>
            <a:r>
              <a:rPr lang="en-US" dirty="0" smtClean="0"/>
              <a:t> </a:t>
            </a:r>
            <a:r>
              <a:rPr lang="en-US" dirty="0" smtClean="0">
                <a:latin typeface="Courier New"/>
                <a:cs typeface="Courier New"/>
              </a:rPr>
              <a:t>for</a:t>
            </a:r>
            <a:r>
              <a:rPr lang="en-US" dirty="0" smtClean="0">
                <a:cs typeface="Courier New"/>
              </a:rPr>
              <a:t> </a:t>
            </a:r>
            <a:r>
              <a:rPr lang="en-US" dirty="0" smtClean="0">
                <a:latin typeface="Courier New"/>
                <a:cs typeface="Courier New"/>
              </a:rPr>
              <a:t>loop</a:t>
            </a:r>
            <a:r>
              <a:rPr lang="en-US" dirty="0" smtClean="0">
                <a:cs typeface="Courier New"/>
              </a:rPr>
              <a:t> </a:t>
            </a:r>
            <a:r>
              <a:rPr lang="en-US" dirty="0" smtClean="0"/>
              <a:t>Example #1</a:t>
            </a:r>
            <a:br>
              <a:rPr lang="en-US" dirty="0" smtClean="0"/>
            </a:br>
            <a:r>
              <a:rPr lang="en-US" dirty="0" smtClean="0"/>
              <a:t>in </a:t>
            </a:r>
            <a:r>
              <a:rPr lang="en-US" dirty="0" err="1" smtClean="0"/>
              <a:t>OpenMP</a:t>
            </a:r>
            <a:endParaRPr lang="en-US" dirty="0"/>
          </a:p>
        </p:txBody>
      </p:sp>
      <p:sp>
        <p:nvSpPr>
          <p:cNvPr id="8" name="Content Placeholder 7"/>
          <p:cNvSpPr>
            <a:spLocks noGrp="1"/>
          </p:cNvSpPr>
          <p:nvPr>
            <p:ph sz="half" idx="1"/>
          </p:nvPr>
        </p:nvSpPr>
        <p:spPr>
          <a:xfrm>
            <a:off x="457200" y="1363138"/>
            <a:ext cx="4038600" cy="4525963"/>
          </a:xfrm>
        </p:spPr>
        <p:txBody>
          <a:bodyPr>
            <a:noAutofit/>
          </a:bodyPr>
          <a:lstStyle/>
          <a:p>
            <a:pPr>
              <a:lnSpc>
                <a:spcPct val="95000"/>
              </a:lnSpc>
              <a:spcBef>
                <a:spcPts val="0"/>
              </a:spcBef>
              <a:buNone/>
            </a:pPr>
            <a:r>
              <a:rPr lang="en-US" sz="1200" dirty="0" smtClean="0"/>
              <a:t>Number of threads = 2</a:t>
            </a:r>
          </a:p>
          <a:p>
            <a:pPr>
              <a:lnSpc>
                <a:spcPct val="95000"/>
              </a:lnSpc>
              <a:spcBef>
                <a:spcPts val="0"/>
              </a:spcBef>
              <a:buNone/>
            </a:pPr>
            <a:r>
              <a:rPr lang="en-US" sz="1200" dirty="0" smtClean="0"/>
              <a:t>Thread 0 starting...</a:t>
            </a:r>
          </a:p>
          <a:p>
            <a:pPr>
              <a:lnSpc>
                <a:spcPct val="95000"/>
              </a:lnSpc>
              <a:spcBef>
                <a:spcPts val="0"/>
              </a:spcBef>
              <a:buNone/>
            </a:pPr>
            <a:r>
              <a:rPr lang="en-US" sz="1200" dirty="0" smtClean="0"/>
              <a:t>Thread 1 starting...</a:t>
            </a:r>
          </a:p>
          <a:p>
            <a:pPr>
              <a:lnSpc>
                <a:spcPct val="95000"/>
              </a:lnSpc>
              <a:spcBef>
                <a:spcPts val="0"/>
              </a:spcBef>
              <a:buNone/>
            </a:pPr>
            <a:r>
              <a:rPr lang="en-US" sz="1200" dirty="0" smtClean="0"/>
              <a:t>Thread 0: c[0]= 0.000000</a:t>
            </a:r>
          </a:p>
          <a:p>
            <a:pPr>
              <a:lnSpc>
                <a:spcPct val="95000"/>
              </a:lnSpc>
              <a:spcBef>
                <a:spcPts val="0"/>
              </a:spcBef>
              <a:buNone/>
            </a:pPr>
            <a:r>
              <a:rPr lang="en-US" sz="1200" dirty="0" smtClean="0"/>
              <a:t>Thread 1: c[10]= 20.000000</a:t>
            </a:r>
          </a:p>
          <a:p>
            <a:pPr>
              <a:lnSpc>
                <a:spcPct val="95000"/>
              </a:lnSpc>
              <a:spcBef>
                <a:spcPts val="0"/>
              </a:spcBef>
              <a:buNone/>
            </a:pPr>
            <a:r>
              <a:rPr lang="en-US" sz="1200" dirty="0" smtClean="0"/>
              <a:t>Thread 0: c[1]= 2.000000</a:t>
            </a:r>
          </a:p>
          <a:p>
            <a:pPr>
              <a:lnSpc>
                <a:spcPct val="95000"/>
              </a:lnSpc>
              <a:spcBef>
                <a:spcPts val="0"/>
              </a:spcBef>
              <a:buNone/>
            </a:pPr>
            <a:r>
              <a:rPr lang="en-US" sz="1200" dirty="0" smtClean="0"/>
              <a:t>Thread 1: c[11]= 22.000000</a:t>
            </a:r>
          </a:p>
          <a:p>
            <a:pPr>
              <a:lnSpc>
                <a:spcPct val="95000"/>
              </a:lnSpc>
              <a:spcBef>
                <a:spcPts val="0"/>
              </a:spcBef>
              <a:buNone/>
            </a:pPr>
            <a:r>
              <a:rPr lang="en-US" sz="1200" dirty="0" smtClean="0"/>
              <a:t>Thread 0: c[2]= 4.000000</a:t>
            </a:r>
          </a:p>
          <a:p>
            <a:pPr>
              <a:lnSpc>
                <a:spcPct val="95000"/>
              </a:lnSpc>
              <a:spcBef>
                <a:spcPts val="0"/>
              </a:spcBef>
              <a:buNone/>
            </a:pPr>
            <a:r>
              <a:rPr lang="en-US" sz="1200" dirty="0" smtClean="0"/>
              <a:t>Thread 1: c[12]= 24.000000</a:t>
            </a:r>
          </a:p>
          <a:p>
            <a:pPr>
              <a:lnSpc>
                <a:spcPct val="95000"/>
              </a:lnSpc>
              <a:spcBef>
                <a:spcPts val="0"/>
              </a:spcBef>
              <a:buNone/>
            </a:pPr>
            <a:r>
              <a:rPr lang="en-US" sz="1200" dirty="0" smtClean="0"/>
              <a:t>Thread 0: c[3]= 6.000000</a:t>
            </a:r>
          </a:p>
          <a:p>
            <a:pPr>
              <a:lnSpc>
                <a:spcPct val="95000"/>
              </a:lnSpc>
              <a:spcBef>
                <a:spcPts val="0"/>
              </a:spcBef>
              <a:buNone/>
            </a:pPr>
            <a:r>
              <a:rPr lang="en-US" sz="1200" dirty="0" smtClean="0"/>
              <a:t>Thread 1: c[13]= 26.000000</a:t>
            </a:r>
          </a:p>
          <a:p>
            <a:pPr>
              <a:lnSpc>
                <a:spcPct val="95000"/>
              </a:lnSpc>
              <a:spcBef>
                <a:spcPts val="0"/>
              </a:spcBef>
              <a:buNone/>
            </a:pPr>
            <a:r>
              <a:rPr lang="en-US" sz="1200" dirty="0" smtClean="0"/>
              <a:t>Thread 0: c[4]= 8.000000</a:t>
            </a:r>
          </a:p>
          <a:p>
            <a:pPr>
              <a:lnSpc>
                <a:spcPct val="95000"/>
              </a:lnSpc>
              <a:spcBef>
                <a:spcPts val="0"/>
              </a:spcBef>
              <a:buNone/>
            </a:pPr>
            <a:r>
              <a:rPr lang="en-US" sz="1200" dirty="0" smtClean="0"/>
              <a:t>Thread 1: c[14]= 28.000000</a:t>
            </a:r>
          </a:p>
          <a:p>
            <a:pPr>
              <a:lnSpc>
                <a:spcPct val="95000"/>
              </a:lnSpc>
              <a:spcBef>
                <a:spcPts val="0"/>
              </a:spcBef>
              <a:buNone/>
            </a:pPr>
            <a:r>
              <a:rPr lang="en-US" sz="1200" dirty="0" smtClean="0"/>
              <a:t>Thread 0: c[5]= 10.000000</a:t>
            </a:r>
          </a:p>
          <a:p>
            <a:pPr>
              <a:lnSpc>
                <a:spcPct val="95000"/>
              </a:lnSpc>
              <a:spcBef>
                <a:spcPts val="0"/>
              </a:spcBef>
              <a:buNone/>
            </a:pPr>
            <a:r>
              <a:rPr lang="en-US" sz="1200" dirty="0" smtClean="0"/>
              <a:t>Thread 1: c[15]= 30.000000</a:t>
            </a:r>
          </a:p>
          <a:p>
            <a:pPr>
              <a:lnSpc>
                <a:spcPct val="95000"/>
              </a:lnSpc>
              <a:spcBef>
                <a:spcPts val="0"/>
              </a:spcBef>
              <a:buNone/>
            </a:pPr>
            <a:r>
              <a:rPr lang="en-US" sz="1200" dirty="0" smtClean="0"/>
              <a:t>Thread 0: c[6]= 12.000000</a:t>
            </a:r>
          </a:p>
          <a:p>
            <a:pPr>
              <a:lnSpc>
                <a:spcPct val="95000"/>
              </a:lnSpc>
              <a:spcBef>
                <a:spcPts val="0"/>
              </a:spcBef>
              <a:buNone/>
            </a:pPr>
            <a:r>
              <a:rPr lang="en-US" sz="1200" dirty="0" smtClean="0"/>
              <a:t>Thread 1: c[16]= 32.000000</a:t>
            </a:r>
          </a:p>
          <a:p>
            <a:pPr>
              <a:lnSpc>
                <a:spcPct val="95000"/>
              </a:lnSpc>
              <a:spcBef>
                <a:spcPts val="0"/>
              </a:spcBef>
              <a:buNone/>
            </a:pPr>
            <a:r>
              <a:rPr lang="en-US" sz="1200" dirty="0" smtClean="0"/>
              <a:t>Thread 1: c[17]= 34.000000</a:t>
            </a:r>
          </a:p>
          <a:p>
            <a:pPr>
              <a:lnSpc>
                <a:spcPct val="95000"/>
              </a:lnSpc>
              <a:spcBef>
                <a:spcPts val="0"/>
              </a:spcBef>
              <a:buNone/>
            </a:pPr>
            <a:r>
              <a:rPr lang="en-US" sz="1200" dirty="0" smtClean="0"/>
              <a:t>Thread 1: c[18]= 36.000000</a:t>
            </a:r>
          </a:p>
          <a:p>
            <a:pPr>
              <a:lnSpc>
                <a:spcPct val="95000"/>
              </a:lnSpc>
              <a:spcBef>
                <a:spcPts val="0"/>
              </a:spcBef>
              <a:buNone/>
            </a:pPr>
            <a:r>
              <a:rPr lang="en-US" sz="1200" dirty="0" smtClean="0"/>
              <a:t>Thread 0: c[7]= 14.000000</a:t>
            </a:r>
          </a:p>
          <a:p>
            <a:pPr>
              <a:lnSpc>
                <a:spcPct val="95000"/>
              </a:lnSpc>
              <a:spcBef>
                <a:spcPts val="0"/>
              </a:spcBef>
              <a:buNone/>
            </a:pPr>
            <a:r>
              <a:rPr lang="en-US" sz="1200" dirty="0" smtClean="0"/>
              <a:t>Thread 1: c[19]= 38.000000</a:t>
            </a:r>
          </a:p>
          <a:p>
            <a:pPr>
              <a:lnSpc>
                <a:spcPct val="95000"/>
              </a:lnSpc>
              <a:spcBef>
                <a:spcPts val="0"/>
              </a:spcBef>
              <a:buNone/>
            </a:pPr>
            <a:r>
              <a:rPr lang="en-US" sz="1200" dirty="0" smtClean="0"/>
              <a:t>Thread 0: c[8]= 16.000000</a:t>
            </a:r>
          </a:p>
          <a:p>
            <a:pPr>
              <a:lnSpc>
                <a:spcPct val="95000"/>
              </a:lnSpc>
              <a:spcBef>
                <a:spcPts val="0"/>
              </a:spcBef>
              <a:buNone/>
            </a:pPr>
            <a:r>
              <a:rPr lang="en-US" sz="1200" dirty="0" smtClean="0"/>
              <a:t>Thread 1: c[20]= 40.000000</a:t>
            </a:r>
          </a:p>
          <a:p>
            <a:pPr>
              <a:lnSpc>
                <a:spcPct val="95000"/>
              </a:lnSpc>
              <a:spcBef>
                <a:spcPts val="0"/>
              </a:spcBef>
              <a:buNone/>
            </a:pPr>
            <a:r>
              <a:rPr lang="en-US" sz="1200" dirty="0" smtClean="0"/>
              <a:t>Thread 0: c[9]= 18.000000</a:t>
            </a:r>
          </a:p>
          <a:p>
            <a:pPr>
              <a:lnSpc>
                <a:spcPct val="95000"/>
              </a:lnSpc>
              <a:spcBef>
                <a:spcPts val="0"/>
              </a:spcBef>
              <a:buNone/>
            </a:pPr>
            <a:r>
              <a:rPr lang="en-US" sz="1200" dirty="0" smtClean="0"/>
              <a:t>Thread 1: c[21]= 42.000000</a:t>
            </a:r>
          </a:p>
          <a:p>
            <a:pPr>
              <a:lnSpc>
                <a:spcPct val="95000"/>
              </a:lnSpc>
              <a:spcBef>
                <a:spcPts val="0"/>
              </a:spcBef>
              <a:buNone/>
            </a:pPr>
            <a:r>
              <a:rPr lang="en-US" sz="1200" dirty="0" smtClean="0"/>
              <a:t>Thread 0: c[30]= 60.000000</a:t>
            </a:r>
          </a:p>
          <a:p>
            <a:pPr>
              <a:lnSpc>
                <a:spcPct val="95000"/>
              </a:lnSpc>
              <a:spcBef>
                <a:spcPts val="0"/>
              </a:spcBef>
              <a:buNone/>
            </a:pPr>
            <a:r>
              <a:rPr lang="en-US" sz="1200" dirty="0" smtClean="0"/>
              <a:t>Thread 1: c[22]= 44.000000</a:t>
            </a:r>
          </a:p>
          <a:p>
            <a:pPr>
              <a:lnSpc>
                <a:spcPct val="95000"/>
              </a:lnSpc>
              <a:spcBef>
                <a:spcPts val="0"/>
              </a:spcBef>
              <a:buNone/>
            </a:pPr>
            <a:r>
              <a:rPr lang="en-US" sz="1200" dirty="0" smtClean="0"/>
              <a:t>Thread 0: c[31]= 62.000000</a:t>
            </a:r>
          </a:p>
          <a:p>
            <a:pPr>
              <a:lnSpc>
                <a:spcPct val="95000"/>
              </a:lnSpc>
              <a:spcBef>
                <a:spcPts val="0"/>
              </a:spcBef>
              <a:buNone/>
            </a:pPr>
            <a:r>
              <a:rPr lang="en-US" sz="1200" dirty="0" smtClean="0"/>
              <a:t>Thread 1: c[23]= 46.000000</a:t>
            </a:r>
          </a:p>
        </p:txBody>
      </p:sp>
      <p:sp>
        <p:nvSpPr>
          <p:cNvPr id="9" name="Content Placeholder 8"/>
          <p:cNvSpPr>
            <a:spLocks noGrp="1"/>
          </p:cNvSpPr>
          <p:nvPr>
            <p:ph sz="half" idx="2"/>
          </p:nvPr>
        </p:nvSpPr>
        <p:spPr>
          <a:xfrm>
            <a:off x="4648200" y="1363138"/>
            <a:ext cx="4038600" cy="4525963"/>
          </a:xfrm>
        </p:spPr>
        <p:txBody>
          <a:bodyPr>
            <a:noAutofit/>
          </a:bodyPr>
          <a:lstStyle/>
          <a:p>
            <a:pPr>
              <a:lnSpc>
                <a:spcPct val="95000"/>
              </a:lnSpc>
              <a:spcBef>
                <a:spcPts val="0"/>
              </a:spcBef>
              <a:buNone/>
            </a:pPr>
            <a:r>
              <a:rPr lang="en-US" sz="1200" dirty="0" smtClean="0"/>
              <a:t>. . .</a:t>
            </a:r>
          </a:p>
          <a:p>
            <a:pPr>
              <a:lnSpc>
                <a:spcPct val="95000"/>
              </a:lnSpc>
              <a:spcBef>
                <a:spcPts val="0"/>
              </a:spcBef>
              <a:buNone/>
            </a:pPr>
            <a:r>
              <a:rPr lang="en-US" sz="1200" dirty="0" smtClean="0"/>
              <a:t>Thread 0: c[78]= 156.000000</a:t>
            </a:r>
          </a:p>
          <a:p>
            <a:pPr>
              <a:lnSpc>
                <a:spcPct val="95000"/>
              </a:lnSpc>
              <a:spcBef>
                <a:spcPts val="0"/>
              </a:spcBef>
              <a:buNone/>
            </a:pPr>
            <a:r>
              <a:rPr lang="en-US" sz="1200" dirty="0" smtClean="0"/>
              <a:t>Thread 1: c[25]= 50.000000</a:t>
            </a:r>
          </a:p>
          <a:p>
            <a:pPr>
              <a:lnSpc>
                <a:spcPct val="95000"/>
              </a:lnSpc>
              <a:spcBef>
                <a:spcPts val="0"/>
              </a:spcBef>
              <a:buNone/>
            </a:pPr>
            <a:r>
              <a:rPr lang="en-US" sz="1200" dirty="0" smtClean="0"/>
              <a:t>Thread 0: c[79]= 158.000000</a:t>
            </a:r>
          </a:p>
          <a:p>
            <a:pPr>
              <a:lnSpc>
                <a:spcPct val="95000"/>
              </a:lnSpc>
              <a:spcBef>
                <a:spcPts val="0"/>
              </a:spcBef>
              <a:buNone/>
            </a:pPr>
            <a:r>
              <a:rPr lang="en-US" sz="1200" dirty="0" smtClean="0"/>
              <a:t>Thread 1: c[26]= 52.000000</a:t>
            </a:r>
          </a:p>
          <a:p>
            <a:pPr>
              <a:lnSpc>
                <a:spcPct val="95000"/>
              </a:lnSpc>
              <a:spcBef>
                <a:spcPts val="0"/>
              </a:spcBef>
              <a:buNone/>
            </a:pPr>
            <a:r>
              <a:rPr lang="en-US" sz="1200" dirty="0" smtClean="0"/>
              <a:t>Thread 0: c[80]= 160.000000</a:t>
            </a:r>
          </a:p>
          <a:p>
            <a:pPr>
              <a:lnSpc>
                <a:spcPct val="95000"/>
              </a:lnSpc>
              <a:spcBef>
                <a:spcPts val="0"/>
              </a:spcBef>
              <a:buNone/>
            </a:pPr>
            <a:r>
              <a:rPr lang="en-US" sz="1200" dirty="0" smtClean="0"/>
              <a:t>Thread 1: c[27]= 54.000000</a:t>
            </a:r>
          </a:p>
          <a:p>
            <a:pPr>
              <a:lnSpc>
                <a:spcPct val="95000"/>
              </a:lnSpc>
              <a:spcBef>
                <a:spcPts val="0"/>
              </a:spcBef>
              <a:buNone/>
            </a:pPr>
            <a:r>
              <a:rPr lang="en-US" sz="1200" dirty="0" smtClean="0"/>
              <a:t>Thread 0: c[81]= 162.000000</a:t>
            </a:r>
          </a:p>
          <a:p>
            <a:pPr>
              <a:lnSpc>
                <a:spcPct val="95000"/>
              </a:lnSpc>
              <a:spcBef>
                <a:spcPts val="0"/>
              </a:spcBef>
              <a:buNone/>
            </a:pPr>
            <a:r>
              <a:rPr lang="en-US" sz="1200" dirty="0" smtClean="0"/>
              <a:t>Thread 1: c[28]= 56.000000</a:t>
            </a:r>
          </a:p>
          <a:p>
            <a:pPr>
              <a:lnSpc>
                <a:spcPct val="95000"/>
              </a:lnSpc>
              <a:spcBef>
                <a:spcPts val="0"/>
              </a:spcBef>
              <a:buNone/>
            </a:pPr>
            <a:r>
              <a:rPr lang="en-US" sz="1200" dirty="0" smtClean="0"/>
              <a:t>Thread 0: c[82]= 164.000000</a:t>
            </a:r>
          </a:p>
          <a:p>
            <a:pPr>
              <a:lnSpc>
                <a:spcPct val="95000"/>
              </a:lnSpc>
              <a:spcBef>
                <a:spcPts val="0"/>
              </a:spcBef>
              <a:buNone/>
            </a:pPr>
            <a:r>
              <a:rPr lang="en-US" sz="1200" dirty="0" smtClean="0"/>
              <a:t>Thread 1: c[29]= 58.000000</a:t>
            </a:r>
          </a:p>
          <a:p>
            <a:pPr>
              <a:lnSpc>
                <a:spcPct val="95000"/>
              </a:lnSpc>
              <a:spcBef>
                <a:spcPts val="0"/>
              </a:spcBef>
              <a:buNone/>
            </a:pPr>
            <a:r>
              <a:rPr lang="en-US" sz="1200" dirty="0" smtClean="0"/>
              <a:t>Thread 0: c[83]= 166.000000</a:t>
            </a:r>
          </a:p>
          <a:p>
            <a:pPr>
              <a:lnSpc>
                <a:spcPct val="95000"/>
              </a:lnSpc>
              <a:spcBef>
                <a:spcPts val="0"/>
              </a:spcBef>
              <a:buNone/>
            </a:pPr>
            <a:r>
              <a:rPr lang="en-US" sz="1200" dirty="0" smtClean="0"/>
              <a:t>Thread 1: c[90]= 180.000000</a:t>
            </a:r>
          </a:p>
          <a:p>
            <a:pPr>
              <a:lnSpc>
                <a:spcPct val="95000"/>
              </a:lnSpc>
              <a:spcBef>
                <a:spcPts val="0"/>
              </a:spcBef>
              <a:buNone/>
            </a:pPr>
            <a:r>
              <a:rPr lang="en-US" sz="1200" dirty="0" smtClean="0"/>
              <a:t>Thread 0: c[84]= 168.000000</a:t>
            </a:r>
          </a:p>
          <a:p>
            <a:pPr>
              <a:lnSpc>
                <a:spcPct val="95000"/>
              </a:lnSpc>
              <a:spcBef>
                <a:spcPts val="0"/>
              </a:spcBef>
              <a:buNone/>
            </a:pPr>
            <a:r>
              <a:rPr lang="en-US" sz="1200" dirty="0" smtClean="0"/>
              <a:t>Thread 1: c[91]= 182.000000</a:t>
            </a:r>
          </a:p>
          <a:p>
            <a:pPr>
              <a:lnSpc>
                <a:spcPct val="95000"/>
              </a:lnSpc>
              <a:spcBef>
                <a:spcPts val="0"/>
              </a:spcBef>
              <a:buNone/>
            </a:pPr>
            <a:r>
              <a:rPr lang="en-US" sz="1200" dirty="0" smtClean="0"/>
              <a:t>Thread 0: c[85]= 170.000000</a:t>
            </a:r>
          </a:p>
          <a:p>
            <a:pPr>
              <a:lnSpc>
                <a:spcPct val="95000"/>
              </a:lnSpc>
              <a:spcBef>
                <a:spcPts val="0"/>
              </a:spcBef>
              <a:buNone/>
            </a:pPr>
            <a:r>
              <a:rPr lang="en-US" sz="1200" dirty="0" smtClean="0"/>
              <a:t>Thread 1: c[92]= 184.000000</a:t>
            </a:r>
          </a:p>
          <a:p>
            <a:pPr>
              <a:lnSpc>
                <a:spcPct val="95000"/>
              </a:lnSpc>
              <a:spcBef>
                <a:spcPts val="0"/>
              </a:spcBef>
              <a:buNone/>
            </a:pPr>
            <a:r>
              <a:rPr lang="en-US" sz="1200" dirty="0" smtClean="0"/>
              <a:t>Thread 0: c[86]= 172.000000</a:t>
            </a:r>
          </a:p>
          <a:p>
            <a:pPr>
              <a:lnSpc>
                <a:spcPct val="95000"/>
              </a:lnSpc>
              <a:spcBef>
                <a:spcPts val="0"/>
              </a:spcBef>
              <a:buNone/>
            </a:pPr>
            <a:r>
              <a:rPr lang="en-US" sz="1200" dirty="0" smtClean="0"/>
              <a:t>Thread 1: c[93]= 186.000000</a:t>
            </a:r>
          </a:p>
          <a:p>
            <a:pPr>
              <a:lnSpc>
                <a:spcPct val="95000"/>
              </a:lnSpc>
              <a:spcBef>
                <a:spcPts val="0"/>
              </a:spcBef>
              <a:buNone/>
            </a:pPr>
            <a:r>
              <a:rPr lang="en-US" sz="1200" dirty="0" smtClean="0"/>
              <a:t>Thread 0: c[87]= 174.000000</a:t>
            </a:r>
          </a:p>
          <a:p>
            <a:pPr>
              <a:lnSpc>
                <a:spcPct val="95000"/>
              </a:lnSpc>
              <a:spcBef>
                <a:spcPts val="0"/>
              </a:spcBef>
              <a:buNone/>
            </a:pPr>
            <a:r>
              <a:rPr lang="en-US" sz="1200" dirty="0" smtClean="0"/>
              <a:t>Thread 1: c[94]= 188.000000</a:t>
            </a:r>
          </a:p>
          <a:p>
            <a:pPr>
              <a:lnSpc>
                <a:spcPct val="95000"/>
              </a:lnSpc>
              <a:spcBef>
                <a:spcPts val="0"/>
              </a:spcBef>
              <a:buNone/>
            </a:pPr>
            <a:r>
              <a:rPr lang="en-US" sz="1200" dirty="0" smtClean="0"/>
              <a:t>Thread 0: c[88]= 176.000000</a:t>
            </a:r>
          </a:p>
          <a:p>
            <a:pPr>
              <a:lnSpc>
                <a:spcPct val="95000"/>
              </a:lnSpc>
              <a:spcBef>
                <a:spcPts val="0"/>
              </a:spcBef>
              <a:buNone/>
            </a:pPr>
            <a:r>
              <a:rPr lang="en-US" sz="1200" dirty="0" smtClean="0"/>
              <a:t>Thread 1: c[95]= 190.000000</a:t>
            </a:r>
          </a:p>
          <a:p>
            <a:pPr>
              <a:lnSpc>
                <a:spcPct val="95000"/>
              </a:lnSpc>
              <a:spcBef>
                <a:spcPts val="0"/>
              </a:spcBef>
              <a:buNone/>
            </a:pPr>
            <a:r>
              <a:rPr lang="en-US" sz="1200" dirty="0" smtClean="0"/>
              <a:t>Thread 0: c[89]= 178.000000</a:t>
            </a:r>
          </a:p>
          <a:p>
            <a:pPr>
              <a:lnSpc>
                <a:spcPct val="95000"/>
              </a:lnSpc>
              <a:spcBef>
                <a:spcPts val="0"/>
              </a:spcBef>
              <a:buNone/>
            </a:pPr>
            <a:r>
              <a:rPr lang="en-US" sz="1200" dirty="0" smtClean="0"/>
              <a:t>Thread 1: c[96]= 192.000000</a:t>
            </a:r>
          </a:p>
          <a:p>
            <a:pPr>
              <a:lnSpc>
                <a:spcPct val="95000"/>
              </a:lnSpc>
              <a:spcBef>
                <a:spcPts val="0"/>
              </a:spcBef>
              <a:buNone/>
            </a:pPr>
            <a:r>
              <a:rPr lang="en-US" sz="1200" dirty="0" smtClean="0"/>
              <a:t>Thread 1: c[97]= 194.000000</a:t>
            </a:r>
          </a:p>
          <a:p>
            <a:pPr>
              <a:lnSpc>
                <a:spcPct val="95000"/>
              </a:lnSpc>
              <a:spcBef>
                <a:spcPts val="0"/>
              </a:spcBef>
              <a:buNone/>
            </a:pPr>
            <a:r>
              <a:rPr lang="en-US" sz="1200" dirty="0" smtClean="0"/>
              <a:t>Thread 1: c[98]= 196.000000</a:t>
            </a:r>
          </a:p>
          <a:p>
            <a:pPr>
              <a:lnSpc>
                <a:spcPct val="95000"/>
              </a:lnSpc>
              <a:spcBef>
                <a:spcPts val="0"/>
              </a:spcBef>
              <a:buNone/>
            </a:pPr>
            <a:r>
              <a:rPr lang="en-US" sz="1200" dirty="0" smtClean="0"/>
              <a:t>Thread 1: c[99]= 198.000000</a:t>
            </a:r>
          </a:p>
        </p:txBody>
      </p:sp>
      <p:sp>
        <p:nvSpPr>
          <p:cNvPr id="4" name="Date Placeholder 3"/>
          <p:cNvSpPr>
            <a:spLocks noGrp="1"/>
          </p:cNvSpPr>
          <p:nvPr>
            <p:ph type="dt" sz="half" idx="10"/>
          </p:nvPr>
        </p:nvSpPr>
        <p:spPr/>
        <p:txBody>
          <a:bodyPr/>
          <a:lstStyle/>
          <a:p>
            <a:fld id="{08D72DDE-A054-AF4F-B807-D87BFD793F07}"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err="1" smtClean="0"/>
              <a:t>Workshare</a:t>
            </a:r>
            <a:r>
              <a:rPr lang="en-US" dirty="0" smtClean="0"/>
              <a:t> </a:t>
            </a:r>
            <a:r>
              <a:rPr lang="en-US" dirty="0" smtClean="0">
                <a:latin typeface="Courier New"/>
                <a:cs typeface="Courier New"/>
              </a:rPr>
              <a:t>sections</a:t>
            </a:r>
            <a:r>
              <a:rPr lang="en-US" dirty="0" smtClean="0">
                <a:cs typeface="Courier New"/>
              </a:rPr>
              <a:t> </a:t>
            </a:r>
            <a:r>
              <a:rPr lang="en-US" dirty="0" smtClean="0"/>
              <a:t>Example #2</a:t>
            </a:r>
            <a:br>
              <a:rPr lang="en-US" dirty="0" smtClean="0"/>
            </a:br>
            <a:r>
              <a:rPr lang="en-US" dirty="0" smtClean="0"/>
              <a:t>in </a:t>
            </a:r>
            <a:r>
              <a:rPr lang="en-US" dirty="0" err="1" smtClean="0"/>
              <a:t>OpenMP</a:t>
            </a:r>
            <a:endParaRPr lang="en-US" dirty="0"/>
          </a:p>
        </p:txBody>
      </p:sp>
      <p:sp>
        <p:nvSpPr>
          <p:cNvPr id="3" name="Content Placeholder 2"/>
          <p:cNvSpPr>
            <a:spLocks noGrp="1"/>
          </p:cNvSpPr>
          <p:nvPr>
            <p:ph idx="1"/>
          </p:nvPr>
        </p:nvSpPr>
        <p:spPr>
          <a:xfrm>
            <a:off x="457200" y="1439333"/>
            <a:ext cx="8229600" cy="4788096"/>
          </a:xfrm>
        </p:spPr>
        <p:txBody>
          <a:bodyPr>
            <a:noAutofit/>
          </a:bodyPr>
          <a:lstStyle/>
          <a:p>
            <a:pPr>
              <a:buNone/>
            </a:pPr>
            <a:r>
              <a:rPr lang="en-US" sz="1600" dirty="0" smtClean="0">
                <a:latin typeface="Courier New"/>
                <a:cs typeface="Courier New"/>
              </a:rPr>
              <a:t>#include &lt;</a:t>
            </a:r>
            <a:r>
              <a:rPr lang="en-US" sz="1600" dirty="0" err="1" smtClean="0">
                <a:latin typeface="Courier New"/>
                <a:cs typeface="Courier New"/>
              </a:rPr>
              <a:t>omp.h</a:t>
            </a:r>
            <a:r>
              <a:rPr lang="en-US" sz="1600" dirty="0" smtClean="0">
                <a:latin typeface="Courier New"/>
                <a:cs typeface="Courier New"/>
              </a:rPr>
              <a:t>&gt;</a:t>
            </a:r>
          </a:p>
          <a:p>
            <a:pPr>
              <a:buNone/>
            </a:pPr>
            <a:r>
              <a:rPr lang="en-US" sz="1600" dirty="0" smtClean="0">
                <a:latin typeface="Courier New"/>
                <a:cs typeface="Courier New"/>
              </a:rPr>
              <a:t>#include &lt;</a:t>
            </a:r>
            <a:r>
              <a:rPr lang="en-US" sz="1600" dirty="0" err="1" smtClean="0">
                <a:latin typeface="Courier New"/>
                <a:cs typeface="Courier New"/>
              </a:rPr>
              <a:t>stdio.h</a:t>
            </a:r>
            <a:r>
              <a:rPr lang="en-US" sz="1600" dirty="0" smtClean="0">
                <a:latin typeface="Courier New"/>
                <a:cs typeface="Courier New"/>
              </a:rPr>
              <a:t>&gt;</a:t>
            </a:r>
          </a:p>
          <a:p>
            <a:pPr>
              <a:buNone/>
            </a:pPr>
            <a:r>
              <a:rPr lang="en-US" sz="1600" dirty="0" smtClean="0">
                <a:latin typeface="Courier New"/>
                <a:cs typeface="Courier New"/>
              </a:rPr>
              <a:t>#include &lt;</a:t>
            </a:r>
            <a:r>
              <a:rPr lang="en-US" sz="1600" dirty="0" err="1" smtClean="0">
                <a:latin typeface="Courier New"/>
                <a:cs typeface="Courier New"/>
              </a:rPr>
              <a:t>stdlib.h</a:t>
            </a:r>
            <a:r>
              <a:rPr lang="en-US" sz="1600" dirty="0" smtClean="0">
                <a:latin typeface="Courier New"/>
                <a:cs typeface="Courier New"/>
              </a:rPr>
              <a:t>&gt;</a:t>
            </a:r>
          </a:p>
          <a:p>
            <a:pPr>
              <a:buNone/>
            </a:pPr>
            <a:r>
              <a:rPr lang="en-US" sz="1600" dirty="0" smtClean="0">
                <a:latin typeface="Courier New"/>
                <a:cs typeface="Courier New"/>
              </a:rPr>
              <a:t>#define N     50</a:t>
            </a:r>
          </a:p>
          <a:p>
            <a:pPr>
              <a:buNone/>
            </a:pPr>
            <a:r>
              <a:rPr lang="en-US" sz="1600" dirty="0" err="1" smtClean="0">
                <a:latin typeface="Courier New"/>
                <a:cs typeface="Courier New"/>
              </a:rPr>
              <a:t>int</a:t>
            </a:r>
            <a:r>
              <a:rPr lang="en-US" sz="1600" dirty="0" smtClean="0">
                <a:latin typeface="Courier New"/>
                <a:cs typeface="Courier New"/>
              </a:rPr>
              <a:t> main (</a:t>
            </a:r>
            <a:r>
              <a:rPr lang="en-US" sz="1600" dirty="0" err="1" smtClean="0">
                <a:latin typeface="Courier New"/>
                <a:cs typeface="Courier New"/>
              </a:rPr>
              <a:t>int</a:t>
            </a:r>
            <a:r>
              <a:rPr lang="en-US" sz="1600" dirty="0" smtClean="0">
                <a:latin typeface="Courier New"/>
                <a:cs typeface="Courier New"/>
              </a:rPr>
              <a:t> </a:t>
            </a:r>
            <a:r>
              <a:rPr lang="en-US" sz="1600" dirty="0" err="1" smtClean="0">
                <a:latin typeface="Courier New"/>
                <a:cs typeface="Courier New"/>
              </a:rPr>
              <a:t>argc</a:t>
            </a:r>
            <a:r>
              <a:rPr lang="en-US" sz="1600" dirty="0" smtClean="0">
                <a:latin typeface="Courier New"/>
                <a:cs typeface="Courier New"/>
              </a:rPr>
              <a:t>, char *</a:t>
            </a:r>
            <a:r>
              <a:rPr lang="en-US" sz="1600" dirty="0" err="1" smtClean="0">
                <a:latin typeface="Courier New"/>
                <a:cs typeface="Courier New"/>
              </a:rPr>
              <a:t>argv</a:t>
            </a:r>
            <a:r>
              <a:rPr lang="en-US" sz="1600" dirty="0" smtClean="0">
                <a:latin typeface="Courier New"/>
                <a:cs typeface="Courier New"/>
              </a:rPr>
              <a:t>[])</a:t>
            </a:r>
          </a:p>
          <a:p>
            <a:pPr>
              <a:buNone/>
            </a:pPr>
            <a:r>
              <a:rPr lang="en-US" sz="1600" dirty="0" smtClean="0">
                <a:latin typeface="Courier New"/>
                <a:cs typeface="Courier New"/>
              </a:rPr>
              <a:t>{ </a:t>
            </a:r>
            <a:r>
              <a:rPr lang="en-US" sz="1600" dirty="0" err="1" smtClean="0">
                <a:latin typeface="Courier New"/>
                <a:cs typeface="Courier New"/>
              </a:rPr>
              <a:t>int</a:t>
            </a:r>
            <a:r>
              <a:rPr lang="en-US" sz="1600" dirty="0" smtClean="0">
                <a:latin typeface="Courier New"/>
                <a:cs typeface="Courier New"/>
              </a:rPr>
              <a:t> </a:t>
            </a:r>
            <a:r>
              <a:rPr lang="en-US" sz="1600" dirty="0" err="1" smtClean="0">
                <a:latin typeface="Courier New"/>
                <a:cs typeface="Courier New"/>
              </a:rPr>
              <a:t>i</a:t>
            </a:r>
            <a:r>
              <a:rPr lang="en-US" sz="1600" dirty="0" smtClean="0">
                <a:latin typeface="Courier New"/>
                <a:cs typeface="Courier New"/>
              </a:rPr>
              <a:t>, </a:t>
            </a:r>
            <a:r>
              <a:rPr lang="en-US" sz="1600" dirty="0" err="1" smtClean="0">
                <a:latin typeface="Courier New"/>
                <a:cs typeface="Courier New"/>
              </a:rPr>
              <a:t>nthreads</a:t>
            </a:r>
            <a:r>
              <a:rPr lang="en-US" sz="1600" dirty="0" smtClean="0">
                <a:latin typeface="Courier New"/>
                <a:cs typeface="Courier New"/>
              </a:rPr>
              <a:t>, </a:t>
            </a:r>
            <a:r>
              <a:rPr lang="en-US" sz="1600" dirty="0" err="1" smtClean="0">
                <a:latin typeface="Courier New"/>
                <a:cs typeface="Courier New"/>
              </a:rPr>
              <a:t>tid</a:t>
            </a:r>
            <a:r>
              <a:rPr lang="en-US" sz="1600" dirty="0" smtClean="0">
                <a:latin typeface="Courier New"/>
                <a:cs typeface="Courier New"/>
              </a:rPr>
              <a:t>;</a:t>
            </a:r>
          </a:p>
          <a:p>
            <a:pPr>
              <a:buNone/>
            </a:pPr>
            <a:r>
              <a:rPr lang="en-US" sz="1600" dirty="0" smtClean="0">
                <a:latin typeface="Courier New"/>
                <a:cs typeface="Courier New"/>
              </a:rPr>
              <a:t>  float </a:t>
            </a:r>
            <a:r>
              <a:rPr lang="en-US" sz="1600" dirty="0" err="1" smtClean="0">
                <a:latin typeface="Courier New"/>
                <a:cs typeface="Courier New"/>
              </a:rPr>
              <a:t>a[N</a:t>
            </a:r>
            <a:r>
              <a:rPr lang="en-US" sz="1600" dirty="0" smtClean="0">
                <a:latin typeface="Courier New"/>
                <a:cs typeface="Courier New"/>
              </a:rPr>
              <a:t>], </a:t>
            </a:r>
            <a:r>
              <a:rPr lang="en-US" sz="1600" dirty="0" err="1" smtClean="0">
                <a:latin typeface="Courier New"/>
                <a:cs typeface="Courier New"/>
              </a:rPr>
              <a:t>b[N</a:t>
            </a:r>
            <a:r>
              <a:rPr lang="en-US" sz="1600" dirty="0" smtClean="0">
                <a:latin typeface="Courier New"/>
                <a:cs typeface="Courier New"/>
              </a:rPr>
              <a:t>], </a:t>
            </a:r>
            <a:r>
              <a:rPr lang="en-US" sz="1600" dirty="0" err="1" smtClean="0">
                <a:latin typeface="Courier New"/>
                <a:cs typeface="Courier New"/>
              </a:rPr>
              <a:t>c[N</a:t>
            </a:r>
            <a:r>
              <a:rPr lang="en-US" sz="1600" dirty="0" smtClean="0">
                <a:latin typeface="Courier New"/>
                <a:cs typeface="Courier New"/>
              </a:rPr>
              <a:t>], </a:t>
            </a:r>
            <a:r>
              <a:rPr lang="en-US" sz="1600" dirty="0" err="1" smtClean="0">
                <a:latin typeface="Courier New"/>
                <a:cs typeface="Courier New"/>
              </a:rPr>
              <a:t>d[N</a:t>
            </a:r>
            <a:r>
              <a:rPr lang="en-US" sz="1600" dirty="0" smtClean="0">
                <a:latin typeface="Courier New"/>
                <a:cs typeface="Courier New"/>
              </a:rPr>
              <a:t>];</a:t>
            </a:r>
          </a:p>
          <a:p>
            <a:pPr>
              <a:buNone/>
            </a:pPr>
            <a:endParaRPr lang="en-US" sz="1600" dirty="0" smtClean="0">
              <a:latin typeface="Courier New"/>
              <a:cs typeface="Courier New"/>
            </a:endParaRPr>
          </a:p>
          <a:p>
            <a:pPr>
              <a:buNone/>
            </a:pPr>
            <a:r>
              <a:rPr lang="en-US" sz="1600" dirty="0" smtClean="0">
                <a:latin typeface="Courier New"/>
                <a:cs typeface="Courier New"/>
              </a:rPr>
              <a:t>/* Some initializations */</a:t>
            </a:r>
          </a:p>
          <a:p>
            <a:pPr>
              <a:buNone/>
            </a:pPr>
            <a:r>
              <a:rPr lang="en-US" sz="1600" dirty="0" smtClean="0">
                <a:latin typeface="Courier New"/>
                <a:cs typeface="Courier New"/>
              </a:rPr>
              <a:t>for (</a:t>
            </a:r>
            <a:r>
              <a:rPr lang="en-US" sz="1600" dirty="0" err="1" smtClean="0">
                <a:latin typeface="Courier New"/>
                <a:cs typeface="Courier New"/>
              </a:rPr>
              <a:t>i</a:t>
            </a:r>
            <a:r>
              <a:rPr lang="en-US" sz="1600" dirty="0" smtClean="0">
                <a:latin typeface="Courier New"/>
                <a:cs typeface="Courier New"/>
              </a:rPr>
              <a:t>=0; </a:t>
            </a:r>
            <a:r>
              <a:rPr lang="en-US" sz="1600" dirty="0" err="1" smtClean="0">
                <a:latin typeface="Courier New"/>
                <a:cs typeface="Courier New"/>
              </a:rPr>
              <a:t>i</a:t>
            </a:r>
            <a:r>
              <a:rPr lang="en-US" sz="1600" dirty="0" smtClean="0">
                <a:latin typeface="Courier New"/>
                <a:cs typeface="Courier New"/>
              </a:rPr>
              <a:t>&lt;N; </a:t>
            </a:r>
            <a:r>
              <a:rPr lang="en-US" sz="1600" dirty="0" err="1" smtClean="0">
                <a:latin typeface="Courier New"/>
                <a:cs typeface="Courier New"/>
              </a:rPr>
              <a:t>i</a:t>
            </a:r>
            <a:r>
              <a:rPr lang="en-US" sz="1600" dirty="0" smtClean="0">
                <a:latin typeface="Courier New"/>
                <a:cs typeface="Courier New"/>
              </a:rPr>
              <a:t>++) {</a:t>
            </a:r>
          </a:p>
          <a:p>
            <a:pPr>
              <a:buNone/>
            </a:pPr>
            <a:r>
              <a:rPr lang="en-US" sz="1600" dirty="0" smtClean="0">
                <a:latin typeface="Courier New"/>
                <a:cs typeface="Courier New"/>
              </a:rPr>
              <a:t>  </a:t>
            </a:r>
            <a:r>
              <a:rPr lang="en-US" sz="1600" dirty="0" err="1" smtClean="0">
                <a:latin typeface="Courier New"/>
                <a:cs typeface="Courier New"/>
              </a:rPr>
              <a:t>a[i</a:t>
            </a:r>
            <a:r>
              <a:rPr lang="en-US" sz="1600" dirty="0" smtClean="0">
                <a:latin typeface="Courier New"/>
                <a:cs typeface="Courier New"/>
              </a:rPr>
              <a:t>] = </a:t>
            </a:r>
            <a:r>
              <a:rPr lang="en-US" sz="1600" dirty="0" err="1" smtClean="0">
                <a:latin typeface="Courier New"/>
                <a:cs typeface="Courier New"/>
              </a:rPr>
              <a:t>i</a:t>
            </a:r>
            <a:r>
              <a:rPr lang="en-US" sz="1600" dirty="0" smtClean="0">
                <a:latin typeface="Courier New"/>
                <a:cs typeface="Courier New"/>
              </a:rPr>
              <a:t> * 1.5;</a:t>
            </a:r>
          </a:p>
          <a:p>
            <a:pPr>
              <a:buNone/>
            </a:pPr>
            <a:r>
              <a:rPr lang="en-US" sz="1600" dirty="0" smtClean="0">
                <a:latin typeface="Courier New"/>
                <a:cs typeface="Courier New"/>
              </a:rPr>
              <a:t>  </a:t>
            </a:r>
            <a:r>
              <a:rPr lang="en-US" sz="1600" dirty="0" err="1" smtClean="0">
                <a:latin typeface="Courier New"/>
                <a:cs typeface="Courier New"/>
              </a:rPr>
              <a:t>b[i</a:t>
            </a:r>
            <a:r>
              <a:rPr lang="en-US" sz="1600" dirty="0" smtClean="0">
                <a:latin typeface="Courier New"/>
                <a:cs typeface="Courier New"/>
              </a:rPr>
              <a:t>] = </a:t>
            </a:r>
            <a:r>
              <a:rPr lang="en-US" sz="1600" dirty="0" err="1" smtClean="0">
                <a:latin typeface="Courier New"/>
                <a:cs typeface="Courier New"/>
              </a:rPr>
              <a:t>i</a:t>
            </a:r>
            <a:r>
              <a:rPr lang="en-US" sz="1600" dirty="0" smtClean="0">
                <a:latin typeface="Courier New"/>
                <a:cs typeface="Courier New"/>
              </a:rPr>
              <a:t> + 22.35;</a:t>
            </a:r>
          </a:p>
          <a:p>
            <a:pPr>
              <a:buNone/>
            </a:pPr>
            <a:r>
              <a:rPr lang="en-US" sz="1600" dirty="0" smtClean="0">
                <a:latin typeface="Courier New"/>
                <a:cs typeface="Courier New"/>
              </a:rPr>
              <a:t>  </a:t>
            </a:r>
            <a:r>
              <a:rPr lang="en-US" sz="1600" dirty="0" err="1" smtClean="0">
                <a:latin typeface="Courier New"/>
                <a:cs typeface="Courier New"/>
              </a:rPr>
              <a:t>c[i</a:t>
            </a:r>
            <a:r>
              <a:rPr lang="en-US" sz="1600" dirty="0" smtClean="0">
                <a:latin typeface="Courier New"/>
                <a:cs typeface="Courier New"/>
              </a:rPr>
              <a:t>] = </a:t>
            </a:r>
            <a:r>
              <a:rPr lang="en-US" sz="1600" dirty="0" err="1" smtClean="0">
                <a:latin typeface="Courier New"/>
                <a:cs typeface="Courier New"/>
              </a:rPr>
              <a:t>d[i</a:t>
            </a:r>
            <a:r>
              <a:rPr lang="en-US" sz="1600" dirty="0" smtClean="0">
                <a:latin typeface="Courier New"/>
                <a:cs typeface="Courier New"/>
              </a:rPr>
              <a:t>] = 0.0;</a:t>
            </a:r>
          </a:p>
          <a:p>
            <a:pPr>
              <a:buNone/>
            </a:pPr>
            <a:r>
              <a:rPr lang="en-US" sz="1600" dirty="0" smtClean="0">
                <a:latin typeface="Courier New"/>
                <a:cs typeface="Courier New"/>
              </a:rPr>
              <a:t>  }</a:t>
            </a:r>
          </a:p>
        </p:txBody>
      </p:sp>
      <p:sp>
        <p:nvSpPr>
          <p:cNvPr id="4" name="Date Placeholder 3"/>
          <p:cNvSpPr>
            <a:spLocks noGrp="1"/>
          </p:cNvSpPr>
          <p:nvPr>
            <p:ph type="dt" sz="half" idx="10"/>
          </p:nvPr>
        </p:nvSpPr>
        <p:spPr/>
        <p:txBody>
          <a:bodyPr/>
          <a:lstStyle/>
          <a:p>
            <a:fld id="{695E7808-982C-C942-A8FA-333A0703A958}"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err="1" smtClean="0"/>
              <a:t>Workshare</a:t>
            </a:r>
            <a:r>
              <a:rPr lang="en-US" dirty="0" smtClean="0"/>
              <a:t> </a:t>
            </a:r>
            <a:r>
              <a:rPr lang="en-US" dirty="0" smtClean="0">
                <a:latin typeface="Courier New"/>
                <a:cs typeface="Courier New"/>
              </a:rPr>
              <a:t>sections</a:t>
            </a:r>
            <a:r>
              <a:rPr lang="en-US" dirty="0" smtClean="0">
                <a:cs typeface="Courier New"/>
              </a:rPr>
              <a:t> </a:t>
            </a:r>
            <a:r>
              <a:rPr lang="en-US" dirty="0" smtClean="0"/>
              <a:t>Example #2</a:t>
            </a:r>
            <a:br>
              <a:rPr lang="en-US" dirty="0" smtClean="0"/>
            </a:br>
            <a:r>
              <a:rPr lang="en-US" dirty="0" smtClean="0"/>
              <a:t>in </a:t>
            </a:r>
            <a:r>
              <a:rPr lang="en-US" dirty="0" err="1" smtClean="0"/>
              <a:t>OpenMP</a:t>
            </a:r>
            <a:endParaRPr lang="en-US" dirty="0"/>
          </a:p>
        </p:txBody>
      </p:sp>
      <p:sp>
        <p:nvSpPr>
          <p:cNvPr id="3" name="Content Placeholder 2"/>
          <p:cNvSpPr>
            <a:spLocks noGrp="1"/>
          </p:cNvSpPr>
          <p:nvPr>
            <p:ph idx="1"/>
          </p:nvPr>
        </p:nvSpPr>
        <p:spPr>
          <a:xfrm>
            <a:off x="457200" y="1439333"/>
            <a:ext cx="8229600" cy="4788096"/>
          </a:xfrm>
        </p:spPr>
        <p:txBody>
          <a:bodyPr>
            <a:noAutofit/>
          </a:bodyPr>
          <a:lstStyle/>
          <a:p>
            <a:pPr>
              <a:buNone/>
            </a:pPr>
            <a:r>
              <a:rPr lang="en-US" sz="1600" b="1" dirty="0" smtClean="0">
                <a:solidFill>
                  <a:srgbClr val="FF0000"/>
                </a:solidFill>
                <a:latin typeface="Courier New"/>
                <a:cs typeface="Courier New"/>
              </a:rPr>
              <a:t>#</a:t>
            </a:r>
            <a:r>
              <a:rPr lang="en-US" sz="1600" b="1" dirty="0" err="1" smtClean="0">
                <a:solidFill>
                  <a:srgbClr val="FF0000"/>
                </a:solidFill>
                <a:latin typeface="Courier New"/>
                <a:cs typeface="Courier New"/>
              </a:rPr>
              <a:t>pragma</a:t>
            </a:r>
            <a:r>
              <a:rPr lang="en-US" sz="1600" b="1" dirty="0" smtClean="0">
                <a:solidFill>
                  <a:srgbClr val="FF0000"/>
                </a:solidFill>
                <a:latin typeface="Courier New"/>
                <a:cs typeface="Courier New"/>
              </a:rPr>
              <a:t> </a:t>
            </a:r>
            <a:r>
              <a:rPr lang="en-US" sz="1600" b="1" dirty="0" err="1" smtClean="0">
                <a:solidFill>
                  <a:srgbClr val="FF0000"/>
                </a:solidFill>
                <a:latin typeface="Courier New"/>
                <a:cs typeface="Courier New"/>
              </a:rPr>
              <a:t>omp</a:t>
            </a:r>
            <a:r>
              <a:rPr lang="en-US" sz="1600" b="1" dirty="0" smtClean="0">
                <a:solidFill>
                  <a:srgbClr val="FF0000"/>
                </a:solidFill>
                <a:latin typeface="Courier New"/>
                <a:cs typeface="Courier New"/>
              </a:rPr>
              <a:t> parallel </a:t>
            </a:r>
            <a:r>
              <a:rPr lang="en-US" sz="1600" b="1" dirty="0" smtClean="0">
                <a:solidFill>
                  <a:srgbClr val="FF0000"/>
                </a:solidFill>
                <a:latin typeface="Courier New"/>
                <a:cs typeface="Courier New"/>
              </a:rPr>
              <a:t>private(</a:t>
            </a:r>
            <a:r>
              <a:rPr lang="en-US" sz="1600" b="1" dirty="0" err="1" smtClean="0">
                <a:solidFill>
                  <a:srgbClr val="FF0000"/>
                </a:solidFill>
                <a:latin typeface="Courier New"/>
                <a:cs typeface="Courier New"/>
              </a:rPr>
              <a:t>i,tid</a:t>
            </a:r>
            <a:r>
              <a:rPr lang="en-US" sz="1600" b="1" dirty="0" smtClean="0">
                <a:solidFill>
                  <a:srgbClr val="FF0000"/>
                </a:solidFill>
                <a:latin typeface="Courier New"/>
                <a:cs typeface="Courier New"/>
              </a:rPr>
              <a:t>)</a:t>
            </a:r>
          </a:p>
          <a:p>
            <a:pPr>
              <a:buNone/>
            </a:pPr>
            <a:r>
              <a:rPr lang="en-US" sz="1600" b="1" dirty="0" smtClean="0">
                <a:solidFill>
                  <a:srgbClr val="FF0000"/>
                </a:solidFill>
                <a:latin typeface="Courier New"/>
                <a:cs typeface="Courier New"/>
              </a:rPr>
              <a:t>{</a:t>
            </a:r>
            <a:r>
              <a:rPr lang="en-US" sz="1600" b="1" dirty="0" smtClean="0">
                <a:latin typeface="Courier New"/>
                <a:cs typeface="Courier New"/>
              </a:rPr>
              <a:t>   </a:t>
            </a:r>
            <a:r>
              <a:rPr lang="en-US" sz="1600" b="1" dirty="0" err="1" smtClean="0">
                <a:latin typeface="Courier New"/>
                <a:cs typeface="Courier New"/>
              </a:rPr>
              <a:t>tid</a:t>
            </a:r>
            <a:r>
              <a:rPr lang="en-US" sz="1600" b="1" dirty="0" smtClean="0">
                <a:latin typeface="Courier New"/>
                <a:cs typeface="Courier New"/>
              </a:rPr>
              <a:t> = </a:t>
            </a:r>
            <a:r>
              <a:rPr lang="en-US" sz="1600" b="1" dirty="0" err="1" smtClean="0">
                <a:latin typeface="Courier New"/>
                <a:cs typeface="Courier New"/>
              </a:rPr>
              <a:t>omp_get_thread_num</a:t>
            </a:r>
            <a:r>
              <a:rPr lang="en-US" sz="1600" b="1" dirty="0" smtClean="0">
                <a:latin typeface="Courier New"/>
                <a:cs typeface="Courier New"/>
              </a:rPr>
              <a:t>();</a:t>
            </a:r>
          </a:p>
          <a:p>
            <a:pPr>
              <a:buNone/>
            </a:pPr>
            <a:r>
              <a:rPr lang="en-US" sz="1600" b="1" dirty="0" smtClean="0">
                <a:latin typeface="Courier New"/>
                <a:cs typeface="Courier New"/>
              </a:rPr>
              <a:t>    if (</a:t>
            </a:r>
            <a:r>
              <a:rPr lang="en-US" sz="1600" b="1" dirty="0" err="1" smtClean="0">
                <a:latin typeface="Courier New"/>
                <a:cs typeface="Courier New"/>
              </a:rPr>
              <a:t>tid</a:t>
            </a:r>
            <a:r>
              <a:rPr lang="en-US" sz="1600" b="1" dirty="0" smtClean="0">
                <a:latin typeface="Courier New"/>
                <a:cs typeface="Courier New"/>
              </a:rPr>
              <a:t> == 0) {</a:t>
            </a:r>
          </a:p>
          <a:p>
            <a:pPr>
              <a:buNone/>
            </a:pPr>
            <a:r>
              <a:rPr lang="en-US" sz="1600" b="1" dirty="0" smtClean="0">
                <a:latin typeface="Courier New"/>
                <a:cs typeface="Courier New"/>
              </a:rPr>
              <a:t>       </a:t>
            </a:r>
            <a:r>
              <a:rPr lang="en-US" sz="1600" b="1" dirty="0" err="1" smtClean="0">
                <a:latin typeface="Courier New"/>
                <a:cs typeface="Courier New"/>
              </a:rPr>
              <a:t>nthreads</a:t>
            </a:r>
            <a:r>
              <a:rPr lang="en-US" sz="1600" b="1" dirty="0" smtClean="0">
                <a:latin typeface="Courier New"/>
                <a:cs typeface="Courier New"/>
              </a:rPr>
              <a:t> = </a:t>
            </a:r>
            <a:r>
              <a:rPr lang="en-US" sz="1600" b="1" dirty="0" err="1" smtClean="0">
                <a:latin typeface="Courier New"/>
                <a:cs typeface="Courier New"/>
              </a:rPr>
              <a:t>omp_get_num_threads</a:t>
            </a:r>
            <a:r>
              <a:rPr lang="en-US" sz="1600" b="1" dirty="0" smtClean="0">
                <a:latin typeface="Courier New"/>
                <a:cs typeface="Courier New"/>
              </a:rPr>
              <a:t>();</a:t>
            </a:r>
          </a:p>
          <a:p>
            <a:pPr>
              <a:buNone/>
            </a:pPr>
            <a:r>
              <a:rPr lang="en-US" sz="1600" b="1" dirty="0" smtClean="0">
                <a:latin typeface="Courier New"/>
                <a:cs typeface="Courier New"/>
              </a:rPr>
              <a:t>       </a:t>
            </a:r>
            <a:r>
              <a:rPr lang="en-US" sz="1600" b="1" dirty="0" err="1" smtClean="0">
                <a:latin typeface="Courier New"/>
                <a:cs typeface="Courier New"/>
              </a:rPr>
              <a:t>printf("Number</a:t>
            </a:r>
            <a:r>
              <a:rPr lang="en-US" sz="1600" b="1" dirty="0" smtClean="0">
                <a:latin typeface="Courier New"/>
                <a:cs typeface="Courier New"/>
              </a:rPr>
              <a:t> of threads = %</a:t>
            </a:r>
            <a:r>
              <a:rPr lang="en-US" sz="1600" b="1" dirty="0" err="1" smtClean="0">
                <a:latin typeface="Courier New"/>
                <a:cs typeface="Courier New"/>
              </a:rPr>
              <a:t>d\n</a:t>
            </a:r>
            <a:r>
              <a:rPr lang="en-US" sz="1600" b="1" dirty="0" smtClean="0">
                <a:latin typeface="Courier New"/>
                <a:cs typeface="Courier New"/>
              </a:rPr>
              <a:t>", </a:t>
            </a:r>
            <a:r>
              <a:rPr lang="en-US" sz="1600" b="1" dirty="0" err="1" smtClean="0">
                <a:latin typeface="Courier New"/>
                <a:cs typeface="Courier New"/>
              </a:rPr>
              <a:t>nthreads</a:t>
            </a:r>
            <a:r>
              <a:rPr lang="en-US" sz="1600" b="1" dirty="0" smtClean="0">
                <a:latin typeface="Courier New"/>
                <a:cs typeface="Courier New"/>
              </a:rPr>
              <a:t>);</a:t>
            </a:r>
          </a:p>
          <a:p>
            <a:pPr>
              <a:buNone/>
            </a:pPr>
            <a:r>
              <a:rPr lang="en-US" sz="1600" b="1" dirty="0" smtClean="0">
                <a:latin typeface="Courier New"/>
                <a:cs typeface="Courier New"/>
              </a:rPr>
              <a:t>    }</a:t>
            </a:r>
          </a:p>
          <a:p>
            <a:pPr>
              <a:buNone/>
            </a:pPr>
            <a:r>
              <a:rPr lang="en-US" sz="1600" b="1" dirty="0" smtClean="0">
                <a:latin typeface="Courier New"/>
                <a:cs typeface="Courier New"/>
              </a:rPr>
              <a:t>    </a:t>
            </a:r>
            <a:r>
              <a:rPr lang="en-US" sz="1600" b="1" dirty="0" err="1" smtClean="0">
                <a:latin typeface="Courier New"/>
                <a:cs typeface="Courier New"/>
              </a:rPr>
              <a:t>printf("Thread</a:t>
            </a:r>
            <a:r>
              <a:rPr lang="en-US" sz="1600" b="1" dirty="0" smtClean="0">
                <a:latin typeface="Courier New"/>
                <a:cs typeface="Courier New"/>
              </a:rPr>
              <a:t> %</a:t>
            </a:r>
            <a:r>
              <a:rPr lang="en-US" sz="1600" b="1" dirty="0" err="1" smtClean="0">
                <a:latin typeface="Courier New"/>
                <a:cs typeface="Courier New"/>
              </a:rPr>
              <a:t>d</a:t>
            </a:r>
            <a:r>
              <a:rPr lang="en-US" sz="1600" b="1" dirty="0" smtClean="0">
                <a:latin typeface="Courier New"/>
                <a:cs typeface="Courier New"/>
              </a:rPr>
              <a:t> starting...\</a:t>
            </a:r>
            <a:r>
              <a:rPr lang="en-US" sz="1600" b="1" dirty="0" err="1" smtClean="0">
                <a:latin typeface="Courier New"/>
                <a:cs typeface="Courier New"/>
              </a:rPr>
              <a:t>n",tid</a:t>
            </a:r>
            <a:r>
              <a:rPr lang="en-US" sz="1600" b="1" dirty="0" smtClean="0">
                <a:latin typeface="Courier New"/>
                <a:cs typeface="Courier New"/>
              </a:rPr>
              <a:t>);</a:t>
            </a:r>
          </a:p>
          <a:p>
            <a:pPr>
              <a:buNone/>
            </a:pPr>
            <a:r>
              <a:rPr lang="en-US" sz="1600" b="1" dirty="0" smtClean="0">
                <a:solidFill>
                  <a:srgbClr val="FF0000"/>
                </a:solidFill>
                <a:latin typeface="Courier New"/>
                <a:cs typeface="Courier New"/>
              </a:rPr>
              <a:t>    #</a:t>
            </a:r>
            <a:r>
              <a:rPr lang="en-US" sz="1600" b="1" dirty="0" err="1" smtClean="0">
                <a:solidFill>
                  <a:srgbClr val="FF0000"/>
                </a:solidFill>
                <a:latin typeface="Courier New"/>
                <a:cs typeface="Courier New"/>
              </a:rPr>
              <a:t>pragma</a:t>
            </a:r>
            <a:r>
              <a:rPr lang="en-US" sz="1600" b="1" dirty="0" smtClean="0">
                <a:solidFill>
                  <a:srgbClr val="FF0000"/>
                </a:solidFill>
                <a:latin typeface="Courier New"/>
                <a:cs typeface="Courier New"/>
              </a:rPr>
              <a:t> </a:t>
            </a:r>
            <a:r>
              <a:rPr lang="en-US" sz="1600" b="1" dirty="0" err="1" smtClean="0">
                <a:solidFill>
                  <a:srgbClr val="FF0000"/>
                </a:solidFill>
                <a:latin typeface="Courier New"/>
                <a:cs typeface="Courier New"/>
              </a:rPr>
              <a:t>omp</a:t>
            </a:r>
            <a:r>
              <a:rPr lang="en-US" sz="1600" b="1" dirty="0" smtClean="0">
                <a:solidFill>
                  <a:srgbClr val="FF0000"/>
                </a:solidFill>
                <a:latin typeface="Courier New"/>
                <a:cs typeface="Courier New"/>
              </a:rPr>
              <a:t> sections </a:t>
            </a:r>
            <a:r>
              <a:rPr lang="en-US" sz="1600" b="1" dirty="0" err="1" smtClean="0">
                <a:solidFill>
                  <a:srgbClr val="FF0000"/>
                </a:solidFill>
                <a:latin typeface="Courier New"/>
                <a:cs typeface="Courier New"/>
              </a:rPr>
              <a:t>nowait</a:t>
            </a:r>
            <a:r>
              <a:rPr lang="en-US" sz="1600" b="1" dirty="0" smtClean="0">
                <a:solidFill>
                  <a:srgbClr val="FF0000"/>
                </a:solidFill>
                <a:latin typeface="Courier New"/>
                <a:cs typeface="Courier New"/>
              </a:rPr>
              <a:t> </a:t>
            </a:r>
          </a:p>
          <a:p>
            <a:pPr>
              <a:buNone/>
            </a:pPr>
            <a:r>
              <a:rPr lang="en-US" sz="1600" b="1" dirty="0" smtClean="0">
                <a:solidFill>
                  <a:srgbClr val="FF0000"/>
                </a:solidFill>
                <a:latin typeface="Courier New"/>
                <a:cs typeface="Courier New"/>
              </a:rPr>
              <a:t>    {    #</a:t>
            </a:r>
            <a:r>
              <a:rPr lang="en-US" sz="1600" b="1" dirty="0" err="1" smtClean="0">
                <a:solidFill>
                  <a:srgbClr val="FF0000"/>
                </a:solidFill>
                <a:latin typeface="Courier New"/>
                <a:cs typeface="Courier New"/>
              </a:rPr>
              <a:t>pragma</a:t>
            </a:r>
            <a:r>
              <a:rPr lang="en-US" sz="1600" b="1" dirty="0" smtClean="0">
                <a:solidFill>
                  <a:srgbClr val="FF0000"/>
                </a:solidFill>
                <a:latin typeface="Courier New"/>
                <a:cs typeface="Courier New"/>
              </a:rPr>
              <a:t> </a:t>
            </a:r>
            <a:r>
              <a:rPr lang="en-US" sz="1600" b="1" dirty="0" err="1" smtClean="0">
                <a:solidFill>
                  <a:srgbClr val="FF0000"/>
                </a:solidFill>
                <a:latin typeface="Courier New"/>
                <a:cs typeface="Courier New"/>
              </a:rPr>
              <a:t>omp</a:t>
            </a:r>
            <a:r>
              <a:rPr lang="en-US" sz="1600" b="1" dirty="0" smtClean="0">
                <a:solidFill>
                  <a:srgbClr val="FF0000"/>
                </a:solidFill>
                <a:latin typeface="Courier New"/>
                <a:cs typeface="Courier New"/>
              </a:rPr>
              <a:t> section </a:t>
            </a:r>
          </a:p>
          <a:p>
            <a:pPr>
              <a:buNone/>
            </a:pPr>
            <a:r>
              <a:rPr lang="en-US" sz="1600" b="1" dirty="0" smtClean="0">
                <a:solidFill>
                  <a:srgbClr val="FF0000"/>
                </a:solidFill>
                <a:latin typeface="Courier New"/>
                <a:cs typeface="Courier New"/>
              </a:rPr>
              <a:t>         {</a:t>
            </a:r>
          </a:p>
          <a:p>
            <a:pPr>
              <a:buNone/>
            </a:pPr>
            <a:r>
              <a:rPr lang="en-US" sz="1600" b="1" dirty="0" smtClean="0">
                <a:solidFill>
                  <a:srgbClr val="FF0000"/>
                </a:solidFill>
                <a:latin typeface="Courier New"/>
                <a:cs typeface="Courier New"/>
              </a:rPr>
              <a:t>            </a:t>
            </a:r>
            <a:r>
              <a:rPr lang="en-US" sz="1600" b="1" dirty="0" err="1" smtClean="0">
                <a:solidFill>
                  <a:srgbClr val="000000"/>
                </a:solidFill>
                <a:latin typeface="Courier New"/>
                <a:cs typeface="Courier New"/>
              </a:rPr>
              <a:t>printf("Thread</a:t>
            </a: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d</a:t>
            </a:r>
            <a:r>
              <a:rPr lang="en-US" sz="1600" b="1" dirty="0" smtClean="0">
                <a:solidFill>
                  <a:srgbClr val="000000"/>
                </a:solidFill>
                <a:latin typeface="Courier New"/>
                <a:cs typeface="Courier New"/>
              </a:rPr>
              <a:t> doing section 1\n",tid);</a:t>
            </a:r>
          </a:p>
          <a:p>
            <a:pPr>
              <a:buNone/>
            </a:pPr>
            <a:r>
              <a:rPr lang="en-US" sz="1600" b="1" dirty="0" smtClean="0">
                <a:solidFill>
                  <a:srgbClr val="000000"/>
                </a:solidFill>
                <a:latin typeface="Courier New"/>
                <a:cs typeface="Courier New"/>
              </a:rPr>
              <a:t>            for (</a:t>
            </a:r>
            <a:r>
              <a:rPr lang="en-US" sz="1600" b="1" dirty="0" err="1" smtClean="0">
                <a:solidFill>
                  <a:srgbClr val="000000"/>
                </a:solidFill>
                <a:latin typeface="Courier New"/>
                <a:cs typeface="Courier New"/>
              </a:rPr>
              <a:t>i</a:t>
            </a:r>
            <a:r>
              <a:rPr lang="en-US" sz="1600" b="1" dirty="0" smtClean="0">
                <a:solidFill>
                  <a:srgbClr val="000000"/>
                </a:solidFill>
                <a:latin typeface="Courier New"/>
                <a:cs typeface="Courier New"/>
              </a:rPr>
              <a:t>=0; </a:t>
            </a:r>
            <a:r>
              <a:rPr lang="en-US" sz="1600" b="1" dirty="0" err="1" smtClean="0">
                <a:solidFill>
                  <a:srgbClr val="000000"/>
                </a:solidFill>
                <a:latin typeface="Courier New"/>
                <a:cs typeface="Courier New"/>
              </a:rPr>
              <a:t>i</a:t>
            </a:r>
            <a:r>
              <a:rPr lang="en-US" sz="1600" b="1" dirty="0" smtClean="0">
                <a:solidFill>
                  <a:srgbClr val="000000"/>
                </a:solidFill>
                <a:latin typeface="Courier New"/>
                <a:cs typeface="Courier New"/>
              </a:rPr>
              <a:t>&lt;N; </a:t>
            </a:r>
            <a:r>
              <a:rPr lang="en-US" sz="1600" b="1" dirty="0" err="1" smtClean="0">
                <a:solidFill>
                  <a:srgbClr val="000000"/>
                </a:solidFill>
                <a:latin typeface="Courier New"/>
                <a:cs typeface="Courier New"/>
              </a:rPr>
              <a:t>i</a:t>
            </a:r>
            <a:r>
              <a:rPr lang="en-US" sz="1600" b="1" dirty="0" smtClean="0">
                <a:solidFill>
                  <a:srgbClr val="000000"/>
                </a:solidFill>
                <a:latin typeface="Courier New"/>
                <a:cs typeface="Courier New"/>
              </a:rPr>
              <a:t>++){</a:t>
            </a:r>
          </a:p>
          <a:p>
            <a:pPr>
              <a:buNone/>
            </a:pP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c[i</a:t>
            </a:r>
            <a:r>
              <a:rPr lang="en-US" sz="1600" b="1" dirty="0" smtClean="0">
                <a:solidFill>
                  <a:srgbClr val="000000"/>
                </a:solidFill>
                <a:latin typeface="Courier New"/>
                <a:cs typeface="Courier New"/>
              </a:rPr>
              <a:t>] = </a:t>
            </a:r>
            <a:r>
              <a:rPr lang="en-US" sz="1600" b="1" dirty="0" err="1" smtClean="0">
                <a:solidFill>
                  <a:srgbClr val="000000"/>
                </a:solidFill>
                <a:latin typeface="Courier New"/>
                <a:cs typeface="Courier New"/>
              </a:rPr>
              <a:t>a[i</a:t>
            </a:r>
            <a:r>
              <a:rPr lang="en-US" sz="1600" b="1" dirty="0" smtClean="0">
                <a:solidFill>
                  <a:srgbClr val="000000"/>
                </a:solidFill>
                <a:latin typeface="Courier New"/>
                <a:cs typeface="Courier New"/>
              </a:rPr>
              <a:t>] + </a:t>
            </a:r>
            <a:r>
              <a:rPr lang="en-US" sz="1600" b="1" dirty="0" err="1" smtClean="0">
                <a:solidFill>
                  <a:srgbClr val="000000"/>
                </a:solidFill>
                <a:latin typeface="Courier New"/>
                <a:cs typeface="Courier New"/>
              </a:rPr>
              <a:t>b[i</a:t>
            </a:r>
            <a:r>
              <a:rPr lang="en-US" sz="1600" b="1" dirty="0" smtClean="0">
                <a:solidFill>
                  <a:srgbClr val="000000"/>
                </a:solidFill>
                <a:latin typeface="Courier New"/>
                <a:cs typeface="Courier New"/>
              </a:rPr>
              <a:t>];</a:t>
            </a:r>
          </a:p>
          <a:p>
            <a:pPr>
              <a:buNone/>
            </a:pP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printf("Thread</a:t>
            </a: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d</a:t>
            </a: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c[%d</a:t>
            </a: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f\n",tid,i,c[i</a:t>
            </a:r>
            <a:r>
              <a:rPr lang="en-US" sz="1600" b="1" dirty="0" smtClean="0">
                <a:solidFill>
                  <a:srgbClr val="000000"/>
                </a:solidFill>
                <a:latin typeface="Courier New"/>
                <a:cs typeface="Courier New"/>
              </a:rPr>
              <a:t>]);</a:t>
            </a:r>
          </a:p>
          <a:p>
            <a:pPr>
              <a:buNone/>
            </a:pPr>
            <a:r>
              <a:rPr lang="en-US" sz="1600" b="1" dirty="0" smtClean="0">
                <a:solidFill>
                  <a:srgbClr val="000000"/>
                </a:solidFill>
                <a:latin typeface="Courier New"/>
                <a:cs typeface="Courier New"/>
              </a:rPr>
              <a:t>         </a:t>
            </a:r>
            <a:r>
              <a:rPr lang="en-US" sz="1600" b="1" dirty="0" smtClean="0">
                <a:solidFill>
                  <a:srgbClr val="FF0000"/>
                </a:solidFill>
                <a:latin typeface="Courier New"/>
                <a:cs typeface="Courier New"/>
              </a:rPr>
              <a:t>}</a:t>
            </a:r>
          </a:p>
          <a:p>
            <a:pPr>
              <a:buNone/>
            </a:pPr>
            <a:r>
              <a:rPr lang="en-US" sz="1600" b="1" dirty="0" smtClean="0">
                <a:solidFill>
                  <a:srgbClr val="FF0000"/>
                </a:solidFill>
                <a:latin typeface="Courier New"/>
                <a:cs typeface="Courier New"/>
              </a:rPr>
              <a:t>     }</a:t>
            </a:r>
          </a:p>
        </p:txBody>
      </p:sp>
      <p:sp>
        <p:nvSpPr>
          <p:cNvPr id="4" name="Date Placeholder 3"/>
          <p:cNvSpPr>
            <a:spLocks noGrp="1"/>
          </p:cNvSpPr>
          <p:nvPr>
            <p:ph type="dt" sz="half" idx="10"/>
          </p:nvPr>
        </p:nvSpPr>
        <p:spPr/>
        <p:txBody>
          <a:bodyPr/>
          <a:lstStyle/>
          <a:p>
            <a:fld id="{F82FA199-D001-1945-B56A-3440E7C16A03}"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dirty="0"/>
          </a:p>
        </p:txBody>
      </p:sp>
      <p:sp>
        <p:nvSpPr>
          <p:cNvPr id="7" name="TextBox 6"/>
          <p:cNvSpPr txBox="1"/>
          <p:nvPr/>
        </p:nvSpPr>
        <p:spPr>
          <a:xfrm>
            <a:off x="7874000" y="3623734"/>
            <a:ext cx="1007357" cy="369332"/>
          </a:xfrm>
          <a:prstGeom prst="rect">
            <a:avLst/>
          </a:prstGeom>
          <a:noFill/>
        </p:spPr>
        <p:txBody>
          <a:bodyPr wrap="none" rtlCol="0">
            <a:spAutoFit/>
          </a:bodyPr>
          <a:lstStyle/>
          <a:p>
            <a:r>
              <a:rPr lang="en-US" i="1" dirty="0" smtClean="0"/>
              <a:t>Sections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err="1" smtClean="0"/>
              <a:t>Workshare</a:t>
            </a:r>
            <a:r>
              <a:rPr lang="en-US" dirty="0" smtClean="0"/>
              <a:t> </a:t>
            </a:r>
            <a:r>
              <a:rPr lang="en-US" dirty="0" smtClean="0">
                <a:latin typeface="Courier New"/>
                <a:cs typeface="Courier New"/>
              </a:rPr>
              <a:t>sections</a:t>
            </a:r>
            <a:r>
              <a:rPr lang="en-US" dirty="0" smtClean="0">
                <a:cs typeface="Courier New"/>
              </a:rPr>
              <a:t> </a:t>
            </a:r>
            <a:r>
              <a:rPr lang="en-US" dirty="0" smtClean="0"/>
              <a:t>Example #2</a:t>
            </a:r>
            <a:br>
              <a:rPr lang="en-US" dirty="0" smtClean="0"/>
            </a:br>
            <a:r>
              <a:rPr lang="en-US" dirty="0" smtClean="0"/>
              <a:t>in </a:t>
            </a:r>
            <a:r>
              <a:rPr lang="en-US" dirty="0" err="1" smtClean="0"/>
              <a:t>OpenMP</a:t>
            </a:r>
            <a:endParaRPr lang="en-US" dirty="0"/>
          </a:p>
        </p:txBody>
      </p:sp>
      <p:sp>
        <p:nvSpPr>
          <p:cNvPr id="3" name="Content Placeholder 2"/>
          <p:cNvSpPr>
            <a:spLocks noGrp="1"/>
          </p:cNvSpPr>
          <p:nvPr>
            <p:ph idx="1"/>
          </p:nvPr>
        </p:nvSpPr>
        <p:spPr>
          <a:xfrm>
            <a:off x="457200" y="1439333"/>
            <a:ext cx="8229600" cy="4788096"/>
          </a:xfrm>
        </p:spPr>
        <p:txBody>
          <a:bodyPr>
            <a:noAutofit/>
          </a:bodyPr>
          <a:lstStyle/>
          <a:p>
            <a:pPr>
              <a:buNone/>
            </a:pPr>
            <a:r>
              <a:rPr lang="en-US" sz="1600" b="1" dirty="0" smtClean="0">
                <a:solidFill>
                  <a:srgbClr val="FF0000"/>
                </a:solidFill>
                <a:latin typeface="Courier New"/>
                <a:cs typeface="Courier New"/>
              </a:rPr>
              <a:t>      #</a:t>
            </a:r>
            <a:r>
              <a:rPr lang="en-US" sz="1600" b="1" dirty="0" err="1" smtClean="0">
                <a:solidFill>
                  <a:srgbClr val="FF0000"/>
                </a:solidFill>
                <a:latin typeface="Courier New"/>
                <a:cs typeface="Courier New"/>
              </a:rPr>
              <a:t>pragma</a:t>
            </a:r>
            <a:r>
              <a:rPr lang="en-US" sz="1600" b="1" dirty="0" smtClean="0">
                <a:solidFill>
                  <a:srgbClr val="FF0000"/>
                </a:solidFill>
                <a:latin typeface="Courier New"/>
                <a:cs typeface="Courier New"/>
              </a:rPr>
              <a:t> </a:t>
            </a:r>
            <a:r>
              <a:rPr lang="en-US" sz="1600" b="1" dirty="0" err="1" smtClean="0">
                <a:solidFill>
                  <a:srgbClr val="FF0000"/>
                </a:solidFill>
                <a:latin typeface="Courier New"/>
                <a:cs typeface="Courier New"/>
              </a:rPr>
              <a:t>omp</a:t>
            </a:r>
            <a:r>
              <a:rPr lang="en-US" sz="1600" b="1" dirty="0" smtClean="0">
                <a:solidFill>
                  <a:srgbClr val="FF0000"/>
                </a:solidFill>
                <a:latin typeface="Courier New"/>
                <a:cs typeface="Courier New"/>
              </a:rPr>
              <a:t> section </a:t>
            </a:r>
          </a:p>
          <a:p>
            <a:pPr>
              <a:buNone/>
            </a:pPr>
            <a:r>
              <a:rPr lang="en-US" sz="1600" b="1" dirty="0" smtClean="0">
                <a:solidFill>
                  <a:srgbClr val="FF0000"/>
                </a:solidFill>
                <a:latin typeface="Courier New"/>
                <a:cs typeface="Courier New"/>
              </a:rPr>
              <a:t>      {  </a:t>
            </a:r>
            <a:r>
              <a:rPr lang="en-US" sz="1600" b="1" dirty="0" err="1" smtClean="0">
                <a:solidFill>
                  <a:srgbClr val="000000"/>
                </a:solidFill>
                <a:latin typeface="Courier New"/>
                <a:cs typeface="Courier New"/>
              </a:rPr>
              <a:t>printf("Thread</a:t>
            </a: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d</a:t>
            </a:r>
            <a:r>
              <a:rPr lang="en-US" sz="1600" b="1" dirty="0" smtClean="0">
                <a:solidFill>
                  <a:srgbClr val="000000"/>
                </a:solidFill>
                <a:latin typeface="Courier New"/>
                <a:cs typeface="Courier New"/>
              </a:rPr>
              <a:t> doing section 2\n",tid);</a:t>
            </a:r>
          </a:p>
          <a:p>
            <a:pPr>
              <a:buNone/>
            </a:pPr>
            <a:r>
              <a:rPr lang="en-US" sz="1600" b="1" dirty="0" smtClean="0">
                <a:solidFill>
                  <a:srgbClr val="000000"/>
                </a:solidFill>
                <a:latin typeface="Courier New"/>
                <a:cs typeface="Courier New"/>
              </a:rPr>
              <a:t>         for (</a:t>
            </a:r>
            <a:r>
              <a:rPr lang="en-US" sz="1600" b="1" dirty="0" err="1" smtClean="0">
                <a:solidFill>
                  <a:srgbClr val="000000"/>
                </a:solidFill>
                <a:latin typeface="Courier New"/>
                <a:cs typeface="Courier New"/>
              </a:rPr>
              <a:t>i</a:t>
            </a:r>
            <a:r>
              <a:rPr lang="en-US" sz="1600" b="1" dirty="0" smtClean="0">
                <a:solidFill>
                  <a:srgbClr val="000000"/>
                </a:solidFill>
                <a:latin typeface="Courier New"/>
                <a:cs typeface="Courier New"/>
              </a:rPr>
              <a:t>=0; </a:t>
            </a:r>
            <a:r>
              <a:rPr lang="en-US" sz="1600" b="1" dirty="0" err="1" smtClean="0">
                <a:solidFill>
                  <a:srgbClr val="000000"/>
                </a:solidFill>
                <a:latin typeface="Courier New"/>
                <a:cs typeface="Courier New"/>
              </a:rPr>
              <a:t>i</a:t>
            </a:r>
            <a:r>
              <a:rPr lang="en-US" sz="1600" b="1" dirty="0" smtClean="0">
                <a:solidFill>
                  <a:srgbClr val="000000"/>
                </a:solidFill>
                <a:latin typeface="Courier New"/>
                <a:cs typeface="Courier New"/>
              </a:rPr>
              <a:t>&lt;N; </a:t>
            </a:r>
            <a:r>
              <a:rPr lang="en-US" sz="1600" b="1" dirty="0" err="1" smtClean="0">
                <a:solidFill>
                  <a:srgbClr val="000000"/>
                </a:solidFill>
                <a:latin typeface="Courier New"/>
                <a:cs typeface="Courier New"/>
              </a:rPr>
              <a:t>i</a:t>
            </a:r>
            <a:r>
              <a:rPr lang="en-US" sz="1600" b="1" dirty="0" smtClean="0">
                <a:solidFill>
                  <a:srgbClr val="000000"/>
                </a:solidFill>
                <a:latin typeface="Courier New"/>
                <a:cs typeface="Courier New"/>
              </a:rPr>
              <a:t>++){</a:t>
            </a:r>
          </a:p>
          <a:p>
            <a:pPr>
              <a:buNone/>
            </a:pP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d[i</a:t>
            </a:r>
            <a:r>
              <a:rPr lang="en-US" sz="1600" b="1" dirty="0" smtClean="0">
                <a:solidFill>
                  <a:srgbClr val="000000"/>
                </a:solidFill>
                <a:latin typeface="Courier New"/>
                <a:cs typeface="Courier New"/>
              </a:rPr>
              <a:t>] = </a:t>
            </a:r>
            <a:r>
              <a:rPr lang="en-US" sz="1600" b="1" dirty="0" err="1" smtClean="0">
                <a:solidFill>
                  <a:srgbClr val="000000"/>
                </a:solidFill>
                <a:latin typeface="Courier New"/>
                <a:cs typeface="Courier New"/>
              </a:rPr>
              <a:t>a[i</a:t>
            </a:r>
            <a:r>
              <a:rPr lang="en-US" sz="1600" b="1" dirty="0" smtClean="0">
                <a:solidFill>
                  <a:srgbClr val="000000"/>
                </a:solidFill>
                <a:latin typeface="Courier New"/>
                <a:cs typeface="Courier New"/>
              </a:rPr>
              <a:t>] * </a:t>
            </a:r>
            <a:r>
              <a:rPr lang="en-US" sz="1600" b="1" dirty="0" err="1" smtClean="0">
                <a:solidFill>
                  <a:srgbClr val="000000"/>
                </a:solidFill>
                <a:latin typeface="Courier New"/>
                <a:cs typeface="Courier New"/>
              </a:rPr>
              <a:t>b[i</a:t>
            </a:r>
            <a:r>
              <a:rPr lang="en-US" sz="1600" b="1" dirty="0" smtClean="0">
                <a:solidFill>
                  <a:srgbClr val="000000"/>
                </a:solidFill>
                <a:latin typeface="Courier New"/>
                <a:cs typeface="Courier New"/>
              </a:rPr>
              <a:t>];</a:t>
            </a:r>
          </a:p>
          <a:p>
            <a:pPr>
              <a:buNone/>
            </a:pP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printf("Thread</a:t>
            </a: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d</a:t>
            </a: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d[%d</a:t>
            </a: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f\n",tid,i,d[i</a:t>
            </a:r>
            <a:r>
              <a:rPr lang="en-US" sz="1600" b="1" dirty="0" smtClean="0">
                <a:solidFill>
                  <a:srgbClr val="000000"/>
                </a:solidFill>
                <a:latin typeface="Courier New"/>
                <a:cs typeface="Courier New"/>
              </a:rPr>
              <a:t>]);</a:t>
            </a:r>
          </a:p>
          <a:p>
            <a:pPr>
              <a:buNone/>
            </a:pPr>
            <a:r>
              <a:rPr lang="en-US" sz="1600" b="1" dirty="0" smtClean="0">
                <a:solidFill>
                  <a:srgbClr val="000000"/>
                </a:solidFill>
                <a:latin typeface="Courier New"/>
                <a:cs typeface="Courier New"/>
              </a:rPr>
              <a:t>         }</a:t>
            </a:r>
          </a:p>
          <a:p>
            <a:pPr>
              <a:buNone/>
            </a:pPr>
            <a:r>
              <a:rPr lang="en-US" sz="1600" b="1" dirty="0" smtClean="0">
                <a:solidFill>
                  <a:srgbClr val="000000"/>
                </a:solidFill>
                <a:latin typeface="Courier New"/>
                <a:cs typeface="Courier New"/>
              </a:rPr>
              <a:t>       </a:t>
            </a:r>
            <a:r>
              <a:rPr lang="en-US" sz="1600" b="1" dirty="0" smtClean="0">
                <a:solidFill>
                  <a:srgbClr val="FF0000"/>
                </a:solidFill>
                <a:latin typeface="Courier New"/>
                <a:cs typeface="Courier New"/>
              </a:rPr>
              <a:t>}</a:t>
            </a:r>
          </a:p>
          <a:p>
            <a:pPr>
              <a:buNone/>
            </a:pPr>
            <a:r>
              <a:rPr lang="en-US" sz="1600" b="1" dirty="0" smtClean="0">
                <a:solidFill>
                  <a:srgbClr val="000000"/>
                </a:solidFill>
                <a:latin typeface="Courier New"/>
                <a:cs typeface="Courier New"/>
              </a:rPr>
              <a:t>     </a:t>
            </a:r>
            <a:r>
              <a:rPr lang="en-US" sz="1600" b="1" dirty="0" smtClean="0">
                <a:solidFill>
                  <a:srgbClr val="FF0000"/>
                </a:solidFill>
                <a:latin typeface="Courier New"/>
                <a:cs typeface="Courier New"/>
              </a:rPr>
              <a:t>}</a:t>
            </a:r>
            <a:r>
              <a:rPr lang="en-US" sz="1600" b="1" dirty="0" smtClean="0">
                <a:solidFill>
                  <a:srgbClr val="000000"/>
                </a:solidFill>
                <a:latin typeface="Courier New"/>
                <a:cs typeface="Courier New"/>
              </a:rPr>
              <a:t>  /* end of sections */</a:t>
            </a:r>
          </a:p>
          <a:p>
            <a:pPr>
              <a:buNone/>
            </a:pP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printf("Thread</a:t>
            </a:r>
            <a:r>
              <a:rPr lang="en-US" sz="1600" b="1" dirty="0" smtClean="0">
                <a:solidFill>
                  <a:srgbClr val="000000"/>
                </a:solidFill>
                <a:latin typeface="Courier New"/>
                <a:cs typeface="Courier New"/>
              </a:rPr>
              <a:t> %</a:t>
            </a:r>
            <a:r>
              <a:rPr lang="en-US" sz="1600" b="1" dirty="0" err="1" smtClean="0">
                <a:solidFill>
                  <a:srgbClr val="000000"/>
                </a:solidFill>
                <a:latin typeface="Courier New"/>
                <a:cs typeface="Courier New"/>
              </a:rPr>
              <a:t>d</a:t>
            </a:r>
            <a:r>
              <a:rPr lang="en-US" sz="1600" b="1" dirty="0" smtClean="0">
                <a:solidFill>
                  <a:srgbClr val="000000"/>
                </a:solidFill>
                <a:latin typeface="Courier New"/>
                <a:cs typeface="Courier New"/>
              </a:rPr>
              <a:t> done.\</a:t>
            </a:r>
            <a:r>
              <a:rPr lang="en-US" sz="1600" b="1" dirty="0" err="1" smtClean="0">
                <a:solidFill>
                  <a:srgbClr val="000000"/>
                </a:solidFill>
                <a:latin typeface="Courier New"/>
                <a:cs typeface="Courier New"/>
              </a:rPr>
              <a:t>n",tid</a:t>
            </a:r>
            <a:r>
              <a:rPr lang="en-US" sz="1600" b="1" dirty="0" smtClean="0">
                <a:solidFill>
                  <a:srgbClr val="000000"/>
                </a:solidFill>
                <a:latin typeface="Courier New"/>
                <a:cs typeface="Courier New"/>
              </a:rPr>
              <a:t>);</a:t>
            </a:r>
          </a:p>
          <a:p>
            <a:pPr>
              <a:buNone/>
            </a:pPr>
            <a:r>
              <a:rPr lang="en-US" sz="1600" b="1" dirty="0" smtClean="0">
                <a:solidFill>
                  <a:srgbClr val="000000"/>
                </a:solidFill>
                <a:latin typeface="Courier New"/>
                <a:cs typeface="Courier New"/>
              </a:rPr>
              <a:t>    </a:t>
            </a:r>
            <a:r>
              <a:rPr lang="en-US" sz="1600" b="1" dirty="0" smtClean="0">
                <a:solidFill>
                  <a:srgbClr val="FF0000"/>
                </a:solidFill>
                <a:latin typeface="Courier New"/>
                <a:cs typeface="Courier New"/>
              </a:rPr>
              <a:t>}</a:t>
            </a:r>
            <a:r>
              <a:rPr lang="en-US" sz="1600" b="1" dirty="0" smtClean="0">
                <a:solidFill>
                  <a:srgbClr val="000000"/>
                </a:solidFill>
                <a:latin typeface="Courier New"/>
                <a:cs typeface="Courier New"/>
              </a:rPr>
              <a:t>  /* end of parallel section */</a:t>
            </a:r>
          </a:p>
          <a:p>
            <a:pPr>
              <a:buNone/>
            </a:pPr>
            <a:r>
              <a:rPr lang="en-US" sz="1600" b="1" dirty="0" smtClean="0">
                <a:solidFill>
                  <a:srgbClr val="000000"/>
                </a:solidFill>
                <a:latin typeface="Courier New"/>
                <a:cs typeface="Courier New"/>
              </a:rPr>
              <a:t>  }</a:t>
            </a:r>
          </a:p>
          <a:p>
            <a:pPr>
              <a:buNone/>
            </a:pPr>
            <a:r>
              <a:rPr lang="en-US" sz="1600" b="1" dirty="0" smtClean="0">
                <a:latin typeface="Courier New"/>
                <a:cs typeface="Courier New"/>
              </a:rPr>
              <a:t>}</a:t>
            </a:r>
          </a:p>
        </p:txBody>
      </p:sp>
      <p:sp>
        <p:nvSpPr>
          <p:cNvPr id="4" name="Date Placeholder 3"/>
          <p:cNvSpPr>
            <a:spLocks noGrp="1"/>
          </p:cNvSpPr>
          <p:nvPr>
            <p:ph type="dt" sz="half" idx="10"/>
          </p:nvPr>
        </p:nvSpPr>
        <p:spPr/>
        <p:txBody>
          <a:bodyPr/>
          <a:lstStyle/>
          <a:p>
            <a:fld id="{BCF38C13-9ED7-7E4F-805F-3E8F263D7861}"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dirty="0"/>
          </a:p>
        </p:txBody>
      </p:sp>
      <p:sp>
        <p:nvSpPr>
          <p:cNvPr id="7" name="TextBox 6"/>
          <p:cNvSpPr txBox="1"/>
          <p:nvPr/>
        </p:nvSpPr>
        <p:spPr>
          <a:xfrm>
            <a:off x="7535329" y="1727205"/>
            <a:ext cx="1007357" cy="369332"/>
          </a:xfrm>
          <a:prstGeom prst="rect">
            <a:avLst/>
          </a:prstGeom>
          <a:noFill/>
        </p:spPr>
        <p:txBody>
          <a:bodyPr wrap="none" rtlCol="0">
            <a:spAutoFit/>
          </a:bodyPr>
          <a:lstStyle/>
          <a:p>
            <a:r>
              <a:rPr lang="en-US" i="1" dirty="0" smtClean="0"/>
              <a:t>Sections</a:t>
            </a:r>
            <a:endParaRPr lang="en-US"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err="1" smtClean="0"/>
              <a:t>Workshare</a:t>
            </a:r>
            <a:r>
              <a:rPr lang="en-US" dirty="0" smtClean="0"/>
              <a:t> </a:t>
            </a:r>
            <a:r>
              <a:rPr lang="en-US" dirty="0" smtClean="0">
                <a:latin typeface="Courier New"/>
                <a:cs typeface="Courier New"/>
              </a:rPr>
              <a:t>sections</a:t>
            </a:r>
            <a:r>
              <a:rPr lang="en-US" dirty="0" smtClean="0">
                <a:cs typeface="Courier New"/>
              </a:rPr>
              <a:t> </a:t>
            </a:r>
            <a:r>
              <a:rPr lang="en-US" dirty="0" smtClean="0"/>
              <a:t>Example #2</a:t>
            </a:r>
            <a:br>
              <a:rPr lang="en-US" dirty="0" smtClean="0"/>
            </a:br>
            <a:r>
              <a:rPr lang="en-US" dirty="0" smtClean="0"/>
              <a:t>in </a:t>
            </a:r>
            <a:r>
              <a:rPr lang="en-US" dirty="0" err="1" smtClean="0"/>
              <a:t>OpenMP</a:t>
            </a:r>
            <a:endParaRPr lang="en-US" dirty="0"/>
          </a:p>
        </p:txBody>
      </p:sp>
      <p:sp>
        <p:nvSpPr>
          <p:cNvPr id="8" name="Content Placeholder 7"/>
          <p:cNvSpPr>
            <a:spLocks noGrp="1"/>
          </p:cNvSpPr>
          <p:nvPr>
            <p:ph sz="half" idx="1"/>
          </p:nvPr>
        </p:nvSpPr>
        <p:spPr>
          <a:xfrm>
            <a:off x="457200" y="1363138"/>
            <a:ext cx="4038600" cy="4525963"/>
          </a:xfrm>
        </p:spPr>
        <p:txBody>
          <a:bodyPr>
            <a:noAutofit/>
          </a:bodyPr>
          <a:lstStyle/>
          <a:p>
            <a:pPr>
              <a:lnSpc>
                <a:spcPct val="95000"/>
              </a:lnSpc>
              <a:spcBef>
                <a:spcPts val="0"/>
              </a:spcBef>
              <a:buNone/>
            </a:pPr>
            <a:r>
              <a:rPr lang="en-US" sz="1200" dirty="0" smtClean="0"/>
              <a:t>Number of threads = 2</a:t>
            </a:r>
          </a:p>
          <a:p>
            <a:pPr>
              <a:lnSpc>
                <a:spcPct val="95000"/>
              </a:lnSpc>
              <a:spcBef>
                <a:spcPts val="0"/>
              </a:spcBef>
              <a:buNone/>
            </a:pPr>
            <a:r>
              <a:rPr lang="en-US" sz="1200" dirty="0" smtClean="0"/>
              <a:t>Thread 1 starting...</a:t>
            </a:r>
          </a:p>
          <a:p>
            <a:pPr>
              <a:lnSpc>
                <a:spcPct val="95000"/>
              </a:lnSpc>
              <a:spcBef>
                <a:spcPts val="0"/>
              </a:spcBef>
              <a:buNone/>
            </a:pPr>
            <a:r>
              <a:rPr lang="en-US" sz="1200" dirty="0" smtClean="0"/>
              <a:t>Thread 0 starting...</a:t>
            </a:r>
          </a:p>
          <a:p>
            <a:pPr>
              <a:lnSpc>
                <a:spcPct val="95000"/>
              </a:lnSpc>
              <a:spcBef>
                <a:spcPts val="0"/>
              </a:spcBef>
              <a:buNone/>
            </a:pPr>
            <a:r>
              <a:rPr lang="en-US" sz="1200" dirty="0" smtClean="0"/>
              <a:t>Thread 1 doing section 1</a:t>
            </a:r>
          </a:p>
          <a:p>
            <a:pPr>
              <a:lnSpc>
                <a:spcPct val="95000"/>
              </a:lnSpc>
              <a:spcBef>
                <a:spcPts val="0"/>
              </a:spcBef>
              <a:buNone/>
            </a:pPr>
            <a:r>
              <a:rPr lang="en-US" sz="1200" dirty="0" smtClean="0"/>
              <a:t>Thread 0 doing section 2</a:t>
            </a:r>
          </a:p>
          <a:p>
            <a:pPr>
              <a:lnSpc>
                <a:spcPct val="95000"/>
              </a:lnSpc>
              <a:spcBef>
                <a:spcPts val="0"/>
              </a:spcBef>
              <a:buNone/>
            </a:pPr>
            <a:r>
              <a:rPr lang="en-US" sz="1200" dirty="0" smtClean="0"/>
              <a:t>Thread 1: c[0]= 22.350000</a:t>
            </a:r>
          </a:p>
          <a:p>
            <a:pPr>
              <a:lnSpc>
                <a:spcPct val="95000"/>
              </a:lnSpc>
              <a:spcBef>
                <a:spcPts val="0"/>
              </a:spcBef>
              <a:buNone/>
            </a:pPr>
            <a:r>
              <a:rPr lang="en-US" sz="1200" dirty="0" smtClean="0"/>
              <a:t>Thread 0: d[0]= 0.000000</a:t>
            </a:r>
          </a:p>
          <a:p>
            <a:pPr>
              <a:lnSpc>
                <a:spcPct val="95000"/>
              </a:lnSpc>
              <a:spcBef>
                <a:spcPts val="0"/>
              </a:spcBef>
              <a:buNone/>
            </a:pPr>
            <a:r>
              <a:rPr lang="en-US" sz="1200" dirty="0" smtClean="0"/>
              <a:t>Thread 1: c[1]= 24.850000</a:t>
            </a:r>
          </a:p>
          <a:p>
            <a:pPr>
              <a:lnSpc>
                <a:spcPct val="95000"/>
              </a:lnSpc>
              <a:spcBef>
                <a:spcPts val="0"/>
              </a:spcBef>
              <a:buNone/>
            </a:pPr>
            <a:r>
              <a:rPr lang="en-US" sz="1200" dirty="0" smtClean="0"/>
              <a:t>Thread 0: d[1]= 35.025002</a:t>
            </a:r>
          </a:p>
          <a:p>
            <a:pPr>
              <a:lnSpc>
                <a:spcPct val="95000"/>
              </a:lnSpc>
              <a:spcBef>
                <a:spcPts val="0"/>
              </a:spcBef>
              <a:buNone/>
            </a:pPr>
            <a:r>
              <a:rPr lang="en-US" sz="1200" dirty="0" smtClean="0"/>
              <a:t>Thread 1: c[2]= 27.350000</a:t>
            </a:r>
          </a:p>
          <a:p>
            <a:pPr>
              <a:lnSpc>
                <a:spcPct val="95000"/>
              </a:lnSpc>
              <a:spcBef>
                <a:spcPts val="0"/>
              </a:spcBef>
              <a:buNone/>
            </a:pPr>
            <a:r>
              <a:rPr lang="en-US" sz="1200" dirty="0" smtClean="0"/>
              <a:t>Thread 0: d[2]= 73.050003</a:t>
            </a:r>
          </a:p>
          <a:p>
            <a:pPr>
              <a:lnSpc>
                <a:spcPct val="95000"/>
              </a:lnSpc>
              <a:spcBef>
                <a:spcPts val="0"/>
              </a:spcBef>
              <a:buNone/>
            </a:pPr>
            <a:r>
              <a:rPr lang="en-US" sz="1200" dirty="0" smtClean="0"/>
              <a:t>Thread 1: c[3]= 29.850000</a:t>
            </a:r>
          </a:p>
          <a:p>
            <a:pPr>
              <a:lnSpc>
                <a:spcPct val="95000"/>
              </a:lnSpc>
              <a:spcBef>
                <a:spcPts val="0"/>
              </a:spcBef>
              <a:buNone/>
            </a:pPr>
            <a:r>
              <a:rPr lang="en-US" sz="1200" dirty="0" smtClean="0"/>
              <a:t>Thread 0: d[3]= 114.075005</a:t>
            </a:r>
          </a:p>
          <a:p>
            <a:pPr>
              <a:lnSpc>
                <a:spcPct val="95000"/>
              </a:lnSpc>
              <a:spcBef>
                <a:spcPts val="0"/>
              </a:spcBef>
              <a:buNone/>
            </a:pPr>
            <a:r>
              <a:rPr lang="en-US" sz="1200" dirty="0" smtClean="0"/>
              <a:t>Thread 1: c[4]= 32.349998</a:t>
            </a:r>
          </a:p>
          <a:p>
            <a:pPr>
              <a:lnSpc>
                <a:spcPct val="95000"/>
              </a:lnSpc>
              <a:spcBef>
                <a:spcPts val="0"/>
              </a:spcBef>
              <a:buNone/>
            </a:pPr>
            <a:r>
              <a:rPr lang="en-US" sz="1200" dirty="0" smtClean="0"/>
              <a:t>Thread 0: d[4]= 158.100006</a:t>
            </a:r>
          </a:p>
          <a:p>
            <a:pPr>
              <a:lnSpc>
                <a:spcPct val="95000"/>
              </a:lnSpc>
              <a:spcBef>
                <a:spcPts val="0"/>
              </a:spcBef>
              <a:buNone/>
            </a:pPr>
            <a:r>
              <a:rPr lang="en-US" sz="1200" dirty="0" smtClean="0"/>
              <a:t>Thread 1: c[5]= 34.849998</a:t>
            </a:r>
          </a:p>
          <a:p>
            <a:pPr>
              <a:lnSpc>
                <a:spcPct val="95000"/>
              </a:lnSpc>
              <a:spcBef>
                <a:spcPts val="0"/>
              </a:spcBef>
              <a:buNone/>
            </a:pPr>
            <a:r>
              <a:rPr lang="en-US" sz="1200" dirty="0" smtClean="0"/>
              <a:t>Thread 0: d[5]= 205.125000</a:t>
            </a:r>
          </a:p>
          <a:p>
            <a:pPr>
              <a:lnSpc>
                <a:spcPct val="95000"/>
              </a:lnSpc>
              <a:spcBef>
                <a:spcPts val="0"/>
              </a:spcBef>
              <a:buNone/>
            </a:pPr>
            <a:r>
              <a:rPr lang="en-US" sz="1200" dirty="0" smtClean="0"/>
              <a:t>Thread 1: c[6]= 37.349998</a:t>
            </a:r>
          </a:p>
          <a:p>
            <a:pPr>
              <a:lnSpc>
                <a:spcPct val="95000"/>
              </a:lnSpc>
              <a:spcBef>
                <a:spcPts val="0"/>
              </a:spcBef>
              <a:buNone/>
            </a:pPr>
            <a:r>
              <a:rPr lang="en-US" sz="1200" dirty="0" smtClean="0"/>
              <a:t>Thread 0: d[6]= 255.150009</a:t>
            </a:r>
          </a:p>
          <a:p>
            <a:pPr>
              <a:lnSpc>
                <a:spcPct val="95000"/>
              </a:lnSpc>
              <a:spcBef>
                <a:spcPts val="0"/>
              </a:spcBef>
              <a:buNone/>
            </a:pPr>
            <a:r>
              <a:rPr lang="en-US" sz="1200" dirty="0" smtClean="0"/>
              <a:t>Thread 1: c[7]= 39.849998</a:t>
            </a:r>
          </a:p>
          <a:p>
            <a:pPr>
              <a:lnSpc>
                <a:spcPct val="95000"/>
              </a:lnSpc>
              <a:spcBef>
                <a:spcPts val="0"/>
              </a:spcBef>
              <a:buNone/>
            </a:pPr>
            <a:r>
              <a:rPr lang="en-US" sz="1200" dirty="0" smtClean="0"/>
              <a:t>Thread 0: d[7]= 308.175018</a:t>
            </a:r>
          </a:p>
          <a:p>
            <a:pPr>
              <a:lnSpc>
                <a:spcPct val="95000"/>
              </a:lnSpc>
              <a:spcBef>
                <a:spcPts val="0"/>
              </a:spcBef>
              <a:buNone/>
            </a:pPr>
            <a:r>
              <a:rPr lang="en-US" sz="1200" dirty="0" smtClean="0"/>
              <a:t>Thread 0: d[8]= 364.200012</a:t>
            </a:r>
          </a:p>
          <a:p>
            <a:pPr>
              <a:lnSpc>
                <a:spcPct val="95000"/>
              </a:lnSpc>
              <a:spcBef>
                <a:spcPts val="0"/>
              </a:spcBef>
              <a:buNone/>
            </a:pPr>
            <a:r>
              <a:rPr lang="en-US" sz="1200" dirty="0" smtClean="0"/>
              <a:t>Thread 0: d[9]= 423.225006</a:t>
            </a:r>
          </a:p>
          <a:p>
            <a:pPr>
              <a:lnSpc>
                <a:spcPct val="95000"/>
              </a:lnSpc>
              <a:spcBef>
                <a:spcPts val="0"/>
              </a:spcBef>
              <a:buNone/>
            </a:pPr>
            <a:r>
              <a:rPr lang="en-US" sz="1200" dirty="0" smtClean="0"/>
              <a:t>Thread 0: d[10]= 485.249969</a:t>
            </a:r>
          </a:p>
          <a:p>
            <a:pPr>
              <a:lnSpc>
                <a:spcPct val="95000"/>
              </a:lnSpc>
              <a:spcBef>
                <a:spcPts val="0"/>
              </a:spcBef>
              <a:buNone/>
            </a:pPr>
            <a:r>
              <a:rPr lang="en-US" sz="1200" dirty="0" smtClean="0"/>
              <a:t>Thread 0: d[11]= 550.274963</a:t>
            </a:r>
          </a:p>
          <a:p>
            <a:pPr>
              <a:lnSpc>
                <a:spcPct val="95000"/>
              </a:lnSpc>
              <a:spcBef>
                <a:spcPts val="0"/>
              </a:spcBef>
              <a:buNone/>
            </a:pPr>
            <a:r>
              <a:rPr lang="en-US" sz="1200" dirty="0" smtClean="0"/>
              <a:t>Thread 0: d[12]= 618.299988</a:t>
            </a:r>
          </a:p>
          <a:p>
            <a:pPr>
              <a:lnSpc>
                <a:spcPct val="95000"/>
              </a:lnSpc>
              <a:spcBef>
                <a:spcPts val="0"/>
              </a:spcBef>
              <a:buNone/>
            </a:pPr>
            <a:r>
              <a:rPr lang="en-US" sz="1200" dirty="0" smtClean="0"/>
              <a:t>Thread 0: d[13]= 689.324951</a:t>
            </a:r>
          </a:p>
          <a:p>
            <a:pPr>
              <a:lnSpc>
                <a:spcPct val="95000"/>
              </a:lnSpc>
              <a:spcBef>
                <a:spcPts val="0"/>
              </a:spcBef>
              <a:buNone/>
            </a:pPr>
            <a:r>
              <a:rPr lang="en-US" sz="1200" dirty="0" smtClean="0"/>
              <a:t>Thread 0: d[14]= 763.349976</a:t>
            </a:r>
          </a:p>
          <a:p>
            <a:pPr>
              <a:lnSpc>
                <a:spcPct val="95000"/>
              </a:lnSpc>
              <a:spcBef>
                <a:spcPts val="0"/>
              </a:spcBef>
              <a:buNone/>
            </a:pPr>
            <a:r>
              <a:rPr lang="en-US" sz="1200" dirty="0" smtClean="0"/>
              <a:t>Thread 0: d[15]= 840.374939</a:t>
            </a:r>
          </a:p>
        </p:txBody>
      </p:sp>
      <p:sp>
        <p:nvSpPr>
          <p:cNvPr id="9" name="Content Placeholder 8"/>
          <p:cNvSpPr>
            <a:spLocks noGrp="1"/>
          </p:cNvSpPr>
          <p:nvPr>
            <p:ph sz="half" idx="2"/>
          </p:nvPr>
        </p:nvSpPr>
        <p:spPr>
          <a:xfrm>
            <a:off x="4648200" y="1363138"/>
            <a:ext cx="4038600" cy="4525963"/>
          </a:xfrm>
        </p:spPr>
        <p:txBody>
          <a:bodyPr>
            <a:noAutofit/>
          </a:bodyPr>
          <a:lstStyle/>
          <a:p>
            <a:pPr>
              <a:lnSpc>
                <a:spcPct val="95000"/>
              </a:lnSpc>
              <a:spcBef>
                <a:spcPts val="0"/>
              </a:spcBef>
              <a:buNone/>
            </a:pPr>
            <a:r>
              <a:rPr lang="en-US" sz="1200" dirty="0" smtClean="0"/>
              <a:t>. . .</a:t>
            </a:r>
          </a:p>
          <a:p>
            <a:pPr>
              <a:lnSpc>
                <a:spcPct val="95000"/>
              </a:lnSpc>
              <a:spcBef>
                <a:spcPts val="0"/>
              </a:spcBef>
              <a:buNone/>
            </a:pPr>
            <a:r>
              <a:rPr lang="en-US" sz="1200" dirty="0" smtClean="0"/>
              <a:t>Thread 1: c[33]= 104.849998</a:t>
            </a:r>
          </a:p>
          <a:p>
            <a:pPr>
              <a:lnSpc>
                <a:spcPct val="95000"/>
              </a:lnSpc>
              <a:spcBef>
                <a:spcPts val="0"/>
              </a:spcBef>
              <a:buNone/>
            </a:pPr>
            <a:r>
              <a:rPr lang="en-US" sz="1200" dirty="0" smtClean="0"/>
              <a:t>Thread 0: d[41]= 3896.024902</a:t>
            </a:r>
          </a:p>
          <a:p>
            <a:pPr>
              <a:lnSpc>
                <a:spcPct val="95000"/>
              </a:lnSpc>
              <a:spcBef>
                <a:spcPts val="0"/>
              </a:spcBef>
              <a:buNone/>
            </a:pPr>
            <a:r>
              <a:rPr lang="en-US" sz="1200" dirty="0" smtClean="0"/>
              <a:t>Thread 1: c[34]= 107.349998</a:t>
            </a:r>
          </a:p>
          <a:p>
            <a:pPr>
              <a:lnSpc>
                <a:spcPct val="95000"/>
              </a:lnSpc>
              <a:spcBef>
                <a:spcPts val="0"/>
              </a:spcBef>
              <a:buNone/>
            </a:pPr>
            <a:r>
              <a:rPr lang="en-US" sz="1200" dirty="0" smtClean="0"/>
              <a:t>Thread 0: d[42]= 4054.049805</a:t>
            </a:r>
          </a:p>
          <a:p>
            <a:pPr>
              <a:lnSpc>
                <a:spcPct val="95000"/>
              </a:lnSpc>
              <a:spcBef>
                <a:spcPts val="0"/>
              </a:spcBef>
              <a:buNone/>
            </a:pPr>
            <a:r>
              <a:rPr lang="en-US" sz="1200" dirty="0" smtClean="0"/>
              <a:t>Thread 1: c[35]= 109.849998</a:t>
            </a:r>
          </a:p>
          <a:p>
            <a:pPr>
              <a:lnSpc>
                <a:spcPct val="95000"/>
              </a:lnSpc>
              <a:spcBef>
                <a:spcPts val="0"/>
              </a:spcBef>
              <a:buNone/>
            </a:pPr>
            <a:r>
              <a:rPr lang="en-US" sz="1200" dirty="0" smtClean="0"/>
              <a:t>Thread 0: d[43]= 4215.074707</a:t>
            </a:r>
          </a:p>
          <a:p>
            <a:pPr>
              <a:lnSpc>
                <a:spcPct val="95000"/>
              </a:lnSpc>
              <a:spcBef>
                <a:spcPts val="0"/>
              </a:spcBef>
              <a:buNone/>
            </a:pPr>
            <a:r>
              <a:rPr lang="en-US" sz="1200" dirty="0" smtClean="0"/>
              <a:t>Thread 1: c[36]= 112.349998</a:t>
            </a:r>
          </a:p>
          <a:p>
            <a:pPr>
              <a:lnSpc>
                <a:spcPct val="95000"/>
              </a:lnSpc>
              <a:spcBef>
                <a:spcPts val="0"/>
              </a:spcBef>
              <a:buNone/>
            </a:pPr>
            <a:r>
              <a:rPr lang="en-US" sz="1200" dirty="0" smtClean="0"/>
              <a:t>Thread 0: d[44]= 4379.100098</a:t>
            </a:r>
          </a:p>
          <a:p>
            <a:pPr>
              <a:lnSpc>
                <a:spcPct val="95000"/>
              </a:lnSpc>
              <a:spcBef>
                <a:spcPts val="0"/>
              </a:spcBef>
              <a:buNone/>
            </a:pPr>
            <a:r>
              <a:rPr lang="en-US" sz="1200" dirty="0" smtClean="0"/>
              <a:t>Thread 1: c[37]= 114.849998</a:t>
            </a:r>
          </a:p>
          <a:p>
            <a:pPr>
              <a:lnSpc>
                <a:spcPct val="95000"/>
              </a:lnSpc>
              <a:spcBef>
                <a:spcPts val="0"/>
              </a:spcBef>
              <a:buNone/>
            </a:pPr>
            <a:r>
              <a:rPr lang="en-US" sz="1200" dirty="0" smtClean="0"/>
              <a:t>Thread 1: c[38]= 117.349998</a:t>
            </a:r>
          </a:p>
          <a:p>
            <a:pPr>
              <a:lnSpc>
                <a:spcPct val="95000"/>
              </a:lnSpc>
              <a:spcBef>
                <a:spcPts val="0"/>
              </a:spcBef>
              <a:buNone/>
            </a:pPr>
            <a:r>
              <a:rPr lang="en-US" sz="1200" dirty="0" smtClean="0"/>
              <a:t>Thread 1: c[39]= 119.849998</a:t>
            </a:r>
          </a:p>
          <a:p>
            <a:pPr>
              <a:lnSpc>
                <a:spcPct val="95000"/>
              </a:lnSpc>
              <a:spcBef>
                <a:spcPts val="0"/>
              </a:spcBef>
              <a:buNone/>
            </a:pPr>
            <a:r>
              <a:rPr lang="en-US" sz="1200" dirty="0" smtClean="0"/>
              <a:t>Thread 1: c[40]= 122.349998</a:t>
            </a:r>
          </a:p>
          <a:p>
            <a:pPr>
              <a:lnSpc>
                <a:spcPct val="95000"/>
              </a:lnSpc>
              <a:spcBef>
                <a:spcPts val="0"/>
              </a:spcBef>
              <a:buNone/>
            </a:pPr>
            <a:r>
              <a:rPr lang="en-US" sz="1200" dirty="0" smtClean="0"/>
              <a:t>Thread 1: c[41]= 124.849998</a:t>
            </a:r>
          </a:p>
          <a:p>
            <a:pPr>
              <a:lnSpc>
                <a:spcPct val="95000"/>
              </a:lnSpc>
              <a:spcBef>
                <a:spcPts val="0"/>
              </a:spcBef>
              <a:buNone/>
            </a:pPr>
            <a:r>
              <a:rPr lang="en-US" sz="1200" dirty="0" smtClean="0"/>
              <a:t>Thread 1: c[42]= 127.349998</a:t>
            </a:r>
          </a:p>
          <a:p>
            <a:pPr>
              <a:lnSpc>
                <a:spcPct val="95000"/>
              </a:lnSpc>
              <a:spcBef>
                <a:spcPts val="0"/>
              </a:spcBef>
              <a:buNone/>
            </a:pPr>
            <a:r>
              <a:rPr lang="en-US" sz="1200" dirty="0" smtClean="0"/>
              <a:t>Thread 1: c[43]= 129.850006</a:t>
            </a:r>
          </a:p>
          <a:p>
            <a:pPr>
              <a:lnSpc>
                <a:spcPct val="95000"/>
              </a:lnSpc>
              <a:spcBef>
                <a:spcPts val="0"/>
              </a:spcBef>
              <a:buNone/>
            </a:pPr>
            <a:r>
              <a:rPr lang="en-US" sz="1200" dirty="0" smtClean="0"/>
              <a:t>Thread 1: c[44]= 132.350006</a:t>
            </a:r>
          </a:p>
          <a:p>
            <a:pPr>
              <a:lnSpc>
                <a:spcPct val="95000"/>
              </a:lnSpc>
              <a:spcBef>
                <a:spcPts val="0"/>
              </a:spcBef>
              <a:buNone/>
            </a:pPr>
            <a:r>
              <a:rPr lang="en-US" sz="1200" dirty="0" smtClean="0"/>
              <a:t>Thread 0: d[45]= 4546.125000</a:t>
            </a:r>
          </a:p>
          <a:p>
            <a:pPr>
              <a:lnSpc>
                <a:spcPct val="95000"/>
              </a:lnSpc>
              <a:spcBef>
                <a:spcPts val="0"/>
              </a:spcBef>
              <a:buNone/>
            </a:pPr>
            <a:r>
              <a:rPr lang="en-US" sz="1200" dirty="0" smtClean="0"/>
              <a:t>Thread 1: c[45]= 134.850006</a:t>
            </a:r>
          </a:p>
          <a:p>
            <a:pPr>
              <a:lnSpc>
                <a:spcPct val="95000"/>
              </a:lnSpc>
              <a:spcBef>
                <a:spcPts val="0"/>
              </a:spcBef>
              <a:buNone/>
            </a:pPr>
            <a:r>
              <a:rPr lang="en-US" sz="1200" dirty="0" smtClean="0"/>
              <a:t>Thread 0: d[46]= 4716.149902</a:t>
            </a:r>
          </a:p>
          <a:p>
            <a:pPr>
              <a:lnSpc>
                <a:spcPct val="95000"/>
              </a:lnSpc>
              <a:spcBef>
                <a:spcPts val="0"/>
              </a:spcBef>
              <a:buNone/>
            </a:pPr>
            <a:r>
              <a:rPr lang="en-US" sz="1200" dirty="0" smtClean="0"/>
              <a:t>Thread 1: c[46]= 137.350006</a:t>
            </a:r>
          </a:p>
          <a:p>
            <a:pPr>
              <a:lnSpc>
                <a:spcPct val="95000"/>
              </a:lnSpc>
              <a:spcBef>
                <a:spcPts val="0"/>
              </a:spcBef>
              <a:buNone/>
            </a:pPr>
            <a:r>
              <a:rPr lang="en-US" sz="1200" dirty="0" smtClean="0"/>
              <a:t>Thread 0: d[47]= 4889.174805</a:t>
            </a:r>
          </a:p>
          <a:p>
            <a:pPr>
              <a:lnSpc>
                <a:spcPct val="95000"/>
              </a:lnSpc>
              <a:spcBef>
                <a:spcPts val="0"/>
              </a:spcBef>
              <a:buNone/>
            </a:pPr>
            <a:r>
              <a:rPr lang="en-US" sz="1200" dirty="0" smtClean="0"/>
              <a:t>Thread 1: c[47]= 139.850006</a:t>
            </a:r>
          </a:p>
          <a:p>
            <a:pPr>
              <a:lnSpc>
                <a:spcPct val="95000"/>
              </a:lnSpc>
              <a:spcBef>
                <a:spcPts val="0"/>
              </a:spcBef>
              <a:buNone/>
            </a:pPr>
            <a:r>
              <a:rPr lang="en-US" sz="1200" dirty="0" smtClean="0"/>
              <a:t>Thread 0: d[48]= 5065.199707</a:t>
            </a:r>
          </a:p>
          <a:p>
            <a:pPr>
              <a:lnSpc>
                <a:spcPct val="95000"/>
              </a:lnSpc>
              <a:spcBef>
                <a:spcPts val="0"/>
              </a:spcBef>
              <a:buNone/>
            </a:pPr>
            <a:r>
              <a:rPr lang="en-US" sz="1200" dirty="0" smtClean="0"/>
              <a:t>Thread 0: d[49]= 5244.225098</a:t>
            </a:r>
          </a:p>
          <a:p>
            <a:pPr>
              <a:lnSpc>
                <a:spcPct val="95000"/>
              </a:lnSpc>
              <a:spcBef>
                <a:spcPts val="0"/>
              </a:spcBef>
              <a:buNone/>
            </a:pPr>
            <a:r>
              <a:rPr lang="en-US" sz="1200" dirty="0" smtClean="0"/>
              <a:t>Thread 0 done.</a:t>
            </a:r>
          </a:p>
          <a:p>
            <a:pPr>
              <a:lnSpc>
                <a:spcPct val="95000"/>
              </a:lnSpc>
              <a:spcBef>
                <a:spcPts val="0"/>
              </a:spcBef>
              <a:buNone/>
            </a:pPr>
            <a:r>
              <a:rPr lang="en-US" sz="1200" dirty="0" smtClean="0"/>
              <a:t>Thread 1: c[48]= 142.350006</a:t>
            </a:r>
          </a:p>
          <a:p>
            <a:pPr>
              <a:lnSpc>
                <a:spcPct val="95000"/>
              </a:lnSpc>
              <a:spcBef>
                <a:spcPts val="0"/>
              </a:spcBef>
              <a:buNone/>
            </a:pPr>
            <a:r>
              <a:rPr lang="en-US" sz="1200" dirty="0" smtClean="0"/>
              <a:t>Thread 1: c[49]= 144.850006</a:t>
            </a:r>
          </a:p>
          <a:p>
            <a:pPr>
              <a:lnSpc>
                <a:spcPct val="95000"/>
              </a:lnSpc>
              <a:spcBef>
                <a:spcPts val="0"/>
              </a:spcBef>
              <a:buNone/>
            </a:pPr>
            <a:r>
              <a:rPr lang="en-US" sz="1200" dirty="0" smtClean="0"/>
              <a:t>Thread 1 done.</a:t>
            </a:r>
          </a:p>
        </p:txBody>
      </p:sp>
      <p:sp>
        <p:nvSpPr>
          <p:cNvPr id="4" name="Date Placeholder 3"/>
          <p:cNvSpPr>
            <a:spLocks noGrp="1"/>
          </p:cNvSpPr>
          <p:nvPr>
            <p:ph type="dt" sz="half" idx="10"/>
          </p:nvPr>
        </p:nvSpPr>
        <p:spPr/>
        <p:txBody>
          <a:bodyPr/>
          <a:lstStyle/>
          <a:p>
            <a:fld id="{44B84831-998D-5D40-8AD8-F2DD2FF120BF}"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dirty="0"/>
          </a:p>
        </p:txBody>
      </p:sp>
      <p:sp>
        <p:nvSpPr>
          <p:cNvPr id="11" name="TextBox 10"/>
          <p:cNvSpPr txBox="1"/>
          <p:nvPr/>
        </p:nvSpPr>
        <p:spPr>
          <a:xfrm>
            <a:off x="6993457" y="5675867"/>
            <a:ext cx="1903085" cy="369332"/>
          </a:xfrm>
          <a:prstGeom prst="rect">
            <a:avLst/>
          </a:prstGeom>
          <a:noFill/>
        </p:spPr>
        <p:txBody>
          <a:bodyPr wrap="none" rtlCol="0">
            <a:spAutoFit/>
          </a:bodyPr>
          <a:lstStyle/>
          <a:p>
            <a:r>
              <a:rPr lang="en-US" dirty="0" err="1" smtClean="0"/>
              <a:t>Nowait</a:t>
            </a:r>
            <a:r>
              <a:rPr lang="en-US" dirty="0" smtClean="0"/>
              <a:t> in sections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0" cy="1143000"/>
          </a:xfrm>
        </p:spPr>
        <p:txBody>
          <a:bodyPr>
            <a:normAutofit fontScale="90000"/>
          </a:bodyPr>
          <a:lstStyle/>
          <a:p>
            <a:r>
              <a:rPr lang="en-US" dirty="0" smtClean="0"/>
              <a:t>Peer Instruction: Synchronization, Answer</a:t>
            </a:r>
            <a:endParaRPr lang="en-US" dirty="0"/>
          </a:p>
        </p:txBody>
      </p:sp>
      <p:sp>
        <p:nvSpPr>
          <p:cNvPr id="3" name="Content Placeholder 2"/>
          <p:cNvSpPr>
            <a:spLocks noGrp="1"/>
          </p:cNvSpPr>
          <p:nvPr>
            <p:ph idx="1"/>
          </p:nvPr>
        </p:nvSpPr>
        <p:spPr/>
        <p:txBody>
          <a:bodyPr>
            <a:normAutofit/>
          </a:bodyPr>
          <a:lstStyle/>
          <a:p>
            <a:r>
              <a:rPr lang="en-US" sz="2800" dirty="0" smtClean="0"/>
              <a:t>Consider the following code when executed concurrently by two threads:</a:t>
            </a:r>
            <a:endParaRPr lang="en-US" sz="2800" dirty="0" smtClean="0"/>
          </a:p>
          <a:p>
            <a:pPr>
              <a:buNone/>
            </a:pPr>
            <a:r>
              <a:rPr lang="en-US" sz="2000" b="1" dirty="0" smtClean="0">
                <a:latin typeface="Courier New" pitchFamily="49" charset="0"/>
                <a:cs typeface="Courier New" pitchFamily="49" charset="0"/>
              </a:rPr>
              <a:t>			</a:t>
            </a:r>
          </a:p>
          <a:p>
            <a:pPr>
              <a:buNone/>
            </a:pPr>
            <a:r>
              <a:rPr lang="en-US"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lw </a:t>
            </a:r>
            <a:r>
              <a:rPr lang="en-US" sz="2000" b="1" dirty="0" smtClean="0">
                <a:latin typeface="Courier New" pitchFamily="49" charset="0"/>
                <a:cs typeface="Courier New" pitchFamily="49" charset="0"/>
              </a:rPr>
              <a:t>$t0,0($</a:t>
            </a:r>
            <a:r>
              <a:rPr lang="en-US" sz="2000" b="1" dirty="0" smtClean="0">
                <a:latin typeface="Courier New" pitchFamily="49" charset="0"/>
                <a:cs typeface="Courier New" pitchFamily="49" charset="0"/>
              </a:rPr>
              <a:t>s0)</a:t>
            </a:r>
          </a:p>
          <a:p>
            <a:pPr>
              <a:buNone/>
            </a:pPr>
            <a:r>
              <a:rPr lang="en-US" sz="2000" b="1" dirty="0" smtClean="0">
                <a:latin typeface="Courier New" pitchFamily="49" charset="0"/>
                <a:cs typeface="Courier New" pitchFamily="49" charset="0"/>
              </a:rPr>
              <a:t>			addi </a:t>
            </a:r>
            <a:r>
              <a:rPr lang="en-US" sz="2000" b="1" dirty="0" smtClean="0">
                <a:latin typeface="Courier New" pitchFamily="49" charset="0"/>
                <a:cs typeface="Courier New" pitchFamily="49" charset="0"/>
              </a:rPr>
              <a:t>$t0,$</a:t>
            </a:r>
            <a:r>
              <a:rPr lang="en-US" sz="2000" b="1" dirty="0" smtClean="0">
                <a:latin typeface="Courier New" pitchFamily="49" charset="0"/>
                <a:cs typeface="Courier New" pitchFamily="49" charset="0"/>
              </a:rPr>
              <a:t>t0,1</a:t>
            </a:r>
          </a:p>
          <a:p>
            <a:pPr>
              <a:buNone/>
            </a:pPr>
            <a:r>
              <a:rPr lang="en-US" sz="2000" b="1" dirty="0" smtClean="0">
                <a:latin typeface="Courier New" pitchFamily="49" charset="0"/>
                <a:cs typeface="Courier New" pitchFamily="49" charset="0"/>
              </a:rPr>
              <a:t>			sw </a:t>
            </a:r>
            <a:r>
              <a:rPr lang="en-US" sz="2000" b="1" dirty="0" smtClean="0">
                <a:latin typeface="Courier New" pitchFamily="49" charset="0"/>
                <a:cs typeface="Courier New" pitchFamily="49" charset="0"/>
              </a:rPr>
              <a:t>$t0,0($s0</a:t>
            </a:r>
            <a:r>
              <a:rPr lang="en-US" sz="2000" b="1" dirty="0" smtClean="0">
                <a:latin typeface="Courier New" pitchFamily="49" charset="0"/>
                <a:cs typeface="Courier New" pitchFamily="49" charset="0"/>
              </a:rPr>
              <a:t>)</a:t>
            </a:r>
          </a:p>
          <a:p>
            <a:pPr>
              <a:buNone/>
            </a:pPr>
            <a:endParaRPr lang="en-US" sz="2000" b="1" dirty="0" smtClean="0">
              <a:latin typeface="Courier New" pitchFamily="49" charset="0"/>
              <a:cs typeface="Courier New" pitchFamily="49" charset="0"/>
            </a:endParaRPr>
          </a:p>
          <a:p>
            <a:pPr>
              <a:buNone/>
            </a:pP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Mem</a:t>
            </a:r>
            <a:r>
              <a:rPr lang="en-US" sz="2000" b="1" dirty="0" smtClean="0">
                <a:latin typeface="Courier New" pitchFamily="49" charset="0"/>
                <a:cs typeface="Courier New" pitchFamily="49" charset="0"/>
              </a:rPr>
              <a:t>[$s0] contains value 100)</a:t>
            </a:r>
          </a:p>
          <a:p>
            <a:pPr>
              <a:buNone/>
            </a:pPr>
            <a:endParaRPr lang="en-US" sz="2000" b="1" dirty="0" smtClean="0">
              <a:latin typeface="Courier New" pitchFamily="49" charset="0"/>
              <a:cs typeface="Courier New" pitchFamily="49" charset="0"/>
            </a:endParaRPr>
          </a:p>
          <a:p>
            <a:r>
              <a:rPr lang="en-US" sz="2800" dirty="0" smtClean="0">
                <a:latin typeface="+mj-lt"/>
              </a:rPr>
              <a:t>What possible values can result </a:t>
            </a:r>
            <a:br>
              <a:rPr lang="en-US" sz="2800" dirty="0" smtClean="0">
                <a:latin typeface="+mj-lt"/>
              </a:rPr>
            </a:br>
            <a:r>
              <a:rPr lang="en-US" sz="2800" dirty="0" smtClean="0">
                <a:latin typeface="+mj-lt"/>
              </a:rPr>
              <a:t>in </a:t>
            </a:r>
            <a:r>
              <a:rPr lang="en-US" sz="2800" dirty="0" err="1" smtClean="0">
                <a:latin typeface="+mj-lt"/>
              </a:rPr>
              <a:t>Mem</a:t>
            </a:r>
            <a:r>
              <a:rPr lang="en-US" sz="2800" dirty="0" smtClean="0">
                <a:latin typeface="+mj-lt"/>
              </a:rPr>
              <a:t>[$s0]?</a:t>
            </a:r>
          </a:p>
          <a:p>
            <a:endParaRPr lang="en-US" sz="2800" dirty="0" smtClean="0"/>
          </a:p>
        </p:txBody>
      </p:sp>
      <p:sp>
        <p:nvSpPr>
          <p:cNvPr id="4" name="Date Placeholder 3"/>
          <p:cNvSpPr>
            <a:spLocks noGrp="1"/>
          </p:cNvSpPr>
          <p:nvPr>
            <p:ph type="dt" sz="half" idx="10"/>
          </p:nvPr>
        </p:nvSpPr>
        <p:spPr/>
        <p:txBody>
          <a:bodyPr/>
          <a:lstStyle/>
          <a:p>
            <a:fld id="{E961A2AC-24D8-754F-982A-003E42E01353}"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dirty="0"/>
          </a:p>
        </p:txBody>
      </p:sp>
      <p:sp>
        <p:nvSpPr>
          <p:cNvPr id="7" name="TextBox 6"/>
          <p:cNvSpPr txBox="1"/>
          <p:nvPr/>
        </p:nvSpPr>
        <p:spPr>
          <a:xfrm>
            <a:off x="5308600" y="2755900"/>
            <a:ext cx="3835400" cy="1938992"/>
          </a:xfrm>
          <a:prstGeom prst="rect">
            <a:avLst/>
          </a:prstGeom>
          <a:noFill/>
        </p:spPr>
        <p:txBody>
          <a:bodyPr wrap="square" rtlCol="0">
            <a:spAutoFit/>
          </a:bodyPr>
          <a:lstStyle/>
          <a:p>
            <a:r>
              <a:rPr lang="en-US" sz="2400" dirty="0" smtClean="0"/>
              <a:t>Green)		100, 101, or 102</a:t>
            </a:r>
          </a:p>
          <a:p>
            <a:r>
              <a:rPr lang="en-US" sz="2400" dirty="0" smtClean="0"/>
              <a:t>Blue)		101 or 102</a:t>
            </a:r>
          </a:p>
          <a:p>
            <a:r>
              <a:rPr lang="en-US" sz="2400" dirty="0" smtClean="0"/>
              <a:t>Yellow)		100 or 102</a:t>
            </a:r>
          </a:p>
          <a:p>
            <a:r>
              <a:rPr lang="en-US" sz="2400" dirty="0" smtClean="0"/>
              <a:t>Red)		100 or 101</a:t>
            </a:r>
          </a:p>
          <a:p>
            <a:r>
              <a:rPr lang="en-US" sz="2400" dirty="0" smtClean="0"/>
              <a:t>Purple)		102</a:t>
            </a:r>
            <a:endParaRPr lang="en-US" sz="2400" dirty="0"/>
          </a:p>
        </p:txBody>
      </p:sp>
      <p:sp>
        <p:nvSpPr>
          <p:cNvPr id="8" name="Rectangle 7"/>
          <p:cNvSpPr/>
          <p:nvPr/>
        </p:nvSpPr>
        <p:spPr>
          <a:xfrm>
            <a:off x="5168900" y="3149600"/>
            <a:ext cx="3784600" cy="406400"/>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334000" y="4787900"/>
            <a:ext cx="4051300" cy="1631216"/>
          </a:xfrm>
          <a:prstGeom prst="rect">
            <a:avLst/>
          </a:prstGeom>
          <a:noFill/>
        </p:spPr>
        <p:txBody>
          <a:bodyPr wrap="square" rtlCol="0">
            <a:spAutoFit/>
          </a:bodyPr>
          <a:lstStyle/>
          <a:p>
            <a:r>
              <a:rPr lang="en-US" sz="2000" dirty="0" smtClean="0">
                <a:solidFill>
                  <a:srgbClr val="FF0000"/>
                </a:solidFill>
              </a:rPr>
              <a:t>- 102 if one thread starts executing after the other completely finishes.</a:t>
            </a:r>
          </a:p>
          <a:p>
            <a:r>
              <a:rPr lang="en-US" sz="2000" dirty="0" smtClean="0">
                <a:solidFill>
                  <a:srgbClr val="FF0000"/>
                </a:solidFill>
              </a:rPr>
              <a:t>- 101 if both threads execute the lw</a:t>
            </a:r>
          </a:p>
          <a:p>
            <a:r>
              <a:rPr lang="en-US" sz="2000" dirty="0" smtClean="0">
                <a:solidFill>
                  <a:srgbClr val="FF0000"/>
                </a:solidFill>
              </a:rPr>
              <a:t>before either thread executes the</a:t>
            </a:r>
          </a:p>
          <a:p>
            <a:r>
              <a:rPr lang="en-US" sz="2000" dirty="0" smtClean="0">
                <a:solidFill>
                  <a:srgbClr val="FF0000"/>
                </a:solidFill>
              </a:rPr>
              <a:t>sw. One thread will see “stale data”</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0" y="1196168"/>
            <a:ext cx="3679295" cy="1782516"/>
          </a:xfrm>
          <a:prstGeom prst="rect">
            <a:avLst/>
          </a:prstGeom>
          <a:noFill/>
          <a:ln w="9525">
            <a:noFill/>
            <a:miter lim="800000"/>
            <a:headEnd/>
            <a:tailEnd/>
          </a:ln>
          <a:effectLst/>
        </p:spPr>
      </p:pic>
      <p:pic>
        <p:nvPicPr>
          <p:cNvPr id="71684" name="Picture 4"/>
          <p:cNvPicPr>
            <a:picLocks noChangeAspect="1" noChangeArrowheads="1"/>
          </p:cNvPicPr>
          <p:nvPr/>
        </p:nvPicPr>
        <p:blipFill>
          <a:blip r:embed="rId3"/>
          <a:srcRect l="2247" t="6426" r="6367" b="4436"/>
          <a:stretch>
            <a:fillRect/>
          </a:stretch>
        </p:blipFill>
        <p:spPr bwMode="auto">
          <a:xfrm>
            <a:off x="4995329" y="1896539"/>
            <a:ext cx="4131734" cy="4030134"/>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Calculating </a:t>
            </a:r>
            <a:r>
              <a:rPr lang="en-US" dirty="0" err="1" smtClean="0"/>
              <a:t>π</a:t>
            </a:r>
            <a:r>
              <a:rPr lang="en-US" dirty="0" smtClean="0"/>
              <a:t> using Numerical Integration</a:t>
            </a:r>
            <a:endParaRPr lang="en-US" dirty="0"/>
          </a:p>
        </p:txBody>
      </p:sp>
      <p:sp>
        <p:nvSpPr>
          <p:cNvPr id="3" name="Date Placeholder 2"/>
          <p:cNvSpPr>
            <a:spLocks noGrp="1"/>
          </p:cNvSpPr>
          <p:nvPr>
            <p:ph type="dt" sz="half" idx="10"/>
          </p:nvPr>
        </p:nvSpPr>
        <p:spPr/>
        <p:txBody>
          <a:bodyPr/>
          <a:lstStyle/>
          <a:p>
            <a:fld id="{4A1AA7DD-1277-024B-9111-A304A28972F7}" type="datetime1">
              <a:rPr lang="en-US" smtClean="0"/>
              <a:pPr/>
              <a:t>7/19/2011</a:t>
            </a:fld>
            <a:endParaRPr lang="en-US" dirty="0"/>
          </a:p>
        </p:txBody>
      </p:sp>
      <p:sp>
        <p:nvSpPr>
          <p:cNvPr id="4" name="Footer Placeholder 3"/>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40</a:t>
            </a:fld>
            <a:endParaRPr lang="en-US" dirty="0"/>
          </a:p>
        </p:txBody>
      </p:sp>
      <p:pic>
        <p:nvPicPr>
          <p:cNvPr id="71683" name="Picture 3"/>
          <p:cNvPicPr>
            <a:picLocks noChangeAspect="1" noChangeArrowheads="1"/>
          </p:cNvPicPr>
          <p:nvPr/>
        </p:nvPicPr>
        <p:blipFill>
          <a:blip r:embed="rId4"/>
          <a:srcRect/>
          <a:stretch>
            <a:fillRect/>
          </a:stretch>
        </p:blipFill>
        <p:spPr bwMode="auto">
          <a:xfrm>
            <a:off x="0" y="3096466"/>
            <a:ext cx="4622800" cy="851129"/>
          </a:xfrm>
          <a:prstGeom prst="rect">
            <a:avLst/>
          </a:prstGeom>
          <a:noFill/>
          <a:ln w="9525">
            <a:noFill/>
            <a:miter lim="800000"/>
            <a:headEnd/>
            <a:tailEnd/>
          </a:ln>
          <a:effectLst/>
        </p:spPr>
      </p:pic>
      <p:sp>
        <p:nvSpPr>
          <p:cNvPr id="9" name="TextBox 8"/>
          <p:cNvSpPr txBox="1"/>
          <p:nvPr/>
        </p:nvSpPr>
        <p:spPr>
          <a:xfrm>
            <a:off x="0" y="2726278"/>
            <a:ext cx="2982833" cy="369332"/>
          </a:xfrm>
          <a:prstGeom prst="rect">
            <a:avLst/>
          </a:prstGeom>
          <a:noFill/>
        </p:spPr>
        <p:txBody>
          <a:bodyPr wrap="none" rtlCol="0">
            <a:spAutoFit/>
          </a:bodyPr>
          <a:lstStyle/>
          <a:p>
            <a:r>
              <a:rPr lang="en-US" dirty="0" smtClean="0"/>
              <a:t>Riemann Sum Approximation:</a:t>
            </a:r>
            <a:endParaRPr lang="en-US" dirty="0"/>
          </a:p>
        </p:txBody>
      </p:sp>
      <p:sp>
        <p:nvSpPr>
          <p:cNvPr id="10" name="TextBox 9"/>
          <p:cNvSpPr txBox="1"/>
          <p:nvPr/>
        </p:nvSpPr>
        <p:spPr>
          <a:xfrm>
            <a:off x="33866" y="3911611"/>
            <a:ext cx="4501578" cy="1200329"/>
          </a:xfrm>
          <a:prstGeom prst="rect">
            <a:avLst/>
          </a:prstGeom>
          <a:noFill/>
        </p:spPr>
        <p:txBody>
          <a:bodyPr wrap="none" rtlCol="0">
            <a:spAutoFit/>
          </a:bodyPr>
          <a:lstStyle/>
          <a:p>
            <a:r>
              <a:rPr lang="en-US" dirty="0" smtClean="0"/>
              <a:t>P is a partition of [a, </a:t>
            </a:r>
            <a:r>
              <a:rPr lang="en-US" dirty="0" err="1" smtClean="0"/>
              <a:t>b</a:t>
            </a:r>
            <a:r>
              <a:rPr lang="en-US" dirty="0" smtClean="0"/>
              <a:t>] into </a:t>
            </a:r>
            <a:r>
              <a:rPr lang="en-US" dirty="0" err="1" smtClean="0"/>
              <a:t>n</a:t>
            </a:r>
            <a:r>
              <a:rPr lang="en-US" dirty="0" smtClean="0"/>
              <a:t> subintervals, </a:t>
            </a:r>
            <a:br>
              <a:rPr lang="en-US" dirty="0" smtClean="0"/>
            </a:br>
            <a:r>
              <a:rPr lang="en-US" dirty="0" smtClean="0"/>
              <a:t>[x</a:t>
            </a:r>
            <a:r>
              <a:rPr lang="en-US" baseline="-25000" dirty="0" smtClean="0"/>
              <a:t>0</a:t>
            </a:r>
            <a:r>
              <a:rPr lang="en-US" dirty="0" smtClean="0"/>
              <a:t>, x</a:t>
            </a:r>
            <a:r>
              <a:rPr lang="en-US" baseline="-25000" dirty="0" smtClean="0"/>
              <a:t>1</a:t>
            </a:r>
            <a:r>
              <a:rPr lang="en-US" dirty="0" smtClean="0"/>
              <a:t> ], [x</a:t>
            </a:r>
            <a:r>
              <a:rPr lang="en-US" baseline="-25000" dirty="0" smtClean="0"/>
              <a:t>1</a:t>
            </a:r>
            <a:r>
              <a:rPr lang="en-US" dirty="0" smtClean="0"/>
              <a:t>, x</a:t>
            </a:r>
            <a:r>
              <a:rPr lang="en-US" baseline="-25000" dirty="0" smtClean="0"/>
              <a:t>2</a:t>
            </a:r>
            <a:r>
              <a:rPr lang="en-US" dirty="0" smtClean="0"/>
              <a:t>], . . . , [</a:t>
            </a:r>
            <a:r>
              <a:rPr lang="en-US" dirty="0" err="1" smtClean="0"/>
              <a:t>x</a:t>
            </a:r>
            <a:r>
              <a:rPr lang="en-US" baseline="-25000" dirty="0" err="1" smtClean="0"/>
              <a:t>n</a:t>
            </a:r>
            <a:r>
              <a:rPr lang="en-US" baseline="-25000" dirty="0" smtClean="0"/>
              <a:t> - 1</a:t>
            </a:r>
            <a:r>
              <a:rPr lang="en-US" dirty="0" smtClean="0"/>
              <a:t>, </a:t>
            </a:r>
            <a:r>
              <a:rPr lang="en-US" dirty="0" err="1" smtClean="0"/>
              <a:t>x</a:t>
            </a:r>
            <a:r>
              <a:rPr lang="en-US" baseline="-25000" dirty="0" err="1" smtClean="0"/>
              <a:t>n</a:t>
            </a:r>
            <a:r>
              <a:rPr lang="en-US" dirty="0" smtClean="0"/>
              <a:t>] each of width </a:t>
            </a:r>
            <a:r>
              <a:rPr lang="en-US" dirty="0" err="1" smtClean="0"/>
              <a:t>x</a:t>
            </a:r>
            <a:r>
              <a:rPr lang="en-US" dirty="0" smtClean="0"/>
              <a:t>.</a:t>
            </a:r>
          </a:p>
          <a:p>
            <a:r>
              <a:rPr lang="en-US" dirty="0" smtClean="0"/>
              <a:t>x</a:t>
            </a:r>
            <a:r>
              <a:rPr lang="en-US" baseline="-25000" dirty="0" smtClean="0"/>
              <a:t>i</a:t>
            </a:r>
            <a:r>
              <a:rPr lang="en-US" dirty="0" smtClean="0"/>
              <a:t>* is in the interval [x</a:t>
            </a:r>
            <a:r>
              <a:rPr lang="en-US" baseline="-25000" dirty="0" smtClean="0"/>
              <a:t>i</a:t>
            </a:r>
            <a:r>
              <a:rPr lang="en-US" dirty="0" smtClean="0"/>
              <a:t> </a:t>
            </a:r>
            <a:r>
              <a:rPr lang="en-US" baseline="-25000" dirty="0" smtClean="0"/>
              <a:t>- 1</a:t>
            </a:r>
            <a:r>
              <a:rPr lang="en-US" dirty="0" smtClean="0"/>
              <a:t>, x</a:t>
            </a:r>
            <a:r>
              <a:rPr lang="en-US" baseline="-25000" dirty="0" smtClean="0"/>
              <a:t>i</a:t>
            </a:r>
            <a:r>
              <a:rPr lang="en-US" dirty="0" smtClean="0"/>
              <a:t>] for each </a:t>
            </a:r>
            <a:r>
              <a:rPr lang="en-US" dirty="0" err="1" smtClean="0"/>
              <a:t>i</a:t>
            </a:r>
            <a:r>
              <a:rPr lang="en-US" dirty="0" smtClean="0"/>
              <a:t>.</a:t>
            </a:r>
          </a:p>
          <a:p>
            <a:r>
              <a:rPr lang="en-US" dirty="0" smtClean="0"/>
              <a:t>As || P ||</a:t>
            </a:r>
            <a:r>
              <a:rPr lang="en-US" dirty="0" err="1" smtClean="0">
                <a:sym typeface="Wingdings"/>
              </a:rPr>
              <a:t></a:t>
            </a:r>
            <a:r>
              <a:rPr lang="en-US" dirty="0" smtClean="0"/>
              <a:t> 0, </a:t>
            </a:r>
            <a:r>
              <a:rPr lang="en-US" dirty="0" err="1" smtClean="0"/>
              <a:t>n</a:t>
            </a:r>
            <a:r>
              <a:rPr lang="en-US" dirty="0" smtClean="0"/>
              <a:t> </a:t>
            </a:r>
            <a:r>
              <a:rPr lang="en-US" dirty="0" err="1" smtClean="0">
                <a:sym typeface="Wingdings"/>
              </a:rPr>
              <a:t></a:t>
            </a:r>
            <a:r>
              <a:rPr lang="en-US" dirty="0" smtClean="0">
                <a:sym typeface="Wingdings"/>
              </a:rPr>
              <a:t> </a:t>
            </a:r>
            <a:r>
              <a:rPr lang="en-US" dirty="0" smtClean="0"/>
              <a:t>infinity and  </a:t>
            </a:r>
            <a:r>
              <a:rPr lang="en-US" dirty="0" err="1" smtClean="0"/>
              <a:t>x</a:t>
            </a:r>
            <a:r>
              <a:rPr lang="en-US" dirty="0" smtClean="0"/>
              <a:t> </a:t>
            </a:r>
            <a:r>
              <a:rPr lang="en-US" dirty="0" err="1" smtClean="0">
                <a:sym typeface="Wingdings"/>
              </a:rPr>
              <a:t></a:t>
            </a:r>
            <a:r>
              <a:rPr lang="en-US" dirty="0" smtClean="0"/>
              <a:t> 0.</a:t>
            </a:r>
            <a:endParaRPr lang="en-US" dirty="0"/>
          </a:p>
        </p:txBody>
      </p:sp>
      <p:sp>
        <p:nvSpPr>
          <p:cNvPr id="11" name="TextBox 10"/>
          <p:cNvSpPr txBox="1"/>
          <p:nvPr/>
        </p:nvSpPr>
        <p:spPr>
          <a:xfrm>
            <a:off x="0" y="5452533"/>
            <a:ext cx="4133426" cy="646331"/>
          </a:xfrm>
          <a:prstGeom prst="rect">
            <a:avLst/>
          </a:prstGeom>
          <a:noFill/>
        </p:spPr>
        <p:txBody>
          <a:bodyPr wrap="none" rtlCol="0">
            <a:spAutoFit/>
          </a:bodyPr>
          <a:lstStyle/>
          <a:p>
            <a:r>
              <a:rPr lang="en-US" dirty="0" smtClean="0"/>
              <a:t>x</a:t>
            </a:r>
            <a:r>
              <a:rPr lang="en-US" baseline="-25000" dirty="0" smtClean="0"/>
              <a:t>i</a:t>
            </a:r>
            <a:r>
              <a:rPr lang="en-US" dirty="0" smtClean="0"/>
              <a:t>* to be the midpoint of each subinterval, </a:t>
            </a:r>
          </a:p>
          <a:p>
            <a:r>
              <a:rPr lang="en-US" dirty="0" smtClean="0"/>
              <a:t>i.e. x</a:t>
            </a:r>
            <a:r>
              <a:rPr lang="en-US" baseline="-25000" dirty="0" smtClean="0"/>
              <a:t>i</a:t>
            </a:r>
            <a:r>
              <a:rPr lang="en-US" dirty="0" smtClean="0"/>
              <a:t>* = ½(x</a:t>
            </a:r>
            <a:r>
              <a:rPr lang="en-US" baseline="-25000" dirty="0" smtClean="0"/>
              <a:t>i-1 </a:t>
            </a:r>
            <a:r>
              <a:rPr lang="en-US" dirty="0" smtClean="0"/>
              <a:t>+ x</a:t>
            </a:r>
            <a:r>
              <a:rPr lang="en-US" baseline="-25000" dirty="0" smtClean="0"/>
              <a:t>i</a:t>
            </a:r>
            <a:r>
              <a:rPr lang="en-US" dirty="0" smtClean="0"/>
              <a:t>), for each </a:t>
            </a:r>
            <a:r>
              <a:rPr lang="en-US" dirty="0" err="1" smtClean="0"/>
              <a:t>i</a:t>
            </a:r>
            <a:r>
              <a:rPr lang="en-US" dirty="0" smtClean="0"/>
              <a:t> from 1 to </a:t>
            </a:r>
            <a:r>
              <a:rPr lang="en-US" dirty="0" err="1" smtClean="0"/>
              <a:t>n</a:t>
            </a:r>
            <a:r>
              <a:rPr lang="en-US" dirty="0" smtClean="0"/>
              <a:t>.</a:t>
            </a:r>
            <a:endParaRPr lang="en-US" dirty="0"/>
          </a:p>
        </p:txBody>
      </p:sp>
      <p:sp>
        <p:nvSpPr>
          <p:cNvPr id="12" name="TextBox 11"/>
          <p:cNvSpPr txBox="1"/>
          <p:nvPr/>
        </p:nvSpPr>
        <p:spPr>
          <a:xfrm>
            <a:off x="4425528" y="5926671"/>
            <a:ext cx="4718472" cy="369332"/>
          </a:xfrm>
          <a:prstGeom prst="rect">
            <a:avLst/>
          </a:prstGeom>
          <a:noFill/>
        </p:spPr>
        <p:txBody>
          <a:bodyPr wrap="none" rtlCol="0">
            <a:spAutoFit/>
          </a:bodyPr>
          <a:lstStyle/>
          <a:p>
            <a:r>
              <a:rPr lang="en-US" dirty="0" smtClean="0">
                <a:hlinkClick r:id="rId5"/>
              </a:rPr>
              <a:t>http://www.youtube.com/watch?v=H20cKjz-bjw</a:t>
            </a:r>
            <a:r>
              <a:rPr lang="en-US" dirty="0" smtClean="0"/>
              <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Sequential Calculation of </a:t>
            </a:r>
            <a:r>
              <a:rPr lang="en-US" dirty="0" err="1" smtClean="0"/>
              <a:t>π</a:t>
            </a:r>
            <a:r>
              <a:rPr lang="en-US" dirty="0" smtClean="0"/>
              <a:t> in C </a:t>
            </a:r>
            <a:endParaRPr lang="en-US" dirty="0"/>
          </a:p>
        </p:txBody>
      </p:sp>
      <p:sp>
        <p:nvSpPr>
          <p:cNvPr id="7" name="Content Placeholder 6"/>
          <p:cNvSpPr>
            <a:spLocks noGrp="1"/>
          </p:cNvSpPr>
          <p:nvPr>
            <p:ph idx="1"/>
          </p:nvPr>
        </p:nvSpPr>
        <p:spPr>
          <a:xfrm>
            <a:off x="457200" y="1600200"/>
            <a:ext cx="8686800" cy="4525963"/>
          </a:xfrm>
        </p:spPr>
        <p:txBody>
          <a:bodyPr>
            <a:noAutofit/>
          </a:bodyPr>
          <a:lstStyle/>
          <a:p>
            <a:pPr marL="0" indent="0">
              <a:lnSpc>
                <a:spcPct val="95000"/>
              </a:lnSpc>
              <a:buNone/>
            </a:pPr>
            <a:r>
              <a:rPr lang="en-US" sz="2000" dirty="0" smtClean="0">
                <a:latin typeface="Courier New"/>
                <a:cs typeface="Courier New"/>
              </a:rPr>
              <a:t>#include &lt;</a:t>
            </a:r>
            <a:r>
              <a:rPr lang="en-US" sz="2000" dirty="0" err="1" smtClean="0">
                <a:latin typeface="Courier New"/>
                <a:cs typeface="Courier New"/>
              </a:rPr>
              <a:t>stdio.h</a:t>
            </a:r>
            <a:r>
              <a:rPr lang="en-US" sz="2000" dirty="0" smtClean="0">
                <a:latin typeface="Courier New"/>
                <a:cs typeface="Courier New"/>
              </a:rPr>
              <a:t>&gt;</a:t>
            </a:r>
            <a:br>
              <a:rPr lang="en-US" sz="2000" dirty="0" smtClean="0">
                <a:latin typeface="Courier New"/>
                <a:cs typeface="Courier New"/>
              </a:rPr>
            </a:br>
            <a:r>
              <a:rPr lang="en-US" sz="2000" dirty="0" smtClean="0">
                <a:latin typeface="Courier New"/>
                <a:cs typeface="Courier New"/>
              </a:rPr>
              <a:t>/* Serial Code */</a:t>
            </a:r>
          </a:p>
          <a:p>
            <a:pPr>
              <a:lnSpc>
                <a:spcPct val="95000"/>
              </a:lnSpc>
              <a:buNone/>
            </a:pPr>
            <a:r>
              <a:rPr lang="en-US" sz="2000" dirty="0" smtClean="0">
                <a:latin typeface="Courier New"/>
                <a:cs typeface="Courier New"/>
              </a:rPr>
              <a:t>static long </a:t>
            </a:r>
            <a:r>
              <a:rPr lang="en-US" sz="2000" dirty="0" err="1" smtClean="0">
                <a:latin typeface="Courier New"/>
                <a:cs typeface="Courier New"/>
              </a:rPr>
              <a:t>num_steps</a:t>
            </a:r>
            <a:r>
              <a:rPr lang="en-US" sz="2000" dirty="0" smtClean="0">
                <a:latin typeface="Courier New"/>
                <a:cs typeface="Courier New"/>
              </a:rPr>
              <a:t> = 100000;</a:t>
            </a:r>
          </a:p>
          <a:p>
            <a:pPr>
              <a:lnSpc>
                <a:spcPct val="95000"/>
              </a:lnSpc>
              <a:buNone/>
            </a:pPr>
            <a:r>
              <a:rPr lang="en-US" sz="2000" dirty="0" smtClean="0">
                <a:latin typeface="Courier New"/>
                <a:cs typeface="Courier New"/>
              </a:rPr>
              <a:t>double step; </a:t>
            </a:r>
          </a:p>
          <a:p>
            <a:pPr>
              <a:lnSpc>
                <a:spcPct val="95000"/>
              </a:lnSpc>
              <a:buNone/>
            </a:pPr>
            <a:r>
              <a:rPr lang="en-US" sz="2000" dirty="0" err="1" smtClean="0">
                <a:latin typeface="Courier New"/>
                <a:cs typeface="Courier New"/>
              </a:rPr>
              <a:t>int</a:t>
            </a:r>
            <a:r>
              <a:rPr lang="en-US" sz="2000" dirty="0" smtClean="0">
                <a:latin typeface="Courier New"/>
                <a:cs typeface="Courier New"/>
              </a:rPr>
              <a:t> main (</a:t>
            </a:r>
            <a:r>
              <a:rPr lang="en-US" sz="2000" dirty="0" err="1" smtClean="0">
                <a:latin typeface="Courier New"/>
                <a:cs typeface="Courier New"/>
              </a:rPr>
              <a:t>int</a:t>
            </a:r>
            <a:r>
              <a:rPr lang="en-US" sz="2000" dirty="0" smtClean="0">
                <a:latin typeface="Courier New"/>
                <a:cs typeface="Courier New"/>
              </a:rPr>
              <a:t> </a:t>
            </a:r>
            <a:r>
              <a:rPr lang="en-US" sz="2000" dirty="0" err="1" smtClean="0">
                <a:latin typeface="Courier New"/>
                <a:cs typeface="Courier New"/>
              </a:rPr>
              <a:t>argc</a:t>
            </a:r>
            <a:r>
              <a:rPr lang="en-US" sz="2000" dirty="0" smtClean="0">
                <a:latin typeface="Courier New"/>
                <a:cs typeface="Courier New"/>
              </a:rPr>
              <a:t>, char *</a:t>
            </a:r>
            <a:r>
              <a:rPr lang="en-US" sz="2000" dirty="0" err="1" smtClean="0">
                <a:latin typeface="Courier New"/>
                <a:cs typeface="Courier New"/>
              </a:rPr>
              <a:t>argv</a:t>
            </a:r>
            <a:r>
              <a:rPr lang="en-US" sz="2000" dirty="0" smtClean="0">
                <a:latin typeface="Courier New"/>
                <a:cs typeface="Courier New"/>
              </a:rPr>
              <a:t>[]) {</a:t>
            </a:r>
          </a:p>
          <a:p>
            <a:pPr>
              <a:lnSpc>
                <a:spcPct val="95000"/>
              </a:lnSpc>
              <a:buNone/>
            </a:pPr>
            <a:r>
              <a:rPr lang="en-US" sz="2000" dirty="0" smtClean="0">
                <a:latin typeface="Courier New"/>
                <a:cs typeface="Courier New"/>
              </a:rPr>
              <a:t>    </a:t>
            </a:r>
            <a:r>
              <a:rPr lang="en-US" sz="2000" dirty="0" err="1" smtClean="0">
                <a:latin typeface="Courier New"/>
                <a:cs typeface="Courier New"/>
              </a:rPr>
              <a:t>int</a:t>
            </a:r>
            <a:r>
              <a:rPr lang="en-US" sz="2000" dirty="0" smtClean="0">
                <a:latin typeface="Courier New"/>
                <a:cs typeface="Courier New"/>
              </a:rPr>
              <a:t> </a:t>
            </a:r>
            <a:r>
              <a:rPr lang="en-US" sz="2000" dirty="0" err="1" smtClean="0">
                <a:latin typeface="Courier New"/>
                <a:cs typeface="Courier New"/>
              </a:rPr>
              <a:t>i</a:t>
            </a:r>
            <a:r>
              <a:rPr lang="en-US" sz="2000" dirty="0" smtClean="0">
                <a:latin typeface="Courier New"/>
                <a:cs typeface="Courier New"/>
              </a:rPr>
              <a:t>; double </a:t>
            </a:r>
            <a:r>
              <a:rPr lang="en-US" sz="2000" dirty="0" err="1" smtClean="0">
                <a:latin typeface="Courier New"/>
                <a:cs typeface="Courier New"/>
              </a:rPr>
              <a:t>x</a:t>
            </a:r>
            <a:r>
              <a:rPr lang="en-US" sz="2000" dirty="0" smtClean="0">
                <a:latin typeface="Courier New"/>
                <a:cs typeface="Courier New"/>
              </a:rPr>
              <a:t>, pi, sum = 0.0; </a:t>
            </a:r>
          </a:p>
          <a:p>
            <a:pPr>
              <a:lnSpc>
                <a:spcPct val="95000"/>
              </a:lnSpc>
              <a:buNone/>
            </a:pPr>
            <a:r>
              <a:rPr lang="en-US" sz="2000" dirty="0" smtClean="0">
                <a:latin typeface="Courier New"/>
                <a:cs typeface="Courier New"/>
              </a:rPr>
              <a:t>    step = 1.0/(double) </a:t>
            </a:r>
            <a:r>
              <a:rPr lang="en-US" sz="2000" dirty="0" err="1" smtClean="0">
                <a:latin typeface="Courier New"/>
                <a:cs typeface="Courier New"/>
              </a:rPr>
              <a:t>num_steps</a:t>
            </a:r>
            <a:r>
              <a:rPr lang="en-US" sz="2000" dirty="0" smtClean="0">
                <a:latin typeface="Courier New"/>
                <a:cs typeface="Courier New"/>
              </a:rPr>
              <a:t>; </a:t>
            </a:r>
          </a:p>
          <a:p>
            <a:pPr>
              <a:lnSpc>
                <a:spcPct val="95000"/>
              </a:lnSpc>
              <a:buNone/>
            </a:pPr>
            <a:r>
              <a:rPr lang="en-US" sz="2000" b="1" dirty="0" smtClean="0">
                <a:latin typeface="Courier New"/>
                <a:cs typeface="Courier New"/>
              </a:rPr>
              <a:t>    for (</a:t>
            </a:r>
            <a:r>
              <a:rPr lang="en-US" sz="2000" b="1" dirty="0" err="1" smtClean="0">
                <a:latin typeface="Courier New"/>
                <a:cs typeface="Courier New"/>
              </a:rPr>
              <a:t>i</a:t>
            </a:r>
            <a:r>
              <a:rPr lang="en-US" sz="2000" b="1" dirty="0" smtClean="0">
                <a:latin typeface="Courier New"/>
                <a:cs typeface="Courier New"/>
              </a:rPr>
              <a:t>=0; </a:t>
            </a:r>
            <a:r>
              <a:rPr lang="en-US" sz="2000" b="1" dirty="0" err="1" smtClean="0">
                <a:latin typeface="Courier New"/>
                <a:cs typeface="Courier New"/>
              </a:rPr>
              <a:t>i</a:t>
            </a:r>
            <a:r>
              <a:rPr lang="en-US" sz="2000" b="1" dirty="0" smtClean="0">
                <a:latin typeface="Courier New"/>
                <a:cs typeface="Courier New"/>
              </a:rPr>
              <a:t> &lt; </a:t>
            </a:r>
            <a:r>
              <a:rPr lang="en-US" sz="2000" b="1" dirty="0" err="1" smtClean="0">
                <a:latin typeface="Courier New"/>
                <a:cs typeface="Courier New"/>
              </a:rPr>
              <a:t>num_steps</a:t>
            </a:r>
            <a:r>
              <a:rPr lang="en-US" sz="2000" b="1" dirty="0" smtClean="0">
                <a:latin typeface="Courier New"/>
                <a:cs typeface="Courier New"/>
              </a:rPr>
              <a:t>; </a:t>
            </a:r>
            <a:r>
              <a:rPr lang="en-US" sz="2000" b="1" dirty="0" err="1" smtClean="0">
                <a:latin typeface="Courier New"/>
                <a:cs typeface="Courier New"/>
              </a:rPr>
              <a:t>i</a:t>
            </a:r>
            <a:r>
              <a:rPr lang="en-US" sz="2000" b="1" dirty="0" smtClean="0">
                <a:latin typeface="Courier New"/>
                <a:cs typeface="Courier New"/>
              </a:rPr>
              <a:t>++){</a:t>
            </a:r>
          </a:p>
          <a:p>
            <a:pPr>
              <a:lnSpc>
                <a:spcPct val="95000"/>
              </a:lnSpc>
              <a:buNone/>
            </a:pPr>
            <a:r>
              <a:rPr lang="en-US" sz="2000" b="1" dirty="0" smtClean="0">
                <a:latin typeface="Courier New"/>
                <a:cs typeface="Courier New"/>
              </a:rPr>
              <a:t>       </a:t>
            </a:r>
            <a:r>
              <a:rPr lang="en-US" sz="2000" b="1" dirty="0" err="1" smtClean="0">
                <a:latin typeface="Courier New"/>
                <a:cs typeface="Courier New"/>
              </a:rPr>
              <a:t>x</a:t>
            </a:r>
            <a:r>
              <a:rPr lang="en-US" sz="2000" b="1" dirty="0" smtClean="0">
                <a:latin typeface="Courier New"/>
                <a:cs typeface="Courier New"/>
              </a:rPr>
              <a:t> = (i+0.5)*step; </a:t>
            </a:r>
          </a:p>
          <a:p>
            <a:pPr>
              <a:lnSpc>
                <a:spcPct val="95000"/>
              </a:lnSpc>
              <a:buNone/>
            </a:pPr>
            <a:r>
              <a:rPr lang="en-US" sz="2000" b="1" dirty="0" smtClean="0">
                <a:latin typeface="Courier New"/>
                <a:cs typeface="Courier New"/>
              </a:rPr>
              <a:t>		  	 sum = sum + 4.0/(1.0+x*</a:t>
            </a:r>
            <a:r>
              <a:rPr lang="en-US" sz="2000" b="1" dirty="0" err="1" smtClean="0">
                <a:latin typeface="Courier New"/>
                <a:cs typeface="Courier New"/>
              </a:rPr>
              <a:t>x</a:t>
            </a:r>
            <a:r>
              <a:rPr lang="en-US" sz="2000" b="1" dirty="0" smtClean="0">
                <a:latin typeface="Courier New"/>
                <a:cs typeface="Courier New"/>
              </a:rPr>
              <a:t>); </a:t>
            </a:r>
          </a:p>
          <a:p>
            <a:pPr>
              <a:lnSpc>
                <a:spcPct val="95000"/>
              </a:lnSpc>
              <a:buNone/>
            </a:pPr>
            <a:r>
              <a:rPr lang="en-US" sz="2000" b="1" dirty="0" smtClean="0">
                <a:latin typeface="Courier New"/>
                <a:cs typeface="Courier New"/>
              </a:rPr>
              <a:t>	  } </a:t>
            </a:r>
          </a:p>
          <a:p>
            <a:pPr>
              <a:lnSpc>
                <a:spcPct val="95000"/>
              </a:lnSpc>
              <a:buNone/>
            </a:pPr>
            <a:r>
              <a:rPr lang="en-US" sz="2000" dirty="0" smtClean="0">
                <a:latin typeface="Courier New"/>
                <a:cs typeface="Courier New"/>
              </a:rPr>
              <a:t>	  pi = </a:t>
            </a:r>
            <a:r>
              <a:rPr lang="en-US" sz="2000" dirty="0" smtClean="0">
                <a:latin typeface="Courier New"/>
                <a:cs typeface="Courier New"/>
              </a:rPr>
              <a:t>sum</a:t>
            </a:r>
            <a:r>
              <a:rPr lang="en-US" sz="2000" dirty="0" smtClean="0">
                <a:latin typeface="Courier New"/>
                <a:cs typeface="Courier New"/>
              </a:rPr>
              <a:t>/</a:t>
            </a:r>
            <a:r>
              <a:rPr lang="en-US" sz="2000" dirty="0" err="1" smtClean="0">
                <a:latin typeface="Courier New"/>
                <a:cs typeface="Courier New"/>
              </a:rPr>
              <a:t>num_steps</a:t>
            </a:r>
            <a:r>
              <a:rPr lang="en-US" sz="2000" dirty="0" smtClean="0">
                <a:latin typeface="Courier New"/>
                <a:cs typeface="Courier New"/>
              </a:rPr>
              <a:t>;</a:t>
            </a:r>
          </a:p>
          <a:p>
            <a:pPr>
              <a:lnSpc>
                <a:spcPct val="95000"/>
              </a:lnSpc>
              <a:buNone/>
            </a:pPr>
            <a:r>
              <a:rPr lang="en-US" sz="2000" dirty="0" smtClean="0">
                <a:latin typeface="Courier New"/>
                <a:cs typeface="Courier New"/>
              </a:rPr>
              <a:t>    </a:t>
            </a:r>
            <a:r>
              <a:rPr lang="en-US" sz="2000" dirty="0" err="1" smtClean="0">
                <a:latin typeface="Courier New"/>
                <a:cs typeface="Courier New"/>
              </a:rPr>
              <a:t>printf</a:t>
            </a:r>
            <a:r>
              <a:rPr lang="en-US" sz="2000" dirty="0" smtClean="0">
                <a:latin typeface="Courier New"/>
                <a:cs typeface="Courier New"/>
              </a:rPr>
              <a:t> ("pi = %6.12f\n", pi);</a:t>
            </a:r>
          </a:p>
          <a:p>
            <a:pPr>
              <a:lnSpc>
                <a:spcPct val="95000"/>
              </a:lnSpc>
              <a:buNone/>
            </a:pPr>
            <a:r>
              <a:rPr lang="en-US" sz="2000" dirty="0" smtClean="0">
                <a:latin typeface="Courier New"/>
                <a:cs typeface="Courier New"/>
              </a:rPr>
              <a:t>}</a:t>
            </a:r>
            <a:endParaRPr lang="en-US" sz="2000" dirty="0">
              <a:latin typeface="Courier New"/>
              <a:cs typeface="Courier New"/>
            </a:endParaRPr>
          </a:p>
        </p:txBody>
      </p:sp>
      <p:sp>
        <p:nvSpPr>
          <p:cNvPr id="3" name="Date Placeholder 2"/>
          <p:cNvSpPr>
            <a:spLocks noGrp="1"/>
          </p:cNvSpPr>
          <p:nvPr>
            <p:ph type="dt" sz="half" idx="10"/>
          </p:nvPr>
        </p:nvSpPr>
        <p:spPr/>
        <p:txBody>
          <a:bodyPr/>
          <a:lstStyle/>
          <a:p>
            <a:fld id="{53962E53-3C13-0041-8CD6-2D29EA3B22C6}" type="datetime1">
              <a:rPr lang="en-US" smtClean="0"/>
              <a:pPr/>
              <a:t>7/19/2011</a:t>
            </a:fld>
            <a:endParaRPr lang="en-US" dirty="0"/>
          </a:p>
        </p:txBody>
      </p:sp>
      <p:sp>
        <p:nvSpPr>
          <p:cNvPr id="4" name="Footer Placeholder 3"/>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41</a:t>
            </a:fld>
            <a:endParaRPr lang="en-US" dirty="0"/>
          </a:p>
        </p:txBody>
      </p:sp>
      <p:sp>
        <p:nvSpPr>
          <p:cNvPr id="8" name="TextBox 7"/>
          <p:cNvSpPr txBox="1"/>
          <p:nvPr/>
        </p:nvSpPr>
        <p:spPr>
          <a:xfrm>
            <a:off x="7433718" y="6522534"/>
            <a:ext cx="1689472" cy="369332"/>
          </a:xfrm>
          <a:prstGeom prst="rect">
            <a:avLst/>
          </a:prstGeom>
          <a:noFill/>
        </p:spPr>
        <p:txBody>
          <a:bodyPr wrap="none" rtlCol="0">
            <a:spAutoFit/>
          </a:bodyPr>
          <a:lstStyle/>
          <a:p>
            <a:r>
              <a:rPr lang="en-US" dirty="0" smtClean="0"/>
              <a:t>pi = 3.14159265</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129"/>
            <a:ext cx="8229600" cy="724429"/>
          </a:xfrm>
        </p:spPr>
        <p:txBody>
          <a:bodyPr>
            <a:normAutofit fontScale="90000"/>
          </a:bodyPr>
          <a:lstStyle/>
          <a:p>
            <a:r>
              <a:rPr lang="en-US" dirty="0" err="1" smtClean="0"/>
              <a:t>OpenMP</a:t>
            </a:r>
            <a:r>
              <a:rPr lang="en-US" dirty="0" smtClean="0"/>
              <a:t> Version #1</a:t>
            </a:r>
            <a:endParaRPr lang="en-US" dirty="0"/>
          </a:p>
        </p:txBody>
      </p:sp>
      <p:sp>
        <p:nvSpPr>
          <p:cNvPr id="3" name="Content Placeholder 2"/>
          <p:cNvSpPr>
            <a:spLocks noGrp="1"/>
          </p:cNvSpPr>
          <p:nvPr>
            <p:ph idx="1"/>
          </p:nvPr>
        </p:nvSpPr>
        <p:spPr>
          <a:xfrm>
            <a:off x="457200" y="1303855"/>
            <a:ext cx="8686800" cy="5757333"/>
          </a:xfrm>
        </p:spPr>
        <p:txBody>
          <a:bodyPr>
            <a:normAutofit fontScale="70000" lnSpcReduction="20000"/>
          </a:bodyPr>
          <a:lstStyle/>
          <a:p>
            <a:pPr>
              <a:spcBef>
                <a:spcPts val="0"/>
              </a:spcBef>
              <a:buNone/>
            </a:pPr>
            <a:r>
              <a:rPr lang="en-US" dirty="0" smtClean="0">
                <a:latin typeface="Courier New"/>
                <a:cs typeface="Courier New"/>
              </a:rPr>
              <a:t>#include &lt;</a:t>
            </a:r>
            <a:r>
              <a:rPr lang="en-US" dirty="0" err="1" smtClean="0">
                <a:latin typeface="Courier New"/>
                <a:cs typeface="Courier New"/>
              </a:rPr>
              <a:t>omp.h</a:t>
            </a:r>
            <a:r>
              <a:rPr lang="en-US" dirty="0" smtClean="0">
                <a:latin typeface="Courier New"/>
                <a:cs typeface="Courier New"/>
              </a:rPr>
              <a:t>&gt;</a:t>
            </a:r>
          </a:p>
          <a:p>
            <a:pPr>
              <a:spcBef>
                <a:spcPts val="0"/>
              </a:spcBef>
              <a:buNone/>
            </a:pPr>
            <a:r>
              <a:rPr lang="en-US" dirty="0" smtClean="0">
                <a:latin typeface="Courier New"/>
                <a:cs typeface="Courier New"/>
              </a:rPr>
              <a:t>static long </a:t>
            </a:r>
            <a:r>
              <a:rPr lang="en-US" dirty="0" err="1" smtClean="0">
                <a:latin typeface="Courier New"/>
                <a:cs typeface="Courier New"/>
              </a:rPr>
              <a:t>num_steps</a:t>
            </a:r>
            <a:r>
              <a:rPr lang="en-US" dirty="0" smtClean="0">
                <a:latin typeface="Courier New"/>
                <a:cs typeface="Courier New"/>
              </a:rPr>
              <a:t> = 100000; double step; </a:t>
            </a:r>
          </a:p>
          <a:p>
            <a:pPr>
              <a:spcBef>
                <a:spcPts val="0"/>
              </a:spcBef>
              <a:buNone/>
            </a:pPr>
            <a:r>
              <a:rPr lang="en-US" dirty="0" smtClean="0">
                <a:latin typeface="Courier New"/>
                <a:cs typeface="Courier New"/>
              </a:rPr>
              <a:t>#define NUM_THREADS 2 </a:t>
            </a:r>
          </a:p>
          <a:p>
            <a:pPr>
              <a:spcBef>
                <a:spcPts val="0"/>
              </a:spcBef>
              <a:buNone/>
            </a:pPr>
            <a:r>
              <a:rPr lang="en-US" dirty="0" err="1" smtClean="0">
                <a:latin typeface="Courier New"/>
                <a:cs typeface="Courier New"/>
              </a:rPr>
              <a:t>int</a:t>
            </a:r>
            <a:r>
              <a:rPr lang="en-US" dirty="0" smtClean="0">
                <a:latin typeface="Courier New"/>
                <a:cs typeface="Courier New"/>
              </a:rPr>
              <a:t> main (</a:t>
            </a:r>
            <a:r>
              <a:rPr lang="en-US" dirty="0" err="1" smtClean="0">
                <a:latin typeface="Courier New"/>
                <a:cs typeface="Courier New"/>
              </a:rPr>
              <a:t>int</a:t>
            </a:r>
            <a:r>
              <a:rPr lang="en-US" dirty="0" smtClean="0">
                <a:latin typeface="Courier New"/>
                <a:cs typeface="Courier New"/>
              </a:rPr>
              <a:t> </a:t>
            </a:r>
            <a:r>
              <a:rPr lang="en-US" dirty="0" err="1" smtClean="0">
                <a:latin typeface="Courier New"/>
                <a:cs typeface="Courier New"/>
              </a:rPr>
              <a:t>argc</a:t>
            </a:r>
            <a:r>
              <a:rPr lang="en-US" dirty="0" smtClean="0">
                <a:latin typeface="Courier New"/>
                <a:cs typeface="Courier New"/>
              </a:rPr>
              <a:t>, char *</a:t>
            </a:r>
            <a:r>
              <a:rPr lang="en-US" dirty="0" err="1" smtClean="0">
                <a:latin typeface="Courier New"/>
                <a:cs typeface="Courier New"/>
              </a:rPr>
              <a:t>argv</a:t>
            </a:r>
            <a:r>
              <a:rPr lang="en-US" dirty="0" smtClean="0">
                <a:latin typeface="Courier New"/>
                <a:cs typeface="Courier New"/>
              </a:rPr>
              <a:t>[]){</a:t>
            </a:r>
          </a:p>
          <a:p>
            <a:pPr>
              <a:spcBef>
                <a:spcPts val="0"/>
              </a:spcBef>
              <a:buNone/>
            </a:pPr>
            <a:r>
              <a:rPr lang="en-US" dirty="0" smtClean="0">
                <a:latin typeface="Courier New"/>
                <a:cs typeface="Courier New"/>
              </a:rPr>
              <a:t>   </a:t>
            </a:r>
            <a:r>
              <a:rPr lang="en-US" dirty="0" err="1" smtClean="0">
                <a:latin typeface="Courier New"/>
                <a:cs typeface="Courier New"/>
              </a:rPr>
              <a:t>int</a:t>
            </a:r>
            <a:r>
              <a:rPr lang="en-US" dirty="0" smtClean="0">
                <a:latin typeface="Courier New"/>
                <a:cs typeface="Courier New"/>
              </a:rPr>
              <a:t> </a:t>
            </a:r>
            <a:r>
              <a:rPr lang="en-US" dirty="0" err="1" smtClean="0">
                <a:latin typeface="Courier New"/>
                <a:cs typeface="Courier New"/>
              </a:rPr>
              <a:t>i</a:t>
            </a:r>
            <a:r>
              <a:rPr lang="en-US" dirty="0" smtClean="0">
                <a:latin typeface="Courier New"/>
                <a:cs typeface="Courier New"/>
              </a:rPr>
              <a:t>, id; double  </a:t>
            </a:r>
            <a:r>
              <a:rPr lang="en-US" dirty="0" err="1" smtClean="0">
                <a:latin typeface="Courier New"/>
                <a:cs typeface="Courier New"/>
              </a:rPr>
              <a:t>x</a:t>
            </a:r>
            <a:r>
              <a:rPr lang="en-US" dirty="0" smtClean="0">
                <a:latin typeface="Courier New"/>
                <a:cs typeface="Courier New"/>
              </a:rPr>
              <a:t>, pi, </a:t>
            </a:r>
            <a:r>
              <a:rPr lang="en-US" dirty="0" err="1" smtClean="0">
                <a:latin typeface="Courier New"/>
                <a:cs typeface="Courier New"/>
              </a:rPr>
              <a:t>sum[NUM_THREADS</a:t>
            </a:r>
            <a:r>
              <a:rPr lang="en-US" dirty="0" smtClean="0">
                <a:latin typeface="Courier New"/>
                <a:cs typeface="Courier New"/>
              </a:rPr>
              <a:t>]; </a:t>
            </a:r>
          </a:p>
          <a:p>
            <a:pPr>
              <a:spcBef>
                <a:spcPts val="0"/>
              </a:spcBef>
              <a:buNone/>
            </a:pPr>
            <a:r>
              <a:rPr lang="en-US" dirty="0" smtClean="0">
                <a:latin typeface="Courier New"/>
                <a:cs typeface="Courier New"/>
              </a:rPr>
              <a:t>   step = 1.0/(double) </a:t>
            </a:r>
            <a:r>
              <a:rPr lang="en-US" dirty="0" err="1" smtClean="0">
                <a:latin typeface="Courier New"/>
                <a:cs typeface="Courier New"/>
              </a:rPr>
              <a:t>num_steps</a:t>
            </a:r>
            <a:r>
              <a:rPr lang="en-US" dirty="0" smtClean="0">
                <a:latin typeface="Courier New"/>
                <a:cs typeface="Courier New"/>
              </a:rPr>
              <a:t>; </a:t>
            </a:r>
          </a:p>
          <a:p>
            <a:pPr>
              <a:spcBef>
                <a:spcPts val="0"/>
              </a:spcBef>
              <a:buNone/>
            </a:pPr>
            <a:r>
              <a:rPr lang="en-US" dirty="0" smtClean="0">
                <a:latin typeface="Courier New"/>
                <a:cs typeface="Courier New"/>
              </a:rPr>
              <a:t>   </a:t>
            </a:r>
            <a:r>
              <a:rPr lang="en-US" b="1" dirty="0" smtClean="0">
                <a:solidFill>
                  <a:srgbClr val="FF0000"/>
                </a:solidFill>
                <a:latin typeface="Courier New"/>
                <a:cs typeface="Courier New"/>
              </a:rPr>
              <a:t>#</a:t>
            </a:r>
            <a:r>
              <a:rPr lang="en-US" b="1" dirty="0" err="1" smtClean="0">
                <a:solidFill>
                  <a:srgbClr val="FF0000"/>
                </a:solidFill>
                <a:latin typeface="Courier New"/>
                <a:cs typeface="Courier New"/>
              </a:rPr>
              <a:t>pragma</a:t>
            </a:r>
            <a:r>
              <a:rPr lang="en-US" b="1" dirty="0" smtClean="0">
                <a:solidFill>
                  <a:srgbClr val="FF0000"/>
                </a:solidFill>
                <a:latin typeface="Courier New"/>
                <a:cs typeface="Courier New"/>
              </a:rPr>
              <a:t> </a:t>
            </a:r>
            <a:r>
              <a:rPr lang="en-US" b="1" dirty="0" err="1" smtClean="0">
                <a:solidFill>
                  <a:srgbClr val="FF0000"/>
                </a:solidFill>
                <a:latin typeface="Courier New"/>
                <a:cs typeface="Courier New"/>
              </a:rPr>
              <a:t>omp</a:t>
            </a:r>
            <a:r>
              <a:rPr lang="en-US" b="1" dirty="0" smtClean="0">
                <a:solidFill>
                  <a:srgbClr val="FF0000"/>
                </a:solidFill>
                <a:latin typeface="Courier New"/>
                <a:cs typeface="Courier New"/>
              </a:rPr>
              <a:t> parallel </a:t>
            </a:r>
            <a:r>
              <a:rPr lang="en-US" b="1" dirty="0" err="1" smtClean="0">
                <a:solidFill>
                  <a:srgbClr val="FF0000"/>
                </a:solidFill>
                <a:latin typeface="Courier New"/>
                <a:cs typeface="Courier New"/>
              </a:rPr>
              <a:t>private(x</a:t>
            </a:r>
            <a:r>
              <a:rPr lang="en-US" b="1" dirty="0" smtClean="0">
                <a:solidFill>
                  <a:srgbClr val="FF0000"/>
                </a:solidFill>
                <a:latin typeface="Courier New"/>
                <a:cs typeface="Courier New"/>
              </a:rPr>
              <a:t>) </a:t>
            </a:r>
          </a:p>
          <a:p>
            <a:pPr>
              <a:spcBef>
                <a:spcPts val="0"/>
              </a:spcBef>
              <a:buNone/>
            </a:pPr>
            <a:r>
              <a:rPr lang="en-US" b="1" dirty="0" smtClean="0">
                <a:solidFill>
                  <a:srgbClr val="FF0000"/>
                </a:solidFill>
                <a:latin typeface="Courier New"/>
                <a:cs typeface="Courier New"/>
              </a:rPr>
              <a:t>   {</a:t>
            </a:r>
          </a:p>
          <a:p>
            <a:pPr>
              <a:spcBef>
                <a:spcPts val="0"/>
              </a:spcBef>
              <a:buNone/>
            </a:pPr>
            <a:r>
              <a:rPr lang="en-US" b="1" dirty="0" smtClean="0">
                <a:solidFill>
                  <a:srgbClr val="FF0000"/>
                </a:solidFill>
                <a:latin typeface="Courier New"/>
                <a:cs typeface="Courier New"/>
              </a:rPr>
              <a:t>      </a:t>
            </a:r>
            <a:r>
              <a:rPr lang="en-US" b="1" dirty="0" smtClean="0">
                <a:latin typeface="Courier New"/>
                <a:cs typeface="Courier New"/>
              </a:rPr>
              <a:t>id = </a:t>
            </a:r>
            <a:r>
              <a:rPr lang="en-US" b="1" dirty="0" err="1" smtClean="0">
                <a:latin typeface="Courier New"/>
                <a:cs typeface="Courier New"/>
              </a:rPr>
              <a:t>omp_get_thread_num</a:t>
            </a:r>
            <a:r>
              <a:rPr lang="en-US" b="1" dirty="0" smtClean="0">
                <a:latin typeface="Courier New"/>
                <a:cs typeface="Courier New"/>
              </a:rPr>
              <a:t>(); </a:t>
            </a:r>
          </a:p>
          <a:p>
            <a:pPr marL="0" indent="0">
              <a:spcBef>
                <a:spcPts val="0"/>
              </a:spcBef>
              <a:buNone/>
            </a:pPr>
            <a:r>
              <a:rPr lang="en-US" b="1" dirty="0" smtClean="0">
                <a:latin typeface="Courier New"/>
                <a:cs typeface="Courier New"/>
              </a:rPr>
              <a:t>      for (</a:t>
            </a:r>
            <a:r>
              <a:rPr lang="en-US" b="1" dirty="0" err="1" smtClean="0">
                <a:latin typeface="Courier New"/>
                <a:cs typeface="Courier New"/>
              </a:rPr>
              <a:t>i</a:t>
            </a:r>
            <a:r>
              <a:rPr lang="en-US" b="1" dirty="0" smtClean="0">
                <a:latin typeface="Courier New"/>
                <a:cs typeface="Courier New"/>
              </a:rPr>
              <a:t> = id, </a:t>
            </a:r>
            <a:r>
              <a:rPr lang="en-US" b="1" dirty="0" err="1" smtClean="0">
                <a:latin typeface="Courier New"/>
                <a:cs typeface="Courier New"/>
              </a:rPr>
              <a:t>sum[id</a:t>
            </a:r>
            <a:r>
              <a:rPr lang="en-US" b="1" dirty="0" smtClean="0">
                <a:latin typeface="Courier New"/>
                <a:cs typeface="Courier New"/>
              </a:rPr>
              <a:t>] = 0.0; </a:t>
            </a:r>
            <a:r>
              <a:rPr lang="en-US" b="1" dirty="0" err="1" smtClean="0">
                <a:latin typeface="Courier New"/>
                <a:cs typeface="Courier New"/>
              </a:rPr>
              <a:t>i</a:t>
            </a:r>
            <a:r>
              <a:rPr lang="en-US" b="1" dirty="0" smtClean="0">
                <a:latin typeface="Courier New"/>
                <a:cs typeface="Courier New"/>
              </a:rPr>
              <a:t> &lt; </a:t>
            </a:r>
            <a:r>
              <a:rPr lang="en-US" b="1" dirty="0" err="1" smtClean="0">
                <a:latin typeface="Courier New"/>
                <a:cs typeface="Courier New"/>
              </a:rPr>
              <a:t>num_steps</a:t>
            </a:r>
            <a:r>
              <a:rPr lang="en-US" b="1" dirty="0" smtClean="0">
                <a:latin typeface="Courier New"/>
                <a:cs typeface="Courier New"/>
              </a:rPr>
              <a:t>; </a:t>
            </a:r>
            <a:br>
              <a:rPr lang="en-US" b="1" dirty="0" smtClean="0">
                <a:latin typeface="Courier New"/>
                <a:cs typeface="Courier New"/>
              </a:rPr>
            </a:br>
            <a:r>
              <a:rPr lang="en-US" b="1" dirty="0" smtClean="0">
                <a:latin typeface="Courier New"/>
                <a:cs typeface="Courier New"/>
              </a:rPr>
              <a:t>         </a:t>
            </a:r>
            <a:r>
              <a:rPr lang="en-US" b="1" dirty="0" err="1" smtClean="0">
                <a:latin typeface="Courier New"/>
                <a:cs typeface="Courier New"/>
              </a:rPr>
              <a:t>i</a:t>
            </a:r>
            <a:r>
              <a:rPr lang="en-US" b="1" dirty="0" smtClean="0">
                <a:latin typeface="Courier New"/>
                <a:cs typeface="Courier New"/>
              </a:rPr>
              <a:t> = </a:t>
            </a:r>
            <a:r>
              <a:rPr lang="en-US" b="1" dirty="0" err="1" smtClean="0">
                <a:latin typeface="Courier New"/>
                <a:cs typeface="Courier New"/>
              </a:rPr>
              <a:t>i</a:t>
            </a:r>
            <a:r>
              <a:rPr lang="en-US" b="1" dirty="0" smtClean="0">
                <a:latin typeface="Courier New"/>
                <a:cs typeface="Courier New"/>
              </a:rPr>
              <a:t> + NUM_THREADS) {</a:t>
            </a:r>
            <a:br>
              <a:rPr lang="en-US" b="1" dirty="0" smtClean="0">
                <a:latin typeface="Courier New"/>
                <a:cs typeface="Courier New"/>
              </a:rPr>
            </a:br>
            <a:r>
              <a:rPr lang="en-US" b="1" dirty="0" smtClean="0">
                <a:latin typeface="Courier New"/>
                <a:cs typeface="Courier New"/>
              </a:rPr>
              <a:t>            </a:t>
            </a:r>
            <a:r>
              <a:rPr lang="en-US" b="1" dirty="0" err="1" smtClean="0">
                <a:latin typeface="Courier New"/>
                <a:cs typeface="Courier New"/>
              </a:rPr>
              <a:t>x</a:t>
            </a:r>
            <a:r>
              <a:rPr lang="en-US" b="1" dirty="0" smtClean="0">
                <a:latin typeface="Courier New"/>
                <a:cs typeface="Courier New"/>
              </a:rPr>
              <a:t> = (</a:t>
            </a:r>
            <a:r>
              <a:rPr lang="en-US" b="1" dirty="0" err="1" smtClean="0">
                <a:latin typeface="Courier New"/>
                <a:cs typeface="Courier New"/>
              </a:rPr>
              <a:t>i</a:t>
            </a:r>
            <a:r>
              <a:rPr lang="en-US" b="1" dirty="0" smtClean="0">
                <a:latin typeface="Courier New"/>
                <a:cs typeface="Courier New"/>
              </a:rPr>
              <a:t> + 0.5)*step; </a:t>
            </a:r>
          </a:p>
          <a:p>
            <a:pPr>
              <a:spcBef>
                <a:spcPts val="0"/>
              </a:spcBef>
              <a:buNone/>
            </a:pPr>
            <a:r>
              <a:rPr lang="en-US" b="1" dirty="0" smtClean="0">
                <a:latin typeface="Courier New"/>
                <a:cs typeface="Courier New"/>
              </a:rPr>
              <a:t>            </a:t>
            </a:r>
            <a:r>
              <a:rPr lang="en-US" b="1" dirty="0" err="1" smtClean="0">
                <a:latin typeface="Courier New"/>
                <a:cs typeface="Courier New"/>
              </a:rPr>
              <a:t>sum[id</a:t>
            </a:r>
            <a:r>
              <a:rPr lang="en-US" b="1" dirty="0" smtClean="0">
                <a:latin typeface="Courier New"/>
                <a:cs typeface="Courier New"/>
              </a:rPr>
              <a:t>] += 4.0/(1.0+x*</a:t>
            </a:r>
            <a:r>
              <a:rPr lang="en-US" b="1" dirty="0" err="1" smtClean="0">
                <a:latin typeface="Courier New"/>
                <a:cs typeface="Courier New"/>
              </a:rPr>
              <a:t>x</a:t>
            </a:r>
            <a:r>
              <a:rPr lang="en-US" b="1" dirty="0" smtClean="0">
                <a:latin typeface="Courier New"/>
                <a:cs typeface="Courier New"/>
              </a:rPr>
              <a:t>); </a:t>
            </a:r>
          </a:p>
          <a:p>
            <a:pPr>
              <a:spcBef>
                <a:spcPts val="0"/>
              </a:spcBef>
              <a:buNone/>
            </a:pPr>
            <a:r>
              <a:rPr lang="en-US" b="1" dirty="0" smtClean="0">
                <a:latin typeface="Courier New"/>
                <a:cs typeface="Courier New"/>
              </a:rPr>
              <a:t>	    } </a:t>
            </a:r>
          </a:p>
          <a:p>
            <a:pPr>
              <a:spcBef>
                <a:spcPts val="0"/>
              </a:spcBef>
              <a:buNone/>
            </a:pPr>
            <a:r>
              <a:rPr lang="en-US" b="1" dirty="0" smtClean="0">
                <a:latin typeface="Courier New"/>
                <a:cs typeface="Courier New"/>
              </a:rPr>
              <a:t>   </a:t>
            </a:r>
            <a:r>
              <a:rPr lang="en-US" b="1" dirty="0" smtClean="0">
                <a:solidFill>
                  <a:srgbClr val="FF0000"/>
                </a:solidFill>
                <a:latin typeface="Courier New"/>
                <a:cs typeface="Courier New"/>
              </a:rPr>
              <a:t>}</a:t>
            </a:r>
            <a:r>
              <a:rPr lang="en-US" b="1" dirty="0" smtClean="0">
                <a:latin typeface="Courier New"/>
                <a:cs typeface="Courier New"/>
              </a:rPr>
              <a:t> </a:t>
            </a:r>
          </a:p>
          <a:p>
            <a:pPr>
              <a:spcBef>
                <a:spcPts val="0"/>
              </a:spcBef>
              <a:buNone/>
            </a:pPr>
            <a:r>
              <a:rPr lang="en-US" dirty="0" smtClean="0">
                <a:latin typeface="Courier New"/>
                <a:cs typeface="Courier New"/>
              </a:rPr>
              <a:t>	 </a:t>
            </a:r>
            <a:r>
              <a:rPr lang="en-US" dirty="0" err="1" smtClean="0">
                <a:latin typeface="Courier New"/>
                <a:cs typeface="Courier New"/>
              </a:rPr>
              <a:t>for(i</a:t>
            </a:r>
            <a:r>
              <a:rPr lang="en-US" dirty="0" smtClean="0">
                <a:latin typeface="Courier New"/>
                <a:cs typeface="Courier New"/>
              </a:rPr>
              <a:t> = 0, pi = 0.0; </a:t>
            </a:r>
            <a:r>
              <a:rPr lang="en-US" dirty="0" err="1" smtClean="0">
                <a:latin typeface="Courier New"/>
                <a:cs typeface="Courier New"/>
              </a:rPr>
              <a:t>i</a:t>
            </a:r>
            <a:r>
              <a:rPr lang="en-US" dirty="0" smtClean="0">
                <a:latin typeface="Courier New"/>
                <a:cs typeface="Courier New"/>
              </a:rPr>
              <a:t> &lt; NUM_THREADS; </a:t>
            </a:r>
            <a:r>
              <a:rPr lang="en-US" dirty="0" err="1" smtClean="0">
                <a:latin typeface="Courier New"/>
                <a:cs typeface="Courier New"/>
              </a:rPr>
              <a:t>i</a:t>
            </a:r>
            <a:r>
              <a:rPr lang="en-US" dirty="0" smtClean="0">
                <a:latin typeface="Courier New"/>
                <a:cs typeface="Courier New"/>
              </a:rPr>
              <a:t>++)</a:t>
            </a:r>
          </a:p>
          <a:p>
            <a:pPr>
              <a:spcBef>
                <a:spcPts val="0"/>
              </a:spcBef>
              <a:buNone/>
            </a:pPr>
            <a:r>
              <a:rPr lang="en-US" dirty="0" smtClean="0">
                <a:latin typeface="Courier New"/>
                <a:cs typeface="Courier New"/>
              </a:rPr>
              <a:t>      pi += </a:t>
            </a:r>
            <a:r>
              <a:rPr lang="en-US" dirty="0" err="1" smtClean="0">
                <a:latin typeface="Courier New"/>
                <a:cs typeface="Courier New"/>
              </a:rPr>
              <a:t>sum[i</a:t>
            </a:r>
            <a:r>
              <a:rPr lang="en-US" dirty="0" smtClean="0">
                <a:latin typeface="Courier New"/>
                <a:cs typeface="Courier New"/>
              </a:rPr>
              <a:t>] ; </a:t>
            </a:r>
          </a:p>
          <a:p>
            <a:pPr>
              <a:spcBef>
                <a:spcPts val="0"/>
              </a:spcBef>
              <a:buNone/>
            </a:pPr>
            <a:r>
              <a:rPr lang="en-US" dirty="0" smtClean="0">
                <a:latin typeface="Courier New"/>
                <a:cs typeface="Courier New"/>
              </a:rPr>
              <a:t>	 </a:t>
            </a:r>
            <a:r>
              <a:rPr lang="en-US" dirty="0" err="1" smtClean="0">
                <a:latin typeface="Courier New"/>
                <a:cs typeface="Courier New"/>
              </a:rPr>
              <a:t>printf</a:t>
            </a:r>
            <a:r>
              <a:rPr lang="en-US" dirty="0" smtClean="0">
                <a:latin typeface="Courier New"/>
                <a:cs typeface="Courier New"/>
              </a:rPr>
              <a:t> ("pi = %6.12f\n", pi / </a:t>
            </a:r>
            <a:r>
              <a:rPr lang="en-US" dirty="0" err="1" smtClean="0">
                <a:latin typeface="Courier New"/>
                <a:cs typeface="Courier New"/>
              </a:rPr>
              <a:t>num_steps</a:t>
            </a:r>
            <a:r>
              <a:rPr lang="en-US" dirty="0" smtClean="0">
                <a:latin typeface="Courier New"/>
                <a:cs typeface="Courier New"/>
              </a:rPr>
              <a:t>);</a:t>
            </a:r>
          </a:p>
          <a:p>
            <a:pPr>
              <a:spcBef>
                <a:spcPts val="0"/>
              </a:spcBef>
              <a:buNone/>
            </a:pPr>
            <a:r>
              <a:rPr lang="en-US" dirty="0" smtClean="0">
                <a:latin typeface="Courier New"/>
                <a:cs typeface="Courier New"/>
              </a:rPr>
              <a:t>}</a:t>
            </a:r>
            <a:endParaRPr lang="en-US" dirty="0">
              <a:latin typeface="Courier New"/>
              <a:cs typeface="Courier New"/>
            </a:endParaRPr>
          </a:p>
        </p:txBody>
      </p:sp>
      <p:sp>
        <p:nvSpPr>
          <p:cNvPr id="4" name="Date Placeholder 3"/>
          <p:cNvSpPr>
            <a:spLocks noGrp="1"/>
          </p:cNvSpPr>
          <p:nvPr>
            <p:ph type="dt" sz="half" idx="10"/>
          </p:nvPr>
        </p:nvSpPr>
        <p:spPr/>
        <p:txBody>
          <a:bodyPr/>
          <a:lstStyle/>
          <a:p>
            <a:fld id="{9A6546A3-9452-C546-8358-4E878223C35E}"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r>
              <a:rPr lang="en-US" dirty="0" smtClean="0"/>
              <a:t> Version #1 (with bug)</a:t>
            </a:r>
            <a:endParaRPr lang="en-US" dirty="0"/>
          </a:p>
        </p:txBody>
      </p:sp>
      <p:sp>
        <p:nvSpPr>
          <p:cNvPr id="3" name="Content Placeholder 2"/>
          <p:cNvSpPr>
            <a:spLocks noGrp="1"/>
          </p:cNvSpPr>
          <p:nvPr>
            <p:ph sz="half" idx="1"/>
          </p:nvPr>
        </p:nvSpPr>
        <p:spPr/>
        <p:txBody>
          <a:bodyPr>
            <a:normAutofit lnSpcReduction="10000"/>
          </a:bodyPr>
          <a:lstStyle/>
          <a:p>
            <a:pPr>
              <a:buNone/>
            </a:pPr>
            <a:r>
              <a:rPr lang="en-US" sz="2200" dirty="0" smtClean="0"/>
              <a:t>pi = 2.187926626214</a:t>
            </a:r>
          </a:p>
          <a:p>
            <a:pPr>
              <a:buNone/>
            </a:pPr>
            <a:r>
              <a:rPr lang="en-US" sz="2200" dirty="0" smtClean="0"/>
              <a:t>pi = 3.062113243183</a:t>
            </a:r>
          </a:p>
          <a:p>
            <a:pPr>
              <a:buNone/>
            </a:pPr>
            <a:r>
              <a:rPr lang="en-US" sz="2200" dirty="0" smtClean="0"/>
              <a:t>pi = 2.093066397959</a:t>
            </a:r>
          </a:p>
          <a:p>
            <a:pPr>
              <a:buNone/>
            </a:pPr>
            <a:r>
              <a:rPr lang="en-US" sz="2200" dirty="0" smtClean="0">
                <a:solidFill>
                  <a:srgbClr val="FF0000"/>
                </a:solidFill>
              </a:rPr>
              <a:t>pi = 3.141592653598</a:t>
            </a:r>
          </a:p>
          <a:p>
            <a:pPr>
              <a:buNone/>
            </a:pPr>
            <a:r>
              <a:rPr lang="en-US" sz="2200" dirty="0" smtClean="0"/>
              <a:t>pi = 2.199725334399</a:t>
            </a:r>
          </a:p>
          <a:p>
            <a:pPr>
              <a:buNone/>
            </a:pPr>
            <a:r>
              <a:rPr lang="en-US" sz="2200" dirty="0" smtClean="0"/>
              <a:t>pi = 2.129254580053</a:t>
            </a:r>
          </a:p>
          <a:p>
            <a:pPr>
              <a:buNone/>
            </a:pPr>
            <a:r>
              <a:rPr lang="en-US" sz="2200" dirty="0" smtClean="0"/>
              <a:t>pi = 3.298710582772</a:t>
            </a:r>
          </a:p>
          <a:p>
            <a:pPr>
              <a:buNone/>
            </a:pPr>
            <a:r>
              <a:rPr lang="en-US" sz="2200" dirty="0" smtClean="0"/>
              <a:t>pi = 2.358075931672</a:t>
            </a:r>
          </a:p>
          <a:p>
            <a:pPr>
              <a:buNone/>
            </a:pPr>
            <a:r>
              <a:rPr lang="en-US" sz="2200" dirty="0" smtClean="0"/>
              <a:t>pi = 1.979735213760</a:t>
            </a:r>
          </a:p>
          <a:p>
            <a:pPr>
              <a:buNone/>
            </a:pPr>
            <a:r>
              <a:rPr lang="en-US" sz="2200" dirty="0" smtClean="0"/>
              <a:t>pi = 3.134406923694</a:t>
            </a:r>
          </a:p>
          <a:p>
            <a:pPr>
              <a:buNone/>
            </a:pPr>
            <a:r>
              <a:rPr lang="en-US" sz="2200" dirty="0" smtClean="0">
                <a:solidFill>
                  <a:srgbClr val="FF0000"/>
                </a:solidFill>
              </a:rPr>
              <a:t>pi = 3.141592653598</a:t>
            </a:r>
          </a:p>
          <a:p>
            <a:pPr>
              <a:buNone/>
            </a:pPr>
            <a:r>
              <a:rPr lang="en-US" sz="2200" dirty="0" smtClean="0"/>
              <a:t>pi = 2.273284475646</a:t>
            </a:r>
          </a:p>
        </p:txBody>
      </p:sp>
      <p:sp>
        <p:nvSpPr>
          <p:cNvPr id="7" name="Content Placeholder 6"/>
          <p:cNvSpPr>
            <a:spLocks noGrp="1"/>
          </p:cNvSpPr>
          <p:nvPr>
            <p:ph sz="half" idx="2"/>
          </p:nvPr>
        </p:nvSpPr>
        <p:spPr/>
        <p:txBody>
          <a:bodyPr>
            <a:normAutofit fontScale="92500" lnSpcReduction="10000"/>
          </a:bodyPr>
          <a:lstStyle/>
          <a:p>
            <a:pPr>
              <a:buNone/>
            </a:pPr>
            <a:r>
              <a:rPr lang="en-US" sz="2353" dirty="0" smtClean="0">
                <a:solidFill>
                  <a:srgbClr val="FF0000"/>
                </a:solidFill>
              </a:rPr>
              <a:t>pi = 3.141592653598</a:t>
            </a:r>
          </a:p>
          <a:p>
            <a:pPr>
              <a:buNone/>
            </a:pPr>
            <a:r>
              <a:rPr lang="en-US" sz="2353" dirty="0" smtClean="0"/>
              <a:t>pi = 1.999849495043</a:t>
            </a:r>
          </a:p>
          <a:p>
            <a:pPr>
              <a:buNone/>
            </a:pPr>
            <a:r>
              <a:rPr lang="en-US" sz="2353" dirty="0" smtClean="0"/>
              <a:t>pi = 2.348751552706</a:t>
            </a:r>
          </a:p>
          <a:p>
            <a:pPr>
              <a:buNone/>
            </a:pPr>
            <a:r>
              <a:rPr lang="en-US" sz="2353" dirty="0" smtClean="0"/>
              <a:t>pi = 1.858418846828</a:t>
            </a:r>
          </a:p>
          <a:p>
            <a:pPr>
              <a:buNone/>
            </a:pPr>
            <a:r>
              <a:rPr lang="en-US" sz="2353" dirty="0" smtClean="0">
                <a:solidFill>
                  <a:srgbClr val="FF0000"/>
                </a:solidFill>
              </a:rPr>
              <a:t>pi = 3.141592653598</a:t>
            </a:r>
          </a:p>
          <a:p>
            <a:pPr>
              <a:buNone/>
            </a:pPr>
            <a:r>
              <a:rPr lang="en-US" sz="2353" dirty="0" smtClean="0">
                <a:solidFill>
                  <a:srgbClr val="FF0000"/>
                </a:solidFill>
              </a:rPr>
              <a:t>pi = 3.141592653598</a:t>
            </a:r>
          </a:p>
          <a:p>
            <a:pPr>
              <a:buNone/>
            </a:pPr>
            <a:r>
              <a:rPr lang="en-US" sz="2353" dirty="0" smtClean="0"/>
              <a:t>pi = 2.425973292566</a:t>
            </a:r>
          </a:p>
          <a:p>
            <a:pPr>
              <a:buNone/>
            </a:pPr>
            <a:r>
              <a:rPr lang="en-US" sz="2353" dirty="0" smtClean="0">
                <a:solidFill>
                  <a:srgbClr val="FF0000"/>
                </a:solidFill>
              </a:rPr>
              <a:t>pi = 3.141592653598</a:t>
            </a:r>
          </a:p>
          <a:p>
            <a:pPr>
              <a:buNone/>
            </a:pPr>
            <a:r>
              <a:rPr lang="en-US" sz="2353" dirty="0" smtClean="0"/>
              <a:t>pi = 2.024963879529</a:t>
            </a:r>
          </a:p>
          <a:p>
            <a:pPr>
              <a:buNone/>
            </a:pPr>
            <a:r>
              <a:rPr lang="en-US" sz="2353" dirty="0" smtClean="0"/>
              <a:t>pi = 2.357897349032</a:t>
            </a:r>
          </a:p>
          <a:p>
            <a:pPr>
              <a:buNone/>
            </a:pPr>
            <a:r>
              <a:rPr lang="en-US" sz="2353" dirty="0" smtClean="0"/>
              <a:t>pi = 2.325699828349</a:t>
            </a:r>
          </a:p>
          <a:p>
            <a:pPr>
              <a:buNone/>
            </a:pPr>
            <a:r>
              <a:rPr lang="en-US" sz="2353" dirty="0" smtClean="0"/>
              <a:t>pi = 1.825693174923</a:t>
            </a:r>
          </a:p>
          <a:p>
            <a:pPr>
              <a:buNone/>
            </a:pPr>
            <a:endParaRPr lang="en-US" dirty="0"/>
          </a:p>
        </p:txBody>
      </p:sp>
      <p:sp>
        <p:nvSpPr>
          <p:cNvPr id="4" name="Date Placeholder 3"/>
          <p:cNvSpPr>
            <a:spLocks noGrp="1"/>
          </p:cNvSpPr>
          <p:nvPr>
            <p:ph type="dt" sz="half" idx="10"/>
          </p:nvPr>
        </p:nvSpPr>
        <p:spPr/>
        <p:txBody>
          <a:bodyPr/>
          <a:lstStyle/>
          <a:p>
            <a:fld id="{2CE5C486-CD6C-C945-BC60-ED736C910BD8}"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129"/>
            <a:ext cx="8229600" cy="724429"/>
          </a:xfrm>
        </p:spPr>
        <p:txBody>
          <a:bodyPr>
            <a:normAutofit fontScale="90000"/>
          </a:bodyPr>
          <a:lstStyle/>
          <a:p>
            <a:r>
              <a:rPr lang="en-US" dirty="0" err="1" smtClean="0"/>
              <a:t>OpenMP</a:t>
            </a:r>
            <a:r>
              <a:rPr lang="en-US" dirty="0" smtClean="0"/>
              <a:t> Version #1</a:t>
            </a:r>
            <a:endParaRPr lang="en-US" dirty="0"/>
          </a:p>
        </p:txBody>
      </p:sp>
      <p:sp>
        <p:nvSpPr>
          <p:cNvPr id="3" name="Content Placeholder 2"/>
          <p:cNvSpPr>
            <a:spLocks noGrp="1"/>
          </p:cNvSpPr>
          <p:nvPr>
            <p:ph idx="1"/>
          </p:nvPr>
        </p:nvSpPr>
        <p:spPr>
          <a:xfrm>
            <a:off x="457200" y="1303855"/>
            <a:ext cx="8686800" cy="5757333"/>
          </a:xfrm>
        </p:spPr>
        <p:txBody>
          <a:bodyPr>
            <a:normAutofit fontScale="70000" lnSpcReduction="20000"/>
          </a:bodyPr>
          <a:lstStyle/>
          <a:p>
            <a:pPr>
              <a:spcBef>
                <a:spcPts val="0"/>
              </a:spcBef>
              <a:buNone/>
            </a:pPr>
            <a:r>
              <a:rPr lang="en-US" dirty="0" smtClean="0">
                <a:latin typeface="Courier New"/>
                <a:cs typeface="Courier New"/>
              </a:rPr>
              <a:t>#include &lt;</a:t>
            </a:r>
            <a:r>
              <a:rPr lang="en-US" dirty="0" err="1" smtClean="0">
                <a:latin typeface="Courier New"/>
                <a:cs typeface="Courier New"/>
              </a:rPr>
              <a:t>omp.h</a:t>
            </a:r>
            <a:r>
              <a:rPr lang="en-US" dirty="0" smtClean="0">
                <a:latin typeface="Courier New"/>
                <a:cs typeface="Courier New"/>
              </a:rPr>
              <a:t>&gt;</a:t>
            </a:r>
          </a:p>
          <a:p>
            <a:pPr>
              <a:spcBef>
                <a:spcPts val="0"/>
              </a:spcBef>
              <a:buNone/>
            </a:pPr>
            <a:r>
              <a:rPr lang="en-US" dirty="0" smtClean="0">
                <a:latin typeface="Courier New"/>
                <a:cs typeface="Courier New"/>
              </a:rPr>
              <a:t>static long </a:t>
            </a:r>
            <a:r>
              <a:rPr lang="en-US" dirty="0" err="1" smtClean="0">
                <a:latin typeface="Courier New"/>
                <a:cs typeface="Courier New"/>
              </a:rPr>
              <a:t>num_steps</a:t>
            </a:r>
            <a:r>
              <a:rPr lang="en-US" dirty="0" smtClean="0">
                <a:latin typeface="Courier New"/>
                <a:cs typeface="Courier New"/>
              </a:rPr>
              <a:t> = 100000; double step; </a:t>
            </a:r>
          </a:p>
          <a:p>
            <a:pPr>
              <a:spcBef>
                <a:spcPts val="0"/>
              </a:spcBef>
              <a:buNone/>
            </a:pPr>
            <a:r>
              <a:rPr lang="en-US" dirty="0" smtClean="0">
                <a:latin typeface="Courier New"/>
                <a:cs typeface="Courier New"/>
              </a:rPr>
              <a:t>#define NUM_THREADS 2 </a:t>
            </a:r>
          </a:p>
          <a:p>
            <a:pPr>
              <a:spcBef>
                <a:spcPts val="0"/>
              </a:spcBef>
              <a:buNone/>
            </a:pPr>
            <a:r>
              <a:rPr lang="en-US" dirty="0" err="1" smtClean="0">
                <a:latin typeface="Courier New"/>
                <a:cs typeface="Courier New"/>
              </a:rPr>
              <a:t>int</a:t>
            </a:r>
            <a:r>
              <a:rPr lang="en-US" dirty="0" smtClean="0">
                <a:latin typeface="Courier New"/>
                <a:cs typeface="Courier New"/>
              </a:rPr>
              <a:t> main (</a:t>
            </a:r>
            <a:r>
              <a:rPr lang="en-US" dirty="0" err="1" smtClean="0">
                <a:latin typeface="Courier New"/>
                <a:cs typeface="Courier New"/>
              </a:rPr>
              <a:t>int</a:t>
            </a:r>
            <a:r>
              <a:rPr lang="en-US" dirty="0" smtClean="0">
                <a:latin typeface="Courier New"/>
                <a:cs typeface="Courier New"/>
              </a:rPr>
              <a:t> </a:t>
            </a:r>
            <a:r>
              <a:rPr lang="en-US" dirty="0" err="1" smtClean="0">
                <a:latin typeface="Courier New"/>
                <a:cs typeface="Courier New"/>
              </a:rPr>
              <a:t>argc</a:t>
            </a:r>
            <a:r>
              <a:rPr lang="en-US" dirty="0" smtClean="0">
                <a:latin typeface="Courier New"/>
                <a:cs typeface="Courier New"/>
              </a:rPr>
              <a:t>, char *</a:t>
            </a:r>
            <a:r>
              <a:rPr lang="en-US" dirty="0" err="1" smtClean="0">
                <a:latin typeface="Courier New"/>
                <a:cs typeface="Courier New"/>
              </a:rPr>
              <a:t>argv</a:t>
            </a:r>
            <a:r>
              <a:rPr lang="en-US" dirty="0" smtClean="0">
                <a:latin typeface="Courier New"/>
                <a:cs typeface="Courier New"/>
              </a:rPr>
              <a:t>[]){</a:t>
            </a:r>
          </a:p>
          <a:p>
            <a:pPr>
              <a:spcBef>
                <a:spcPts val="0"/>
              </a:spcBef>
              <a:buNone/>
            </a:pPr>
            <a:r>
              <a:rPr lang="en-US" dirty="0" smtClean="0">
                <a:latin typeface="Courier New"/>
                <a:cs typeface="Courier New"/>
              </a:rPr>
              <a:t>   </a:t>
            </a:r>
            <a:r>
              <a:rPr lang="en-US" dirty="0" err="1" smtClean="0">
                <a:latin typeface="Courier New"/>
                <a:cs typeface="Courier New"/>
              </a:rPr>
              <a:t>int</a:t>
            </a:r>
            <a:r>
              <a:rPr lang="en-US" dirty="0" smtClean="0">
                <a:latin typeface="Courier New"/>
                <a:cs typeface="Courier New"/>
              </a:rPr>
              <a:t> </a:t>
            </a:r>
            <a:r>
              <a:rPr lang="en-US" dirty="0" err="1" smtClean="0">
                <a:latin typeface="Courier New"/>
                <a:cs typeface="Courier New"/>
              </a:rPr>
              <a:t>i</a:t>
            </a:r>
            <a:r>
              <a:rPr lang="en-US" dirty="0" smtClean="0">
                <a:latin typeface="Courier New"/>
                <a:cs typeface="Courier New"/>
              </a:rPr>
              <a:t>, id; double  </a:t>
            </a:r>
            <a:r>
              <a:rPr lang="en-US" dirty="0" err="1" smtClean="0">
                <a:latin typeface="Courier New"/>
                <a:cs typeface="Courier New"/>
              </a:rPr>
              <a:t>x</a:t>
            </a:r>
            <a:r>
              <a:rPr lang="en-US" dirty="0" smtClean="0">
                <a:latin typeface="Courier New"/>
                <a:cs typeface="Courier New"/>
              </a:rPr>
              <a:t>, pi, </a:t>
            </a:r>
            <a:r>
              <a:rPr lang="en-US" dirty="0" err="1" smtClean="0">
                <a:latin typeface="Courier New"/>
                <a:cs typeface="Courier New"/>
              </a:rPr>
              <a:t>sum[NUM_THREADS</a:t>
            </a:r>
            <a:r>
              <a:rPr lang="en-US" dirty="0" smtClean="0">
                <a:latin typeface="Courier New"/>
                <a:cs typeface="Courier New"/>
              </a:rPr>
              <a:t>]; </a:t>
            </a:r>
          </a:p>
          <a:p>
            <a:pPr>
              <a:spcBef>
                <a:spcPts val="0"/>
              </a:spcBef>
              <a:buNone/>
            </a:pPr>
            <a:r>
              <a:rPr lang="en-US" dirty="0" smtClean="0">
                <a:latin typeface="Courier New"/>
                <a:cs typeface="Courier New"/>
              </a:rPr>
              <a:t>   step = 1.0/(double) </a:t>
            </a:r>
            <a:r>
              <a:rPr lang="en-US" dirty="0" err="1" smtClean="0">
                <a:latin typeface="Courier New"/>
                <a:cs typeface="Courier New"/>
              </a:rPr>
              <a:t>num_steps</a:t>
            </a:r>
            <a:r>
              <a:rPr lang="en-US" dirty="0" smtClean="0">
                <a:latin typeface="Courier New"/>
                <a:cs typeface="Courier New"/>
              </a:rPr>
              <a:t>; </a:t>
            </a:r>
          </a:p>
          <a:p>
            <a:pPr>
              <a:spcBef>
                <a:spcPts val="0"/>
              </a:spcBef>
              <a:buNone/>
            </a:pPr>
            <a:r>
              <a:rPr lang="en-US" dirty="0" smtClean="0">
                <a:latin typeface="Courier New"/>
                <a:cs typeface="Courier New"/>
              </a:rPr>
              <a:t>   </a:t>
            </a:r>
            <a:r>
              <a:rPr lang="en-US" dirty="0" smtClean="0">
                <a:solidFill>
                  <a:srgbClr val="FF0000"/>
                </a:solidFill>
                <a:latin typeface="Courier New"/>
                <a:cs typeface="Courier New"/>
              </a:rPr>
              <a:t>#</a:t>
            </a:r>
            <a:r>
              <a:rPr lang="en-US" dirty="0" err="1" smtClean="0">
                <a:solidFill>
                  <a:srgbClr val="FF0000"/>
                </a:solidFill>
                <a:latin typeface="Courier New"/>
                <a:cs typeface="Courier New"/>
              </a:rPr>
              <a:t>pragma</a:t>
            </a:r>
            <a:r>
              <a:rPr lang="en-US" dirty="0" smtClean="0">
                <a:solidFill>
                  <a:srgbClr val="FF0000"/>
                </a:solidFill>
                <a:latin typeface="Courier New"/>
                <a:cs typeface="Courier New"/>
              </a:rPr>
              <a:t> </a:t>
            </a:r>
            <a:r>
              <a:rPr lang="en-US" dirty="0" err="1" smtClean="0">
                <a:solidFill>
                  <a:srgbClr val="FF0000"/>
                </a:solidFill>
                <a:latin typeface="Courier New"/>
                <a:cs typeface="Courier New"/>
              </a:rPr>
              <a:t>omp</a:t>
            </a:r>
            <a:r>
              <a:rPr lang="en-US" dirty="0" smtClean="0">
                <a:solidFill>
                  <a:srgbClr val="FF0000"/>
                </a:solidFill>
                <a:latin typeface="Courier New"/>
                <a:cs typeface="Courier New"/>
              </a:rPr>
              <a:t> parallel </a:t>
            </a:r>
            <a:r>
              <a:rPr lang="en-US" dirty="0" err="1" smtClean="0">
                <a:solidFill>
                  <a:srgbClr val="FF0000"/>
                </a:solidFill>
                <a:latin typeface="Courier New"/>
                <a:cs typeface="Courier New"/>
              </a:rPr>
              <a:t>private(x</a:t>
            </a:r>
            <a:r>
              <a:rPr lang="en-US" dirty="0" smtClean="0">
                <a:solidFill>
                  <a:srgbClr val="FF0000"/>
                </a:solidFill>
                <a:latin typeface="Courier New"/>
                <a:cs typeface="Courier New"/>
              </a:rPr>
              <a:t>) </a:t>
            </a:r>
          </a:p>
          <a:p>
            <a:pPr>
              <a:spcBef>
                <a:spcPts val="0"/>
              </a:spcBef>
              <a:buNone/>
            </a:pPr>
            <a:r>
              <a:rPr lang="en-US" dirty="0" smtClean="0">
                <a:solidFill>
                  <a:srgbClr val="FF0000"/>
                </a:solidFill>
                <a:latin typeface="Courier New"/>
                <a:cs typeface="Courier New"/>
              </a:rPr>
              <a:t>   {</a:t>
            </a:r>
          </a:p>
          <a:p>
            <a:pPr>
              <a:spcBef>
                <a:spcPts val="0"/>
              </a:spcBef>
              <a:buNone/>
            </a:pPr>
            <a:r>
              <a:rPr lang="en-US" dirty="0" smtClean="0">
                <a:solidFill>
                  <a:srgbClr val="FF0000"/>
                </a:solidFill>
                <a:latin typeface="Courier New"/>
                <a:cs typeface="Courier New"/>
              </a:rPr>
              <a:t>      </a:t>
            </a:r>
            <a:r>
              <a:rPr lang="en-US" dirty="0" smtClean="0">
                <a:latin typeface="Courier New"/>
                <a:cs typeface="Courier New"/>
              </a:rPr>
              <a:t>id = </a:t>
            </a:r>
            <a:r>
              <a:rPr lang="en-US" dirty="0" err="1" smtClean="0">
                <a:latin typeface="Courier New"/>
                <a:cs typeface="Courier New"/>
              </a:rPr>
              <a:t>omp_get_thread_num</a:t>
            </a:r>
            <a:r>
              <a:rPr lang="en-US" dirty="0" smtClean="0">
                <a:latin typeface="Courier New"/>
                <a:cs typeface="Courier New"/>
              </a:rPr>
              <a:t>(); </a:t>
            </a:r>
          </a:p>
          <a:p>
            <a:pPr marL="0" indent="0">
              <a:spcBef>
                <a:spcPts val="0"/>
              </a:spcBef>
              <a:buNone/>
            </a:pPr>
            <a:r>
              <a:rPr lang="en-US" dirty="0" smtClean="0">
                <a:latin typeface="Courier New"/>
                <a:cs typeface="Courier New"/>
              </a:rPr>
              <a:t>      for (</a:t>
            </a:r>
            <a:r>
              <a:rPr lang="en-US" dirty="0" err="1" smtClean="0">
                <a:latin typeface="Courier New"/>
                <a:cs typeface="Courier New"/>
              </a:rPr>
              <a:t>i</a:t>
            </a:r>
            <a:r>
              <a:rPr lang="en-US" dirty="0" smtClean="0">
                <a:latin typeface="Courier New"/>
                <a:cs typeface="Courier New"/>
              </a:rPr>
              <a:t> = id, </a:t>
            </a:r>
            <a:r>
              <a:rPr lang="en-US" dirty="0" err="1" smtClean="0">
                <a:latin typeface="Courier New"/>
                <a:cs typeface="Courier New"/>
              </a:rPr>
              <a:t>sum[id</a:t>
            </a:r>
            <a:r>
              <a:rPr lang="en-US" dirty="0" smtClean="0">
                <a:latin typeface="Courier New"/>
                <a:cs typeface="Courier New"/>
              </a:rPr>
              <a:t>] = 0.0; </a:t>
            </a:r>
            <a:r>
              <a:rPr lang="en-US" dirty="0" err="1" smtClean="0">
                <a:latin typeface="Courier New"/>
                <a:cs typeface="Courier New"/>
              </a:rPr>
              <a:t>i</a:t>
            </a:r>
            <a:r>
              <a:rPr lang="en-US" dirty="0" smtClean="0">
                <a:latin typeface="Courier New"/>
                <a:cs typeface="Courier New"/>
              </a:rPr>
              <a:t> &lt; </a:t>
            </a:r>
            <a:r>
              <a:rPr lang="en-US" dirty="0" err="1" smtClean="0">
                <a:latin typeface="Courier New"/>
                <a:cs typeface="Courier New"/>
              </a:rPr>
              <a:t>num_steps</a:t>
            </a:r>
            <a:r>
              <a:rPr lang="en-US" dirty="0" smtClean="0">
                <a:latin typeface="Courier New"/>
                <a:cs typeface="Courier New"/>
              </a:rPr>
              <a:t>; </a:t>
            </a:r>
            <a:br>
              <a:rPr lang="en-US" dirty="0" smtClean="0">
                <a:latin typeface="Courier New"/>
                <a:cs typeface="Courier New"/>
              </a:rPr>
            </a:br>
            <a:r>
              <a:rPr lang="en-US" dirty="0" smtClean="0">
                <a:latin typeface="Courier New"/>
                <a:cs typeface="Courier New"/>
              </a:rPr>
              <a:t>         </a:t>
            </a:r>
            <a:r>
              <a:rPr lang="en-US" dirty="0" err="1" smtClean="0">
                <a:latin typeface="Courier New"/>
                <a:cs typeface="Courier New"/>
              </a:rPr>
              <a:t>i</a:t>
            </a:r>
            <a:r>
              <a:rPr lang="en-US" dirty="0" smtClean="0">
                <a:latin typeface="Courier New"/>
                <a:cs typeface="Courier New"/>
              </a:rPr>
              <a:t> = </a:t>
            </a:r>
            <a:r>
              <a:rPr lang="en-US" dirty="0" err="1" smtClean="0">
                <a:latin typeface="Courier New"/>
                <a:cs typeface="Courier New"/>
              </a:rPr>
              <a:t>i</a:t>
            </a:r>
            <a:r>
              <a:rPr lang="en-US" dirty="0" smtClean="0">
                <a:latin typeface="Courier New"/>
                <a:cs typeface="Courier New"/>
              </a:rPr>
              <a:t> + NUM_THREADS) {</a:t>
            </a:r>
            <a:br>
              <a:rPr lang="en-US" dirty="0" smtClean="0">
                <a:latin typeface="Courier New"/>
                <a:cs typeface="Courier New"/>
              </a:rPr>
            </a:br>
            <a:r>
              <a:rPr lang="en-US" dirty="0" smtClean="0">
                <a:latin typeface="Courier New"/>
                <a:cs typeface="Courier New"/>
              </a:rPr>
              <a:t>            </a:t>
            </a:r>
            <a:r>
              <a:rPr lang="en-US" dirty="0" err="1" smtClean="0">
                <a:latin typeface="Courier New"/>
                <a:cs typeface="Courier New"/>
              </a:rPr>
              <a:t>x</a:t>
            </a:r>
            <a:r>
              <a:rPr lang="en-US" dirty="0" smtClean="0">
                <a:latin typeface="Courier New"/>
                <a:cs typeface="Courier New"/>
              </a:rPr>
              <a:t> = (</a:t>
            </a:r>
            <a:r>
              <a:rPr lang="en-US" dirty="0" err="1" smtClean="0">
                <a:latin typeface="Courier New"/>
                <a:cs typeface="Courier New"/>
              </a:rPr>
              <a:t>i</a:t>
            </a:r>
            <a:r>
              <a:rPr lang="en-US" dirty="0" smtClean="0">
                <a:latin typeface="Courier New"/>
                <a:cs typeface="Courier New"/>
              </a:rPr>
              <a:t> + 0.5)*step; </a:t>
            </a:r>
          </a:p>
          <a:p>
            <a:pPr>
              <a:spcBef>
                <a:spcPts val="0"/>
              </a:spcBef>
              <a:buNone/>
            </a:pPr>
            <a:r>
              <a:rPr lang="en-US" dirty="0" smtClean="0">
                <a:latin typeface="Courier New"/>
                <a:cs typeface="Courier New"/>
              </a:rPr>
              <a:t>            </a:t>
            </a:r>
            <a:r>
              <a:rPr lang="en-US" dirty="0" err="1" smtClean="0">
                <a:latin typeface="Courier New"/>
                <a:cs typeface="Courier New"/>
              </a:rPr>
              <a:t>sum[id</a:t>
            </a:r>
            <a:r>
              <a:rPr lang="en-US" dirty="0" smtClean="0">
                <a:latin typeface="Courier New"/>
                <a:cs typeface="Courier New"/>
              </a:rPr>
              <a:t>] += 4.0/(1.0+x*</a:t>
            </a:r>
            <a:r>
              <a:rPr lang="en-US" dirty="0" err="1" smtClean="0">
                <a:latin typeface="Courier New"/>
                <a:cs typeface="Courier New"/>
              </a:rPr>
              <a:t>x</a:t>
            </a:r>
            <a:r>
              <a:rPr lang="en-US" dirty="0" smtClean="0">
                <a:latin typeface="Courier New"/>
                <a:cs typeface="Courier New"/>
              </a:rPr>
              <a:t>); </a:t>
            </a:r>
          </a:p>
          <a:p>
            <a:pPr>
              <a:spcBef>
                <a:spcPts val="0"/>
              </a:spcBef>
              <a:buNone/>
            </a:pPr>
            <a:r>
              <a:rPr lang="en-US" dirty="0" smtClean="0">
                <a:latin typeface="Courier New"/>
                <a:cs typeface="Courier New"/>
              </a:rPr>
              <a:t>	    } </a:t>
            </a:r>
          </a:p>
          <a:p>
            <a:pPr>
              <a:spcBef>
                <a:spcPts val="0"/>
              </a:spcBef>
              <a:buNone/>
            </a:pPr>
            <a:r>
              <a:rPr lang="en-US" dirty="0" smtClean="0">
                <a:latin typeface="Courier New"/>
                <a:cs typeface="Courier New"/>
              </a:rPr>
              <a:t>   </a:t>
            </a:r>
            <a:r>
              <a:rPr lang="en-US" dirty="0" smtClean="0">
                <a:solidFill>
                  <a:srgbClr val="FF0000"/>
                </a:solidFill>
                <a:latin typeface="Courier New"/>
                <a:cs typeface="Courier New"/>
              </a:rPr>
              <a:t>}</a:t>
            </a:r>
            <a:r>
              <a:rPr lang="en-US" dirty="0" smtClean="0">
                <a:latin typeface="Courier New"/>
                <a:cs typeface="Courier New"/>
              </a:rPr>
              <a:t> </a:t>
            </a:r>
          </a:p>
          <a:p>
            <a:pPr>
              <a:spcBef>
                <a:spcPts val="0"/>
              </a:spcBef>
              <a:buNone/>
            </a:pPr>
            <a:r>
              <a:rPr lang="en-US" b="1" dirty="0" smtClean="0">
                <a:latin typeface="Courier New"/>
                <a:cs typeface="Courier New"/>
              </a:rPr>
              <a:t>	 </a:t>
            </a:r>
            <a:r>
              <a:rPr lang="en-US" b="1" dirty="0" err="1" smtClean="0">
                <a:latin typeface="Courier New"/>
                <a:cs typeface="Courier New"/>
              </a:rPr>
              <a:t>for(i</a:t>
            </a:r>
            <a:r>
              <a:rPr lang="en-US" b="1" dirty="0" smtClean="0">
                <a:latin typeface="Courier New"/>
                <a:cs typeface="Courier New"/>
              </a:rPr>
              <a:t> = 0, pi = 0.0; </a:t>
            </a:r>
            <a:r>
              <a:rPr lang="en-US" b="1" dirty="0" err="1" smtClean="0">
                <a:latin typeface="Courier New"/>
                <a:cs typeface="Courier New"/>
              </a:rPr>
              <a:t>i</a:t>
            </a:r>
            <a:r>
              <a:rPr lang="en-US" b="1" dirty="0" smtClean="0">
                <a:latin typeface="Courier New"/>
                <a:cs typeface="Courier New"/>
              </a:rPr>
              <a:t> &lt; NUM_THREADS; </a:t>
            </a:r>
            <a:r>
              <a:rPr lang="en-US" b="1" dirty="0" err="1" smtClean="0">
                <a:latin typeface="Courier New"/>
                <a:cs typeface="Courier New"/>
              </a:rPr>
              <a:t>i</a:t>
            </a:r>
            <a:r>
              <a:rPr lang="en-US" b="1" dirty="0" smtClean="0">
                <a:latin typeface="Courier New"/>
                <a:cs typeface="Courier New"/>
              </a:rPr>
              <a:t>++)</a:t>
            </a:r>
          </a:p>
          <a:p>
            <a:pPr>
              <a:spcBef>
                <a:spcPts val="0"/>
              </a:spcBef>
              <a:buNone/>
            </a:pPr>
            <a:r>
              <a:rPr lang="en-US" b="1" dirty="0" smtClean="0">
                <a:latin typeface="Courier New"/>
                <a:cs typeface="Courier New"/>
              </a:rPr>
              <a:t>      pi += </a:t>
            </a:r>
            <a:r>
              <a:rPr lang="en-US" b="1" dirty="0" err="1" smtClean="0">
                <a:latin typeface="Courier New"/>
                <a:cs typeface="Courier New"/>
              </a:rPr>
              <a:t>sum[i</a:t>
            </a:r>
            <a:r>
              <a:rPr lang="en-US" b="1" dirty="0" smtClean="0">
                <a:latin typeface="Courier New"/>
                <a:cs typeface="Courier New"/>
              </a:rPr>
              <a:t>] ; </a:t>
            </a:r>
          </a:p>
          <a:p>
            <a:pPr>
              <a:spcBef>
                <a:spcPts val="0"/>
              </a:spcBef>
              <a:buNone/>
            </a:pPr>
            <a:r>
              <a:rPr lang="en-US" dirty="0" smtClean="0">
                <a:latin typeface="Courier New"/>
                <a:cs typeface="Courier New"/>
              </a:rPr>
              <a:t>	 </a:t>
            </a:r>
            <a:r>
              <a:rPr lang="en-US" dirty="0" err="1" smtClean="0">
                <a:latin typeface="Courier New"/>
                <a:cs typeface="Courier New"/>
              </a:rPr>
              <a:t>printf</a:t>
            </a:r>
            <a:r>
              <a:rPr lang="en-US" dirty="0" smtClean="0">
                <a:latin typeface="Courier New"/>
                <a:cs typeface="Courier New"/>
              </a:rPr>
              <a:t> ("pi = %6.12f\n", pi / </a:t>
            </a:r>
            <a:r>
              <a:rPr lang="en-US" dirty="0" err="1" smtClean="0">
                <a:latin typeface="Courier New"/>
                <a:cs typeface="Courier New"/>
              </a:rPr>
              <a:t>num_steps</a:t>
            </a:r>
            <a:r>
              <a:rPr lang="en-US" dirty="0" smtClean="0">
                <a:latin typeface="Courier New"/>
                <a:cs typeface="Courier New"/>
              </a:rPr>
              <a:t>);</a:t>
            </a:r>
          </a:p>
          <a:p>
            <a:pPr>
              <a:spcBef>
                <a:spcPts val="0"/>
              </a:spcBef>
              <a:buNone/>
            </a:pPr>
            <a:r>
              <a:rPr lang="en-US" dirty="0" smtClean="0">
                <a:latin typeface="Courier New"/>
                <a:cs typeface="Courier New"/>
              </a:rPr>
              <a:t>}</a:t>
            </a:r>
            <a:endParaRPr lang="en-US" dirty="0">
              <a:latin typeface="Courier New"/>
              <a:cs typeface="Courier New"/>
            </a:endParaRPr>
          </a:p>
        </p:txBody>
      </p:sp>
      <p:sp>
        <p:nvSpPr>
          <p:cNvPr id="4" name="Date Placeholder 3"/>
          <p:cNvSpPr>
            <a:spLocks noGrp="1"/>
          </p:cNvSpPr>
          <p:nvPr>
            <p:ph type="dt" sz="half" idx="10"/>
          </p:nvPr>
        </p:nvSpPr>
        <p:spPr/>
        <p:txBody>
          <a:bodyPr/>
          <a:lstStyle/>
          <a:p>
            <a:fld id="{9A6546A3-9452-C546-8358-4E878223C35E}"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r>
              <a:rPr lang="en-US" dirty="0" smtClean="0"/>
              <a:t> Critical Section</a:t>
            </a:r>
            <a:endParaRPr lang="en-US" dirty="0"/>
          </a:p>
        </p:txBody>
      </p:sp>
      <p:sp>
        <p:nvSpPr>
          <p:cNvPr id="3" name="Content Placeholder 2"/>
          <p:cNvSpPr>
            <a:spLocks noGrp="1"/>
          </p:cNvSpPr>
          <p:nvPr>
            <p:ph idx="1"/>
          </p:nvPr>
        </p:nvSpPr>
        <p:spPr/>
        <p:txBody>
          <a:bodyPr>
            <a:noAutofit/>
          </a:bodyPr>
          <a:lstStyle/>
          <a:p>
            <a:pPr>
              <a:buNone/>
            </a:pPr>
            <a:r>
              <a:rPr lang="en-US" sz="2400" dirty="0" smtClean="0">
                <a:latin typeface="Courier New"/>
                <a:cs typeface="Courier New"/>
              </a:rPr>
              <a:t>#include &lt;</a:t>
            </a:r>
            <a:r>
              <a:rPr lang="en-US" sz="2400" dirty="0" err="1" smtClean="0">
                <a:latin typeface="Courier New"/>
                <a:cs typeface="Courier New"/>
              </a:rPr>
              <a:t>omp.h</a:t>
            </a:r>
            <a:r>
              <a:rPr lang="en-US" sz="2400" dirty="0" smtClean="0">
                <a:latin typeface="Courier New"/>
                <a:cs typeface="Courier New"/>
              </a:rPr>
              <a:t>&gt;</a:t>
            </a:r>
          </a:p>
          <a:p>
            <a:pPr>
              <a:buNone/>
            </a:pPr>
            <a:r>
              <a:rPr lang="en-US" sz="2400" dirty="0" err="1" smtClean="0">
                <a:latin typeface="Courier New"/>
                <a:cs typeface="Courier New"/>
              </a:rPr>
              <a:t>int</a:t>
            </a:r>
            <a:r>
              <a:rPr lang="en-US" sz="2400" dirty="0" smtClean="0">
                <a:latin typeface="Courier New"/>
                <a:cs typeface="Courier New"/>
              </a:rPr>
              <a:t> </a:t>
            </a:r>
            <a:r>
              <a:rPr lang="en-US" sz="2400" dirty="0" err="1" smtClean="0">
                <a:latin typeface="Courier New"/>
                <a:cs typeface="Courier New"/>
              </a:rPr>
              <a:t>main(void</a:t>
            </a:r>
            <a:r>
              <a:rPr lang="en-US" sz="2400" dirty="0" smtClean="0">
                <a:latin typeface="Courier New"/>
                <a:cs typeface="Courier New"/>
              </a:rPr>
              <a:t>)</a:t>
            </a:r>
          </a:p>
          <a:p>
            <a:pPr>
              <a:buNone/>
            </a:pPr>
            <a:r>
              <a:rPr lang="en-US" sz="2400" dirty="0" smtClean="0">
                <a:latin typeface="Courier New"/>
                <a:cs typeface="Courier New"/>
              </a:rPr>
              <a:t>{</a:t>
            </a:r>
          </a:p>
          <a:p>
            <a:pPr>
              <a:buNone/>
            </a:pPr>
            <a:r>
              <a:rPr lang="en-US" sz="2400" dirty="0" smtClean="0">
                <a:latin typeface="Courier New"/>
                <a:cs typeface="Courier New"/>
              </a:rPr>
              <a:t>   </a:t>
            </a:r>
            <a:r>
              <a:rPr lang="en-US" sz="2400" dirty="0" err="1" smtClean="0">
                <a:latin typeface="Courier New"/>
                <a:cs typeface="Courier New"/>
              </a:rPr>
              <a:t>int</a:t>
            </a:r>
            <a:r>
              <a:rPr lang="en-US" sz="2400" dirty="0" smtClean="0">
                <a:latin typeface="Courier New"/>
                <a:cs typeface="Courier New"/>
              </a:rPr>
              <a:t> </a:t>
            </a:r>
            <a:r>
              <a:rPr lang="en-US" sz="2400" dirty="0" err="1" smtClean="0">
                <a:latin typeface="Courier New"/>
                <a:cs typeface="Courier New"/>
              </a:rPr>
              <a:t>x</a:t>
            </a:r>
            <a:r>
              <a:rPr lang="en-US" sz="2400" dirty="0" smtClean="0">
                <a:latin typeface="Courier New"/>
                <a:cs typeface="Courier New"/>
              </a:rPr>
              <a:t>;</a:t>
            </a:r>
          </a:p>
          <a:p>
            <a:pPr>
              <a:buNone/>
            </a:pPr>
            <a:r>
              <a:rPr lang="en-US" sz="2400" dirty="0" smtClean="0">
                <a:latin typeface="Courier New"/>
                <a:cs typeface="Courier New"/>
              </a:rPr>
              <a:t>   </a:t>
            </a:r>
            <a:r>
              <a:rPr lang="en-US" sz="2400" dirty="0" err="1" smtClean="0">
                <a:latin typeface="Courier New"/>
                <a:cs typeface="Courier New"/>
              </a:rPr>
              <a:t>x</a:t>
            </a:r>
            <a:r>
              <a:rPr lang="en-US" sz="2400" dirty="0" smtClean="0">
                <a:latin typeface="Courier New"/>
                <a:cs typeface="Courier New"/>
              </a:rPr>
              <a:t> = 0;</a:t>
            </a:r>
          </a:p>
          <a:p>
            <a:pPr>
              <a:buNone/>
            </a:pPr>
            <a:r>
              <a:rPr lang="en-US" sz="2400" dirty="0" smtClean="0">
                <a:latin typeface="Courier New"/>
                <a:cs typeface="Courier New"/>
              </a:rPr>
              <a:t>   </a:t>
            </a:r>
            <a:r>
              <a:rPr lang="en-US" sz="2400" b="1" dirty="0" smtClean="0">
                <a:solidFill>
                  <a:srgbClr val="FF0000"/>
                </a:solidFill>
                <a:latin typeface="Courier New"/>
                <a:cs typeface="Courier New"/>
              </a:rPr>
              <a:t>#</a:t>
            </a:r>
            <a:r>
              <a:rPr lang="en-US" sz="2400" b="1" dirty="0" err="1" smtClean="0">
                <a:solidFill>
                  <a:srgbClr val="FF0000"/>
                </a:solidFill>
                <a:latin typeface="Courier New"/>
                <a:cs typeface="Courier New"/>
              </a:rPr>
              <a:t>pragma</a:t>
            </a:r>
            <a:r>
              <a:rPr lang="en-US" sz="2400" b="1" dirty="0" smtClean="0">
                <a:solidFill>
                  <a:srgbClr val="FF0000"/>
                </a:solidFill>
                <a:latin typeface="Courier New"/>
                <a:cs typeface="Courier New"/>
              </a:rPr>
              <a:t> </a:t>
            </a:r>
            <a:r>
              <a:rPr lang="en-US" sz="2400" b="1" dirty="0" err="1" smtClean="0">
                <a:solidFill>
                  <a:srgbClr val="FF0000"/>
                </a:solidFill>
                <a:latin typeface="Courier New"/>
                <a:cs typeface="Courier New"/>
              </a:rPr>
              <a:t>omp</a:t>
            </a:r>
            <a:r>
              <a:rPr lang="en-US" sz="2400" b="1" dirty="0" smtClean="0">
                <a:solidFill>
                  <a:srgbClr val="FF0000"/>
                </a:solidFill>
                <a:latin typeface="Courier New"/>
                <a:cs typeface="Courier New"/>
              </a:rPr>
              <a:t> </a:t>
            </a:r>
            <a:r>
              <a:rPr lang="en-US" sz="2400" b="1" dirty="0" smtClean="0">
                <a:solidFill>
                  <a:srgbClr val="FF0000"/>
                </a:solidFill>
                <a:latin typeface="Courier New"/>
                <a:cs typeface="Courier New"/>
              </a:rPr>
              <a:t>parallel</a:t>
            </a:r>
            <a:endParaRPr lang="en-US" sz="2400" b="1" dirty="0" smtClean="0">
              <a:latin typeface="Courier New"/>
              <a:cs typeface="Courier New"/>
            </a:endParaRPr>
          </a:p>
          <a:p>
            <a:pPr>
              <a:buNone/>
            </a:pPr>
            <a:r>
              <a:rPr lang="en-US" sz="2400" b="1" dirty="0" smtClean="0">
                <a:latin typeface="Courier New"/>
                <a:cs typeface="Courier New"/>
              </a:rPr>
              <a:t>   </a:t>
            </a:r>
            <a:r>
              <a:rPr lang="en-US" sz="2400" b="1" dirty="0" smtClean="0">
                <a:solidFill>
                  <a:srgbClr val="FF0000"/>
                </a:solidFill>
                <a:latin typeface="Courier New"/>
                <a:cs typeface="Courier New"/>
              </a:rPr>
              <a:t>{</a:t>
            </a:r>
          </a:p>
          <a:p>
            <a:pPr>
              <a:buNone/>
            </a:pPr>
            <a:r>
              <a:rPr lang="en-US" sz="2400" b="1" dirty="0" smtClean="0">
                <a:latin typeface="Courier New"/>
                <a:cs typeface="Courier New"/>
              </a:rPr>
              <a:t>      </a:t>
            </a:r>
            <a:r>
              <a:rPr lang="en-US" sz="2400" b="1" dirty="0" smtClean="0">
                <a:solidFill>
                  <a:srgbClr val="FF0000"/>
                </a:solidFill>
                <a:latin typeface="Courier New"/>
                <a:cs typeface="Courier New"/>
              </a:rPr>
              <a:t>#</a:t>
            </a:r>
            <a:r>
              <a:rPr lang="en-US" sz="2400" b="1" dirty="0" err="1" smtClean="0">
                <a:solidFill>
                  <a:srgbClr val="FF0000"/>
                </a:solidFill>
                <a:latin typeface="Courier New"/>
                <a:cs typeface="Courier New"/>
              </a:rPr>
              <a:t>pragma</a:t>
            </a:r>
            <a:r>
              <a:rPr lang="en-US" sz="2400" b="1" dirty="0" smtClean="0">
                <a:solidFill>
                  <a:srgbClr val="FF0000"/>
                </a:solidFill>
                <a:latin typeface="Courier New"/>
                <a:cs typeface="Courier New"/>
              </a:rPr>
              <a:t> </a:t>
            </a:r>
            <a:r>
              <a:rPr lang="en-US" sz="2400" b="1" dirty="0" err="1" smtClean="0">
                <a:solidFill>
                  <a:srgbClr val="FF0000"/>
                </a:solidFill>
                <a:latin typeface="Courier New"/>
                <a:cs typeface="Courier New"/>
              </a:rPr>
              <a:t>omp</a:t>
            </a:r>
            <a:r>
              <a:rPr lang="en-US" sz="2400" b="1" dirty="0" smtClean="0">
                <a:solidFill>
                  <a:srgbClr val="FF0000"/>
                </a:solidFill>
                <a:latin typeface="Courier New"/>
                <a:cs typeface="Courier New"/>
              </a:rPr>
              <a:t> critical </a:t>
            </a:r>
          </a:p>
          <a:p>
            <a:pPr>
              <a:buNone/>
            </a:pPr>
            <a:r>
              <a:rPr lang="en-US" sz="2400" b="1" dirty="0" smtClean="0">
                <a:latin typeface="Courier New"/>
                <a:cs typeface="Courier New"/>
              </a:rPr>
              <a:t>      </a:t>
            </a:r>
            <a:r>
              <a:rPr lang="en-US" sz="2400" b="1" dirty="0" err="1" smtClean="0">
                <a:latin typeface="Courier New"/>
                <a:cs typeface="Courier New"/>
              </a:rPr>
              <a:t>x</a:t>
            </a:r>
            <a:r>
              <a:rPr lang="en-US" sz="2400" b="1" dirty="0" smtClean="0">
                <a:latin typeface="Courier New"/>
                <a:cs typeface="Courier New"/>
              </a:rPr>
              <a:t> = </a:t>
            </a:r>
            <a:r>
              <a:rPr lang="en-US" sz="2400" b="1" dirty="0" err="1" smtClean="0">
                <a:latin typeface="Courier New"/>
                <a:cs typeface="Courier New"/>
              </a:rPr>
              <a:t>x</a:t>
            </a:r>
            <a:r>
              <a:rPr lang="en-US" sz="2400" b="1" dirty="0" smtClean="0">
                <a:latin typeface="Courier New"/>
                <a:cs typeface="Courier New"/>
              </a:rPr>
              <a:t> + 1;</a:t>
            </a:r>
          </a:p>
          <a:p>
            <a:pPr>
              <a:buNone/>
            </a:pPr>
            <a:r>
              <a:rPr lang="en-US" sz="2400" b="1" dirty="0" smtClean="0">
                <a:latin typeface="Courier New"/>
                <a:cs typeface="Courier New"/>
              </a:rPr>
              <a:t>   </a:t>
            </a:r>
            <a:r>
              <a:rPr lang="en-US" sz="2400" b="1" dirty="0" smtClean="0">
                <a:solidFill>
                  <a:srgbClr val="FF0000"/>
                </a:solidFill>
                <a:latin typeface="Courier New"/>
                <a:cs typeface="Courier New"/>
              </a:rPr>
              <a:t>}</a:t>
            </a:r>
            <a:r>
              <a:rPr lang="en-US" sz="2400" b="1" dirty="0" smtClean="0">
                <a:latin typeface="Courier New"/>
                <a:cs typeface="Courier New"/>
              </a:rPr>
              <a:t>  </a:t>
            </a:r>
            <a:r>
              <a:rPr lang="en-US" sz="2400" dirty="0" smtClean="0">
                <a:latin typeface="Courier New"/>
                <a:cs typeface="Courier New"/>
              </a:rPr>
              <a:t>/* end of parallel section */</a:t>
            </a:r>
          </a:p>
          <a:p>
            <a:pPr>
              <a:buNone/>
            </a:pPr>
            <a:r>
              <a:rPr lang="en-US" sz="2400" dirty="0" smtClean="0">
                <a:latin typeface="Courier New"/>
                <a:cs typeface="Courier New"/>
              </a:rPr>
              <a:t>}</a:t>
            </a:r>
            <a:endParaRPr lang="en-US" sz="2400" dirty="0">
              <a:latin typeface="Courier New"/>
              <a:cs typeface="Courier New"/>
            </a:endParaRPr>
          </a:p>
        </p:txBody>
      </p:sp>
      <p:sp>
        <p:nvSpPr>
          <p:cNvPr id="4" name="Date Placeholder 3"/>
          <p:cNvSpPr>
            <a:spLocks noGrp="1"/>
          </p:cNvSpPr>
          <p:nvPr>
            <p:ph type="dt" sz="half" idx="10"/>
          </p:nvPr>
        </p:nvSpPr>
        <p:spPr/>
        <p:txBody>
          <a:bodyPr/>
          <a:lstStyle/>
          <a:p>
            <a:fld id="{0E0BA75F-8A50-324C-84E3-3679C84462F5}"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dirty="0"/>
          </a:p>
        </p:txBody>
      </p:sp>
      <p:grpSp>
        <p:nvGrpSpPr>
          <p:cNvPr id="7" name="Group 10"/>
          <p:cNvGrpSpPr/>
          <p:nvPr/>
        </p:nvGrpSpPr>
        <p:grpSpPr>
          <a:xfrm>
            <a:off x="5375499" y="1910590"/>
            <a:ext cx="3768501" cy="3012211"/>
            <a:chOff x="4727714" y="3644820"/>
            <a:chExt cx="3768501" cy="3012211"/>
          </a:xfrm>
        </p:grpSpPr>
        <p:sp>
          <p:nvSpPr>
            <p:cNvPr id="8" name="TextBox 7"/>
            <p:cNvSpPr txBox="1"/>
            <p:nvPr/>
          </p:nvSpPr>
          <p:spPr>
            <a:xfrm>
              <a:off x="6062135" y="3644820"/>
              <a:ext cx="2434080" cy="1569660"/>
            </a:xfrm>
            <a:prstGeom prst="rect">
              <a:avLst/>
            </a:prstGeom>
            <a:noFill/>
            <a:ln w="19050" cap="flat" cmpd="sng" algn="ctr">
              <a:solidFill>
                <a:srgbClr val="4F81BD"/>
              </a:solidFill>
              <a:prstDash val="solid"/>
              <a:round/>
              <a:headEnd type="none" w="med" len="med"/>
              <a:tailEnd type="none" w="med" len="med"/>
            </a:ln>
          </p:spPr>
          <p:txBody>
            <a:bodyPr wrap="square" rtlCol="0">
              <a:spAutoFit/>
            </a:bodyPr>
            <a:lstStyle/>
            <a:p>
              <a:r>
                <a:rPr lang="en-US" sz="2400" dirty="0" smtClean="0">
                  <a:solidFill>
                    <a:srgbClr val="FF0000"/>
                  </a:solidFill>
                </a:rPr>
                <a:t>Only one thread executes the following code block at a time</a:t>
              </a:r>
              <a:endParaRPr lang="en-US" sz="2400" dirty="0">
                <a:solidFill>
                  <a:srgbClr val="FF0000"/>
                </a:solidFill>
              </a:endParaRPr>
            </a:p>
          </p:txBody>
        </p:sp>
        <p:cxnSp>
          <p:nvCxnSpPr>
            <p:cNvPr id="9" name="Straight Connector 8"/>
            <p:cNvCxnSpPr/>
            <p:nvPr/>
          </p:nvCxnSpPr>
          <p:spPr>
            <a:xfrm flipV="1">
              <a:off x="4727714" y="5197085"/>
              <a:ext cx="2551461" cy="1459946"/>
            </a:xfrm>
            <a:prstGeom prst="line">
              <a:avLst/>
            </a:prstGeom>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6663834" y="4192208"/>
            <a:ext cx="2480166" cy="1323439"/>
          </a:xfrm>
          <a:prstGeom prst="rect">
            <a:avLst/>
          </a:prstGeom>
          <a:noFill/>
        </p:spPr>
        <p:txBody>
          <a:bodyPr wrap="none" rtlCol="0">
            <a:spAutoFit/>
          </a:bodyPr>
          <a:lstStyle/>
          <a:p>
            <a:r>
              <a:rPr lang="en-US" sz="2000" dirty="0" smtClean="0"/>
              <a:t>Compiler generates</a:t>
            </a:r>
            <a:br>
              <a:rPr lang="en-US" sz="2000" dirty="0" smtClean="0"/>
            </a:br>
            <a:r>
              <a:rPr lang="en-US" sz="2000" dirty="0" smtClean="0"/>
              <a:t>necessary lock/unlock</a:t>
            </a:r>
            <a:br>
              <a:rPr lang="en-US" sz="2000" dirty="0" smtClean="0"/>
            </a:br>
            <a:r>
              <a:rPr lang="en-US" sz="2000" dirty="0" smtClean="0"/>
              <a:t>code around the </a:t>
            </a:r>
            <a:br>
              <a:rPr lang="en-US" sz="2000" dirty="0" smtClean="0"/>
            </a:br>
            <a:r>
              <a:rPr lang="en-US" sz="2000" dirty="0" smtClean="0"/>
              <a:t>increment of </a:t>
            </a:r>
            <a:r>
              <a:rPr lang="en-US" sz="2000" dirty="0" err="1" smtClean="0"/>
              <a:t>x</a:t>
            </a:r>
            <a:endParaRPr lang="en-US" sz="2000" dirty="0"/>
          </a:p>
        </p:txBody>
      </p:sp>
      <p:sp>
        <p:nvSpPr>
          <p:cNvPr id="11" name="TextBox 10"/>
          <p:cNvSpPr txBox="1"/>
          <p:nvPr/>
        </p:nvSpPr>
        <p:spPr>
          <a:xfrm>
            <a:off x="6995509" y="6564492"/>
            <a:ext cx="1498402" cy="307777"/>
          </a:xfrm>
          <a:prstGeom prst="rect">
            <a:avLst/>
          </a:prstGeom>
          <a:noFill/>
        </p:spPr>
        <p:txBody>
          <a:bodyPr wrap="none" rtlCol="0">
            <a:spAutoFit/>
          </a:bodyPr>
          <a:lstStyle/>
          <a:p>
            <a:r>
              <a:rPr lang="en-US" sz="1400" dirty="0" smtClean="0">
                <a:hlinkClick r:id="rId2"/>
              </a:rPr>
              <a:t>Student Roulette?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196"/>
            <a:ext cx="8229600" cy="724429"/>
          </a:xfrm>
        </p:spPr>
        <p:txBody>
          <a:bodyPr>
            <a:normAutofit fontScale="90000"/>
          </a:bodyPr>
          <a:lstStyle/>
          <a:p>
            <a:r>
              <a:rPr lang="en-US" dirty="0" smtClean="0"/>
              <a:t>OpenMP Version #2</a:t>
            </a:r>
            <a:endParaRPr lang="en-US" dirty="0"/>
          </a:p>
        </p:txBody>
      </p:sp>
      <p:sp>
        <p:nvSpPr>
          <p:cNvPr id="3" name="Content Placeholder 2"/>
          <p:cNvSpPr>
            <a:spLocks noGrp="1"/>
          </p:cNvSpPr>
          <p:nvPr>
            <p:ph idx="1"/>
          </p:nvPr>
        </p:nvSpPr>
        <p:spPr>
          <a:xfrm>
            <a:off x="457200" y="1032927"/>
            <a:ext cx="8229600" cy="5757333"/>
          </a:xfrm>
        </p:spPr>
        <p:txBody>
          <a:bodyPr>
            <a:normAutofit fontScale="62500" lnSpcReduction="20000"/>
          </a:bodyPr>
          <a:lstStyle/>
          <a:p>
            <a:pPr>
              <a:buNone/>
            </a:pPr>
            <a:r>
              <a:rPr lang="en-US" dirty="0" smtClean="0">
                <a:latin typeface="Courier New"/>
                <a:cs typeface="Courier New"/>
              </a:rPr>
              <a:t>#include &lt;</a:t>
            </a:r>
            <a:r>
              <a:rPr lang="en-US" dirty="0" err="1" smtClean="0">
                <a:latin typeface="Courier New"/>
                <a:cs typeface="Courier New"/>
              </a:rPr>
              <a:t>omp.h</a:t>
            </a:r>
            <a:r>
              <a:rPr lang="en-US" dirty="0" smtClean="0">
                <a:latin typeface="Courier New"/>
                <a:cs typeface="Courier New"/>
              </a:rPr>
              <a:t>&gt;</a:t>
            </a:r>
          </a:p>
          <a:p>
            <a:pPr>
              <a:buNone/>
            </a:pPr>
            <a:r>
              <a:rPr lang="en-US" dirty="0" smtClean="0">
                <a:latin typeface="Courier New"/>
                <a:cs typeface="Courier New"/>
              </a:rPr>
              <a:t>static long </a:t>
            </a:r>
            <a:r>
              <a:rPr lang="en-US" dirty="0" err="1" smtClean="0">
                <a:latin typeface="Courier New"/>
                <a:cs typeface="Courier New"/>
              </a:rPr>
              <a:t>num_steps</a:t>
            </a:r>
            <a:r>
              <a:rPr lang="en-US" dirty="0" smtClean="0">
                <a:latin typeface="Courier New"/>
                <a:cs typeface="Courier New"/>
              </a:rPr>
              <a:t> = 100000; double step; </a:t>
            </a:r>
          </a:p>
          <a:p>
            <a:pPr>
              <a:buNone/>
            </a:pPr>
            <a:r>
              <a:rPr lang="en-US" dirty="0" smtClean="0">
                <a:latin typeface="Courier New"/>
                <a:cs typeface="Courier New"/>
              </a:rPr>
              <a:t>#define NUM_THREADS 2 </a:t>
            </a:r>
          </a:p>
          <a:p>
            <a:pPr>
              <a:buNone/>
            </a:pPr>
            <a:r>
              <a:rPr lang="en-US" dirty="0" err="1" smtClean="0">
                <a:latin typeface="Courier New"/>
                <a:cs typeface="Courier New"/>
              </a:rPr>
              <a:t>int</a:t>
            </a:r>
            <a:r>
              <a:rPr lang="en-US" dirty="0" smtClean="0">
                <a:latin typeface="Courier New"/>
                <a:cs typeface="Courier New"/>
              </a:rPr>
              <a:t> main (</a:t>
            </a:r>
            <a:r>
              <a:rPr lang="en-US" dirty="0" err="1" smtClean="0">
                <a:latin typeface="Courier New"/>
                <a:cs typeface="Courier New"/>
              </a:rPr>
              <a:t>int</a:t>
            </a:r>
            <a:r>
              <a:rPr lang="en-US" dirty="0" smtClean="0">
                <a:latin typeface="Courier New"/>
                <a:cs typeface="Courier New"/>
              </a:rPr>
              <a:t> </a:t>
            </a:r>
            <a:r>
              <a:rPr lang="en-US" dirty="0" err="1" smtClean="0">
                <a:latin typeface="Courier New"/>
                <a:cs typeface="Courier New"/>
              </a:rPr>
              <a:t>argc</a:t>
            </a:r>
            <a:r>
              <a:rPr lang="en-US" dirty="0" smtClean="0">
                <a:latin typeface="Courier New"/>
                <a:cs typeface="Courier New"/>
              </a:rPr>
              <a:t>, char *</a:t>
            </a:r>
            <a:r>
              <a:rPr lang="en-US" dirty="0" err="1" smtClean="0">
                <a:latin typeface="Courier New"/>
                <a:cs typeface="Courier New"/>
              </a:rPr>
              <a:t>argv</a:t>
            </a:r>
            <a:r>
              <a:rPr lang="en-US" dirty="0" smtClean="0">
                <a:latin typeface="Courier New"/>
                <a:cs typeface="Courier New"/>
              </a:rPr>
              <a:t>[]) {</a:t>
            </a:r>
          </a:p>
          <a:p>
            <a:pPr>
              <a:buNone/>
            </a:pPr>
            <a:r>
              <a:rPr lang="en-US" dirty="0" smtClean="0">
                <a:latin typeface="Courier New"/>
                <a:cs typeface="Courier New"/>
              </a:rPr>
              <a:t>   </a:t>
            </a:r>
            <a:r>
              <a:rPr lang="en-US" dirty="0" err="1" smtClean="0">
                <a:latin typeface="Courier New"/>
                <a:cs typeface="Courier New"/>
              </a:rPr>
              <a:t>int</a:t>
            </a:r>
            <a:r>
              <a:rPr lang="en-US" dirty="0" smtClean="0">
                <a:latin typeface="Courier New"/>
                <a:cs typeface="Courier New"/>
              </a:rPr>
              <a:t> </a:t>
            </a:r>
            <a:r>
              <a:rPr lang="en-US" dirty="0" err="1" smtClean="0">
                <a:latin typeface="Courier New"/>
                <a:cs typeface="Courier New"/>
              </a:rPr>
              <a:t>i</a:t>
            </a:r>
            <a:r>
              <a:rPr lang="en-US" dirty="0" smtClean="0">
                <a:latin typeface="Courier New"/>
                <a:cs typeface="Courier New"/>
              </a:rPr>
              <a:t>, id; double  </a:t>
            </a:r>
            <a:r>
              <a:rPr lang="en-US" dirty="0" err="1" smtClean="0">
                <a:latin typeface="Courier New"/>
                <a:cs typeface="Courier New"/>
              </a:rPr>
              <a:t>x</a:t>
            </a:r>
            <a:r>
              <a:rPr lang="en-US" dirty="0" smtClean="0">
                <a:latin typeface="Courier New"/>
                <a:cs typeface="Courier New"/>
              </a:rPr>
              <a:t>, sum, pi=0.0; </a:t>
            </a:r>
          </a:p>
          <a:p>
            <a:pPr>
              <a:buNone/>
            </a:pPr>
            <a:r>
              <a:rPr lang="en-US" dirty="0" smtClean="0">
                <a:latin typeface="Courier New"/>
                <a:cs typeface="Courier New"/>
              </a:rPr>
              <a:t>	 step = 1.0/(double) </a:t>
            </a:r>
            <a:r>
              <a:rPr lang="en-US" dirty="0" err="1" smtClean="0">
                <a:latin typeface="Courier New"/>
                <a:cs typeface="Courier New"/>
              </a:rPr>
              <a:t>num_steps</a:t>
            </a:r>
            <a:r>
              <a:rPr lang="en-US" dirty="0" smtClean="0">
                <a:latin typeface="Courier New"/>
                <a:cs typeface="Courier New"/>
              </a:rPr>
              <a:t>; </a:t>
            </a:r>
          </a:p>
          <a:p>
            <a:pPr>
              <a:buNone/>
            </a:pPr>
            <a:r>
              <a:rPr lang="en-US" dirty="0" smtClean="0">
                <a:latin typeface="Courier New"/>
                <a:cs typeface="Courier New"/>
              </a:rPr>
              <a:t>   </a:t>
            </a:r>
            <a:r>
              <a:rPr lang="en-US" b="1" dirty="0" smtClean="0">
                <a:solidFill>
                  <a:srgbClr val="FF0000"/>
                </a:solidFill>
                <a:latin typeface="Courier New"/>
                <a:cs typeface="Courier New"/>
              </a:rPr>
              <a:t>#</a:t>
            </a:r>
            <a:r>
              <a:rPr lang="en-US" b="1" dirty="0" err="1" smtClean="0">
                <a:solidFill>
                  <a:srgbClr val="FF0000"/>
                </a:solidFill>
                <a:latin typeface="Courier New"/>
                <a:cs typeface="Courier New"/>
              </a:rPr>
              <a:t>pragma</a:t>
            </a:r>
            <a:r>
              <a:rPr lang="en-US" b="1" dirty="0" smtClean="0">
                <a:solidFill>
                  <a:srgbClr val="FF0000"/>
                </a:solidFill>
                <a:latin typeface="Courier New"/>
                <a:cs typeface="Courier New"/>
              </a:rPr>
              <a:t> </a:t>
            </a:r>
            <a:r>
              <a:rPr lang="en-US" b="1" dirty="0" err="1" smtClean="0">
                <a:solidFill>
                  <a:srgbClr val="FF0000"/>
                </a:solidFill>
                <a:latin typeface="Courier New"/>
                <a:cs typeface="Courier New"/>
              </a:rPr>
              <a:t>omp</a:t>
            </a:r>
            <a:r>
              <a:rPr lang="en-US" b="1" dirty="0" smtClean="0">
                <a:solidFill>
                  <a:srgbClr val="FF0000"/>
                </a:solidFill>
                <a:latin typeface="Courier New"/>
                <a:cs typeface="Courier New"/>
              </a:rPr>
              <a:t> parallel private (</a:t>
            </a:r>
            <a:r>
              <a:rPr lang="en-US" b="1" dirty="0" err="1" smtClean="0">
                <a:solidFill>
                  <a:srgbClr val="FF0000"/>
                </a:solidFill>
                <a:latin typeface="Courier New"/>
                <a:cs typeface="Courier New"/>
              </a:rPr>
              <a:t>x</a:t>
            </a:r>
            <a:r>
              <a:rPr lang="en-US" b="1" dirty="0" smtClean="0">
                <a:solidFill>
                  <a:srgbClr val="FF0000"/>
                </a:solidFill>
                <a:latin typeface="Courier New"/>
                <a:cs typeface="Courier New"/>
              </a:rPr>
              <a:t>, sum) { </a:t>
            </a:r>
          </a:p>
          <a:p>
            <a:pPr>
              <a:buNone/>
            </a:pPr>
            <a:r>
              <a:rPr lang="en-US" dirty="0" smtClean="0">
                <a:latin typeface="Courier New"/>
                <a:cs typeface="Courier New"/>
              </a:rPr>
              <a:t>	    </a:t>
            </a:r>
            <a:r>
              <a:rPr lang="en-US" b="1" dirty="0" smtClean="0">
                <a:latin typeface="Courier New"/>
                <a:cs typeface="Courier New"/>
              </a:rPr>
              <a:t>id = </a:t>
            </a:r>
            <a:r>
              <a:rPr lang="en-US" b="1" dirty="0" err="1" smtClean="0">
                <a:latin typeface="Courier New"/>
                <a:cs typeface="Courier New"/>
              </a:rPr>
              <a:t>omp_get_thread_num</a:t>
            </a:r>
            <a:r>
              <a:rPr lang="en-US" b="1" dirty="0" smtClean="0">
                <a:latin typeface="Courier New"/>
                <a:cs typeface="Courier New"/>
              </a:rPr>
              <a:t>(); </a:t>
            </a:r>
          </a:p>
          <a:p>
            <a:pPr>
              <a:buNone/>
            </a:pPr>
            <a:r>
              <a:rPr lang="en-US" b="1" dirty="0" smtClean="0">
                <a:latin typeface="Courier New"/>
                <a:cs typeface="Courier New"/>
              </a:rPr>
              <a:t>	    for (</a:t>
            </a:r>
            <a:r>
              <a:rPr lang="en-US" b="1" dirty="0" err="1" smtClean="0">
                <a:latin typeface="Courier New"/>
                <a:cs typeface="Courier New"/>
              </a:rPr>
              <a:t>i</a:t>
            </a:r>
            <a:r>
              <a:rPr lang="en-US" b="1" dirty="0" smtClean="0">
                <a:latin typeface="Courier New"/>
                <a:cs typeface="Courier New"/>
              </a:rPr>
              <a:t> = id, sum = 0.0; </a:t>
            </a:r>
            <a:r>
              <a:rPr lang="en-US" b="1" dirty="0" err="1" smtClean="0">
                <a:latin typeface="Courier New"/>
                <a:cs typeface="Courier New"/>
              </a:rPr>
              <a:t>i</a:t>
            </a:r>
            <a:r>
              <a:rPr lang="en-US" b="1" dirty="0" smtClean="0">
                <a:latin typeface="Courier New"/>
                <a:cs typeface="Courier New"/>
              </a:rPr>
              <a:t> &lt; </a:t>
            </a:r>
            <a:r>
              <a:rPr lang="en-US" b="1" dirty="0" err="1" smtClean="0">
                <a:latin typeface="Courier New"/>
                <a:cs typeface="Courier New"/>
              </a:rPr>
              <a:t>num_steps</a:t>
            </a:r>
            <a:r>
              <a:rPr lang="en-US" b="1" dirty="0" smtClean="0">
                <a:latin typeface="Courier New"/>
                <a:cs typeface="Courier New"/>
              </a:rPr>
              <a:t>; </a:t>
            </a:r>
          </a:p>
          <a:p>
            <a:pPr>
              <a:buNone/>
            </a:pPr>
            <a:r>
              <a:rPr lang="en-US" b="1" dirty="0" smtClean="0">
                <a:latin typeface="Courier New"/>
                <a:cs typeface="Courier New"/>
              </a:rPr>
              <a:t>         </a:t>
            </a:r>
            <a:r>
              <a:rPr lang="en-US" b="1" dirty="0" err="1" smtClean="0">
                <a:latin typeface="Courier New"/>
                <a:cs typeface="Courier New"/>
              </a:rPr>
              <a:t>i</a:t>
            </a:r>
            <a:r>
              <a:rPr lang="en-US" b="1" dirty="0" smtClean="0">
                <a:latin typeface="Courier New"/>
                <a:cs typeface="Courier New"/>
              </a:rPr>
              <a:t> = </a:t>
            </a:r>
            <a:r>
              <a:rPr lang="en-US" b="1" dirty="0" err="1" smtClean="0">
                <a:latin typeface="Courier New"/>
                <a:cs typeface="Courier New"/>
              </a:rPr>
              <a:t>i</a:t>
            </a:r>
            <a:r>
              <a:rPr lang="en-US" b="1" dirty="0" smtClean="0">
                <a:latin typeface="Courier New"/>
                <a:cs typeface="Courier New"/>
              </a:rPr>
              <a:t> + NUM_THREADS){ </a:t>
            </a:r>
          </a:p>
          <a:p>
            <a:pPr>
              <a:buNone/>
            </a:pPr>
            <a:r>
              <a:rPr lang="en-US" b="1" dirty="0" smtClean="0">
                <a:latin typeface="Courier New"/>
                <a:cs typeface="Courier New"/>
              </a:rPr>
              <a:t>		 	      </a:t>
            </a:r>
            <a:r>
              <a:rPr lang="en-US" b="1" dirty="0" err="1" smtClean="0">
                <a:latin typeface="Courier New"/>
                <a:cs typeface="Courier New"/>
              </a:rPr>
              <a:t>x</a:t>
            </a:r>
            <a:r>
              <a:rPr lang="en-US" b="1" dirty="0" smtClean="0">
                <a:latin typeface="Courier New"/>
                <a:cs typeface="Courier New"/>
              </a:rPr>
              <a:t> = (</a:t>
            </a:r>
            <a:r>
              <a:rPr lang="en-US" b="1" dirty="0" err="1" smtClean="0">
                <a:latin typeface="Courier New"/>
                <a:cs typeface="Courier New"/>
              </a:rPr>
              <a:t>i</a:t>
            </a:r>
            <a:r>
              <a:rPr lang="en-US" b="1" dirty="0" smtClean="0">
                <a:latin typeface="Courier New"/>
                <a:cs typeface="Courier New"/>
              </a:rPr>
              <a:t> + 0.5)*step; </a:t>
            </a:r>
          </a:p>
          <a:p>
            <a:pPr>
              <a:buNone/>
            </a:pPr>
            <a:r>
              <a:rPr lang="en-US" b="1" dirty="0" smtClean="0">
                <a:latin typeface="Courier New"/>
                <a:cs typeface="Courier New"/>
              </a:rPr>
              <a:t>		 	      sum += 4.0/(1.0+x*</a:t>
            </a:r>
            <a:r>
              <a:rPr lang="en-US" b="1" dirty="0" err="1" smtClean="0">
                <a:latin typeface="Courier New"/>
                <a:cs typeface="Courier New"/>
              </a:rPr>
              <a:t>x</a:t>
            </a:r>
            <a:r>
              <a:rPr lang="en-US" b="1" dirty="0" smtClean="0">
                <a:latin typeface="Courier New"/>
                <a:cs typeface="Courier New"/>
              </a:rPr>
              <a:t>); </a:t>
            </a:r>
          </a:p>
          <a:p>
            <a:pPr>
              <a:buNone/>
            </a:pPr>
            <a:r>
              <a:rPr lang="en-US" b="1" dirty="0" smtClean="0">
                <a:latin typeface="Courier New"/>
                <a:cs typeface="Courier New"/>
              </a:rPr>
              <a:t>	    } </a:t>
            </a:r>
          </a:p>
          <a:p>
            <a:pPr>
              <a:buNone/>
            </a:pPr>
            <a:r>
              <a:rPr lang="en-US" b="1" dirty="0" smtClean="0">
                <a:latin typeface="Courier New"/>
                <a:cs typeface="Courier New"/>
              </a:rPr>
              <a:t>      </a:t>
            </a:r>
            <a:r>
              <a:rPr lang="en-US" b="1" dirty="0" smtClean="0">
                <a:solidFill>
                  <a:srgbClr val="FF0000"/>
                </a:solidFill>
                <a:latin typeface="Courier New"/>
                <a:cs typeface="Courier New"/>
              </a:rPr>
              <a:t>#</a:t>
            </a:r>
            <a:r>
              <a:rPr lang="en-US" b="1" dirty="0" err="1" smtClean="0">
                <a:solidFill>
                  <a:srgbClr val="FF0000"/>
                </a:solidFill>
                <a:latin typeface="Courier New"/>
                <a:cs typeface="Courier New"/>
              </a:rPr>
              <a:t>pragma</a:t>
            </a:r>
            <a:r>
              <a:rPr lang="en-US" b="1" dirty="0" smtClean="0">
                <a:solidFill>
                  <a:srgbClr val="FF0000"/>
                </a:solidFill>
                <a:latin typeface="Courier New"/>
                <a:cs typeface="Courier New"/>
              </a:rPr>
              <a:t> </a:t>
            </a:r>
            <a:r>
              <a:rPr lang="en-US" b="1" dirty="0" err="1" smtClean="0">
                <a:solidFill>
                  <a:srgbClr val="FF0000"/>
                </a:solidFill>
                <a:latin typeface="Courier New"/>
                <a:cs typeface="Courier New"/>
              </a:rPr>
              <a:t>omp</a:t>
            </a:r>
            <a:r>
              <a:rPr lang="en-US" b="1" dirty="0" smtClean="0">
                <a:solidFill>
                  <a:srgbClr val="FF0000"/>
                </a:solidFill>
                <a:latin typeface="Courier New"/>
                <a:cs typeface="Courier New"/>
              </a:rPr>
              <a:t> critical</a:t>
            </a:r>
          </a:p>
          <a:p>
            <a:pPr>
              <a:buNone/>
            </a:pPr>
            <a:r>
              <a:rPr lang="en-US" b="1" dirty="0" smtClean="0">
                <a:latin typeface="Courier New"/>
                <a:cs typeface="Courier New"/>
              </a:rPr>
              <a:t>	    pi += sum; </a:t>
            </a:r>
          </a:p>
          <a:p>
            <a:pPr>
              <a:buNone/>
            </a:pPr>
            <a:r>
              <a:rPr lang="en-US" b="1" dirty="0" smtClean="0">
                <a:latin typeface="Courier New"/>
                <a:cs typeface="Courier New"/>
              </a:rPr>
              <a:t>  </a:t>
            </a:r>
            <a:r>
              <a:rPr lang="en-US" b="1" dirty="0" smtClean="0">
                <a:solidFill>
                  <a:srgbClr val="FF0000"/>
                </a:solidFill>
                <a:latin typeface="Courier New"/>
                <a:cs typeface="Courier New"/>
              </a:rPr>
              <a:t>}</a:t>
            </a:r>
            <a:r>
              <a:rPr lang="en-US" b="1" dirty="0" smtClean="0">
                <a:latin typeface="Courier New"/>
                <a:cs typeface="Courier New"/>
              </a:rPr>
              <a:t> </a:t>
            </a:r>
          </a:p>
          <a:p>
            <a:pPr>
              <a:buNone/>
            </a:pPr>
            <a:r>
              <a:rPr lang="en-US" dirty="0" smtClean="0">
                <a:latin typeface="Courier New"/>
                <a:cs typeface="Courier New"/>
              </a:rPr>
              <a:t>	</a:t>
            </a:r>
            <a:r>
              <a:rPr lang="en-US" dirty="0" err="1" smtClean="0">
                <a:latin typeface="Courier New"/>
                <a:cs typeface="Courier New"/>
              </a:rPr>
              <a:t>printf</a:t>
            </a:r>
            <a:r>
              <a:rPr lang="en-US" dirty="0" smtClean="0">
                <a:latin typeface="Courier New"/>
                <a:cs typeface="Courier New"/>
              </a:rPr>
              <a:t> ("pi = %6.12f,\n", pi/num_steps);</a:t>
            </a:r>
          </a:p>
          <a:p>
            <a:pPr>
              <a:buNone/>
            </a:pPr>
            <a:r>
              <a:rPr lang="en-US" dirty="0" smtClean="0">
                <a:latin typeface="Courier New"/>
                <a:cs typeface="Courier New"/>
              </a:rPr>
              <a:t>}</a:t>
            </a:r>
            <a:endParaRPr lang="en-US" dirty="0">
              <a:latin typeface="Courier New"/>
              <a:cs typeface="Courier New"/>
            </a:endParaRPr>
          </a:p>
        </p:txBody>
      </p:sp>
      <p:sp>
        <p:nvSpPr>
          <p:cNvPr id="4" name="Date Placeholder 3"/>
          <p:cNvSpPr>
            <a:spLocks noGrp="1"/>
          </p:cNvSpPr>
          <p:nvPr>
            <p:ph type="dt" sz="half" idx="10"/>
          </p:nvPr>
        </p:nvSpPr>
        <p:spPr/>
        <p:txBody>
          <a:bodyPr/>
          <a:lstStyle/>
          <a:p>
            <a:fld id="{DDEEB683-3A60-5D4D-8359-0891A3237910}"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r>
              <a:rPr lang="en-US" dirty="0" smtClean="0"/>
              <a:t> Version #2 (with bug)</a:t>
            </a:r>
            <a:endParaRPr lang="en-US" dirty="0"/>
          </a:p>
        </p:txBody>
      </p:sp>
      <p:sp>
        <p:nvSpPr>
          <p:cNvPr id="3" name="Content Placeholder 2"/>
          <p:cNvSpPr>
            <a:spLocks noGrp="1"/>
          </p:cNvSpPr>
          <p:nvPr>
            <p:ph sz="half" idx="1"/>
          </p:nvPr>
        </p:nvSpPr>
        <p:spPr/>
        <p:txBody>
          <a:bodyPr>
            <a:normAutofit lnSpcReduction="10000"/>
          </a:bodyPr>
          <a:lstStyle/>
          <a:p>
            <a:pPr>
              <a:buNone/>
            </a:pPr>
            <a:r>
              <a:rPr lang="en-US" sz="2200" dirty="0" smtClean="0"/>
              <a:t>pi = 2.193065170635</a:t>
            </a:r>
          </a:p>
          <a:p>
            <a:pPr>
              <a:buNone/>
            </a:pPr>
            <a:r>
              <a:rPr lang="en-US" sz="2200" dirty="0" smtClean="0"/>
              <a:t>pi = 2.094493774172</a:t>
            </a:r>
          </a:p>
          <a:p>
            <a:pPr>
              <a:buNone/>
            </a:pPr>
            <a:r>
              <a:rPr lang="en-US" sz="2200" dirty="0" smtClean="0"/>
              <a:t>pi = 2.941181318377</a:t>
            </a:r>
          </a:p>
          <a:p>
            <a:pPr>
              <a:buNone/>
            </a:pPr>
            <a:r>
              <a:rPr lang="en-US" sz="2200" dirty="0" smtClean="0"/>
              <a:t>pi = 3.706889160821</a:t>
            </a:r>
          </a:p>
          <a:p>
            <a:pPr>
              <a:buNone/>
            </a:pPr>
            <a:r>
              <a:rPr lang="en-US" sz="2200" dirty="0" smtClean="0"/>
              <a:t>pi = 3.146809442180</a:t>
            </a:r>
          </a:p>
          <a:p>
            <a:pPr>
              <a:buNone/>
            </a:pPr>
            <a:r>
              <a:rPr lang="en-US" sz="2200" dirty="0" smtClean="0"/>
              <a:t>pi = 2.416534126971</a:t>
            </a:r>
          </a:p>
          <a:p>
            <a:pPr>
              <a:buNone/>
            </a:pPr>
            <a:r>
              <a:rPr lang="en-US" sz="2200" dirty="0" smtClean="0">
                <a:solidFill>
                  <a:srgbClr val="FF0000"/>
                </a:solidFill>
              </a:rPr>
              <a:t>pi = 3.141592653598</a:t>
            </a:r>
          </a:p>
          <a:p>
            <a:pPr>
              <a:buNone/>
            </a:pPr>
            <a:r>
              <a:rPr lang="en-US" sz="2200" dirty="0" smtClean="0"/>
              <a:t>pi = 2.880126390443</a:t>
            </a:r>
          </a:p>
          <a:p>
            <a:pPr>
              <a:buNone/>
            </a:pPr>
            <a:r>
              <a:rPr lang="en-US" sz="2200" dirty="0" smtClean="0"/>
              <a:t>pi = 2.012071161080</a:t>
            </a:r>
          </a:p>
          <a:p>
            <a:pPr>
              <a:buNone/>
            </a:pPr>
            <a:r>
              <a:rPr lang="en-US" sz="2200" dirty="0" smtClean="0"/>
              <a:t>pi = 2.294675684941</a:t>
            </a:r>
          </a:p>
          <a:p>
            <a:pPr>
              <a:buNone/>
            </a:pPr>
            <a:r>
              <a:rPr lang="en-US" sz="2200" dirty="0" smtClean="0"/>
              <a:t>pi = 2.769967988388</a:t>
            </a:r>
          </a:p>
          <a:p>
            <a:pPr>
              <a:buNone/>
            </a:pPr>
            <a:r>
              <a:rPr lang="en-US" sz="2200" dirty="0" smtClean="0"/>
              <a:t>pi = 2.373218039482</a:t>
            </a:r>
          </a:p>
        </p:txBody>
      </p:sp>
      <p:sp>
        <p:nvSpPr>
          <p:cNvPr id="7" name="Content Placeholder 6"/>
          <p:cNvSpPr>
            <a:spLocks noGrp="1"/>
          </p:cNvSpPr>
          <p:nvPr>
            <p:ph sz="half" idx="2"/>
          </p:nvPr>
        </p:nvSpPr>
        <p:spPr/>
        <p:txBody>
          <a:bodyPr>
            <a:normAutofit fontScale="92500" lnSpcReduction="10000"/>
          </a:bodyPr>
          <a:lstStyle/>
          <a:p>
            <a:pPr>
              <a:buNone/>
            </a:pPr>
            <a:r>
              <a:rPr lang="en-US" sz="2400" dirty="0" smtClean="0">
                <a:solidFill>
                  <a:srgbClr val="FF0000"/>
                </a:solidFill>
              </a:rPr>
              <a:t>pi = 3.141592653598</a:t>
            </a:r>
          </a:p>
          <a:p>
            <a:pPr>
              <a:buNone/>
            </a:pPr>
            <a:r>
              <a:rPr lang="en-US" sz="2400" dirty="0" smtClean="0"/>
              <a:t>pi = 2.446564596856</a:t>
            </a:r>
          </a:p>
          <a:p>
            <a:pPr>
              <a:buNone/>
            </a:pPr>
            <a:r>
              <a:rPr lang="en-US" sz="2400" dirty="0" smtClean="0"/>
              <a:t>pi = 2.292319872127</a:t>
            </a:r>
          </a:p>
          <a:p>
            <a:pPr>
              <a:buNone/>
            </a:pPr>
            <a:r>
              <a:rPr lang="en-US" sz="2400" dirty="0" smtClean="0"/>
              <a:t>pi = 3.430000515865</a:t>
            </a:r>
          </a:p>
          <a:p>
            <a:pPr>
              <a:buNone/>
            </a:pPr>
            <a:r>
              <a:rPr lang="en-US" sz="2400" dirty="0" smtClean="0"/>
              <a:t>pi = 3.650290478614</a:t>
            </a:r>
          </a:p>
          <a:p>
            <a:pPr>
              <a:buNone/>
            </a:pPr>
            <a:r>
              <a:rPr lang="en-US" sz="2400" dirty="0" smtClean="0"/>
              <a:t>pi = 1.988308636488</a:t>
            </a:r>
          </a:p>
          <a:p>
            <a:pPr>
              <a:buNone/>
            </a:pPr>
            <a:r>
              <a:rPr lang="en-US" sz="2400" dirty="0" smtClean="0">
                <a:solidFill>
                  <a:srgbClr val="FF0000"/>
                </a:solidFill>
              </a:rPr>
              <a:t>pi = 3.141592653598</a:t>
            </a:r>
          </a:p>
          <a:p>
            <a:pPr>
              <a:buNone/>
            </a:pPr>
            <a:r>
              <a:rPr lang="en-US" sz="2400" dirty="0" smtClean="0"/>
              <a:t>pi = 2.516381208613</a:t>
            </a:r>
          </a:p>
          <a:p>
            <a:pPr>
              <a:buNone/>
            </a:pPr>
            <a:r>
              <a:rPr lang="en-US" sz="2400" dirty="0" smtClean="0">
                <a:solidFill>
                  <a:srgbClr val="FF0000"/>
                </a:solidFill>
              </a:rPr>
              <a:t>pi = 3.141592653598</a:t>
            </a:r>
          </a:p>
          <a:p>
            <a:pPr>
              <a:buNone/>
            </a:pPr>
            <a:r>
              <a:rPr lang="en-US" sz="2400" dirty="0" smtClean="0"/>
              <a:t>pi = 2.331351828709</a:t>
            </a:r>
          </a:p>
          <a:p>
            <a:pPr>
              <a:buNone/>
            </a:pPr>
            <a:r>
              <a:rPr lang="en-US" sz="2400" dirty="0" smtClean="0"/>
              <a:t>pi = 2.245872892167</a:t>
            </a:r>
          </a:p>
          <a:p>
            <a:pPr>
              <a:buNone/>
            </a:pPr>
            <a:r>
              <a:rPr lang="en-US" sz="2400" dirty="0" smtClean="0"/>
              <a:t>pi = 1.928775146184</a:t>
            </a:r>
          </a:p>
          <a:p>
            <a:pPr>
              <a:buNone/>
            </a:pPr>
            <a:endParaRPr lang="en-US" dirty="0"/>
          </a:p>
        </p:txBody>
      </p:sp>
      <p:sp>
        <p:nvSpPr>
          <p:cNvPr id="4" name="Date Placeholder 3"/>
          <p:cNvSpPr>
            <a:spLocks noGrp="1"/>
          </p:cNvSpPr>
          <p:nvPr>
            <p:ph type="dt" sz="half" idx="10"/>
          </p:nvPr>
        </p:nvSpPr>
        <p:spPr/>
        <p:txBody>
          <a:bodyPr/>
          <a:lstStyle/>
          <a:p>
            <a:fld id="{9BA270D7-1BA9-1E4B-A14B-582470FBFCFA}"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Reduction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a:buClr>
                <a:schemeClr val="tx1"/>
              </a:buClr>
            </a:pPr>
            <a:r>
              <a:rPr lang="en-US" i="1" dirty="0" smtClean="0">
                <a:solidFill>
                  <a:srgbClr val="FF0000"/>
                </a:solidFill>
              </a:rPr>
              <a:t>Reduction</a:t>
            </a:r>
            <a:r>
              <a:rPr lang="en-US" dirty="0" smtClean="0"/>
              <a:t>: specifies that one or more variables that are private to each thread are subject of reduction operation at end of parallel region:</a:t>
            </a:r>
            <a:br>
              <a:rPr lang="en-US" dirty="0" smtClean="0"/>
            </a:br>
            <a:r>
              <a:rPr lang="en-US" dirty="0" err="1" smtClean="0">
                <a:latin typeface="Courier New"/>
                <a:cs typeface="Courier New"/>
              </a:rPr>
              <a:t>reduction(operation:var</a:t>
            </a:r>
            <a:r>
              <a:rPr lang="en-US" dirty="0" smtClean="0">
                <a:latin typeface="Courier New"/>
                <a:cs typeface="Courier New"/>
              </a:rPr>
              <a:t>)</a:t>
            </a:r>
            <a:r>
              <a:rPr lang="en-US" dirty="0" smtClean="0">
                <a:latin typeface="+mj-lt"/>
                <a:cs typeface="Courier New"/>
              </a:rPr>
              <a:t> </a:t>
            </a:r>
            <a:r>
              <a:rPr lang="en-US" dirty="0" smtClean="0"/>
              <a:t>where</a:t>
            </a:r>
          </a:p>
          <a:p>
            <a:pPr lvl="1">
              <a:buClr>
                <a:schemeClr val="tx1"/>
              </a:buClr>
            </a:pPr>
            <a:r>
              <a:rPr lang="en-US" i="1" dirty="0" smtClean="0">
                <a:solidFill>
                  <a:srgbClr val="FF0000"/>
                </a:solidFill>
              </a:rPr>
              <a:t>Operation</a:t>
            </a:r>
            <a:r>
              <a:rPr lang="en-US" dirty="0" smtClean="0"/>
              <a:t>: operator to perform on the variables (</a:t>
            </a:r>
            <a:r>
              <a:rPr lang="en-US" dirty="0" err="1" smtClean="0"/>
              <a:t>var</a:t>
            </a:r>
            <a:r>
              <a:rPr lang="en-US" dirty="0" smtClean="0"/>
              <a:t>) at the end of the parallel region</a:t>
            </a:r>
          </a:p>
          <a:p>
            <a:pPr lvl="1">
              <a:buClr>
                <a:schemeClr val="tx1"/>
              </a:buClr>
            </a:pPr>
            <a:r>
              <a:rPr lang="en-US" i="1" dirty="0" err="1" smtClean="0">
                <a:solidFill>
                  <a:srgbClr val="FF0000"/>
                </a:solidFill>
              </a:rPr>
              <a:t>Var</a:t>
            </a:r>
            <a:r>
              <a:rPr lang="en-US" dirty="0" smtClean="0"/>
              <a:t>: One or more variables on which to perform scalar reduction</a:t>
            </a:r>
          </a:p>
          <a:p>
            <a:pPr>
              <a:lnSpc>
                <a:spcPct val="80000"/>
              </a:lnSpc>
              <a:buNone/>
            </a:pPr>
            <a:r>
              <a:rPr lang="en-US" sz="2800" dirty="0" smtClean="0">
                <a:latin typeface="Courier New"/>
                <a:cs typeface="Courier New"/>
              </a:rPr>
              <a:t>#</a:t>
            </a:r>
            <a:r>
              <a:rPr lang="en-US" sz="2800" dirty="0" err="1" smtClean="0">
                <a:latin typeface="Courier New"/>
                <a:cs typeface="Courier New"/>
              </a:rPr>
              <a:t>pragma</a:t>
            </a:r>
            <a:r>
              <a:rPr lang="en-US" sz="2800" dirty="0" smtClean="0">
                <a:latin typeface="Courier New"/>
                <a:cs typeface="Courier New"/>
              </a:rPr>
              <a:t> </a:t>
            </a:r>
            <a:r>
              <a:rPr lang="en-US" sz="2800" dirty="0" err="1" smtClean="0">
                <a:latin typeface="Courier New"/>
                <a:cs typeface="Courier New"/>
              </a:rPr>
              <a:t>omp</a:t>
            </a:r>
            <a:r>
              <a:rPr lang="en-US" sz="2800" dirty="0" smtClean="0">
                <a:latin typeface="Courier New"/>
                <a:cs typeface="Courier New"/>
              </a:rPr>
              <a:t> for </a:t>
            </a:r>
            <a:r>
              <a:rPr lang="en-US" sz="2800" dirty="0" err="1" smtClean="0">
                <a:latin typeface="Courier New"/>
                <a:cs typeface="Courier New"/>
              </a:rPr>
              <a:t>reduction(+:nSum</a:t>
            </a:r>
            <a:r>
              <a:rPr lang="en-US" sz="2800" dirty="0" smtClean="0">
                <a:latin typeface="Courier New"/>
                <a:cs typeface="Courier New"/>
              </a:rPr>
              <a:t>) </a:t>
            </a:r>
            <a:br>
              <a:rPr lang="en-US" sz="2800" dirty="0" smtClean="0">
                <a:latin typeface="Courier New"/>
                <a:cs typeface="Courier New"/>
              </a:rPr>
            </a:br>
            <a:r>
              <a:rPr lang="en-US" sz="2800" dirty="0" smtClean="0">
                <a:latin typeface="Courier New"/>
                <a:cs typeface="Courier New"/>
              </a:rPr>
              <a:t>for (</a:t>
            </a:r>
            <a:r>
              <a:rPr lang="en-US" sz="2800" dirty="0" err="1" smtClean="0">
                <a:latin typeface="Courier New"/>
                <a:cs typeface="Courier New"/>
              </a:rPr>
              <a:t>i</a:t>
            </a:r>
            <a:r>
              <a:rPr lang="en-US" sz="2800" dirty="0" smtClean="0">
                <a:latin typeface="Courier New"/>
                <a:cs typeface="Courier New"/>
              </a:rPr>
              <a:t> = START ; </a:t>
            </a:r>
            <a:r>
              <a:rPr lang="en-US" sz="2800" dirty="0" err="1" smtClean="0">
                <a:latin typeface="Courier New"/>
                <a:cs typeface="Courier New"/>
              </a:rPr>
              <a:t>i</a:t>
            </a:r>
            <a:r>
              <a:rPr lang="en-US" sz="2800" dirty="0" smtClean="0">
                <a:latin typeface="Courier New"/>
                <a:cs typeface="Courier New"/>
              </a:rPr>
              <a:t> &lt;= END ; </a:t>
            </a:r>
            <a:r>
              <a:rPr lang="en-US" sz="2800" dirty="0" err="1" smtClean="0">
                <a:latin typeface="Courier New"/>
                <a:cs typeface="Courier New"/>
              </a:rPr>
              <a:t>i</a:t>
            </a:r>
            <a:r>
              <a:rPr lang="en-US" sz="2800" dirty="0" smtClean="0">
                <a:latin typeface="Courier New"/>
                <a:cs typeface="Courier New"/>
              </a:rPr>
              <a:t>++) </a:t>
            </a:r>
            <a:br>
              <a:rPr lang="en-US" sz="2800" dirty="0" smtClean="0">
                <a:latin typeface="Courier New"/>
                <a:cs typeface="Courier New"/>
              </a:rPr>
            </a:br>
            <a:r>
              <a:rPr lang="en-US" sz="2800" dirty="0" smtClean="0">
                <a:latin typeface="Courier New"/>
                <a:cs typeface="Courier New"/>
              </a:rPr>
              <a:t>		</a:t>
            </a:r>
            <a:r>
              <a:rPr lang="en-US" sz="2800" dirty="0" err="1" smtClean="0">
                <a:latin typeface="Courier New"/>
                <a:cs typeface="Courier New"/>
              </a:rPr>
              <a:t>nSum</a:t>
            </a:r>
            <a:r>
              <a:rPr lang="en-US" sz="2800" dirty="0" smtClean="0">
                <a:latin typeface="Courier New"/>
                <a:cs typeface="Courier New"/>
              </a:rPr>
              <a:t> += </a:t>
            </a:r>
            <a:r>
              <a:rPr lang="en-US" sz="2800" dirty="0" err="1" smtClean="0">
                <a:latin typeface="Courier New"/>
                <a:cs typeface="Courier New"/>
              </a:rPr>
              <a:t>i</a:t>
            </a:r>
            <a:r>
              <a:rPr lang="en-US" sz="2800" dirty="0" smtClean="0">
                <a:latin typeface="Courier New"/>
                <a:cs typeface="Courier New"/>
              </a:rPr>
              <a:t>; </a:t>
            </a:r>
          </a:p>
          <a:p>
            <a:endParaRPr lang="en-US" dirty="0"/>
          </a:p>
        </p:txBody>
      </p:sp>
      <p:sp>
        <p:nvSpPr>
          <p:cNvPr id="4" name="Date Placeholder 3"/>
          <p:cNvSpPr>
            <a:spLocks noGrp="1"/>
          </p:cNvSpPr>
          <p:nvPr>
            <p:ph type="dt" sz="half" idx="10"/>
          </p:nvPr>
        </p:nvSpPr>
        <p:spPr/>
        <p:txBody>
          <a:bodyPr/>
          <a:lstStyle/>
          <a:p>
            <a:fld id="{EBA97CE8-49C1-E347-ADA0-5D2438AA8C9F}"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OpenMP Version #3</a:t>
            </a:r>
            <a:endParaRPr lang="en-US" dirty="0"/>
          </a:p>
        </p:txBody>
      </p:sp>
      <p:sp>
        <p:nvSpPr>
          <p:cNvPr id="3" name="Content Placeholder 2"/>
          <p:cNvSpPr>
            <a:spLocks noGrp="1"/>
          </p:cNvSpPr>
          <p:nvPr>
            <p:ph idx="1"/>
          </p:nvPr>
        </p:nvSpPr>
        <p:spPr>
          <a:xfrm>
            <a:off x="457199" y="1032927"/>
            <a:ext cx="9313325" cy="6163733"/>
          </a:xfrm>
        </p:spPr>
        <p:txBody>
          <a:bodyPr>
            <a:normAutofit/>
          </a:bodyPr>
          <a:lstStyle/>
          <a:p>
            <a:pPr>
              <a:buNone/>
            </a:pPr>
            <a:r>
              <a:rPr lang="en-US" sz="2000" dirty="0" smtClean="0">
                <a:latin typeface="Courier New"/>
                <a:cs typeface="Courier New"/>
              </a:rPr>
              <a:t>#include &lt;</a:t>
            </a:r>
            <a:r>
              <a:rPr lang="en-US" sz="2000" dirty="0" err="1" smtClean="0">
                <a:latin typeface="Courier New"/>
                <a:cs typeface="Courier New"/>
              </a:rPr>
              <a:t>omp.h</a:t>
            </a:r>
            <a:r>
              <a:rPr lang="en-US" sz="2000" dirty="0" smtClean="0">
                <a:latin typeface="Courier New"/>
                <a:cs typeface="Courier New"/>
              </a:rPr>
              <a:t>&gt;</a:t>
            </a:r>
          </a:p>
          <a:p>
            <a:pPr>
              <a:buNone/>
            </a:pPr>
            <a:r>
              <a:rPr lang="en-US" sz="2000" dirty="0" smtClean="0">
                <a:latin typeface="Courier New"/>
                <a:cs typeface="Courier New"/>
              </a:rPr>
              <a:t>#include &lt;</a:t>
            </a:r>
            <a:r>
              <a:rPr lang="en-US" sz="2000" dirty="0" err="1" smtClean="0">
                <a:latin typeface="Courier New"/>
                <a:cs typeface="Courier New"/>
              </a:rPr>
              <a:t>stdio.h</a:t>
            </a:r>
            <a:r>
              <a:rPr lang="en-US" sz="2000" dirty="0" smtClean="0">
                <a:latin typeface="Courier New"/>
                <a:cs typeface="Courier New"/>
              </a:rPr>
              <a:t>&gt;</a:t>
            </a:r>
          </a:p>
          <a:p>
            <a:pPr>
              <a:buNone/>
            </a:pPr>
            <a:r>
              <a:rPr lang="en-US" sz="2000" dirty="0" smtClean="0">
                <a:latin typeface="Courier New"/>
                <a:cs typeface="Courier New"/>
              </a:rPr>
              <a:t>/static long </a:t>
            </a:r>
            <a:r>
              <a:rPr lang="en-US" sz="2000" dirty="0" err="1" smtClean="0">
                <a:latin typeface="Courier New"/>
                <a:cs typeface="Courier New"/>
              </a:rPr>
              <a:t>num_steps</a:t>
            </a:r>
            <a:r>
              <a:rPr lang="en-US" sz="2000" dirty="0" smtClean="0">
                <a:latin typeface="Courier New"/>
                <a:cs typeface="Courier New"/>
              </a:rPr>
              <a:t> = 100000; </a:t>
            </a:r>
          </a:p>
          <a:p>
            <a:pPr>
              <a:buNone/>
            </a:pPr>
            <a:r>
              <a:rPr lang="en-US" sz="2000" dirty="0" smtClean="0">
                <a:latin typeface="Courier New"/>
                <a:cs typeface="Courier New"/>
              </a:rPr>
              <a:t>double step; </a:t>
            </a:r>
          </a:p>
          <a:p>
            <a:pPr>
              <a:buNone/>
            </a:pPr>
            <a:r>
              <a:rPr lang="en-US" sz="2000" dirty="0" err="1" smtClean="0">
                <a:latin typeface="Courier New"/>
                <a:cs typeface="Courier New"/>
              </a:rPr>
              <a:t>int</a:t>
            </a:r>
            <a:r>
              <a:rPr lang="en-US" sz="2000" dirty="0" smtClean="0">
                <a:latin typeface="Courier New"/>
                <a:cs typeface="Courier New"/>
              </a:rPr>
              <a:t> main (</a:t>
            </a:r>
            <a:r>
              <a:rPr lang="en-US" sz="2000" dirty="0" err="1" smtClean="0">
                <a:latin typeface="Courier New"/>
                <a:cs typeface="Courier New"/>
              </a:rPr>
              <a:t>int</a:t>
            </a:r>
            <a:r>
              <a:rPr lang="en-US" sz="2000" dirty="0" smtClean="0">
                <a:latin typeface="Courier New"/>
                <a:cs typeface="Courier New"/>
              </a:rPr>
              <a:t> </a:t>
            </a:r>
            <a:r>
              <a:rPr lang="en-US" sz="2000" dirty="0" err="1" smtClean="0">
                <a:latin typeface="Courier New"/>
                <a:cs typeface="Courier New"/>
              </a:rPr>
              <a:t>argc</a:t>
            </a:r>
            <a:r>
              <a:rPr lang="en-US" sz="2000" dirty="0" smtClean="0">
                <a:latin typeface="Courier New"/>
                <a:cs typeface="Courier New"/>
              </a:rPr>
              <a:t>, char *</a:t>
            </a:r>
            <a:r>
              <a:rPr lang="en-US" sz="2000" dirty="0" err="1" smtClean="0">
                <a:latin typeface="Courier New"/>
                <a:cs typeface="Courier New"/>
              </a:rPr>
              <a:t>argv</a:t>
            </a:r>
            <a:r>
              <a:rPr lang="en-US" sz="2000" dirty="0" smtClean="0">
                <a:latin typeface="Courier New"/>
                <a:cs typeface="Courier New"/>
              </a:rPr>
              <a:t>[]){</a:t>
            </a:r>
          </a:p>
          <a:p>
            <a:pPr>
              <a:buNone/>
            </a:pPr>
            <a:r>
              <a:rPr lang="en-US" sz="2000" dirty="0" smtClean="0">
                <a:latin typeface="Courier New"/>
                <a:cs typeface="Courier New"/>
              </a:rPr>
              <a:t>    int </a:t>
            </a:r>
            <a:r>
              <a:rPr lang="en-US" sz="2000" dirty="0" err="1" smtClean="0">
                <a:latin typeface="Courier New"/>
                <a:cs typeface="Courier New"/>
              </a:rPr>
              <a:t>i</a:t>
            </a:r>
            <a:r>
              <a:rPr lang="en-US" sz="2000" dirty="0" smtClean="0">
                <a:latin typeface="Courier New"/>
                <a:cs typeface="Courier New"/>
              </a:rPr>
              <a:t>; double </a:t>
            </a:r>
            <a:r>
              <a:rPr lang="en-US" sz="2000" dirty="0" err="1" smtClean="0">
                <a:latin typeface="Courier New"/>
                <a:cs typeface="Courier New"/>
              </a:rPr>
              <a:t>x</a:t>
            </a:r>
            <a:r>
              <a:rPr lang="en-US" sz="2000" dirty="0" smtClean="0">
                <a:latin typeface="Courier New"/>
                <a:cs typeface="Courier New"/>
              </a:rPr>
              <a:t>, pi, sum = 0.0; </a:t>
            </a:r>
          </a:p>
          <a:p>
            <a:pPr>
              <a:buNone/>
            </a:pPr>
            <a:r>
              <a:rPr lang="en-US" sz="2000" dirty="0" smtClean="0">
                <a:latin typeface="Courier New"/>
                <a:cs typeface="Courier New"/>
              </a:rPr>
              <a:t>	  step = 1.0/(double) </a:t>
            </a:r>
            <a:r>
              <a:rPr lang="en-US" sz="2000" dirty="0" err="1" smtClean="0">
                <a:latin typeface="Courier New"/>
                <a:cs typeface="Courier New"/>
              </a:rPr>
              <a:t>num_steps</a:t>
            </a:r>
            <a:r>
              <a:rPr lang="en-US" sz="2000" dirty="0" smtClean="0">
                <a:latin typeface="Courier New"/>
                <a:cs typeface="Courier New"/>
              </a:rPr>
              <a:t>; </a:t>
            </a:r>
          </a:p>
          <a:p>
            <a:pPr>
              <a:buNone/>
            </a:pPr>
            <a:r>
              <a:rPr lang="en-US" sz="2000" dirty="0" smtClean="0">
                <a:latin typeface="Courier New"/>
                <a:cs typeface="Courier New"/>
              </a:rPr>
              <a:t>    </a:t>
            </a:r>
            <a:r>
              <a:rPr lang="en-US" sz="2000" b="1" dirty="0" smtClean="0">
                <a:solidFill>
                  <a:srgbClr val="FF0000"/>
                </a:solidFill>
                <a:latin typeface="Courier New"/>
                <a:cs typeface="Courier New"/>
              </a:rPr>
              <a:t>#</a:t>
            </a:r>
            <a:r>
              <a:rPr lang="en-US" sz="2000" b="1" dirty="0" err="1" smtClean="0">
                <a:solidFill>
                  <a:srgbClr val="FF0000"/>
                </a:solidFill>
                <a:latin typeface="Courier New"/>
                <a:cs typeface="Courier New"/>
              </a:rPr>
              <a:t>pragma</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omp</a:t>
            </a:r>
            <a:r>
              <a:rPr lang="en-US" sz="2000" b="1" dirty="0" smtClean="0">
                <a:solidFill>
                  <a:srgbClr val="FF0000"/>
                </a:solidFill>
                <a:latin typeface="Courier New"/>
                <a:cs typeface="Courier New"/>
              </a:rPr>
              <a:t> parallel for </a:t>
            </a:r>
            <a:r>
              <a:rPr lang="en-US" sz="2000" b="1" dirty="0" err="1" smtClean="0">
                <a:solidFill>
                  <a:srgbClr val="FF0000"/>
                </a:solidFill>
                <a:latin typeface="Courier New"/>
                <a:cs typeface="Courier New"/>
              </a:rPr>
              <a:t>private(x</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reduction(+:sum</a:t>
            </a:r>
            <a:r>
              <a:rPr lang="en-US" sz="2000" b="1" dirty="0" smtClean="0">
                <a:solidFill>
                  <a:srgbClr val="FF0000"/>
                </a:solidFill>
                <a:latin typeface="Courier New"/>
                <a:cs typeface="Courier New"/>
              </a:rPr>
              <a:t>)</a:t>
            </a:r>
          </a:p>
          <a:p>
            <a:pPr>
              <a:buNone/>
            </a:pPr>
            <a:r>
              <a:rPr lang="en-US" sz="2000" b="1" dirty="0" smtClean="0">
                <a:solidFill>
                  <a:srgbClr val="FF0000"/>
                </a:solidFill>
                <a:latin typeface="Courier New"/>
                <a:cs typeface="Courier New"/>
              </a:rPr>
              <a:t>       for (</a:t>
            </a:r>
            <a:r>
              <a:rPr lang="en-US" sz="2000" b="1" dirty="0" err="1" smtClean="0">
                <a:solidFill>
                  <a:srgbClr val="FF0000"/>
                </a:solidFill>
                <a:latin typeface="Courier New"/>
                <a:cs typeface="Courier New"/>
              </a:rPr>
              <a:t>i</a:t>
            </a:r>
            <a:r>
              <a:rPr lang="en-US" sz="2000" b="1" dirty="0" smtClean="0">
                <a:solidFill>
                  <a:srgbClr val="FF0000"/>
                </a:solidFill>
                <a:latin typeface="Courier New"/>
                <a:cs typeface="Courier New"/>
              </a:rPr>
              <a:t> = 0; </a:t>
            </a:r>
            <a:r>
              <a:rPr lang="en-US" sz="2000" b="1" dirty="0" err="1" smtClean="0">
                <a:solidFill>
                  <a:srgbClr val="FF0000"/>
                </a:solidFill>
                <a:latin typeface="Courier New"/>
                <a:cs typeface="Courier New"/>
              </a:rPr>
              <a:t>i</a:t>
            </a:r>
            <a:r>
              <a:rPr lang="en-US" sz="2000" b="1" dirty="0" smtClean="0">
                <a:solidFill>
                  <a:srgbClr val="FF0000"/>
                </a:solidFill>
                <a:latin typeface="Courier New"/>
                <a:cs typeface="Courier New"/>
              </a:rPr>
              <a:t> &lt; </a:t>
            </a:r>
            <a:r>
              <a:rPr lang="en-US" sz="2000" b="1" dirty="0" err="1" smtClean="0">
                <a:solidFill>
                  <a:srgbClr val="FF0000"/>
                </a:solidFill>
                <a:latin typeface="Courier New"/>
                <a:cs typeface="Courier New"/>
              </a:rPr>
              <a:t>num_steps</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i</a:t>
            </a:r>
            <a:r>
              <a:rPr lang="en-US" sz="2000" b="1" dirty="0" smtClean="0">
                <a:solidFill>
                  <a:srgbClr val="FF0000"/>
                </a:solidFill>
                <a:latin typeface="Courier New"/>
                <a:cs typeface="Courier New"/>
              </a:rPr>
              <a:t>++){ </a:t>
            </a:r>
          </a:p>
          <a:p>
            <a:pPr>
              <a:buNone/>
            </a:pPr>
            <a:r>
              <a:rPr lang="en-US" sz="2000" b="1" dirty="0" smtClean="0">
                <a:latin typeface="Courier New"/>
                <a:cs typeface="Courier New"/>
              </a:rPr>
              <a:t>          </a:t>
            </a:r>
            <a:r>
              <a:rPr lang="en-US" sz="2000" b="1" dirty="0" err="1" smtClean="0">
                <a:latin typeface="Courier New"/>
                <a:cs typeface="Courier New"/>
              </a:rPr>
              <a:t>x</a:t>
            </a:r>
            <a:r>
              <a:rPr lang="en-US" sz="2000" b="1" dirty="0" smtClean="0">
                <a:latin typeface="Courier New"/>
                <a:cs typeface="Courier New"/>
              </a:rPr>
              <a:t> = (i+0.5)*step; </a:t>
            </a:r>
          </a:p>
          <a:p>
            <a:pPr>
              <a:buNone/>
            </a:pPr>
            <a:r>
              <a:rPr lang="en-US" sz="2000" b="1" dirty="0" smtClean="0">
                <a:latin typeface="Courier New"/>
                <a:cs typeface="Courier New"/>
              </a:rPr>
              <a:t>		       sum = sum + 4.0/(1.0+x*</a:t>
            </a:r>
            <a:r>
              <a:rPr lang="en-US" sz="2000" b="1" dirty="0" err="1" smtClean="0">
                <a:latin typeface="Courier New"/>
                <a:cs typeface="Courier New"/>
              </a:rPr>
              <a:t>x</a:t>
            </a:r>
            <a:r>
              <a:rPr lang="en-US" sz="2000" b="1" dirty="0" smtClean="0">
                <a:latin typeface="Courier New"/>
                <a:cs typeface="Courier New"/>
              </a:rPr>
              <a:t>); </a:t>
            </a:r>
          </a:p>
          <a:p>
            <a:pPr>
              <a:buNone/>
            </a:pPr>
            <a:r>
              <a:rPr lang="en-US" sz="2000" b="1" dirty="0" smtClean="0">
                <a:latin typeface="Courier New"/>
                <a:cs typeface="Courier New"/>
              </a:rPr>
              <a:t>	     </a:t>
            </a:r>
            <a:r>
              <a:rPr lang="en-US" sz="2000" b="1" dirty="0" smtClean="0">
                <a:solidFill>
                  <a:srgbClr val="FF0000"/>
                </a:solidFill>
                <a:latin typeface="Courier New"/>
                <a:cs typeface="Courier New"/>
              </a:rPr>
              <a:t>}</a:t>
            </a:r>
            <a:r>
              <a:rPr lang="en-US" sz="2000" b="1" dirty="0" smtClean="0">
                <a:latin typeface="Courier New"/>
                <a:cs typeface="Courier New"/>
              </a:rPr>
              <a:t> </a:t>
            </a:r>
          </a:p>
          <a:p>
            <a:pPr>
              <a:buNone/>
            </a:pPr>
            <a:r>
              <a:rPr lang="en-US" sz="2000" dirty="0" smtClean="0">
                <a:latin typeface="Courier New"/>
                <a:cs typeface="Courier New"/>
              </a:rPr>
              <a:t>	  pi = sum / </a:t>
            </a:r>
            <a:r>
              <a:rPr lang="en-US" sz="2000" dirty="0" err="1" smtClean="0">
                <a:latin typeface="Courier New"/>
                <a:cs typeface="Courier New"/>
              </a:rPr>
              <a:t>num_steps</a:t>
            </a:r>
            <a:r>
              <a:rPr lang="en-US" sz="2000" dirty="0" smtClean="0">
                <a:latin typeface="Courier New"/>
                <a:cs typeface="Courier New"/>
              </a:rPr>
              <a:t>; </a:t>
            </a:r>
          </a:p>
          <a:p>
            <a:pPr>
              <a:buNone/>
            </a:pPr>
            <a:r>
              <a:rPr lang="en-US" sz="2000" dirty="0" smtClean="0">
                <a:latin typeface="Courier New"/>
                <a:cs typeface="Courier New"/>
              </a:rPr>
              <a:t>	  </a:t>
            </a:r>
            <a:r>
              <a:rPr lang="en-US" sz="2000" dirty="0" err="1" smtClean="0">
                <a:latin typeface="Courier New"/>
                <a:cs typeface="Courier New"/>
              </a:rPr>
              <a:t>printf</a:t>
            </a:r>
            <a:r>
              <a:rPr lang="en-US" sz="2000" dirty="0" smtClean="0">
                <a:latin typeface="Courier New"/>
                <a:cs typeface="Courier New"/>
              </a:rPr>
              <a:t> (“pi = %6.8f\n”, pi);</a:t>
            </a:r>
          </a:p>
          <a:p>
            <a:pPr>
              <a:buNone/>
            </a:pPr>
            <a:r>
              <a:rPr lang="en-US" sz="2000" dirty="0" smtClean="0">
                <a:latin typeface="Courier New"/>
                <a:cs typeface="Courier New"/>
              </a:rPr>
              <a:t>}</a:t>
            </a:r>
            <a:endParaRPr lang="en-US" sz="2000" dirty="0">
              <a:latin typeface="Courier New"/>
              <a:cs typeface="Courier New"/>
            </a:endParaRPr>
          </a:p>
        </p:txBody>
      </p:sp>
      <p:sp>
        <p:nvSpPr>
          <p:cNvPr id="4" name="Date Placeholder 3"/>
          <p:cNvSpPr>
            <a:spLocks noGrp="1"/>
          </p:cNvSpPr>
          <p:nvPr>
            <p:ph type="dt" sz="half" idx="10"/>
          </p:nvPr>
        </p:nvSpPr>
        <p:spPr/>
        <p:txBody>
          <a:bodyPr/>
          <a:lstStyle/>
          <a:p>
            <a:fld id="{B202463E-C093-EB4B-820D-6B35BD054478}"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dirty="0"/>
          </a:p>
        </p:txBody>
      </p:sp>
      <p:grpSp>
        <p:nvGrpSpPr>
          <p:cNvPr id="10" name="Group 9"/>
          <p:cNvGrpSpPr/>
          <p:nvPr/>
        </p:nvGrpSpPr>
        <p:grpSpPr>
          <a:xfrm>
            <a:off x="5892800" y="745063"/>
            <a:ext cx="3217329" cy="2980268"/>
            <a:chOff x="4893739" y="1117599"/>
            <a:chExt cx="4216391" cy="2370667"/>
          </a:xfrm>
        </p:grpSpPr>
        <p:sp>
          <p:nvSpPr>
            <p:cNvPr id="7" name="TextBox 6"/>
            <p:cNvSpPr txBox="1"/>
            <p:nvPr/>
          </p:nvSpPr>
          <p:spPr>
            <a:xfrm>
              <a:off x="5079996" y="1117599"/>
              <a:ext cx="4030134" cy="1248593"/>
            </a:xfrm>
            <a:prstGeom prst="rect">
              <a:avLst/>
            </a:prstGeom>
            <a:noFill/>
            <a:ln w="19050" cmpd="sng">
              <a:solidFill>
                <a:srgbClr val="4F81BD"/>
              </a:solidFill>
            </a:ln>
          </p:spPr>
          <p:txBody>
            <a:bodyPr wrap="square" rtlCol="0">
              <a:spAutoFit/>
            </a:bodyPr>
            <a:lstStyle/>
            <a:p>
              <a:r>
                <a:rPr lang="en-US" sz="2400" dirty="0" smtClean="0">
                  <a:solidFill>
                    <a:srgbClr val="FF0000"/>
                  </a:solidFill>
                </a:rPr>
                <a:t>Note: Don’t have to declare for loop index variable </a:t>
              </a:r>
              <a:r>
                <a:rPr lang="en-US" sz="2400" b="1" dirty="0" err="1" smtClean="0">
                  <a:solidFill>
                    <a:srgbClr val="FF0000"/>
                  </a:solidFill>
                </a:rPr>
                <a:t>i</a:t>
              </a:r>
              <a:r>
                <a:rPr lang="en-US" sz="2400" dirty="0" smtClean="0">
                  <a:solidFill>
                    <a:srgbClr val="FF0000"/>
                  </a:solidFill>
                </a:rPr>
                <a:t> private, since that is default</a:t>
              </a:r>
              <a:endParaRPr lang="en-US" sz="2400" dirty="0">
                <a:solidFill>
                  <a:srgbClr val="FF0000"/>
                </a:solidFill>
              </a:endParaRPr>
            </a:p>
          </p:txBody>
        </p:sp>
        <p:cxnSp>
          <p:nvCxnSpPr>
            <p:cNvPr id="9" name="Straight Connector 8"/>
            <p:cNvCxnSpPr>
              <a:stCxn id="7" idx="2"/>
            </p:cNvCxnSpPr>
            <p:nvPr/>
          </p:nvCxnSpPr>
          <p:spPr>
            <a:xfrm rot="5400000">
              <a:off x="5433364" y="1826566"/>
              <a:ext cx="1122075" cy="2201326"/>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 and Unlock Synchronization</a:t>
            </a:r>
            <a:endParaRPr lang="en-US" dirty="0"/>
          </a:p>
        </p:txBody>
      </p:sp>
      <p:sp>
        <p:nvSpPr>
          <p:cNvPr id="3" name="Content Placeholder 2"/>
          <p:cNvSpPr>
            <a:spLocks noGrp="1"/>
          </p:cNvSpPr>
          <p:nvPr>
            <p:ph sz="half" idx="1"/>
          </p:nvPr>
        </p:nvSpPr>
        <p:spPr>
          <a:xfrm>
            <a:off x="457200" y="1600200"/>
            <a:ext cx="4038600" cy="5257800"/>
          </a:xfrm>
        </p:spPr>
        <p:txBody>
          <a:bodyPr>
            <a:normAutofit fontScale="85000" lnSpcReduction="10000"/>
          </a:bodyPr>
          <a:lstStyle/>
          <a:p>
            <a:r>
              <a:rPr lang="en-US" dirty="0" smtClean="0"/>
              <a:t>Lock used to create region (</a:t>
            </a:r>
            <a:r>
              <a:rPr lang="en-US" i="1" dirty="0" smtClean="0">
                <a:solidFill>
                  <a:srgbClr val="FF0000"/>
                </a:solidFill>
              </a:rPr>
              <a:t>critical section</a:t>
            </a:r>
            <a:r>
              <a:rPr lang="en-US" dirty="0" smtClean="0"/>
              <a:t>) where only one thread can operate</a:t>
            </a:r>
          </a:p>
          <a:p>
            <a:r>
              <a:rPr lang="en-US" dirty="0" smtClean="0"/>
              <a:t>Given shared memory, use memory location as synchronization point: </a:t>
            </a:r>
            <a:r>
              <a:rPr lang="en-US" dirty="0" smtClean="0"/>
              <a:t>the</a:t>
            </a:r>
            <a:r>
              <a:rPr lang="en-US" dirty="0" smtClean="0"/>
              <a:t> </a:t>
            </a:r>
            <a:r>
              <a:rPr lang="en-US" i="1" dirty="0" smtClean="0">
                <a:solidFill>
                  <a:srgbClr val="FF0000"/>
                </a:solidFill>
              </a:rPr>
              <a:t>lock</a:t>
            </a:r>
            <a:endParaRPr lang="en-US" dirty="0" smtClean="0"/>
          </a:p>
          <a:p>
            <a:r>
              <a:rPr lang="en-US" dirty="0" smtClean="0"/>
              <a:t>Processors read lock to see if must wait, or OK to go into critical section (and set to locked)</a:t>
            </a:r>
          </a:p>
          <a:p>
            <a:pPr lvl="1"/>
            <a:r>
              <a:rPr lang="en-US" dirty="0" smtClean="0"/>
              <a:t>0 =&gt; lock is free / open / unlocked / lock off</a:t>
            </a:r>
          </a:p>
          <a:p>
            <a:pPr lvl="1"/>
            <a:r>
              <a:rPr lang="en-US" dirty="0" smtClean="0"/>
              <a:t>1 =&gt; lock is set / closed / locked / lock on</a:t>
            </a:r>
          </a:p>
          <a:p>
            <a:endParaRPr lang="en-US" dirty="0"/>
          </a:p>
        </p:txBody>
      </p:sp>
      <p:sp>
        <p:nvSpPr>
          <p:cNvPr id="7" name="Content Placeholder 6"/>
          <p:cNvSpPr>
            <a:spLocks noGrp="1"/>
          </p:cNvSpPr>
          <p:nvPr>
            <p:ph sz="half" idx="2"/>
          </p:nvPr>
        </p:nvSpPr>
        <p:spPr>
          <a:xfrm>
            <a:off x="4648200" y="1600200"/>
            <a:ext cx="4038600" cy="4992525"/>
          </a:xfrm>
        </p:spPr>
        <p:txBody>
          <a:bodyPr>
            <a:normAutofit fontScale="85000" lnSpcReduction="10000"/>
          </a:bodyPr>
          <a:lstStyle/>
          <a:p>
            <a:pPr>
              <a:buNone/>
            </a:pPr>
            <a:r>
              <a:rPr lang="en-US" dirty="0" smtClean="0">
                <a:solidFill>
                  <a:srgbClr val="FF0000"/>
                </a:solidFill>
                <a:latin typeface="Courier New"/>
                <a:cs typeface="Courier New"/>
              </a:rPr>
              <a:t>Set the lock</a:t>
            </a:r>
          </a:p>
          <a:p>
            <a:pPr>
              <a:buNone/>
            </a:pPr>
            <a:r>
              <a:rPr lang="en-US" dirty="0" smtClean="0">
                <a:latin typeface="Courier New"/>
                <a:cs typeface="Courier New"/>
              </a:rPr>
              <a:t>Critical section (only one thread gets to execute this section of code at a time)</a:t>
            </a:r>
          </a:p>
          <a:p>
            <a:pPr>
              <a:buNone/>
            </a:pPr>
            <a:r>
              <a:rPr lang="en-US" dirty="0" smtClean="0">
                <a:latin typeface="Courier New"/>
                <a:cs typeface="Courier New"/>
              </a:rPr>
              <a:t>e.g., change shared variables</a:t>
            </a:r>
          </a:p>
          <a:p>
            <a:pPr>
              <a:buNone/>
            </a:pPr>
            <a:r>
              <a:rPr lang="en-US" dirty="0" smtClean="0">
                <a:solidFill>
                  <a:srgbClr val="FF0000"/>
                </a:solidFill>
                <a:latin typeface="Courier New"/>
                <a:cs typeface="Courier New"/>
              </a:rPr>
              <a:t>Unset the lock</a:t>
            </a:r>
            <a:endParaRPr lang="en-US" dirty="0">
              <a:solidFill>
                <a:srgbClr val="FF0000"/>
              </a:solidFill>
              <a:latin typeface="Courier New"/>
              <a:cs typeface="Courier New"/>
            </a:endParaRPr>
          </a:p>
        </p:txBody>
      </p:sp>
      <p:sp>
        <p:nvSpPr>
          <p:cNvPr id="4" name="Date Placeholder 3"/>
          <p:cNvSpPr>
            <a:spLocks noGrp="1"/>
          </p:cNvSpPr>
          <p:nvPr>
            <p:ph type="dt" sz="half" idx="10"/>
          </p:nvPr>
        </p:nvSpPr>
        <p:spPr/>
        <p:txBody>
          <a:bodyPr/>
          <a:lstStyle/>
          <a:p>
            <a:fld id="{18582447-56E7-844D-A1E1-EFBBAA999767}"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OpenMP Timing</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omp_get_wtime</a:t>
            </a:r>
            <a:r>
              <a:rPr lang="en-US" dirty="0" smtClean="0"/>
              <a:t> – Elapsed wall clock time</a:t>
            </a:r>
          </a:p>
          <a:p>
            <a:pPr>
              <a:buNone/>
            </a:pPr>
            <a:r>
              <a:rPr lang="en-US" dirty="0" smtClean="0">
                <a:latin typeface="Courier New"/>
                <a:cs typeface="Courier New"/>
              </a:rPr>
              <a:t>double </a:t>
            </a:r>
            <a:r>
              <a:rPr lang="en-US" dirty="0" err="1" smtClean="0">
                <a:latin typeface="Courier New"/>
                <a:cs typeface="Courier New"/>
              </a:rPr>
              <a:t>omp_get_wtime(void</a:t>
            </a:r>
            <a:r>
              <a:rPr lang="en-US" dirty="0" smtClean="0">
                <a:latin typeface="Courier New"/>
                <a:cs typeface="Courier New"/>
              </a:rPr>
              <a:t>); </a:t>
            </a:r>
          </a:p>
          <a:p>
            <a:pPr>
              <a:buNone/>
            </a:pPr>
            <a:r>
              <a:rPr lang="en-US" dirty="0" smtClean="0">
                <a:latin typeface="Courier New"/>
                <a:cs typeface="Courier New"/>
              </a:rPr>
              <a:t>#include &lt;</a:t>
            </a:r>
            <a:r>
              <a:rPr lang="en-US" dirty="0" err="1" smtClean="0">
                <a:latin typeface="Courier New"/>
                <a:cs typeface="Courier New"/>
              </a:rPr>
              <a:t>omp.h</a:t>
            </a:r>
            <a:r>
              <a:rPr lang="en-US" dirty="0" smtClean="0">
                <a:latin typeface="Courier New"/>
                <a:cs typeface="Courier New"/>
              </a:rPr>
              <a:t>&gt; // to get function</a:t>
            </a:r>
          </a:p>
          <a:p>
            <a:r>
              <a:rPr lang="en-US" dirty="0" smtClean="0"/>
              <a:t>Elapsed wall clock time in seconds. Time is measured per thread, no guarantee can be made that two distinct threads measure the same time. Time is measured from some "time in the past". On POSIX compliant systems the seconds since the Epoch (00:00:00 UTC, January 1, 1970) are returned.</a:t>
            </a:r>
          </a:p>
          <a:p>
            <a:endParaRPr lang="en-US" dirty="0" smtClean="0"/>
          </a:p>
        </p:txBody>
      </p:sp>
      <p:sp>
        <p:nvSpPr>
          <p:cNvPr id="4" name="Date Placeholder 3"/>
          <p:cNvSpPr>
            <a:spLocks noGrp="1"/>
          </p:cNvSpPr>
          <p:nvPr>
            <p:ph type="dt" sz="half" idx="10"/>
          </p:nvPr>
        </p:nvSpPr>
        <p:spPr/>
        <p:txBody>
          <a:bodyPr/>
          <a:lstStyle/>
          <a:p>
            <a:fld id="{53481B98-6A30-374F-9410-D920F13946EE}"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r>
              <a:rPr lang="en-US" dirty="0" smtClean="0"/>
              <a:t> Version #3</a:t>
            </a:r>
            <a:endParaRPr lang="en-US" dirty="0"/>
          </a:p>
        </p:txBody>
      </p:sp>
      <p:sp>
        <p:nvSpPr>
          <p:cNvPr id="3" name="Content Placeholder 2"/>
          <p:cNvSpPr>
            <a:spLocks noGrp="1"/>
          </p:cNvSpPr>
          <p:nvPr>
            <p:ph sz="half" idx="1"/>
          </p:nvPr>
        </p:nvSpPr>
        <p:spPr/>
        <p:txBody>
          <a:bodyPr>
            <a:normAutofit lnSpcReduction="10000"/>
          </a:bodyPr>
          <a:lstStyle/>
          <a:p>
            <a:pPr>
              <a:buNone/>
            </a:pPr>
            <a:r>
              <a:rPr lang="en-US" sz="2200" dirty="0" smtClean="0"/>
              <a:t>pi = 3.14159265 in 0.176 seconds</a:t>
            </a:r>
          </a:p>
          <a:p>
            <a:pPr>
              <a:buNone/>
            </a:pPr>
            <a:r>
              <a:rPr lang="en-US" sz="2200" dirty="0" smtClean="0"/>
              <a:t>pi = 3.14159265 in 0.190 seconds</a:t>
            </a:r>
          </a:p>
          <a:p>
            <a:pPr>
              <a:buNone/>
            </a:pPr>
            <a:r>
              <a:rPr lang="en-US" sz="2200" dirty="0" smtClean="0"/>
              <a:t>pi = 3.14159265 in 0.178 seconds</a:t>
            </a:r>
          </a:p>
          <a:p>
            <a:pPr>
              <a:buNone/>
            </a:pPr>
            <a:r>
              <a:rPr lang="en-US" sz="2200" dirty="0" smtClean="0"/>
              <a:t>pi = 3.14159265 in 0.177 seconds</a:t>
            </a:r>
          </a:p>
          <a:p>
            <a:pPr>
              <a:buNone/>
            </a:pPr>
            <a:r>
              <a:rPr lang="en-US" sz="2200" dirty="0" smtClean="0"/>
              <a:t>pi = 3.14159265 in 0.182 seconds</a:t>
            </a:r>
          </a:p>
          <a:p>
            <a:pPr>
              <a:buNone/>
            </a:pPr>
            <a:r>
              <a:rPr lang="en-US" sz="2200" dirty="0" smtClean="0"/>
              <a:t>pi = 3.14159265 in 0.181 seconds</a:t>
            </a:r>
          </a:p>
          <a:p>
            <a:pPr>
              <a:buNone/>
            </a:pPr>
            <a:r>
              <a:rPr lang="en-US" sz="2200" dirty="0" smtClean="0"/>
              <a:t>pi = 3.14159265 in 0.177 seconds</a:t>
            </a:r>
          </a:p>
          <a:p>
            <a:pPr>
              <a:buNone/>
            </a:pPr>
            <a:r>
              <a:rPr lang="en-US" sz="2200" dirty="0" smtClean="0"/>
              <a:t>pi = 3.14159265 in 0.178 seconds</a:t>
            </a:r>
          </a:p>
          <a:p>
            <a:pPr>
              <a:buNone/>
            </a:pPr>
            <a:r>
              <a:rPr lang="en-US" sz="2200" dirty="0" smtClean="0"/>
              <a:t>pi = 3.14159265 in 0.177 seconds</a:t>
            </a:r>
          </a:p>
          <a:p>
            <a:pPr>
              <a:buNone/>
            </a:pPr>
            <a:r>
              <a:rPr lang="en-US" sz="2200" dirty="0" smtClean="0"/>
              <a:t>pi = 3.14159265 in 0.179 seconds</a:t>
            </a:r>
          </a:p>
          <a:p>
            <a:pPr>
              <a:buNone/>
            </a:pPr>
            <a:r>
              <a:rPr lang="en-US" sz="2200" dirty="0" smtClean="0"/>
              <a:t>pi = 3.14159265 in 0.180 seconds</a:t>
            </a:r>
          </a:p>
          <a:p>
            <a:pPr>
              <a:buNone/>
            </a:pPr>
            <a:r>
              <a:rPr lang="en-US" sz="2200" dirty="0" smtClean="0"/>
              <a:t>pi = 3.14159265 in 0.190 seconds</a:t>
            </a:r>
          </a:p>
        </p:txBody>
      </p:sp>
      <p:sp>
        <p:nvSpPr>
          <p:cNvPr id="7" name="Content Placeholder 6"/>
          <p:cNvSpPr>
            <a:spLocks noGrp="1"/>
          </p:cNvSpPr>
          <p:nvPr>
            <p:ph sz="half" idx="2"/>
          </p:nvPr>
        </p:nvSpPr>
        <p:spPr/>
        <p:txBody>
          <a:bodyPr>
            <a:normAutofit fontScale="92500" lnSpcReduction="10000"/>
          </a:bodyPr>
          <a:lstStyle/>
          <a:p>
            <a:pPr>
              <a:buNone/>
            </a:pPr>
            <a:r>
              <a:rPr lang="en-US" sz="2353" dirty="0" smtClean="0"/>
              <a:t>pi = 3.14159265 in 0.177 seconds</a:t>
            </a:r>
          </a:p>
          <a:p>
            <a:pPr>
              <a:buNone/>
            </a:pPr>
            <a:r>
              <a:rPr lang="en-US" sz="2353" dirty="0" smtClean="0"/>
              <a:t>pi = 3.14159265 in 0.178 seconds</a:t>
            </a:r>
          </a:p>
          <a:p>
            <a:pPr>
              <a:buNone/>
            </a:pPr>
            <a:r>
              <a:rPr lang="en-US" sz="2353" dirty="0" smtClean="0"/>
              <a:t>pi = 3.14159265 in 0.182 seconds</a:t>
            </a:r>
          </a:p>
          <a:p>
            <a:pPr>
              <a:buNone/>
            </a:pPr>
            <a:r>
              <a:rPr lang="en-US" sz="2353" dirty="0" smtClean="0"/>
              <a:t>pi = 3.14159265 in 0.181 seconds</a:t>
            </a:r>
          </a:p>
          <a:p>
            <a:pPr>
              <a:buNone/>
            </a:pPr>
            <a:r>
              <a:rPr lang="en-US" sz="2353" dirty="0" smtClean="0"/>
              <a:t>pi = 3.14159265 in 0.176 seconds</a:t>
            </a:r>
          </a:p>
          <a:p>
            <a:pPr>
              <a:buNone/>
            </a:pPr>
            <a:r>
              <a:rPr lang="en-US" sz="2353" dirty="0" smtClean="0"/>
              <a:t>pi = 3.14159265 in 0.181 seconds</a:t>
            </a:r>
          </a:p>
          <a:p>
            <a:pPr>
              <a:buNone/>
            </a:pPr>
            <a:r>
              <a:rPr lang="en-US" sz="2353" dirty="0" smtClean="0"/>
              <a:t>pi = 3.14159265 in 0.184 seconds</a:t>
            </a:r>
          </a:p>
          <a:p>
            <a:pPr>
              <a:buNone/>
            </a:pPr>
            <a:r>
              <a:rPr lang="en-US" sz="2353" dirty="0" smtClean="0"/>
              <a:t>pi = 3.14159265 in 0.177 seconds</a:t>
            </a:r>
          </a:p>
          <a:p>
            <a:pPr>
              <a:buNone/>
            </a:pPr>
            <a:r>
              <a:rPr lang="en-US" sz="2353" dirty="0" smtClean="0"/>
              <a:t>pi = 3.14159265 in 0.178 seconds</a:t>
            </a:r>
          </a:p>
          <a:p>
            <a:pPr>
              <a:buNone/>
            </a:pPr>
            <a:r>
              <a:rPr lang="en-US" sz="2353" dirty="0" smtClean="0"/>
              <a:t>pi = 3.14159265 in 0.178 seconds</a:t>
            </a:r>
          </a:p>
          <a:p>
            <a:pPr>
              <a:buNone/>
            </a:pPr>
            <a:r>
              <a:rPr lang="en-US" sz="2353" dirty="0" smtClean="0"/>
              <a:t>pi = 3.14159265 in 0.183 seconds</a:t>
            </a:r>
          </a:p>
          <a:p>
            <a:pPr>
              <a:buNone/>
            </a:pPr>
            <a:r>
              <a:rPr lang="en-US" sz="2353" dirty="0" smtClean="0"/>
              <a:t>pi = 3.14159265 in 0.180 seconds</a:t>
            </a:r>
          </a:p>
        </p:txBody>
      </p:sp>
      <p:sp>
        <p:nvSpPr>
          <p:cNvPr id="4" name="Date Placeholder 3"/>
          <p:cNvSpPr>
            <a:spLocks noGrp="1"/>
          </p:cNvSpPr>
          <p:nvPr>
            <p:ph type="dt" sz="half" idx="10"/>
          </p:nvPr>
        </p:nvSpPr>
        <p:spPr/>
        <p:txBody>
          <a:bodyPr/>
          <a:lstStyle/>
          <a:p>
            <a:fld id="{76CF82A0-ACA6-484A-BD59-32C967B1D2FD}"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solidFill>
                  <a:schemeClr val="bg1">
                    <a:lumMod val="75000"/>
                  </a:schemeClr>
                </a:solidFill>
              </a:rPr>
              <a:t>OpenMP</a:t>
            </a:r>
            <a:r>
              <a:rPr lang="en-US" dirty="0" smtClean="0">
                <a:solidFill>
                  <a:schemeClr val="bg1">
                    <a:lumMod val="75000"/>
                  </a:schemeClr>
                </a:solidFill>
              </a:rPr>
              <a:t> Introduction</a:t>
            </a:r>
          </a:p>
          <a:p>
            <a:r>
              <a:rPr lang="en-US" dirty="0" err="1" smtClean="0">
                <a:solidFill>
                  <a:schemeClr val="bg1">
                    <a:lumMod val="75000"/>
                  </a:schemeClr>
                </a:solidFill>
              </a:rPr>
              <a:t>Administrivia</a:t>
            </a:r>
            <a:endParaRPr lang="en-US" dirty="0" smtClean="0">
              <a:solidFill>
                <a:schemeClr val="bg1">
                  <a:lumMod val="75000"/>
                </a:schemeClr>
              </a:solidFill>
            </a:endParaRPr>
          </a:p>
          <a:p>
            <a:r>
              <a:rPr lang="en-US" dirty="0" err="1" smtClean="0">
                <a:solidFill>
                  <a:schemeClr val="bg1">
                    <a:lumMod val="75000"/>
                  </a:schemeClr>
                </a:solidFill>
              </a:rPr>
              <a:t>OpenMP</a:t>
            </a:r>
            <a:r>
              <a:rPr lang="en-US" dirty="0" smtClean="0">
                <a:solidFill>
                  <a:schemeClr val="bg1">
                    <a:lumMod val="75000"/>
                  </a:schemeClr>
                </a:solidFill>
              </a:rPr>
              <a:t> Examples</a:t>
            </a:r>
          </a:p>
          <a:p>
            <a:r>
              <a:rPr lang="en-US" dirty="0" smtClean="0"/>
              <a:t>Break</a:t>
            </a:r>
            <a:endParaRPr lang="en-US" dirty="0" smtClean="0"/>
          </a:p>
          <a:p>
            <a:r>
              <a:rPr lang="en-US" dirty="0" smtClean="0">
                <a:solidFill>
                  <a:srgbClr val="BFBFBF"/>
                </a:solidFill>
              </a:rPr>
              <a:t>Common Pitfalls</a:t>
            </a:r>
          </a:p>
          <a:p>
            <a:r>
              <a:rPr lang="en-US" dirty="0" smtClean="0">
                <a:solidFill>
                  <a:srgbClr val="BFBFBF"/>
                </a:solidFill>
              </a:rPr>
              <a:t>Summary</a:t>
            </a:r>
          </a:p>
        </p:txBody>
      </p:sp>
      <p:sp>
        <p:nvSpPr>
          <p:cNvPr id="7" name="Date Placeholder 6"/>
          <p:cNvSpPr>
            <a:spLocks noGrp="1"/>
          </p:cNvSpPr>
          <p:nvPr>
            <p:ph type="dt" sz="half" idx="10"/>
          </p:nvPr>
        </p:nvSpPr>
        <p:spPr/>
        <p:txBody>
          <a:bodyPr/>
          <a:lstStyle/>
          <a:p>
            <a:fld id="{BC408812-0443-7849-B9A1-59692F62CFC2}" type="datetime1">
              <a:rPr lang="en-US" smtClean="0"/>
              <a:pPr/>
              <a:t>7/19/2011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52</a:t>
            </a:fld>
            <a:endParaRPr lang="en-US" dirty="0"/>
          </a:p>
        </p:txBody>
      </p:sp>
      <p:sp>
        <p:nvSpPr>
          <p:cNvPr id="9" name="Footer Placeholder 8"/>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129"/>
            <a:ext cx="8229600" cy="724429"/>
          </a:xfrm>
        </p:spPr>
        <p:txBody>
          <a:bodyPr>
            <a:normAutofit fontScale="90000"/>
          </a:bodyPr>
          <a:lstStyle/>
          <a:p>
            <a:r>
              <a:rPr lang="en-US" dirty="0" err="1" smtClean="0"/>
              <a:t>OpenMP</a:t>
            </a:r>
            <a:r>
              <a:rPr lang="en-US" dirty="0" smtClean="0"/>
              <a:t> Version #4</a:t>
            </a:r>
            <a:endParaRPr lang="en-US" dirty="0"/>
          </a:p>
        </p:txBody>
      </p:sp>
      <p:sp>
        <p:nvSpPr>
          <p:cNvPr id="3" name="Content Placeholder 2"/>
          <p:cNvSpPr>
            <a:spLocks noGrp="1"/>
          </p:cNvSpPr>
          <p:nvPr>
            <p:ph idx="1"/>
          </p:nvPr>
        </p:nvSpPr>
        <p:spPr>
          <a:xfrm>
            <a:off x="457200" y="999061"/>
            <a:ext cx="8229600" cy="5757333"/>
          </a:xfrm>
        </p:spPr>
        <p:txBody>
          <a:bodyPr>
            <a:noAutofit/>
          </a:bodyPr>
          <a:lstStyle/>
          <a:p>
            <a:pPr>
              <a:lnSpc>
                <a:spcPct val="85000"/>
              </a:lnSpc>
              <a:spcBef>
                <a:spcPts val="0"/>
              </a:spcBef>
              <a:buNone/>
            </a:pPr>
            <a:r>
              <a:rPr lang="en-US" sz="2400" dirty="0" smtClean="0">
                <a:latin typeface="Courier New"/>
                <a:cs typeface="Courier New"/>
              </a:rPr>
              <a:t>#include &lt;</a:t>
            </a:r>
            <a:r>
              <a:rPr lang="en-US" sz="2400" dirty="0" err="1" smtClean="0">
                <a:latin typeface="Courier New"/>
                <a:cs typeface="Courier New"/>
              </a:rPr>
              <a:t>omp.h</a:t>
            </a:r>
            <a:r>
              <a:rPr lang="en-US" sz="2400" dirty="0" smtClean="0">
                <a:latin typeface="Courier New"/>
                <a:cs typeface="Courier New"/>
              </a:rPr>
              <a:t>&gt;</a:t>
            </a:r>
          </a:p>
          <a:p>
            <a:pPr>
              <a:lnSpc>
                <a:spcPct val="85000"/>
              </a:lnSpc>
              <a:spcBef>
                <a:spcPts val="0"/>
              </a:spcBef>
              <a:buNone/>
            </a:pPr>
            <a:r>
              <a:rPr lang="en-US" sz="2400" dirty="0" smtClean="0">
                <a:latin typeface="Courier New"/>
                <a:cs typeface="Courier New"/>
              </a:rPr>
              <a:t>static long </a:t>
            </a:r>
            <a:r>
              <a:rPr lang="en-US" sz="2400" dirty="0" err="1" smtClean="0">
                <a:latin typeface="Courier New"/>
                <a:cs typeface="Courier New"/>
              </a:rPr>
              <a:t>num_steps</a:t>
            </a:r>
            <a:r>
              <a:rPr lang="en-US" sz="2400" dirty="0" smtClean="0">
                <a:latin typeface="Courier New"/>
                <a:cs typeface="Courier New"/>
              </a:rPr>
              <a:t> = 100000; double step; </a:t>
            </a:r>
          </a:p>
          <a:p>
            <a:pPr>
              <a:lnSpc>
                <a:spcPct val="85000"/>
              </a:lnSpc>
              <a:spcBef>
                <a:spcPts val="0"/>
              </a:spcBef>
              <a:buNone/>
            </a:pPr>
            <a:r>
              <a:rPr lang="en-US" sz="2400" dirty="0" err="1" smtClean="0">
                <a:latin typeface="Courier New"/>
                <a:cs typeface="Courier New"/>
              </a:rPr>
              <a:t>int</a:t>
            </a:r>
            <a:r>
              <a:rPr lang="en-US" sz="2400" dirty="0" smtClean="0">
                <a:latin typeface="Courier New"/>
                <a:cs typeface="Courier New"/>
              </a:rPr>
              <a:t> main (</a:t>
            </a:r>
            <a:r>
              <a:rPr lang="en-US" sz="2400" dirty="0" err="1" smtClean="0">
                <a:latin typeface="Courier New"/>
                <a:cs typeface="Courier New"/>
              </a:rPr>
              <a:t>int</a:t>
            </a:r>
            <a:r>
              <a:rPr lang="en-US" sz="2400" dirty="0" smtClean="0">
                <a:latin typeface="Courier New"/>
                <a:cs typeface="Courier New"/>
              </a:rPr>
              <a:t> </a:t>
            </a:r>
            <a:r>
              <a:rPr lang="en-US" sz="2400" dirty="0" err="1" smtClean="0">
                <a:latin typeface="Courier New"/>
                <a:cs typeface="Courier New"/>
              </a:rPr>
              <a:t>argc</a:t>
            </a:r>
            <a:r>
              <a:rPr lang="en-US" sz="2400" dirty="0" smtClean="0">
                <a:latin typeface="Courier New"/>
                <a:cs typeface="Courier New"/>
              </a:rPr>
              <a:t>, char *</a:t>
            </a:r>
            <a:r>
              <a:rPr lang="en-US" sz="2400" dirty="0" err="1" smtClean="0">
                <a:latin typeface="Courier New"/>
                <a:cs typeface="Courier New"/>
              </a:rPr>
              <a:t>argv</a:t>
            </a:r>
            <a:r>
              <a:rPr lang="en-US" sz="2400" dirty="0" smtClean="0">
                <a:latin typeface="Courier New"/>
                <a:cs typeface="Courier New"/>
              </a:rPr>
              <a:t>[]){</a:t>
            </a:r>
          </a:p>
          <a:p>
            <a:pPr>
              <a:lnSpc>
                <a:spcPct val="85000"/>
              </a:lnSpc>
              <a:spcBef>
                <a:spcPts val="0"/>
              </a:spcBef>
              <a:buNone/>
            </a:pPr>
            <a:r>
              <a:rPr lang="en-US" sz="2400" dirty="0" smtClean="0">
                <a:latin typeface="Courier New"/>
                <a:cs typeface="Courier New"/>
              </a:rPr>
              <a:t>   </a:t>
            </a:r>
            <a:r>
              <a:rPr lang="en-US" sz="2400" dirty="0" err="1" smtClean="0">
                <a:latin typeface="Courier New"/>
                <a:cs typeface="Courier New"/>
              </a:rPr>
              <a:t>int</a:t>
            </a:r>
            <a:r>
              <a:rPr lang="en-US" sz="2400" dirty="0" smtClean="0">
                <a:latin typeface="Courier New"/>
                <a:cs typeface="Courier New"/>
              </a:rPr>
              <a:t> </a:t>
            </a:r>
            <a:r>
              <a:rPr lang="en-US" sz="2400" dirty="0" err="1" smtClean="0">
                <a:latin typeface="Courier New"/>
                <a:cs typeface="Courier New"/>
              </a:rPr>
              <a:t>i</a:t>
            </a:r>
            <a:r>
              <a:rPr lang="en-US" sz="2400" dirty="0" smtClean="0">
                <a:latin typeface="Courier New"/>
                <a:cs typeface="Courier New"/>
              </a:rPr>
              <a:t>, id; double  </a:t>
            </a:r>
            <a:r>
              <a:rPr lang="en-US" sz="2400" dirty="0" err="1" smtClean="0">
                <a:latin typeface="Courier New"/>
                <a:cs typeface="Courier New"/>
              </a:rPr>
              <a:t>x</a:t>
            </a:r>
            <a:r>
              <a:rPr lang="en-US" sz="2400" dirty="0" smtClean="0">
                <a:latin typeface="Courier New"/>
                <a:cs typeface="Courier New"/>
              </a:rPr>
              <a:t>, pi, sum; </a:t>
            </a:r>
          </a:p>
          <a:p>
            <a:pPr>
              <a:lnSpc>
                <a:spcPct val="85000"/>
              </a:lnSpc>
              <a:spcBef>
                <a:spcPts val="0"/>
              </a:spcBef>
              <a:buNone/>
            </a:pPr>
            <a:r>
              <a:rPr lang="en-US" sz="2400" dirty="0" smtClean="0">
                <a:latin typeface="Courier New"/>
                <a:cs typeface="Courier New"/>
              </a:rPr>
              <a:t>   sum = 0.0;</a:t>
            </a:r>
          </a:p>
          <a:p>
            <a:pPr>
              <a:lnSpc>
                <a:spcPct val="85000"/>
              </a:lnSpc>
              <a:spcBef>
                <a:spcPts val="0"/>
              </a:spcBef>
              <a:buNone/>
            </a:pPr>
            <a:r>
              <a:rPr lang="en-US" sz="2400" dirty="0" smtClean="0">
                <a:latin typeface="Courier New"/>
                <a:cs typeface="Courier New"/>
              </a:rPr>
              <a:t>   step = 1.0/(double) </a:t>
            </a:r>
            <a:r>
              <a:rPr lang="en-US" sz="2400" dirty="0" err="1" smtClean="0">
                <a:latin typeface="Courier New"/>
                <a:cs typeface="Courier New"/>
              </a:rPr>
              <a:t>num_steps</a:t>
            </a:r>
            <a:r>
              <a:rPr lang="en-US" sz="2400" dirty="0" smtClean="0">
                <a:latin typeface="Courier New"/>
                <a:cs typeface="Courier New"/>
              </a:rPr>
              <a:t>;</a:t>
            </a:r>
          </a:p>
          <a:p>
            <a:pPr>
              <a:lnSpc>
                <a:spcPct val="85000"/>
              </a:lnSpc>
              <a:spcBef>
                <a:spcPts val="0"/>
              </a:spcBef>
              <a:buNone/>
            </a:pPr>
            <a:r>
              <a:rPr lang="en-US" sz="2400" dirty="0" smtClean="0">
                <a:latin typeface="Courier New"/>
                <a:cs typeface="Courier New"/>
              </a:rPr>
              <a:t>   </a:t>
            </a:r>
            <a:r>
              <a:rPr lang="en-US" sz="2400" b="1" dirty="0" smtClean="0">
                <a:solidFill>
                  <a:srgbClr val="FF0000"/>
                </a:solidFill>
                <a:latin typeface="Courier New"/>
                <a:cs typeface="Courier New"/>
              </a:rPr>
              <a:t>#</a:t>
            </a:r>
            <a:r>
              <a:rPr lang="en-US" sz="2400" b="1" dirty="0" err="1" smtClean="0">
                <a:solidFill>
                  <a:srgbClr val="FF0000"/>
                </a:solidFill>
                <a:latin typeface="Courier New"/>
                <a:cs typeface="Courier New"/>
              </a:rPr>
              <a:t>pragma</a:t>
            </a:r>
            <a:r>
              <a:rPr lang="en-US" sz="2400" b="1" dirty="0" smtClean="0">
                <a:solidFill>
                  <a:srgbClr val="FF0000"/>
                </a:solidFill>
                <a:latin typeface="Courier New"/>
                <a:cs typeface="Courier New"/>
              </a:rPr>
              <a:t> </a:t>
            </a:r>
            <a:r>
              <a:rPr lang="en-US" sz="2400" b="1" dirty="0" err="1" smtClean="0">
                <a:solidFill>
                  <a:srgbClr val="FF0000"/>
                </a:solidFill>
                <a:latin typeface="Courier New"/>
                <a:cs typeface="Courier New"/>
              </a:rPr>
              <a:t>omp</a:t>
            </a:r>
            <a:r>
              <a:rPr lang="en-US" sz="2400" b="1" dirty="0" smtClean="0">
                <a:solidFill>
                  <a:srgbClr val="FF0000"/>
                </a:solidFill>
                <a:latin typeface="Courier New"/>
                <a:cs typeface="Courier New"/>
              </a:rPr>
              <a:t> parallel</a:t>
            </a:r>
          </a:p>
          <a:p>
            <a:pPr>
              <a:lnSpc>
                <a:spcPct val="85000"/>
              </a:lnSpc>
              <a:spcBef>
                <a:spcPts val="0"/>
              </a:spcBef>
              <a:buNone/>
            </a:pPr>
            <a:r>
              <a:rPr lang="en-US" sz="2400" b="1" dirty="0" smtClean="0">
                <a:latin typeface="Courier New"/>
                <a:cs typeface="Courier New"/>
              </a:rPr>
              <a:t>   </a:t>
            </a:r>
            <a:r>
              <a:rPr lang="en-US" sz="2400" b="1" dirty="0" smtClean="0">
                <a:solidFill>
                  <a:srgbClr val="FF0000"/>
                </a:solidFill>
                <a:latin typeface="Courier New"/>
                <a:cs typeface="Courier New"/>
              </a:rPr>
              <a:t>{</a:t>
            </a:r>
            <a:r>
              <a:rPr lang="en-US" sz="2400" dirty="0" smtClean="0">
                <a:latin typeface="Courier New"/>
                <a:cs typeface="Courier New"/>
              </a:rPr>
              <a:t> </a:t>
            </a:r>
          </a:p>
          <a:p>
            <a:pPr>
              <a:lnSpc>
                <a:spcPct val="85000"/>
              </a:lnSpc>
              <a:spcBef>
                <a:spcPts val="0"/>
              </a:spcBef>
              <a:buNone/>
            </a:pPr>
            <a:r>
              <a:rPr lang="en-US" sz="2400" dirty="0" smtClean="0">
                <a:latin typeface="Courier New"/>
                <a:cs typeface="Courier New"/>
              </a:rPr>
              <a:t>      </a:t>
            </a:r>
            <a:r>
              <a:rPr lang="en-US" sz="2400" b="1" dirty="0" smtClean="0">
                <a:solidFill>
                  <a:srgbClr val="FF0000"/>
                </a:solidFill>
                <a:latin typeface="Courier New"/>
                <a:cs typeface="Courier New"/>
              </a:rPr>
              <a:t>#</a:t>
            </a:r>
            <a:r>
              <a:rPr lang="en-US" sz="2400" b="1" dirty="0" err="1" smtClean="0">
                <a:solidFill>
                  <a:srgbClr val="FF0000"/>
                </a:solidFill>
                <a:latin typeface="Courier New"/>
                <a:cs typeface="Courier New"/>
              </a:rPr>
              <a:t>pragma</a:t>
            </a:r>
            <a:r>
              <a:rPr lang="en-US" sz="2400" b="1" dirty="0" smtClean="0">
                <a:solidFill>
                  <a:srgbClr val="FF0000"/>
                </a:solidFill>
                <a:latin typeface="Courier New"/>
                <a:cs typeface="Courier New"/>
              </a:rPr>
              <a:t> </a:t>
            </a:r>
            <a:r>
              <a:rPr lang="en-US" sz="2400" b="1" dirty="0" err="1" smtClean="0">
                <a:solidFill>
                  <a:srgbClr val="FF0000"/>
                </a:solidFill>
                <a:latin typeface="Courier New"/>
                <a:cs typeface="Courier New"/>
              </a:rPr>
              <a:t>omp</a:t>
            </a:r>
            <a:r>
              <a:rPr lang="en-US" sz="2400" b="1" dirty="0" smtClean="0">
                <a:solidFill>
                  <a:srgbClr val="FF0000"/>
                </a:solidFill>
                <a:latin typeface="Courier New"/>
                <a:cs typeface="Courier New"/>
              </a:rPr>
              <a:t> for </a:t>
            </a:r>
            <a:endParaRPr lang="en-US" sz="2400" b="1" dirty="0" smtClean="0">
              <a:latin typeface="Courier New"/>
              <a:cs typeface="Courier New"/>
            </a:endParaRPr>
          </a:p>
          <a:p>
            <a:pPr marL="0" indent="0">
              <a:lnSpc>
                <a:spcPct val="85000"/>
              </a:lnSpc>
              <a:spcBef>
                <a:spcPts val="0"/>
              </a:spcBef>
              <a:buNone/>
            </a:pPr>
            <a:r>
              <a:rPr lang="en-US" sz="2400" b="1" dirty="0" smtClean="0">
                <a:latin typeface="Courier New"/>
                <a:cs typeface="Courier New"/>
              </a:rPr>
              <a:t>         for (</a:t>
            </a:r>
            <a:r>
              <a:rPr lang="en-US" sz="2400" b="1" dirty="0" err="1" smtClean="0">
                <a:latin typeface="Courier New"/>
                <a:cs typeface="Courier New"/>
              </a:rPr>
              <a:t>i</a:t>
            </a:r>
            <a:r>
              <a:rPr lang="en-US" sz="2400" b="1" dirty="0" smtClean="0">
                <a:latin typeface="Courier New"/>
                <a:cs typeface="Courier New"/>
              </a:rPr>
              <a:t> = 0; </a:t>
            </a:r>
            <a:r>
              <a:rPr lang="en-US" sz="2400" b="1" dirty="0" err="1" smtClean="0">
                <a:latin typeface="Courier New"/>
                <a:cs typeface="Courier New"/>
              </a:rPr>
              <a:t>i</a:t>
            </a:r>
            <a:r>
              <a:rPr lang="en-US" sz="2400" b="1" dirty="0" smtClean="0">
                <a:latin typeface="Courier New"/>
                <a:cs typeface="Courier New"/>
              </a:rPr>
              <a:t> &lt; </a:t>
            </a:r>
            <a:r>
              <a:rPr lang="en-US" sz="2400" b="1" dirty="0" err="1" smtClean="0">
                <a:latin typeface="Courier New"/>
                <a:cs typeface="Courier New"/>
              </a:rPr>
              <a:t>num_steps</a:t>
            </a:r>
            <a:r>
              <a:rPr lang="en-US" sz="2400" b="1" dirty="0" smtClean="0">
                <a:latin typeface="Courier New"/>
                <a:cs typeface="Courier New"/>
              </a:rPr>
              <a:t>; </a:t>
            </a:r>
            <a:r>
              <a:rPr lang="en-US" sz="2400" b="1" dirty="0" err="1" smtClean="0">
                <a:latin typeface="Courier New"/>
                <a:cs typeface="Courier New"/>
              </a:rPr>
              <a:t>i</a:t>
            </a:r>
            <a:r>
              <a:rPr lang="en-US" sz="2400" b="1" dirty="0" smtClean="0">
                <a:latin typeface="Courier New"/>
                <a:cs typeface="Courier New"/>
              </a:rPr>
              <a:t>++) {</a:t>
            </a:r>
            <a:br>
              <a:rPr lang="en-US" sz="2400" b="1" dirty="0" smtClean="0">
                <a:latin typeface="Courier New"/>
                <a:cs typeface="Courier New"/>
              </a:rPr>
            </a:br>
            <a:r>
              <a:rPr lang="en-US" sz="2400" b="1" dirty="0" smtClean="0">
                <a:latin typeface="Courier New"/>
                <a:cs typeface="Courier New"/>
              </a:rPr>
              <a:t>            </a:t>
            </a:r>
            <a:r>
              <a:rPr lang="en-US" sz="2400" b="1" dirty="0" err="1" smtClean="0">
                <a:latin typeface="Courier New"/>
                <a:cs typeface="Courier New"/>
              </a:rPr>
              <a:t>x</a:t>
            </a:r>
            <a:r>
              <a:rPr lang="en-US" sz="2400" b="1" dirty="0" smtClean="0">
                <a:latin typeface="Courier New"/>
                <a:cs typeface="Courier New"/>
              </a:rPr>
              <a:t> = (</a:t>
            </a:r>
            <a:r>
              <a:rPr lang="en-US" sz="2400" b="1" dirty="0" err="1" smtClean="0">
                <a:latin typeface="Courier New"/>
                <a:cs typeface="Courier New"/>
              </a:rPr>
              <a:t>i</a:t>
            </a:r>
            <a:r>
              <a:rPr lang="en-US" sz="2400" b="1" dirty="0" smtClean="0">
                <a:latin typeface="Courier New"/>
                <a:cs typeface="Courier New"/>
              </a:rPr>
              <a:t> + 0.5)*step; </a:t>
            </a:r>
          </a:p>
          <a:p>
            <a:pPr>
              <a:lnSpc>
                <a:spcPct val="85000"/>
              </a:lnSpc>
              <a:spcBef>
                <a:spcPts val="0"/>
              </a:spcBef>
              <a:buNone/>
            </a:pPr>
            <a:r>
              <a:rPr lang="en-US" sz="2400" b="1" dirty="0" smtClean="0">
                <a:latin typeface="Courier New"/>
                <a:cs typeface="Courier New"/>
              </a:rPr>
              <a:t>            sum += 4.0/(1.0+x*</a:t>
            </a:r>
            <a:r>
              <a:rPr lang="en-US" sz="2400" b="1" dirty="0" err="1" smtClean="0">
                <a:latin typeface="Courier New"/>
                <a:cs typeface="Courier New"/>
              </a:rPr>
              <a:t>x</a:t>
            </a:r>
            <a:r>
              <a:rPr lang="en-US" sz="2400" b="1" dirty="0" smtClean="0">
                <a:latin typeface="Courier New"/>
                <a:cs typeface="Courier New"/>
              </a:rPr>
              <a:t>); </a:t>
            </a:r>
          </a:p>
          <a:p>
            <a:pPr>
              <a:lnSpc>
                <a:spcPct val="85000"/>
              </a:lnSpc>
              <a:spcBef>
                <a:spcPts val="0"/>
              </a:spcBef>
              <a:buNone/>
            </a:pPr>
            <a:r>
              <a:rPr lang="en-US" sz="2400" b="1" dirty="0" smtClean="0">
                <a:latin typeface="Courier New"/>
                <a:cs typeface="Courier New"/>
              </a:rPr>
              <a:t>	       } </a:t>
            </a:r>
          </a:p>
          <a:p>
            <a:pPr>
              <a:lnSpc>
                <a:spcPct val="85000"/>
              </a:lnSpc>
              <a:spcBef>
                <a:spcPts val="0"/>
              </a:spcBef>
              <a:buNone/>
            </a:pPr>
            <a:r>
              <a:rPr lang="en-US" sz="2400" b="1" dirty="0" smtClean="0">
                <a:latin typeface="Courier New"/>
                <a:cs typeface="Courier New"/>
              </a:rPr>
              <a:t>   </a:t>
            </a:r>
            <a:r>
              <a:rPr lang="en-US" sz="2400" b="1" dirty="0" smtClean="0">
                <a:solidFill>
                  <a:srgbClr val="FF0000"/>
                </a:solidFill>
                <a:latin typeface="Courier New"/>
                <a:cs typeface="Courier New"/>
              </a:rPr>
              <a:t>}</a:t>
            </a:r>
            <a:r>
              <a:rPr lang="en-US" sz="2400" b="1" dirty="0" smtClean="0">
                <a:latin typeface="Courier New"/>
                <a:cs typeface="Courier New"/>
              </a:rPr>
              <a:t> </a:t>
            </a:r>
            <a:r>
              <a:rPr lang="en-US" sz="2400" dirty="0" smtClean="0">
                <a:latin typeface="Courier New"/>
                <a:cs typeface="Courier New"/>
              </a:rPr>
              <a:t> </a:t>
            </a:r>
          </a:p>
          <a:p>
            <a:pPr>
              <a:lnSpc>
                <a:spcPct val="85000"/>
              </a:lnSpc>
              <a:spcBef>
                <a:spcPts val="0"/>
              </a:spcBef>
              <a:buNone/>
            </a:pPr>
            <a:r>
              <a:rPr lang="en-US" sz="2400" dirty="0" smtClean="0">
                <a:latin typeface="Courier New"/>
                <a:cs typeface="Courier New"/>
              </a:rPr>
              <a:t>	 </a:t>
            </a:r>
            <a:r>
              <a:rPr lang="en-US" sz="2400" dirty="0" err="1" smtClean="0">
                <a:latin typeface="Courier New"/>
                <a:cs typeface="Courier New"/>
              </a:rPr>
              <a:t>printf</a:t>
            </a:r>
            <a:r>
              <a:rPr lang="en-US" sz="2400" dirty="0" smtClean="0">
                <a:latin typeface="Courier New"/>
                <a:cs typeface="Courier New"/>
              </a:rPr>
              <a:t> ("pi = %6.12f\n", step * sum);</a:t>
            </a:r>
          </a:p>
          <a:p>
            <a:pPr>
              <a:lnSpc>
                <a:spcPct val="85000"/>
              </a:lnSpc>
              <a:spcBef>
                <a:spcPts val="0"/>
              </a:spcBef>
              <a:buNone/>
            </a:pPr>
            <a:r>
              <a:rPr lang="en-US" sz="2400" dirty="0" smtClean="0">
                <a:latin typeface="Courier New"/>
                <a:cs typeface="Courier New"/>
              </a:rPr>
              <a:t>}</a:t>
            </a:r>
            <a:endParaRPr lang="en-US" sz="2400" dirty="0">
              <a:latin typeface="Courier New"/>
              <a:cs typeface="Courier New"/>
            </a:endParaRPr>
          </a:p>
        </p:txBody>
      </p:sp>
      <p:sp>
        <p:nvSpPr>
          <p:cNvPr id="4" name="Date Placeholder 3"/>
          <p:cNvSpPr>
            <a:spLocks noGrp="1"/>
          </p:cNvSpPr>
          <p:nvPr>
            <p:ph type="dt" sz="half" idx="10"/>
          </p:nvPr>
        </p:nvSpPr>
        <p:spPr/>
        <p:txBody>
          <a:bodyPr/>
          <a:lstStyle/>
          <a:p>
            <a:fld id="{9B790DE6-F77C-EC4D-B3EF-7E2C489E464A}"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r>
              <a:rPr lang="en-US" dirty="0" smtClean="0"/>
              <a:t> Version #4 (with bug)</a:t>
            </a:r>
            <a:endParaRPr lang="en-US" dirty="0"/>
          </a:p>
        </p:txBody>
      </p:sp>
      <p:sp>
        <p:nvSpPr>
          <p:cNvPr id="3" name="Content Placeholder 2"/>
          <p:cNvSpPr>
            <a:spLocks noGrp="1"/>
          </p:cNvSpPr>
          <p:nvPr>
            <p:ph sz="half" idx="1"/>
          </p:nvPr>
        </p:nvSpPr>
        <p:spPr/>
        <p:txBody>
          <a:bodyPr>
            <a:normAutofit lnSpcReduction="10000"/>
          </a:bodyPr>
          <a:lstStyle/>
          <a:p>
            <a:pPr>
              <a:buNone/>
            </a:pPr>
            <a:r>
              <a:rPr lang="en-US" sz="2200" dirty="0" smtClean="0"/>
              <a:t>pi = 1.265327037088</a:t>
            </a:r>
          </a:p>
          <a:p>
            <a:pPr>
              <a:buNone/>
            </a:pPr>
            <a:r>
              <a:rPr lang="en-US" sz="2200" dirty="0" smtClean="0"/>
              <a:t>pi = 1.961754300795</a:t>
            </a:r>
          </a:p>
          <a:p>
            <a:pPr>
              <a:buNone/>
            </a:pPr>
            <a:r>
              <a:rPr lang="en-US" sz="2200" dirty="0" smtClean="0"/>
              <a:t>pi = 1.702630397118</a:t>
            </a:r>
          </a:p>
          <a:p>
            <a:pPr>
              <a:buNone/>
            </a:pPr>
            <a:r>
              <a:rPr lang="en-US" sz="2200" dirty="0" smtClean="0"/>
              <a:t>pi = 3.113547769550</a:t>
            </a:r>
          </a:p>
          <a:p>
            <a:pPr>
              <a:buNone/>
            </a:pPr>
            <a:r>
              <a:rPr lang="en-US" sz="2200" dirty="0" smtClean="0"/>
              <a:t>pi = 2.491334675594</a:t>
            </a:r>
          </a:p>
          <a:p>
            <a:pPr>
              <a:buNone/>
            </a:pPr>
            <a:r>
              <a:rPr lang="en-US" sz="2200" dirty="0" smtClean="0"/>
              <a:t>pi = 1.476785567928</a:t>
            </a:r>
          </a:p>
          <a:p>
            <a:pPr>
              <a:buNone/>
            </a:pPr>
            <a:r>
              <a:rPr lang="en-US" sz="2200" dirty="0" smtClean="0"/>
              <a:t>pi = 1.307626664756</a:t>
            </a:r>
          </a:p>
          <a:p>
            <a:pPr>
              <a:buNone/>
            </a:pPr>
            <a:r>
              <a:rPr lang="en-US" sz="2200" dirty="0" smtClean="0"/>
              <a:t>pi = 1.303385815200</a:t>
            </a:r>
          </a:p>
          <a:p>
            <a:pPr>
              <a:buNone/>
            </a:pPr>
            <a:r>
              <a:rPr lang="en-US" sz="2200" dirty="0" smtClean="0">
                <a:solidFill>
                  <a:srgbClr val="FF0000"/>
                </a:solidFill>
              </a:rPr>
              <a:t>pi = 3.141592653598</a:t>
            </a:r>
          </a:p>
          <a:p>
            <a:pPr>
              <a:buNone/>
            </a:pPr>
            <a:r>
              <a:rPr lang="en-US" sz="2200" dirty="0" smtClean="0">
                <a:solidFill>
                  <a:srgbClr val="FF0000"/>
                </a:solidFill>
              </a:rPr>
              <a:t>pi = 3.141592653598</a:t>
            </a:r>
          </a:p>
          <a:p>
            <a:pPr>
              <a:buNone/>
            </a:pPr>
            <a:r>
              <a:rPr lang="en-US" sz="2200" dirty="0" smtClean="0"/>
              <a:t>pi = 1.155505463020</a:t>
            </a:r>
          </a:p>
          <a:p>
            <a:pPr>
              <a:buNone/>
            </a:pPr>
            <a:r>
              <a:rPr lang="en-US" sz="2200" dirty="0" smtClean="0"/>
              <a:t>pi = 1.514950670570</a:t>
            </a:r>
          </a:p>
        </p:txBody>
      </p:sp>
      <p:sp>
        <p:nvSpPr>
          <p:cNvPr id="7" name="Content Placeholder 6"/>
          <p:cNvSpPr>
            <a:spLocks noGrp="1"/>
          </p:cNvSpPr>
          <p:nvPr>
            <p:ph sz="half" idx="2"/>
          </p:nvPr>
        </p:nvSpPr>
        <p:spPr/>
        <p:txBody>
          <a:bodyPr>
            <a:normAutofit fontScale="92500" lnSpcReduction="10000"/>
          </a:bodyPr>
          <a:lstStyle/>
          <a:p>
            <a:pPr>
              <a:buNone/>
            </a:pPr>
            <a:r>
              <a:rPr lang="en-US" sz="2400" dirty="0" smtClean="0"/>
              <a:t>pi = 1.193981730178</a:t>
            </a:r>
          </a:p>
          <a:p>
            <a:pPr>
              <a:buNone/>
            </a:pPr>
            <a:r>
              <a:rPr lang="en-US" sz="2400" dirty="0" smtClean="0"/>
              <a:t>pi = 1.311730912439</a:t>
            </a:r>
          </a:p>
          <a:p>
            <a:pPr>
              <a:buNone/>
            </a:pPr>
            <a:r>
              <a:rPr lang="en-US" sz="2400" dirty="0" smtClean="0">
                <a:solidFill>
                  <a:srgbClr val="FF0000"/>
                </a:solidFill>
              </a:rPr>
              <a:t>pi = 3.141592653598</a:t>
            </a:r>
          </a:p>
          <a:p>
            <a:pPr>
              <a:buNone/>
            </a:pPr>
            <a:r>
              <a:rPr lang="en-US" sz="2400" dirty="0" smtClean="0"/>
              <a:t>pi = 1.555278403355</a:t>
            </a:r>
          </a:p>
          <a:p>
            <a:pPr>
              <a:buNone/>
            </a:pPr>
            <a:r>
              <a:rPr lang="en-US" sz="2400" dirty="0" smtClean="0"/>
              <a:t>pi = 2.135597106908</a:t>
            </a:r>
          </a:p>
          <a:p>
            <a:pPr>
              <a:buNone/>
            </a:pPr>
            <a:r>
              <a:rPr lang="en-US" sz="2400" dirty="0" smtClean="0"/>
              <a:t>pi = 1.800509862440</a:t>
            </a:r>
          </a:p>
          <a:p>
            <a:pPr>
              <a:buNone/>
            </a:pPr>
            <a:r>
              <a:rPr lang="en-US" sz="2400" dirty="0" smtClean="0"/>
              <a:t>pi = 1.182105369813</a:t>
            </a:r>
          </a:p>
          <a:p>
            <a:pPr>
              <a:buNone/>
            </a:pPr>
            <a:r>
              <a:rPr lang="en-US" sz="2400" dirty="0" smtClean="0">
                <a:solidFill>
                  <a:srgbClr val="FF0000"/>
                </a:solidFill>
              </a:rPr>
              <a:t>pi = 3.141592653598</a:t>
            </a:r>
          </a:p>
          <a:p>
            <a:pPr>
              <a:buNone/>
            </a:pPr>
            <a:r>
              <a:rPr lang="en-US" sz="2400" dirty="0" smtClean="0"/>
              <a:t>pi = 1.944801017796</a:t>
            </a:r>
          </a:p>
          <a:p>
            <a:pPr>
              <a:buNone/>
            </a:pPr>
            <a:r>
              <a:rPr lang="en-US" sz="2400" dirty="0" smtClean="0"/>
              <a:t>pi = 1.227297673420</a:t>
            </a:r>
          </a:p>
          <a:p>
            <a:pPr>
              <a:buNone/>
            </a:pPr>
            <a:r>
              <a:rPr lang="en-US" sz="2400" dirty="0" smtClean="0"/>
              <a:t>pi = 2.487932948250</a:t>
            </a:r>
          </a:p>
          <a:p>
            <a:pPr>
              <a:buNone/>
            </a:pPr>
            <a:r>
              <a:rPr lang="en-US" sz="2400" dirty="0" smtClean="0"/>
              <a:t>pi = 1.875190752727</a:t>
            </a:r>
          </a:p>
        </p:txBody>
      </p:sp>
      <p:sp>
        <p:nvSpPr>
          <p:cNvPr id="4" name="Date Placeholder 3"/>
          <p:cNvSpPr>
            <a:spLocks noGrp="1"/>
          </p:cNvSpPr>
          <p:nvPr>
            <p:ph type="dt" sz="half" idx="10"/>
          </p:nvPr>
        </p:nvSpPr>
        <p:spPr/>
        <p:txBody>
          <a:bodyPr/>
          <a:lstStyle/>
          <a:p>
            <a:fld id="{12ADE663-CE96-D542-8F23-FAE0186E105B}"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129"/>
            <a:ext cx="8229600" cy="724429"/>
          </a:xfrm>
        </p:spPr>
        <p:txBody>
          <a:bodyPr>
            <a:normAutofit fontScale="90000"/>
          </a:bodyPr>
          <a:lstStyle/>
          <a:p>
            <a:r>
              <a:rPr lang="en-US" dirty="0" err="1" smtClean="0"/>
              <a:t>OpenMP</a:t>
            </a:r>
            <a:r>
              <a:rPr lang="en-US" dirty="0" smtClean="0"/>
              <a:t> Version #5</a:t>
            </a:r>
            <a:endParaRPr lang="en-US" dirty="0"/>
          </a:p>
        </p:txBody>
      </p:sp>
      <p:sp>
        <p:nvSpPr>
          <p:cNvPr id="3" name="Content Placeholder 2"/>
          <p:cNvSpPr>
            <a:spLocks noGrp="1"/>
          </p:cNvSpPr>
          <p:nvPr>
            <p:ph idx="1"/>
          </p:nvPr>
        </p:nvSpPr>
        <p:spPr>
          <a:xfrm>
            <a:off x="457200" y="999061"/>
            <a:ext cx="8229600" cy="5757333"/>
          </a:xfrm>
        </p:spPr>
        <p:txBody>
          <a:bodyPr>
            <a:noAutofit/>
          </a:bodyPr>
          <a:lstStyle/>
          <a:p>
            <a:pPr>
              <a:lnSpc>
                <a:spcPct val="80000"/>
              </a:lnSpc>
              <a:spcBef>
                <a:spcPts val="0"/>
              </a:spcBef>
              <a:buNone/>
            </a:pPr>
            <a:r>
              <a:rPr lang="en-US" sz="2000" dirty="0" smtClean="0">
                <a:latin typeface="Courier New"/>
                <a:cs typeface="Courier New"/>
              </a:rPr>
              <a:t>#include &lt;</a:t>
            </a:r>
            <a:r>
              <a:rPr lang="en-US" sz="2000" dirty="0" err="1" smtClean="0">
                <a:latin typeface="Courier New"/>
                <a:cs typeface="Courier New"/>
              </a:rPr>
              <a:t>omp.h</a:t>
            </a:r>
            <a:r>
              <a:rPr lang="en-US" sz="2000" dirty="0" smtClean="0">
                <a:latin typeface="Courier New"/>
                <a:cs typeface="Courier New"/>
              </a:rPr>
              <a:t>&gt;</a:t>
            </a:r>
          </a:p>
          <a:p>
            <a:pPr>
              <a:lnSpc>
                <a:spcPct val="80000"/>
              </a:lnSpc>
              <a:spcBef>
                <a:spcPts val="0"/>
              </a:spcBef>
              <a:buNone/>
            </a:pPr>
            <a:r>
              <a:rPr lang="en-US" sz="2000" dirty="0" smtClean="0">
                <a:latin typeface="Courier New"/>
                <a:cs typeface="Courier New"/>
              </a:rPr>
              <a:t>static long </a:t>
            </a:r>
            <a:r>
              <a:rPr lang="en-US" sz="2000" dirty="0" err="1" smtClean="0">
                <a:latin typeface="Courier New"/>
                <a:cs typeface="Courier New"/>
              </a:rPr>
              <a:t>num_steps</a:t>
            </a:r>
            <a:r>
              <a:rPr lang="en-US" sz="2000" dirty="0" smtClean="0">
                <a:latin typeface="Courier New"/>
                <a:cs typeface="Courier New"/>
              </a:rPr>
              <a:t> = 100000; double step; </a:t>
            </a:r>
          </a:p>
          <a:p>
            <a:pPr>
              <a:lnSpc>
                <a:spcPct val="80000"/>
              </a:lnSpc>
              <a:spcBef>
                <a:spcPts val="0"/>
              </a:spcBef>
              <a:buNone/>
            </a:pPr>
            <a:r>
              <a:rPr lang="en-US" sz="2000" dirty="0" err="1" smtClean="0">
                <a:latin typeface="Courier New"/>
                <a:cs typeface="Courier New"/>
              </a:rPr>
              <a:t>int</a:t>
            </a:r>
            <a:r>
              <a:rPr lang="en-US" sz="2000" dirty="0" smtClean="0">
                <a:latin typeface="Courier New"/>
                <a:cs typeface="Courier New"/>
              </a:rPr>
              <a:t> main (</a:t>
            </a:r>
            <a:r>
              <a:rPr lang="en-US" sz="2000" dirty="0" err="1" smtClean="0">
                <a:latin typeface="Courier New"/>
                <a:cs typeface="Courier New"/>
              </a:rPr>
              <a:t>int</a:t>
            </a:r>
            <a:r>
              <a:rPr lang="en-US" sz="2000" dirty="0" smtClean="0">
                <a:latin typeface="Courier New"/>
                <a:cs typeface="Courier New"/>
              </a:rPr>
              <a:t> </a:t>
            </a:r>
            <a:r>
              <a:rPr lang="en-US" sz="2000" dirty="0" err="1" smtClean="0">
                <a:latin typeface="Courier New"/>
                <a:cs typeface="Courier New"/>
              </a:rPr>
              <a:t>argc</a:t>
            </a:r>
            <a:r>
              <a:rPr lang="en-US" sz="2000" dirty="0" smtClean="0">
                <a:latin typeface="Courier New"/>
                <a:cs typeface="Courier New"/>
              </a:rPr>
              <a:t>, char *</a:t>
            </a:r>
            <a:r>
              <a:rPr lang="en-US" sz="2000" dirty="0" err="1" smtClean="0">
                <a:latin typeface="Courier New"/>
                <a:cs typeface="Courier New"/>
              </a:rPr>
              <a:t>argv</a:t>
            </a:r>
            <a:r>
              <a:rPr lang="en-US" sz="2000" dirty="0" smtClean="0">
                <a:latin typeface="Courier New"/>
                <a:cs typeface="Courier New"/>
              </a:rPr>
              <a:t>[]){</a:t>
            </a:r>
          </a:p>
          <a:p>
            <a:pPr>
              <a:lnSpc>
                <a:spcPct val="80000"/>
              </a:lnSpc>
              <a:spcBef>
                <a:spcPts val="0"/>
              </a:spcBef>
              <a:buNone/>
            </a:pPr>
            <a:r>
              <a:rPr lang="en-US" sz="2000" dirty="0" smtClean="0">
                <a:latin typeface="Courier New"/>
                <a:cs typeface="Courier New"/>
              </a:rPr>
              <a:t>   </a:t>
            </a:r>
            <a:r>
              <a:rPr lang="en-US" sz="2000" dirty="0" err="1" smtClean="0">
                <a:latin typeface="Courier New"/>
                <a:cs typeface="Courier New"/>
              </a:rPr>
              <a:t>int</a:t>
            </a:r>
            <a:r>
              <a:rPr lang="en-US" sz="2000" dirty="0" smtClean="0">
                <a:latin typeface="Courier New"/>
                <a:cs typeface="Courier New"/>
              </a:rPr>
              <a:t> </a:t>
            </a:r>
            <a:r>
              <a:rPr lang="en-US" sz="2000" dirty="0" err="1" smtClean="0">
                <a:latin typeface="Courier New"/>
                <a:cs typeface="Courier New"/>
              </a:rPr>
              <a:t>i</a:t>
            </a:r>
            <a:r>
              <a:rPr lang="en-US" sz="2000" dirty="0" smtClean="0">
                <a:latin typeface="Courier New"/>
                <a:cs typeface="Courier New"/>
              </a:rPr>
              <a:t>, id; double </a:t>
            </a:r>
            <a:r>
              <a:rPr lang="en-US" sz="2000" dirty="0" err="1" smtClean="0">
                <a:latin typeface="Courier New"/>
                <a:cs typeface="Courier New"/>
              </a:rPr>
              <a:t>x</a:t>
            </a:r>
            <a:r>
              <a:rPr lang="en-US" sz="2000" dirty="0" smtClean="0">
                <a:latin typeface="Courier New"/>
                <a:cs typeface="Courier New"/>
              </a:rPr>
              <a:t>, pi, sum, sum0;</a:t>
            </a:r>
          </a:p>
          <a:p>
            <a:pPr>
              <a:lnSpc>
                <a:spcPct val="80000"/>
              </a:lnSpc>
              <a:spcBef>
                <a:spcPts val="0"/>
              </a:spcBef>
              <a:buNone/>
            </a:pPr>
            <a:r>
              <a:rPr lang="en-US" sz="2000" dirty="0" smtClean="0">
                <a:latin typeface="Courier New"/>
                <a:cs typeface="Courier New"/>
              </a:rPr>
              <a:t>   sum = 0.0;</a:t>
            </a:r>
          </a:p>
          <a:p>
            <a:pPr>
              <a:lnSpc>
                <a:spcPct val="80000"/>
              </a:lnSpc>
              <a:spcBef>
                <a:spcPts val="0"/>
              </a:spcBef>
              <a:buNone/>
            </a:pPr>
            <a:r>
              <a:rPr lang="en-US" sz="2000" dirty="0" smtClean="0">
                <a:latin typeface="Courier New"/>
                <a:cs typeface="Courier New"/>
              </a:rPr>
              <a:t>   step = 1.0/(double) </a:t>
            </a:r>
            <a:r>
              <a:rPr lang="en-US" sz="2000" dirty="0" err="1" smtClean="0">
                <a:latin typeface="Courier New"/>
                <a:cs typeface="Courier New"/>
              </a:rPr>
              <a:t>num_steps</a:t>
            </a:r>
            <a:r>
              <a:rPr lang="en-US" sz="2000" dirty="0" smtClean="0">
                <a:latin typeface="Courier New"/>
                <a:cs typeface="Courier New"/>
              </a:rPr>
              <a:t>;</a:t>
            </a:r>
          </a:p>
          <a:p>
            <a:pPr>
              <a:lnSpc>
                <a:spcPct val="80000"/>
              </a:lnSpc>
              <a:spcBef>
                <a:spcPts val="0"/>
              </a:spcBef>
              <a:buNone/>
            </a:pPr>
            <a:r>
              <a:rPr lang="en-US" sz="2000" b="1" dirty="0" smtClean="0">
                <a:solidFill>
                  <a:srgbClr val="FF0000"/>
                </a:solidFill>
                <a:latin typeface="Courier New"/>
                <a:cs typeface="Courier New"/>
              </a:rPr>
              <a:t>#</a:t>
            </a:r>
            <a:r>
              <a:rPr lang="en-US" sz="2000" b="1" dirty="0" err="1" smtClean="0">
                <a:solidFill>
                  <a:srgbClr val="FF0000"/>
                </a:solidFill>
                <a:latin typeface="Courier New"/>
                <a:cs typeface="Courier New"/>
              </a:rPr>
              <a:t>pragma</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omp</a:t>
            </a:r>
            <a:r>
              <a:rPr lang="en-US" sz="2000" b="1" dirty="0" smtClean="0">
                <a:solidFill>
                  <a:srgbClr val="FF0000"/>
                </a:solidFill>
                <a:latin typeface="Courier New"/>
                <a:cs typeface="Courier New"/>
              </a:rPr>
              <a:t> parallel private(x,sum0) shared (</a:t>
            </a:r>
            <a:r>
              <a:rPr lang="en-US" sz="2000" b="1" dirty="0" err="1" smtClean="0">
                <a:solidFill>
                  <a:srgbClr val="FF0000"/>
                </a:solidFill>
                <a:latin typeface="Courier New"/>
                <a:cs typeface="Courier New"/>
              </a:rPr>
              <a:t>step,sum</a:t>
            </a:r>
            <a:r>
              <a:rPr lang="en-US" sz="2000" b="1" dirty="0" smtClean="0">
                <a:solidFill>
                  <a:srgbClr val="FF0000"/>
                </a:solidFill>
                <a:latin typeface="Courier New"/>
                <a:cs typeface="Courier New"/>
              </a:rPr>
              <a:t>) </a:t>
            </a:r>
          </a:p>
          <a:p>
            <a:pPr>
              <a:lnSpc>
                <a:spcPct val="80000"/>
              </a:lnSpc>
              <a:spcBef>
                <a:spcPts val="0"/>
              </a:spcBef>
              <a:buNone/>
            </a:pPr>
            <a:r>
              <a:rPr lang="en-US" sz="2000" b="1" dirty="0" smtClean="0">
                <a:solidFill>
                  <a:srgbClr val="FF0000"/>
                </a:solidFill>
                <a:latin typeface="Courier New"/>
                <a:cs typeface="Courier New"/>
              </a:rPr>
              <a:t>   {</a:t>
            </a:r>
          </a:p>
          <a:p>
            <a:pPr>
              <a:lnSpc>
                <a:spcPct val="80000"/>
              </a:lnSpc>
              <a:spcBef>
                <a:spcPts val="0"/>
              </a:spcBef>
              <a:buNone/>
            </a:pPr>
            <a:r>
              <a:rPr lang="en-US" sz="2000" b="1" dirty="0" smtClean="0">
                <a:latin typeface="Courier New"/>
                <a:cs typeface="Courier New"/>
              </a:rPr>
              <a:t>      sum0 = 0.0; </a:t>
            </a:r>
          </a:p>
          <a:p>
            <a:pPr>
              <a:lnSpc>
                <a:spcPct val="80000"/>
              </a:lnSpc>
              <a:spcBef>
                <a:spcPts val="0"/>
              </a:spcBef>
              <a:buNone/>
            </a:pPr>
            <a:r>
              <a:rPr lang="en-US" sz="2000" b="1" dirty="0" smtClean="0">
                <a:latin typeface="Courier New"/>
                <a:cs typeface="Courier New"/>
              </a:rPr>
              <a:t>      </a:t>
            </a:r>
            <a:r>
              <a:rPr lang="en-US" sz="2000" b="1" dirty="0" smtClean="0">
                <a:solidFill>
                  <a:srgbClr val="FF0000"/>
                </a:solidFill>
                <a:latin typeface="Courier New"/>
                <a:cs typeface="Courier New"/>
              </a:rPr>
              <a:t>#</a:t>
            </a:r>
            <a:r>
              <a:rPr lang="en-US" sz="2000" b="1" dirty="0" err="1" smtClean="0">
                <a:solidFill>
                  <a:srgbClr val="FF0000"/>
                </a:solidFill>
                <a:latin typeface="Courier New"/>
                <a:cs typeface="Courier New"/>
              </a:rPr>
              <a:t>pragma</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omp</a:t>
            </a:r>
            <a:r>
              <a:rPr lang="en-US" sz="2000" b="1" dirty="0" smtClean="0">
                <a:solidFill>
                  <a:srgbClr val="FF0000"/>
                </a:solidFill>
                <a:latin typeface="Courier New"/>
                <a:cs typeface="Courier New"/>
              </a:rPr>
              <a:t> for</a:t>
            </a:r>
            <a:endParaRPr lang="en-US" sz="2000" b="1" dirty="0" smtClean="0">
              <a:latin typeface="Courier New"/>
              <a:cs typeface="Courier New"/>
            </a:endParaRPr>
          </a:p>
          <a:p>
            <a:pPr marL="0" indent="0">
              <a:lnSpc>
                <a:spcPct val="80000"/>
              </a:lnSpc>
              <a:spcBef>
                <a:spcPts val="0"/>
              </a:spcBef>
              <a:buNone/>
            </a:pPr>
            <a:r>
              <a:rPr lang="en-US" sz="2000" b="1" dirty="0" smtClean="0">
                <a:latin typeface="Courier New"/>
                <a:cs typeface="Courier New"/>
              </a:rPr>
              <a:t>         for (</a:t>
            </a:r>
            <a:r>
              <a:rPr lang="en-US" sz="2000" b="1" dirty="0" err="1" smtClean="0">
                <a:latin typeface="Courier New"/>
                <a:cs typeface="Courier New"/>
              </a:rPr>
              <a:t>i</a:t>
            </a:r>
            <a:r>
              <a:rPr lang="en-US" sz="2000" b="1" dirty="0" smtClean="0">
                <a:latin typeface="Courier New"/>
                <a:cs typeface="Courier New"/>
              </a:rPr>
              <a:t> = 0; </a:t>
            </a:r>
            <a:r>
              <a:rPr lang="en-US" sz="2000" b="1" dirty="0" err="1" smtClean="0">
                <a:latin typeface="Courier New"/>
                <a:cs typeface="Courier New"/>
              </a:rPr>
              <a:t>i</a:t>
            </a:r>
            <a:r>
              <a:rPr lang="en-US" sz="2000" b="1" dirty="0" smtClean="0">
                <a:latin typeface="Courier New"/>
                <a:cs typeface="Courier New"/>
              </a:rPr>
              <a:t> &lt; </a:t>
            </a:r>
            <a:r>
              <a:rPr lang="en-US" sz="2000" b="1" dirty="0" err="1" smtClean="0">
                <a:latin typeface="Courier New"/>
                <a:cs typeface="Courier New"/>
              </a:rPr>
              <a:t>num_steps</a:t>
            </a:r>
            <a:r>
              <a:rPr lang="en-US" sz="2000" b="1" dirty="0" smtClean="0">
                <a:latin typeface="Courier New"/>
                <a:cs typeface="Courier New"/>
              </a:rPr>
              <a:t>; </a:t>
            </a:r>
            <a:r>
              <a:rPr lang="en-US" sz="2000" b="1" dirty="0" err="1" smtClean="0">
                <a:latin typeface="Courier New"/>
                <a:cs typeface="Courier New"/>
              </a:rPr>
              <a:t>i</a:t>
            </a:r>
            <a:r>
              <a:rPr lang="en-US" sz="2000" b="1" dirty="0" smtClean="0">
                <a:latin typeface="Courier New"/>
                <a:cs typeface="Courier New"/>
              </a:rPr>
              <a:t>++) {</a:t>
            </a:r>
            <a:br>
              <a:rPr lang="en-US" sz="2000" b="1" dirty="0" smtClean="0">
                <a:latin typeface="Courier New"/>
                <a:cs typeface="Courier New"/>
              </a:rPr>
            </a:br>
            <a:r>
              <a:rPr lang="en-US" sz="2000" b="1" dirty="0" smtClean="0">
                <a:latin typeface="Courier New"/>
                <a:cs typeface="Courier New"/>
              </a:rPr>
              <a:t>            </a:t>
            </a:r>
            <a:r>
              <a:rPr lang="en-US" sz="2000" b="1" dirty="0" err="1" smtClean="0">
                <a:latin typeface="Courier New"/>
                <a:cs typeface="Courier New"/>
              </a:rPr>
              <a:t>x</a:t>
            </a:r>
            <a:r>
              <a:rPr lang="en-US" sz="2000" b="1" dirty="0" smtClean="0">
                <a:latin typeface="Courier New"/>
                <a:cs typeface="Courier New"/>
              </a:rPr>
              <a:t> = (</a:t>
            </a:r>
            <a:r>
              <a:rPr lang="en-US" sz="2000" b="1" dirty="0" err="1" smtClean="0">
                <a:latin typeface="Courier New"/>
                <a:cs typeface="Courier New"/>
              </a:rPr>
              <a:t>i</a:t>
            </a:r>
            <a:r>
              <a:rPr lang="en-US" sz="2000" b="1" dirty="0" smtClean="0">
                <a:latin typeface="Courier New"/>
                <a:cs typeface="Courier New"/>
              </a:rPr>
              <a:t> + 0.5)*step; </a:t>
            </a:r>
          </a:p>
          <a:p>
            <a:pPr>
              <a:lnSpc>
                <a:spcPct val="80000"/>
              </a:lnSpc>
              <a:spcBef>
                <a:spcPts val="0"/>
              </a:spcBef>
              <a:buNone/>
            </a:pPr>
            <a:r>
              <a:rPr lang="en-US" sz="2000" b="1" dirty="0" smtClean="0">
                <a:latin typeface="Courier New"/>
                <a:cs typeface="Courier New"/>
              </a:rPr>
              <a:t>            sum0 += 4.0/(1.0+x*</a:t>
            </a:r>
            <a:r>
              <a:rPr lang="en-US" sz="2000" b="1" dirty="0" err="1" smtClean="0">
                <a:latin typeface="Courier New"/>
                <a:cs typeface="Courier New"/>
              </a:rPr>
              <a:t>x</a:t>
            </a:r>
            <a:r>
              <a:rPr lang="en-US" sz="2000" b="1" dirty="0" smtClean="0">
                <a:latin typeface="Courier New"/>
                <a:cs typeface="Courier New"/>
              </a:rPr>
              <a:t>); </a:t>
            </a:r>
          </a:p>
          <a:p>
            <a:pPr>
              <a:lnSpc>
                <a:spcPct val="80000"/>
              </a:lnSpc>
              <a:spcBef>
                <a:spcPts val="0"/>
              </a:spcBef>
              <a:buNone/>
            </a:pPr>
            <a:r>
              <a:rPr lang="en-US" sz="2000" b="1" dirty="0" smtClean="0">
                <a:latin typeface="Courier New"/>
                <a:cs typeface="Courier New"/>
              </a:rPr>
              <a:t>	       }</a:t>
            </a:r>
          </a:p>
          <a:p>
            <a:pPr>
              <a:lnSpc>
                <a:spcPct val="80000"/>
              </a:lnSpc>
              <a:spcBef>
                <a:spcPts val="0"/>
              </a:spcBef>
              <a:buNone/>
            </a:pPr>
            <a:r>
              <a:rPr lang="en-US" sz="2000" b="1" dirty="0" smtClean="0">
                <a:latin typeface="Courier New"/>
                <a:cs typeface="Courier New"/>
              </a:rPr>
              <a:t>      sum = sum + sum0; </a:t>
            </a:r>
          </a:p>
          <a:p>
            <a:pPr>
              <a:lnSpc>
                <a:spcPct val="80000"/>
              </a:lnSpc>
              <a:spcBef>
                <a:spcPts val="0"/>
              </a:spcBef>
              <a:buNone/>
            </a:pPr>
            <a:r>
              <a:rPr lang="en-US" sz="2000" b="1" dirty="0" smtClean="0">
                <a:latin typeface="Courier New"/>
                <a:cs typeface="Courier New"/>
              </a:rPr>
              <a:t>   </a:t>
            </a:r>
            <a:r>
              <a:rPr lang="en-US" sz="2000" b="1" dirty="0" smtClean="0">
                <a:solidFill>
                  <a:srgbClr val="FF0000"/>
                </a:solidFill>
                <a:latin typeface="Courier New"/>
                <a:cs typeface="Courier New"/>
              </a:rPr>
              <a:t>}</a:t>
            </a:r>
            <a:r>
              <a:rPr lang="en-US" sz="2000" b="1" dirty="0" smtClean="0">
                <a:latin typeface="Courier New"/>
                <a:cs typeface="Courier New"/>
              </a:rPr>
              <a:t>  </a:t>
            </a:r>
          </a:p>
          <a:p>
            <a:pPr>
              <a:lnSpc>
                <a:spcPct val="80000"/>
              </a:lnSpc>
              <a:spcBef>
                <a:spcPts val="0"/>
              </a:spcBef>
              <a:buNone/>
            </a:pPr>
            <a:r>
              <a:rPr lang="en-US" sz="2000" dirty="0" smtClean="0">
                <a:latin typeface="Courier New"/>
                <a:cs typeface="Courier New"/>
              </a:rPr>
              <a:t>	 </a:t>
            </a:r>
            <a:r>
              <a:rPr lang="en-US" sz="2000" dirty="0" err="1" smtClean="0">
                <a:latin typeface="Courier New"/>
                <a:cs typeface="Courier New"/>
              </a:rPr>
              <a:t>printf</a:t>
            </a:r>
            <a:r>
              <a:rPr lang="en-US" sz="2000" dirty="0" smtClean="0">
                <a:latin typeface="Courier New"/>
                <a:cs typeface="Courier New"/>
              </a:rPr>
              <a:t> ("pi = %6.12f\n", step * sum);</a:t>
            </a:r>
          </a:p>
          <a:p>
            <a:pPr>
              <a:lnSpc>
                <a:spcPct val="80000"/>
              </a:lnSpc>
              <a:spcBef>
                <a:spcPts val="0"/>
              </a:spcBef>
              <a:buNone/>
            </a:pPr>
            <a:r>
              <a:rPr lang="en-US" sz="2000" dirty="0" smtClean="0">
                <a:latin typeface="Courier New"/>
                <a:cs typeface="Courier New"/>
              </a:rPr>
              <a:t>}</a:t>
            </a:r>
            <a:endParaRPr lang="en-US" sz="2000" dirty="0">
              <a:latin typeface="Courier New"/>
              <a:cs typeface="Courier New"/>
            </a:endParaRPr>
          </a:p>
        </p:txBody>
      </p:sp>
      <p:sp>
        <p:nvSpPr>
          <p:cNvPr id="4" name="Date Placeholder 3"/>
          <p:cNvSpPr>
            <a:spLocks noGrp="1"/>
          </p:cNvSpPr>
          <p:nvPr>
            <p:ph type="dt" sz="half" idx="10"/>
          </p:nvPr>
        </p:nvSpPr>
        <p:spPr/>
        <p:txBody>
          <a:bodyPr/>
          <a:lstStyle/>
          <a:p>
            <a:fld id="{2D7E74CD-0E8E-694F-8154-7C4AC33E3261}"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129"/>
            <a:ext cx="8229600" cy="724429"/>
          </a:xfrm>
        </p:spPr>
        <p:txBody>
          <a:bodyPr>
            <a:normAutofit fontScale="90000"/>
          </a:bodyPr>
          <a:lstStyle/>
          <a:p>
            <a:r>
              <a:rPr lang="en-US" dirty="0" err="1" smtClean="0"/>
              <a:t>OpenMP</a:t>
            </a:r>
            <a:r>
              <a:rPr lang="en-US" dirty="0" smtClean="0"/>
              <a:t> Version #6</a:t>
            </a:r>
            <a:endParaRPr lang="en-US" dirty="0"/>
          </a:p>
        </p:txBody>
      </p:sp>
      <p:sp>
        <p:nvSpPr>
          <p:cNvPr id="3" name="Content Placeholder 2"/>
          <p:cNvSpPr>
            <a:spLocks noGrp="1"/>
          </p:cNvSpPr>
          <p:nvPr>
            <p:ph idx="1"/>
          </p:nvPr>
        </p:nvSpPr>
        <p:spPr>
          <a:xfrm>
            <a:off x="457200" y="999061"/>
            <a:ext cx="8229600" cy="5757333"/>
          </a:xfrm>
        </p:spPr>
        <p:txBody>
          <a:bodyPr>
            <a:noAutofit/>
          </a:bodyPr>
          <a:lstStyle/>
          <a:p>
            <a:pPr>
              <a:lnSpc>
                <a:spcPct val="80000"/>
              </a:lnSpc>
              <a:spcBef>
                <a:spcPts val="0"/>
              </a:spcBef>
              <a:buNone/>
            </a:pPr>
            <a:r>
              <a:rPr lang="en-US" sz="2000" dirty="0" smtClean="0">
                <a:latin typeface="Courier New"/>
                <a:cs typeface="Courier New"/>
              </a:rPr>
              <a:t>#include &lt;</a:t>
            </a:r>
            <a:r>
              <a:rPr lang="en-US" sz="2000" dirty="0" err="1" smtClean="0">
                <a:latin typeface="Courier New"/>
                <a:cs typeface="Courier New"/>
              </a:rPr>
              <a:t>omp.h</a:t>
            </a:r>
            <a:r>
              <a:rPr lang="en-US" sz="2000" dirty="0" smtClean="0">
                <a:latin typeface="Courier New"/>
                <a:cs typeface="Courier New"/>
              </a:rPr>
              <a:t>&gt;</a:t>
            </a:r>
          </a:p>
          <a:p>
            <a:pPr>
              <a:lnSpc>
                <a:spcPct val="80000"/>
              </a:lnSpc>
              <a:spcBef>
                <a:spcPts val="0"/>
              </a:spcBef>
              <a:buNone/>
            </a:pPr>
            <a:r>
              <a:rPr lang="en-US" sz="2000" dirty="0" smtClean="0">
                <a:latin typeface="Courier New"/>
                <a:cs typeface="Courier New"/>
              </a:rPr>
              <a:t>static long </a:t>
            </a:r>
            <a:r>
              <a:rPr lang="en-US" sz="2000" dirty="0" err="1" smtClean="0">
                <a:latin typeface="Courier New"/>
                <a:cs typeface="Courier New"/>
              </a:rPr>
              <a:t>num_steps</a:t>
            </a:r>
            <a:r>
              <a:rPr lang="en-US" sz="2000" dirty="0" smtClean="0">
                <a:latin typeface="Courier New"/>
                <a:cs typeface="Courier New"/>
              </a:rPr>
              <a:t> = 100000; double step; </a:t>
            </a:r>
          </a:p>
          <a:p>
            <a:pPr>
              <a:lnSpc>
                <a:spcPct val="80000"/>
              </a:lnSpc>
              <a:spcBef>
                <a:spcPts val="0"/>
              </a:spcBef>
              <a:buNone/>
            </a:pPr>
            <a:r>
              <a:rPr lang="en-US" sz="2000" dirty="0" err="1" smtClean="0">
                <a:latin typeface="Courier New"/>
                <a:cs typeface="Courier New"/>
              </a:rPr>
              <a:t>int</a:t>
            </a:r>
            <a:r>
              <a:rPr lang="en-US" sz="2000" dirty="0" smtClean="0">
                <a:latin typeface="Courier New"/>
                <a:cs typeface="Courier New"/>
              </a:rPr>
              <a:t> main (</a:t>
            </a:r>
            <a:r>
              <a:rPr lang="en-US" sz="2000" dirty="0" err="1" smtClean="0">
                <a:latin typeface="Courier New"/>
                <a:cs typeface="Courier New"/>
              </a:rPr>
              <a:t>int</a:t>
            </a:r>
            <a:r>
              <a:rPr lang="en-US" sz="2000" dirty="0" smtClean="0">
                <a:latin typeface="Courier New"/>
                <a:cs typeface="Courier New"/>
              </a:rPr>
              <a:t> </a:t>
            </a:r>
            <a:r>
              <a:rPr lang="en-US" sz="2000" dirty="0" err="1" smtClean="0">
                <a:latin typeface="Courier New"/>
                <a:cs typeface="Courier New"/>
              </a:rPr>
              <a:t>argc</a:t>
            </a:r>
            <a:r>
              <a:rPr lang="en-US" sz="2000" dirty="0" smtClean="0">
                <a:latin typeface="Courier New"/>
                <a:cs typeface="Courier New"/>
              </a:rPr>
              <a:t>, char *</a:t>
            </a:r>
            <a:r>
              <a:rPr lang="en-US" sz="2000" dirty="0" err="1" smtClean="0">
                <a:latin typeface="Courier New"/>
                <a:cs typeface="Courier New"/>
              </a:rPr>
              <a:t>argv</a:t>
            </a:r>
            <a:r>
              <a:rPr lang="en-US" sz="2000" dirty="0" smtClean="0">
                <a:latin typeface="Courier New"/>
                <a:cs typeface="Courier New"/>
              </a:rPr>
              <a:t>[]){</a:t>
            </a:r>
          </a:p>
          <a:p>
            <a:pPr>
              <a:lnSpc>
                <a:spcPct val="80000"/>
              </a:lnSpc>
              <a:spcBef>
                <a:spcPts val="0"/>
              </a:spcBef>
              <a:buNone/>
            </a:pPr>
            <a:r>
              <a:rPr lang="en-US" sz="2000" dirty="0" smtClean="0">
                <a:latin typeface="Courier New"/>
                <a:cs typeface="Courier New"/>
              </a:rPr>
              <a:t>   </a:t>
            </a:r>
            <a:r>
              <a:rPr lang="en-US" sz="2000" dirty="0" err="1" smtClean="0">
                <a:latin typeface="Courier New"/>
                <a:cs typeface="Courier New"/>
              </a:rPr>
              <a:t>int</a:t>
            </a:r>
            <a:r>
              <a:rPr lang="en-US" sz="2000" dirty="0" smtClean="0">
                <a:latin typeface="Courier New"/>
                <a:cs typeface="Courier New"/>
              </a:rPr>
              <a:t> </a:t>
            </a:r>
            <a:r>
              <a:rPr lang="en-US" sz="2000" dirty="0" err="1" smtClean="0">
                <a:latin typeface="Courier New"/>
                <a:cs typeface="Courier New"/>
              </a:rPr>
              <a:t>i</a:t>
            </a:r>
            <a:r>
              <a:rPr lang="en-US" sz="2000" dirty="0" smtClean="0">
                <a:latin typeface="Courier New"/>
                <a:cs typeface="Courier New"/>
              </a:rPr>
              <a:t>, id; double </a:t>
            </a:r>
            <a:r>
              <a:rPr lang="en-US" sz="2000" dirty="0" err="1" smtClean="0">
                <a:latin typeface="Courier New"/>
                <a:cs typeface="Courier New"/>
              </a:rPr>
              <a:t>x</a:t>
            </a:r>
            <a:r>
              <a:rPr lang="en-US" sz="2000" dirty="0" smtClean="0">
                <a:latin typeface="Courier New"/>
                <a:cs typeface="Courier New"/>
              </a:rPr>
              <a:t>, pi, sum, sum0;</a:t>
            </a:r>
          </a:p>
          <a:p>
            <a:pPr>
              <a:lnSpc>
                <a:spcPct val="80000"/>
              </a:lnSpc>
              <a:spcBef>
                <a:spcPts val="0"/>
              </a:spcBef>
              <a:buNone/>
            </a:pPr>
            <a:r>
              <a:rPr lang="en-US" sz="2000" dirty="0" smtClean="0">
                <a:latin typeface="Courier New"/>
                <a:cs typeface="Courier New"/>
              </a:rPr>
              <a:t>   sum = 0.0;</a:t>
            </a:r>
          </a:p>
          <a:p>
            <a:pPr>
              <a:lnSpc>
                <a:spcPct val="80000"/>
              </a:lnSpc>
              <a:spcBef>
                <a:spcPts val="0"/>
              </a:spcBef>
              <a:buNone/>
            </a:pPr>
            <a:r>
              <a:rPr lang="en-US" sz="2000" dirty="0" smtClean="0">
                <a:latin typeface="Courier New"/>
                <a:cs typeface="Courier New"/>
              </a:rPr>
              <a:t>   step = 1.0/(double) </a:t>
            </a:r>
            <a:r>
              <a:rPr lang="en-US" sz="2000" dirty="0" err="1" smtClean="0">
                <a:latin typeface="Courier New"/>
                <a:cs typeface="Courier New"/>
              </a:rPr>
              <a:t>num_steps</a:t>
            </a:r>
            <a:r>
              <a:rPr lang="en-US" sz="2000" dirty="0" smtClean="0">
                <a:latin typeface="Courier New"/>
                <a:cs typeface="Courier New"/>
              </a:rPr>
              <a:t>;</a:t>
            </a:r>
          </a:p>
          <a:p>
            <a:pPr>
              <a:lnSpc>
                <a:spcPct val="80000"/>
              </a:lnSpc>
              <a:spcBef>
                <a:spcPts val="0"/>
              </a:spcBef>
              <a:buNone/>
            </a:pPr>
            <a:r>
              <a:rPr lang="en-US" sz="2000" b="1" dirty="0" smtClean="0">
                <a:solidFill>
                  <a:srgbClr val="FF0000"/>
                </a:solidFill>
                <a:latin typeface="Courier New"/>
                <a:cs typeface="Courier New"/>
              </a:rPr>
              <a:t>#</a:t>
            </a:r>
            <a:r>
              <a:rPr lang="en-US" sz="2000" b="1" dirty="0" err="1" smtClean="0">
                <a:solidFill>
                  <a:srgbClr val="FF0000"/>
                </a:solidFill>
                <a:latin typeface="Courier New"/>
                <a:cs typeface="Courier New"/>
              </a:rPr>
              <a:t>pragma</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omp</a:t>
            </a:r>
            <a:r>
              <a:rPr lang="en-US" sz="2000" b="1" dirty="0" smtClean="0">
                <a:solidFill>
                  <a:srgbClr val="FF0000"/>
                </a:solidFill>
                <a:latin typeface="Courier New"/>
                <a:cs typeface="Courier New"/>
              </a:rPr>
              <a:t> parallel private(x,sum0) shared (</a:t>
            </a:r>
            <a:r>
              <a:rPr lang="en-US" sz="2000" b="1" dirty="0" err="1" smtClean="0">
                <a:solidFill>
                  <a:srgbClr val="FF0000"/>
                </a:solidFill>
                <a:latin typeface="Courier New"/>
                <a:cs typeface="Courier New"/>
              </a:rPr>
              <a:t>step,sum</a:t>
            </a:r>
            <a:r>
              <a:rPr lang="en-US" sz="2000" b="1" dirty="0" smtClean="0">
                <a:solidFill>
                  <a:srgbClr val="FF0000"/>
                </a:solidFill>
                <a:latin typeface="Courier New"/>
                <a:cs typeface="Courier New"/>
              </a:rPr>
              <a:t>) </a:t>
            </a:r>
          </a:p>
          <a:p>
            <a:pPr>
              <a:lnSpc>
                <a:spcPct val="80000"/>
              </a:lnSpc>
              <a:spcBef>
                <a:spcPts val="0"/>
              </a:spcBef>
              <a:buNone/>
            </a:pPr>
            <a:r>
              <a:rPr lang="en-US" sz="2000" b="1" dirty="0" smtClean="0">
                <a:solidFill>
                  <a:srgbClr val="FF0000"/>
                </a:solidFill>
                <a:latin typeface="Courier New"/>
                <a:cs typeface="Courier New"/>
              </a:rPr>
              <a:t>   {</a:t>
            </a:r>
          </a:p>
          <a:p>
            <a:pPr>
              <a:lnSpc>
                <a:spcPct val="80000"/>
              </a:lnSpc>
              <a:spcBef>
                <a:spcPts val="0"/>
              </a:spcBef>
              <a:buNone/>
            </a:pPr>
            <a:r>
              <a:rPr lang="en-US" sz="2000" b="1" dirty="0" smtClean="0">
                <a:latin typeface="Courier New"/>
                <a:cs typeface="Courier New"/>
              </a:rPr>
              <a:t>      sum0 = 0.0; </a:t>
            </a:r>
          </a:p>
          <a:p>
            <a:pPr>
              <a:lnSpc>
                <a:spcPct val="80000"/>
              </a:lnSpc>
              <a:spcBef>
                <a:spcPts val="0"/>
              </a:spcBef>
              <a:buNone/>
            </a:pPr>
            <a:r>
              <a:rPr lang="en-US" sz="2000" b="1" dirty="0" smtClean="0">
                <a:latin typeface="Courier New"/>
                <a:cs typeface="Courier New"/>
              </a:rPr>
              <a:t>      </a:t>
            </a:r>
            <a:r>
              <a:rPr lang="en-US" sz="2000" b="1" dirty="0" smtClean="0">
                <a:solidFill>
                  <a:srgbClr val="FF0000"/>
                </a:solidFill>
                <a:latin typeface="Courier New"/>
                <a:cs typeface="Courier New"/>
              </a:rPr>
              <a:t>#</a:t>
            </a:r>
            <a:r>
              <a:rPr lang="en-US" sz="2000" b="1" dirty="0" err="1" smtClean="0">
                <a:solidFill>
                  <a:srgbClr val="FF0000"/>
                </a:solidFill>
                <a:latin typeface="Courier New"/>
                <a:cs typeface="Courier New"/>
              </a:rPr>
              <a:t>pragma</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omp</a:t>
            </a:r>
            <a:r>
              <a:rPr lang="en-US" sz="2000" b="1" dirty="0" smtClean="0">
                <a:solidFill>
                  <a:srgbClr val="FF0000"/>
                </a:solidFill>
                <a:latin typeface="Courier New"/>
                <a:cs typeface="Courier New"/>
              </a:rPr>
              <a:t> for</a:t>
            </a:r>
            <a:endParaRPr lang="en-US" sz="2000" b="1" dirty="0" smtClean="0">
              <a:latin typeface="Courier New"/>
              <a:cs typeface="Courier New"/>
            </a:endParaRPr>
          </a:p>
          <a:p>
            <a:pPr marL="0" indent="0">
              <a:lnSpc>
                <a:spcPct val="80000"/>
              </a:lnSpc>
              <a:spcBef>
                <a:spcPts val="0"/>
              </a:spcBef>
              <a:buNone/>
            </a:pPr>
            <a:r>
              <a:rPr lang="en-US" sz="2000" b="1" dirty="0" smtClean="0">
                <a:latin typeface="Courier New"/>
                <a:cs typeface="Courier New"/>
              </a:rPr>
              <a:t>         for (</a:t>
            </a:r>
            <a:r>
              <a:rPr lang="en-US" sz="2000" b="1" dirty="0" err="1" smtClean="0">
                <a:latin typeface="Courier New"/>
                <a:cs typeface="Courier New"/>
              </a:rPr>
              <a:t>i</a:t>
            </a:r>
            <a:r>
              <a:rPr lang="en-US" sz="2000" b="1" dirty="0" smtClean="0">
                <a:latin typeface="Courier New"/>
                <a:cs typeface="Courier New"/>
              </a:rPr>
              <a:t> = 0; </a:t>
            </a:r>
            <a:r>
              <a:rPr lang="en-US" sz="2000" b="1" dirty="0" err="1" smtClean="0">
                <a:latin typeface="Courier New"/>
                <a:cs typeface="Courier New"/>
              </a:rPr>
              <a:t>i</a:t>
            </a:r>
            <a:r>
              <a:rPr lang="en-US" sz="2000" b="1" dirty="0" smtClean="0">
                <a:latin typeface="Courier New"/>
                <a:cs typeface="Courier New"/>
              </a:rPr>
              <a:t> &lt; </a:t>
            </a:r>
            <a:r>
              <a:rPr lang="en-US" sz="2000" b="1" dirty="0" err="1" smtClean="0">
                <a:latin typeface="Courier New"/>
                <a:cs typeface="Courier New"/>
              </a:rPr>
              <a:t>num_steps</a:t>
            </a:r>
            <a:r>
              <a:rPr lang="en-US" sz="2000" b="1" dirty="0" smtClean="0">
                <a:latin typeface="Courier New"/>
                <a:cs typeface="Courier New"/>
              </a:rPr>
              <a:t>; </a:t>
            </a:r>
            <a:r>
              <a:rPr lang="en-US" sz="2000" b="1" dirty="0" err="1" smtClean="0">
                <a:latin typeface="Courier New"/>
                <a:cs typeface="Courier New"/>
              </a:rPr>
              <a:t>i</a:t>
            </a:r>
            <a:r>
              <a:rPr lang="en-US" sz="2000" b="1" dirty="0" smtClean="0">
                <a:latin typeface="Courier New"/>
                <a:cs typeface="Courier New"/>
              </a:rPr>
              <a:t>++) {</a:t>
            </a:r>
            <a:br>
              <a:rPr lang="en-US" sz="2000" b="1" dirty="0" smtClean="0">
                <a:latin typeface="Courier New"/>
                <a:cs typeface="Courier New"/>
              </a:rPr>
            </a:br>
            <a:r>
              <a:rPr lang="en-US" sz="2000" b="1" dirty="0" smtClean="0">
                <a:latin typeface="Courier New"/>
                <a:cs typeface="Courier New"/>
              </a:rPr>
              <a:t>            </a:t>
            </a:r>
            <a:r>
              <a:rPr lang="en-US" sz="2000" b="1" dirty="0" err="1" smtClean="0">
                <a:latin typeface="Courier New"/>
                <a:cs typeface="Courier New"/>
              </a:rPr>
              <a:t>x</a:t>
            </a:r>
            <a:r>
              <a:rPr lang="en-US" sz="2000" b="1" dirty="0" smtClean="0">
                <a:latin typeface="Courier New"/>
                <a:cs typeface="Courier New"/>
              </a:rPr>
              <a:t> = (</a:t>
            </a:r>
            <a:r>
              <a:rPr lang="en-US" sz="2000" b="1" dirty="0" err="1" smtClean="0">
                <a:latin typeface="Courier New"/>
                <a:cs typeface="Courier New"/>
              </a:rPr>
              <a:t>i</a:t>
            </a:r>
            <a:r>
              <a:rPr lang="en-US" sz="2000" b="1" dirty="0" smtClean="0">
                <a:latin typeface="Courier New"/>
                <a:cs typeface="Courier New"/>
              </a:rPr>
              <a:t> + 0.5)*step; </a:t>
            </a:r>
          </a:p>
          <a:p>
            <a:pPr>
              <a:lnSpc>
                <a:spcPct val="80000"/>
              </a:lnSpc>
              <a:spcBef>
                <a:spcPts val="0"/>
              </a:spcBef>
              <a:buNone/>
            </a:pPr>
            <a:r>
              <a:rPr lang="en-US" sz="2000" b="1" dirty="0" smtClean="0">
                <a:latin typeface="Courier New"/>
                <a:cs typeface="Courier New"/>
              </a:rPr>
              <a:t>            sum0 += 4.0/(1.0+x*</a:t>
            </a:r>
            <a:r>
              <a:rPr lang="en-US" sz="2000" b="1" dirty="0" err="1" smtClean="0">
                <a:latin typeface="Courier New"/>
                <a:cs typeface="Courier New"/>
              </a:rPr>
              <a:t>x</a:t>
            </a:r>
            <a:r>
              <a:rPr lang="en-US" sz="2000" b="1" dirty="0" smtClean="0">
                <a:latin typeface="Courier New"/>
                <a:cs typeface="Courier New"/>
              </a:rPr>
              <a:t>); </a:t>
            </a:r>
          </a:p>
          <a:p>
            <a:pPr>
              <a:lnSpc>
                <a:spcPct val="80000"/>
              </a:lnSpc>
              <a:spcBef>
                <a:spcPts val="0"/>
              </a:spcBef>
              <a:buNone/>
            </a:pPr>
            <a:r>
              <a:rPr lang="en-US" sz="2000" b="1" dirty="0" smtClean="0">
                <a:latin typeface="Courier New"/>
                <a:cs typeface="Courier New"/>
              </a:rPr>
              <a:t>	       }</a:t>
            </a:r>
          </a:p>
          <a:p>
            <a:pPr>
              <a:lnSpc>
                <a:spcPct val="80000"/>
              </a:lnSpc>
              <a:spcBef>
                <a:spcPts val="0"/>
              </a:spcBef>
              <a:buNone/>
            </a:pPr>
            <a:r>
              <a:rPr lang="en-US" sz="2000" b="1" dirty="0" smtClean="0">
                <a:latin typeface="Courier New"/>
                <a:cs typeface="Courier New"/>
              </a:rPr>
              <a:t>      </a:t>
            </a:r>
            <a:r>
              <a:rPr lang="en-US" sz="2000" b="1" dirty="0" smtClean="0">
                <a:solidFill>
                  <a:srgbClr val="FF0000"/>
                </a:solidFill>
                <a:latin typeface="Courier New"/>
                <a:cs typeface="Courier New"/>
              </a:rPr>
              <a:t>#</a:t>
            </a:r>
            <a:r>
              <a:rPr lang="en-US" sz="2000" b="1" dirty="0" err="1" smtClean="0">
                <a:solidFill>
                  <a:srgbClr val="FF0000"/>
                </a:solidFill>
                <a:latin typeface="Courier New"/>
                <a:cs typeface="Courier New"/>
              </a:rPr>
              <a:t>pragma</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omp</a:t>
            </a:r>
            <a:r>
              <a:rPr lang="en-US" sz="2000" b="1" dirty="0" smtClean="0">
                <a:solidFill>
                  <a:srgbClr val="FF0000"/>
                </a:solidFill>
                <a:latin typeface="Courier New"/>
                <a:cs typeface="Courier New"/>
              </a:rPr>
              <a:t> critical</a:t>
            </a:r>
          </a:p>
          <a:p>
            <a:pPr>
              <a:lnSpc>
                <a:spcPct val="80000"/>
              </a:lnSpc>
              <a:spcBef>
                <a:spcPts val="0"/>
              </a:spcBef>
              <a:buNone/>
            </a:pPr>
            <a:r>
              <a:rPr lang="en-US" sz="2000" b="1" dirty="0" smtClean="0">
                <a:solidFill>
                  <a:srgbClr val="FF0000"/>
                </a:solidFill>
                <a:latin typeface="Courier New"/>
                <a:cs typeface="Courier New"/>
              </a:rPr>
              <a:t>         {</a:t>
            </a:r>
          </a:p>
          <a:p>
            <a:pPr>
              <a:lnSpc>
                <a:spcPct val="80000"/>
              </a:lnSpc>
              <a:spcBef>
                <a:spcPts val="0"/>
              </a:spcBef>
              <a:buNone/>
            </a:pPr>
            <a:r>
              <a:rPr lang="en-US" sz="2000" b="1" dirty="0" smtClean="0">
                <a:latin typeface="Courier New"/>
                <a:cs typeface="Courier New"/>
              </a:rPr>
              <a:t>            sum = sum + sum0; </a:t>
            </a:r>
          </a:p>
          <a:p>
            <a:pPr>
              <a:lnSpc>
                <a:spcPct val="80000"/>
              </a:lnSpc>
              <a:spcBef>
                <a:spcPts val="0"/>
              </a:spcBef>
              <a:buNone/>
            </a:pPr>
            <a:r>
              <a:rPr lang="en-US" sz="2000" b="1" dirty="0" smtClean="0">
                <a:latin typeface="Courier New"/>
                <a:cs typeface="Courier New"/>
              </a:rPr>
              <a:t>         </a:t>
            </a:r>
            <a:r>
              <a:rPr lang="en-US" sz="2000" b="1" dirty="0" smtClean="0">
                <a:solidFill>
                  <a:srgbClr val="FF0000"/>
                </a:solidFill>
                <a:latin typeface="Courier New"/>
                <a:cs typeface="Courier New"/>
              </a:rPr>
              <a:t>}</a:t>
            </a:r>
          </a:p>
          <a:p>
            <a:pPr>
              <a:lnSpc>
                <a:spcPct val="80000"/>
              </a:lnSpc>
              <a:spcBef>
                <a:spcPts val="0"/>
              </a:spcBef>
              <a:buNone/>
            </a:pPr>
            <a:r>
              <a:rPr lang="en-US" sz="2000" b="1" dirty="0" smtClean="0">
                <a:latin typeface="Courier New"/>
                <a:cs typeface="Courier New"/>
              </a:rPr>
              <a:t>   </a:t>
            </a:r>
            <a:r>
              <a:rPr lang="en-US" sz="2000" b="1" dirty="0" smtClean="0">
                <a:solidFill>
                  <a:srgbClr val="FF0000"/>
                </a:solidFill>
                <a:latin typeface="Courier New"/>
                <a:cs typeface="Courier New"/>
              </a:rPr>
              <a:t>}</a:t>
            </a:r>
            <a:r>
              <a:rPr lang="en-US" sz="2000" b="1" dirty="0" smtClean="0">
                <a:latin typeface="Courier New"/>
                <a:cs typeface="Courier New"/>
              </a:rPr>
              <a:t>  </a:t>
            </a:r>
          </a:p>
          <a:p>
            <a:pPr>
              <a:lnSpc>
                <a:spcPct val="80000"/>
              </a:lnSpc>
              <a:spcBef>
                <a:spcPts val="0"/>
              </a:spcBef>
              <a:buNone/>
            </a:pPr>
            <a:r>
              <a:rPr lang="en-US" sz="2000" dirty="0" smtClean="0">
                <a:latin typeface="Courier New"/>
                <a:cs typeface="Courier New"/>
              </a:rPr>
              <a:t>	 </a:t>
            </a:r>
            <a:r>
              <a:rPr lang="en-US" sz="2000" dirty="0" err="1" smtClean="0">
                <a:latin typeface="Courier New"/>
                <a:cs typeface="Courier New"/>
              </a:rPr>
              <a:t>printf</a:t>
            </a:r>
            <a:r>
              <a:rPr lang="en-US" sz="2000" dirty="0" smtClean="0">
                <a:latin typeface="Courier New"/>
                <a:cs typeface="Courier New"/>
              </a:rPr>
              <a:t> ("pi = %6.12f\n", step * sum);</a:t>
            </a:r>
          </a:p>
          <a:p>
            <a:pPr>
              <a:lnSpc>
                <a:spcPct val="80000"/>
              </a:lnSpc>
              <a:spcBef>
                <a:spcPts val="0"/>
              </a:spcBef>
              <a:buNone/>
            </a:pPr>
            <a:r>
              <a:rPr lang="en-US" sz="2000" dirty="0" smtClean="0">
                <a:latin typeface="Courier New"/>
                <a:cs typeface="Courier New"/>
              </a:rPr>
              <a:t>}</a:t>
            </a:r>
            <a:endParaRPr lang="en-US" sz="2000" dirty="0">
              <a:latin typeface="Courier New"/>
              <a:cs typeface="Courier New"/>
            </a:endParaRPr>
          </a:p>
        </p:txBody>
      </p:sp>
      <p:sp>
        <p:nvSpPr>
          <p:cNvPr id="4" name="Date Placeholder 3"/>
          <p:cNvSpPr>
            <a:spLocks noGrp="1"/>
          </p:cNvSpPr>
          <p:nvPr>
            <p:ph type="dt" sz="half" idx="10"/>
          </p:nvPr>
        </p:nvSpPr>
        <p:spPr/>
        <p:txBody>
          <a:bodyPr/>
          <a:lstStyle/>
          <a:p>
            <a:fld id="{948ECB83-DD02-BD46-B18D-3F72DFEE106A}"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56</a:t>
            </a:fld>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r>
              <a:rPr lang="en-US" dirty="0" smtClean="0"/>
              <a:t> Version #6</a:t>
            </a:r>
            <a:endParaRPr lang="en-US" dirty="0"/>
          </a:p>
        </p:txBody>
      </p:sp>
      <p:sp>
        <p:nvSpPr>
          <p:cNvPr id="3" name="Content Placeholder 2"/>
          <p:cNvSpPr>
            <a:spLocks noGrp="1"/>
          </p:cNvSpPr>
          <p:nvPr>
            <p:ph sz="half" idx="1"/>
          </p:nvPr>
        </p:nvSpPr>
        <p:spPr/>
        <p:txBody>
          <a:bodyPr>
            <a:normAutofit lnSpcReduction="10000"/>
          </a:bodyPr>
          <a:lstStyle/>
          <a:p>
            <a:pPr>
              <a:buNone/>
            </a:pPr>
            <a:r>
              <a:rPr lang="en-US" sz="2200" dirty="0" smtClean="0"/>
              <a:t>pi = 3.141592653598</a:t>
            </a:r>
          </a:p>
          <a:p>
            <a:pPr>
              <a:buNone/>
            </a:pPr>
            <a:r>
              <a:rPr lang="en-US" sz="2200" dirty="0" smtClean="0"/>
              <a:t>pi = 3.141592653598</a:t>
            </a:r>
          </a:p>
          <a:p>
            <a:pPr>
              <a:buNone/>
            </a:pPr>
            <a:r>
              <a:rPr lang="en-US" sz="2200" dirty="0" smtClean="0"/>
              <a:t>pi = 3.141592653598</a:t>
            </a:r>
          </a:p>
          <a:p>
            <a:pPr>
              <a:buNone/>
            </a:pPr>
            <a:r>
              <a:rPr lang="en-US" sz="2200" dirty="0" smtClean="0"/>
              <a:t>pi = 3.141592653598</a:t>
            </a:r>
          </a:p>
          <a:p>
            <a:pPr>
              <a:buNone/>
            </a:pPr>
            <a:r>
              <a:rPr lang="en-US" sz="2200" dirty="0" smtClean="0"/>
              <a:t>pi = 3.141592653598</a:t>
            </a:r>
          </a:p>
          <a:p>
            <a:pPr>
              <a:buNone/>
            </a:pPr>
            <a:r>
              <a:rPr lang="en-US" sz="2200" dirty="0" smtClean="0"/>
              <a:t>pi = 3.141592653598</a:t>
            </a:r>
          </a:p>
          <a:p>
            <a:pPr>
              <a:buNone/>
            </a:pPr>
            <a:r>
              <a:rPr lang="en-US" sz="2200" dirty="0" smtClean="0"/>
              <a:t>pi = 3.141592653598</a:t>
            </a:r>
          </a:p>
          <a:p>
            <a:pPr>
              <a:buNone/>
            </a:pPr>
            <a:r>
              <a:rPr lang="en-US" sz="2200" dirty="0" smtClean="0"/>
              <a:t>pi = 3.141592653598</a:t>
            </a:r>
          </a:p>
          <a:p>
            <a:pPr>
              <a:buNone/>
            </a:pPr>
            <a:r>
              <a:rPr lang="en-US" sz="2200" dirty="0" smtClean="0"/>
              <a:t>pi = 3.141592653598</a:t>
            </a:r>
          </a:p>
          <a:p>
            <a:pPr>
              <a:buNone/>
            </a:pPr>
            <a:r>
              <a:rPr lang="en-US" sz="2200" dirty="0" smtClean="0"/>
              <a:t>pi = 3.141592653598</a:t>
            </a:r>
          </a:p>
          <a:p>
            <a:pPr>
              <a:buNone/>
            </a:pPr>
            <a:r>
              <a:rPr lang="en-US" sz="2200" dirty="0" smtClean="0"/>
              <a:t>pi = 3.141592653598</a:t>
            </a:r>
          </a:p>
          <a:p>
            <a:pPr>
              <a:buNone/>
            </a:pPr>
            <a:r>
              <a:rPr lang="en-US" sz="2200" dirty="0" smtClean="0"/>
              <a:t>pi = 3.141592653598</a:t>
            </a:r>
          </a:p>
        </p:txBody>
      </p:sp>
      <p:sp>
        <p:nvSpPr>
          <p:cNvPr id="7" name="Content Placeholder 6"/>
          <p:cNvSpPr>
            <a:spLocks noGrp="1"/>
          </p:cNvSpPr>
          <p:nvPr>
            <p:ph sz="half" idx="2"/>
          </p:nvPr>
        </p:nvSpPr>
        <p:spPr/>
        <p:txBody>
          <a:bodyPr>
            <a:normAutofit fontScale="92500" lnSpcReduction="10000"/>
          </a:bodyPr>
          <a:lstStyle/>
          <a:p>
            <a:pPr>
              <a:buNone/>
            </a:pPr>
            <a:r>
              <a:rPr lang="en-US" sz="2400" dirty="0" smtClean="0"/>
              <a:t>pi = 3.141592653598</a:t>
            </a:r>
          </a:p>
          <a:p>
            <a:pPr>
              <a:buNone/>
            </a:pPr>
            <a:r>
              <a:rPr lang="en-US" sz="2400" dirty="0" smtClean="0"/>
              <a:t>pi = 3.141592653598</a:t>
            </a:r>
          </a:p>
          <a:p>
            <a:pPr>
              <a:buNone/>
            </a:pPr>
            <a:r>
              <a:rPr lang="en-US" sz="2400" dirty="0" smtClean="0"/>
              <a:t>pi = 3.141592653598</a:t>
            </a:r>
          </a:p>
          <a:p>
            <a:pPr>
              <a:buNone/>
            </a:pPr>
            <a:r>
              <a:rPr lang="en-US" sz="2400" dirty="0" smtClean="0"/>
              <a:t>pi = 3.141592653598</a:t>
            </a:r>
          </a:p>
          <a:p>
            <a:pPr>
              <a:buNone/>
            </a:pPr>
            <a:r>
              <a:rPr lang="en-US" sz="2400" dirty="0" smtClean="0"/>
              <a:t>pi = 3.141592653598</a:t>
            </a:r>
          </a:p>
          <a:p>
            <a:pPr>
              <a:buNone/>
            </a:pPr>
            <a:r>
              <a:rPr lang="en-US" sz="2400" dirty="0" smtClean="0"/>
              <a:t>pi = 3.141592653598</a:t>
            </a:r>
          </a:p>
          <a:p>
            <a:pPr>
              <a:buNone/>
            </a:pPr>
            <a:r>
              <a:rPr lang="en-US" sz="2400" dirty="0" smtClean="0"/>
              <a:t>pi = 3.141592653598</a:t>
            </a:r>
          </a:p>
          <a:p>
            <a:pPr>
              <a:buNone/>
            </a:pPr>
            <a:r>
              <a:rPr lang="en-US" sz="2400" dirty="0" smtClean="0"/>
              <a:t>pi = 3.141592653598</a:t>
            </a:r>
          </a:p>
          <a:p>
            <a:pPr>
              <a:buNone/>
            </a:pPr>
            <a:r>
              <a:rPr lang="en-US" sz="2400" dirty="0" smtClean="0"/>
              <a:t>pi = 3.141592653598</a:t>
            </a:r>
          </a:p>
          <a:p>
            <a:pPr>
              <a:buNone/>
            </a:pPr>
            <a:r>
              <a:rPr lang="en-US" sz="2400" dirty="0" smtClean="0"/>
              <a:t>pi = 3.141592653598</a:t>
            </a:r>
          </a:p>
          <a:p>
            <a:pPr>
              <a:buNone/>
            </a:pPr>
            <a:r>
              <a:rPr lang="en-US" sz="2400" dirty="0" smtClean="0"/>
              <a:t>pi = 3.141592653598</a:t>
            </a:r>
          </a:p>
          <a:p>
            <a:pPr>
              <a:buNone/>
            </a:pPr>
            <a:r>
              <a:rPr lang="en-US" sz="2400" dirty="0" smtClean="0"/>
              <a:t>pi = 3.141592653598</a:t>
            </a:r>
          </a:p>
        </p:txBody>
      </p:sp>
      <p:sp>
        <p:nvSpPr>
          <p:cNvPr id="4" name="Date Placeholder 3"/>
          <p:cNvSpPr>
            <a:spLocks noGrp="1"/>
          </p:cNvSpPr>
          <p:nvPr>
            <p:ph type="dt" sz="half" idx="10"/>
          </p:nvPr>
        </p:nvSpPr>
        <p:spPr/>
        <p:txBody>
          <a:bodyPr/>
          <a:lstStyle/>
          <a:p>
            <a:fld id="{C2BF83F0-0411-5F43-A323-D0D54940C892}" type="datetime1">
              <a:rPr lang="en-US" smtClean="0"/>
              <a:pPr/>
              <a:t>7/16/2011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57</a:t>
            </a:fld>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Multiply in OpenMP</a:t>
            </a:r>
            <a:endParaRPr lang="en-US" dirty="0"/>
          </a:p>
        </p:txBody>
      </p:sp>
      <p:sp>
        <p:nvSpPr>
          <p:cNvPr id="3" name="Content Placeholder 2"/>
          <p:cNvSpPr>
            <a:spLocks noGrp="1"/>
          </p:cNvSpPr>
          <p:nvPr>
            <p:ph idx="1"/>
          </p:nvPr>
        </p:nvSpPr>
        <p:spPr>
          <a:xfrm>
            <a:off x="592664" y="1337733"/>
            <a:ext cx="8229600" cy="5520267"/>
          </a:xfrm>
        </p:spPr>
        <p:txBody>
          <a:bodyPr>
            <a:normAutofit/>
          </a:bodyPr>
          <a:lstStyle/>
          <a:p>
            <a:pPr>
              <a:buNone/>
            </a:pPr>
            <a:r>
              <a:rPr lang="en-US" sz="2000" dirty="0" err="1" smtClean="0">
                <a:latin typeface="Courier New"/>
                <a:cs typeface="Courier New"/>
              </a:rPr>
              <a:t>start_time</a:t>
            </a:r>
            <a:r>
              <a:rPr lang="en-US" sz="2000" dirty="0" smtClean="0">
                <a:latin typeface="Courier New"/>
                <a:cs typeface="Courier New"/>
              </a:rPr>
              <a:t> = </a:t>
            </a:r>
            <a:r>
              <a:rPr lang="en-US" sz="2000" dirty="0" err="1" smtClean="0">
                <a:latin typeface="Courier New"/>
                <a:cs typeface="Courier New"/>
              </a:rPr>
              <a:t>omp_get_wtime</a:t>
            </a:r>
            <a:r>
              <a:rPr lang="en-US" sz="2000" dirty="0" smtClean="0">
                <a:latin typeface="Courier New"/>
                <a:cs typeface="Courier New"/>
              </a:rPr>
              <a:t>();</a:t>
            </a:r>
          </a:p>
          <a:p>
            <a:pPr>
              <a:buNone/>
            </a:pPr>
            <a:r>
              <a:rPr lang="en-US" sz="2000" b="1" dirty="0" smtClean="0">
                <a:solidFill>
                  <a:srgbClr val="FF0000"/>
                </a:solidFill>
                <a:latin typeface="Courier New"/>
                <a:cs typeface="Courier New"/>
              </a:rPr>
              <a:t>#</a:t>
            </a:r>
            <a:r>
              <a:rPr lang="en-US" sz="2000" b="1" dirty="0" err="1" smtClean="0">
                <a:solidFill>
                  <a:srgbClr val="FF0000"/>
                </a:solidFill>
                <a:latin typeface="Courier New"/>
                <a:cs typeface="Courier New"/>
              </a:rPr>
              <a:t>pragma</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omp</a:t>
            </a:r>
            <a:r>
              <a:rPr lang="en-US" sz="2000" b="1" dirty="0" smtClean="0">
                <a:solidFill>
                  <a:srgbClr val="FF0000"/>
                </a:solidFill>
                <a:latin typeface="Courier New"/>
                <a:cs typeface="Courier New"/>
              </a:rPr>
              <a:t> parallel for </a:t>
            </a:r>
            <a:r>
              <a:rPr lang="en-US" sz="2000" b="1" dirty="0" err="1" smtClean="0">
                <a:solidFill>
                  <a:srgbClr val="FF0000"/>
                </a:solidFill>
                <a:latin typeface="Courier New"/>
                <a:cs typeface="Courier New"/>
              </a:rPr>
              <a:t>private(tmp</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i</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j</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k</a:t>
            </a:r>
            <a:r>
              <a:rPr lang="en-US" sz="2000" b="1" dirty="0" smtClean="0">
                <a:solidFill>
                  <a:srgbClr val="FF0000"/>
                </a:solidFill>
                <a:latin typeface="Courier New"/>
                <a:cs typeface="Courier New"/>
              </a:rPr>
              <a:t>)</a:t>
            </a:r>
            <a:r>
              <a:rPr lang="en-US" sz="2000" b="1" dirty="0" smtClean="0">
                <a:latin typeface="Courier New"/>
                <a:cs typeface="Courier New"/>
              </a:rPr>
              <a:t>  </a:t>
            </a:r>
          </a:p>
          <a:p>
            <a:pPr>
              <a:buNone/>
            </a:pPr>
            <a:r>
              <a:rPr lang="en-US" sz="2000" b="1" dirty="0" smtClean="0">
                <a:latin typeface="Courier New"/>
                <a:cs typeface="Courier New"/>
              </a:rPr>
              <a:t>	for (</a:t>
            </a:r>
            <a:r>
              <a:rPr lang="en-US" sz="2000" b="1" dirty="0" err="1" smtClean="0">
                <a:latin typeface="Courier New"/>
                <a:cs typeface="Courier New"/>
              </a:rPr>
              <a:t>i</a:t>
            </a:r>
            <a:r>
              <a:rPr lang="en-US" sz="2000" b="1" dirty="0" smtClean="0">
                <a:latin typeface="Courier New"/>
                <a:cs typeface="Courier New"/>
              </a:rPr>
              <a:t>=0; </a:t>
            </a:r>
            <a:r>
              <a:rPr lang="en-US" sz="2000" b="1" dirty="0" err="1" smtClean="0">
                <a:latin typeface="Courier New"/>
                <a:cs typeface="Courier New"/>
              </a:rPr>
              <a:t>i</a:t>
            </a:r>
            <a:r>
              <a:rPr lang="en-US" sz="2000" b="1" dirty="0" smtClean="0">
                <a:latin typeface="Courier New"/>
                <a:cs typeface="Courier New"/>
              </a:rPr>
              <a:t>&lt;</a:t>
            </a:r>
            <a:r>
              <a:rPr lang="en-US" sz="2000" b="1" dirty="0" err="1" smtClean="0">
                <a:latin typeface="Courier New"/>
                <a:cs typeface="Courier New"/>
              </a:rPr>
              <a:t>Ndim</a:t>
            </a:r>
            <a:r>
              <a:rPr lang="en-US" sz="2000" b="1" dirty="0" smtClean="0">
                <a:latin typeface="Courier New"/>
                <a:cs typeface="Courier New"/>
              </a:rPr>
              <a:t>; </a:t>
            </a:r>
            <a:r>
              <a:rPr lang="en-US" sz="2000" b="1" dirty="0" err="1" smtClean="0">
                <a:latin typeface="Courier New"/>
                <a:cs typeface="Courier New"/>
              </a:rPr>
              <a:t>i</a:t>
            </a:r>
            <a:r>
              <a:rPr lang="en-US" sz="2000" b="1" dirty="0" smtClean="0">
                <a:latin typeface="Courier New"/>
                <a:cs typeface="Courier New"/>
              </a:rPr>
              <a:t>++){</a:t>
            </a:r>
          </a:p>
          <a:p>
            <a:pPr>
              <a:buNone/>
            </a:pPr>
            <a:r>
              <a:rPr lang="en-US" sz="2000" b="1" dirty="0" smtClean="0">
                <a:latin typeface="Courier New"/>
                <a:cs typeface="Courier New"/>
              </a:rPr>
              <a:t>		  for (</a:t>
            </a:r>
            <a:r>
              <a:rPr lang="en-US" sz="2000" b="1" dirty="0" err="1" smtClean="0">
                <a:latin typeface="Courier New"/>
                <a:cs typeface="Courier New"/>
              </a:rPr>
              <a:t>j</a:t>
            </a:r>
            <a:r>
              <a:rPr lang="en-US" sz="2000" b="1" dirty="0" smtClean="0">
                <a:latin typeface="Courier New"/>
                <a:cs typeface="Courier New"/>
              </a:rPr>
              <a:t>=0; </a:t>
            </a:r>
            <a:r>
              <a:rPr lang="en-US" sz="2000" b="1" dirty="0" err="1" smtClean="0">
                <a:latin typeface="Courier New"/>
                <a:cs typeface="Courier New"/>
              </a:rPr>
              <a:t>j</a:t>
            </a:r>
            <a:r>
              <a:rPr lang="en-US" sz="2000" b="1" dirty="0" smtClean="0">
                <a:latin typeface="Courier New"/>
                <a:cs typeface="Courier New"/>
              </a:rPr>
              <a:t>&lt;</a:t>
            </a:r>
            <a:r>
              <a:rPr lang="en-US" sz="2000" b="1" dirty="0" err="1" smtClean="0">
                <a:latin typeface="Courier New"/>
                <a:cs typeface="Courier New"/>
              </a:rPr>
              <a:t>Mdim</a:t>
            </a:r>
            <a:r>
              <a:rPr lang="en-US" sz="2000" b="1" dirty="0" smtClean="0">
                <a:latin typeface="Courier New"/>
                <a:cs typeface="Courier New"/>
              </a:rPr>
              <a:t>; </a:t>
            </a:r>
            <a:r>
              <a:rPr lang="en-US" sz="2000" b="1" dirty="0" err="1" smtClean="0">
                <a:latin typeface="Courier New"/>
                <a:cs typeface="Courier New"/>
              </a:rPr>
              <a:t>j</a:t>
            </a:r>
            <a:r>
              <a:rPr lang="en-US" sz="2000" b="1" dirty="0" smtClean="0">
                <a:latin typeface="Courier New"/>
                <a:cs typeface="Courier New"/>
              </a:rPr>
              <a:t>++){</a:t>
            </a:r>
          </a:p>
          <a:p>
            <a:pPr>
              <a:buNone/>
            </a:pPr>
            <a:r>
              <a:rPr lang="en-US" sz="2000" b="1" dirty="0" smtClean="0">
                <a:latin typeface="Courier New"/>
                <a:cs typeface="Courier New"/>
              </a:rPr>
              <a:t>        </a:t>
            </a:r>
            <a:r>
              <a:rPr lang="en-US" sz="2000" b="1" dirty="0" err="1" smtClean="0">
                <a:latin typeface="Courier New"/>
                <a:cs typeface="Courier New"/>
              </a:rPr>
              <a:t>tmp</a:t>
            </a:r>
            <a:r>
              <a:rPr lang="en-US" sz="2000" b="1" dirty="0" smtClean="0">
                <a:latin typeface="Courier New"/>
                <a:cs typeface="Courier New"/>
              </a:rPr>
              <a:t> = 0.0;</a:t>
            </a:r>
          </a:p>
          <a:p>
            <a:pPr>
              <a:buNone/>
            </a:pPr>
            <a:r>
              <a:rPr lang="en-US" sz="2000" b="1" dirty="0" smtClean="0">
                <a:latin typeface="Courier New"/>
                <a:cs typeface="Courier New"/>
              </a:rPr>
              <a:t>			  for( </a:t>
            </a:r>
            <a:r>
              <a:rPr lang="en-US" sz="2000" b="1" dirty="0" err="1" smtClean="0">
                <a:latin typeface="Courier New"/>
                <a:cs typeface="Courier New"/>
              </a:rPr>
              <a:t>k</a:t>
            </a:r>
            <a:r>
              <a:rPr lang="en-US" sz="2000" b="1" dirty="0" smtClean="0">
                <a:latin typeface="Courier New"/>
                <a:cs typeface="Courier New"/>
              </a:rPr>
              <a:t>=0; </a:t>
            </a:r>
            <a:r>
              <a:rPr lang="en-US" sz="2000" b="1" dirty="0" err="1" smtClean="0">
                <a:latin typeface="Courier New"/>
                <a:cs typeface="Courier New"/>
              </a:rPr>
              <a:t>k</a:t>
            </a:r>
            <a:r>
              <a:rPr lang="en-US" sz="2000" b="1" dirty="0" smtClean="0">
                <a:latin typeface="Courier New"/>
                <a:cs typeface="Courier New"/>
              </a:rPr>
              <a:t>&lt;</a:t>
            </a:r>
            <a:r>
              <a:rPr lang="en-US" sz="2000" b="1" dirty="0" err="1" smtClean="0">
                <a:latin typeface="Courier New"/>
                <a:cs typeface="Courier New"/>
              </a:rPr>
              <a:t>Pdim</a:t>
            </a:r>
            <a:r>
              <a:rPr lang="en-US" sz="2000" b="1" dirty="0" smtClean="0">
                <a:latin typeface="Courier New"/>
                <a:cs typeface="Courier New"/>
              </a:rPr>
              <a:t>; </a:t>
            </a:r>
            <a:r>
              <a:rPr lang="en-US" sz="2000" b="1" dirty="0" err="1" smtClean="0">
                <a:latin typeface="Courier New"/>
                <a:cs typeface="Courier New"/>
              </a:rPr>
              <a:t>k</a:t>
            </a:r>
            <a:r>
              <a:rPr lang="en-US" sz="2000" b="1" dirty="0" smtClean="0">
                <a:latin typeface="Courier New"/>
                <a:cs typeface="Courier New"/>
              </a:rPr>
              <a:t>++){</a:t>
            </a:r>
          </a:p>
          <a:p>
            <a:pPr>
              <a:buNone/>
            </a:pPr>
            <a:r>
              <a:rPr lang="en-US" sz="2000" b="1" dirty="0" smtClean="0">
                <a:latin typeface="Courier New"/>
                <a:cs typeface="Courier New"/>
              </a:rPr>
              <a:t>				  /* C(</a:t>
            </a:r>
            <a:r>
              <a:rPr lang="en-US" sz="2000" b="1" dirty="0" err="1" smtClean="0">
                <a:latin typeface="Courier New"/>
                <a:cs typeface="Courier New"/>
              </a:rPr>
              <a:t>i,j</a:t>
            </a:r>
            <a:r>
              <a:rPr lang="en-US" sz="2000" b="1" dirty="0" smtClean="0">
                <a:latin typeface="Courier New"/>
                <a:cs typeface="Courier New"/>
              </a:rPr>
              <a:t>) = sum(over k) A(</a:t>
            </a:r>
            <a:r>
              <a:rPr lang="en-US" sz="2000" b="1" dirty="0" err="1" smtClean="0">
                <a:latin typeface="Courier New"/>
                <a:cs typeface="Courier New"/>
              </a:rPr>
              <a:t>i,k</a:t>
            </a:r>
            <a:r>
              <a:rPr lang="en-US" sz="2000" b="1" dirty="0" smtClean="0">
                <a:latin typeface="Courier New"/>
                <a:cs typeface="Courier New"/>
              </a:rPr>
              <a:t>) * B(</a:t>
            </a:r>
            <a:r>
              <a:rPr lang="en-US" sz="2000" b="1" dirty="0" err="1" smtClean="0">
                <a:latin typeface="Courier New"/>
                <a:cs typeface="Courier New"/>
              </a:rPr>
              <a:t>k,j</a:t>
            </a:r>
            <a:r>
              <a:rPr lang="en-US" sz="2000" b="1" dirty="0" smtClean="0">
                <a:latin typeface="Courier New"/>
                <a:cs typeface="Courier New"/>
              </a:rPr>
              <a:t>)*/</a:t>
            </a:r>
            <a:endParaRPr lang="en-US" sz="2000" b="1" dirty="0" smtClean="0">
              <a:latin typeface="Courier New"/>
              <a:cs typeface="Courier New"/>
            </a:endParaRPr>
          </a:p>
          <a:p>
            <a:pPr>
              <a:buNone/>
            </a:pPr>
            <a:r>
              <a:rPr lang="en-US" sz="2000" b="1" dirty="0" smtClean="0">
                <a:latin typeface="Courier New"/>
                <a:cs typeface="Courier New"/>
              </a:rPr>
              <a:t>				  </a:t>
            </a:r>
            <a:r>
              <a:rPr lang="en-US" sz="2000" b="1" dirty="0" err="1" smtClean="0">
                <a:latin typeface="Courier New"/>
                <a:cs typeface="Courier New"/>
              </a:rPr>
              <a:t>tmp</a:t>
            </a:r>
            <a:r>
              <a:rPr lang="en-US" sz="2000" b="1" dirty="0" smtClean="0">
                <a:latin typeface="Courier New"/>
                <a:cs typeface="Courier New"/>
              </a:rPr>
              <a:t> += *(A+(</a:t>
            </a:r>
            <a:r>
              <a:rPr lang="en-US" sz="2000" b="1" dirty="0" err="1" smtClean="0">
                <a:latin typeface="Courier New"/>
                <a:cs typeface="Courier New"/>
              </a:rPr>
              <a:t>i</a:t>
            </a:r>
            <a:r>
              <a:rPr lang="en-US" sz="2000" b="1" dirty="0" smtClean="0">
                <a:latin typeface="Courier New"/>
                <a:cs typeface="Courier New"/>
              </a:rPr>
              <a:t>*</a:t>
            </a:r>
            <a:r>
              <a:rPr lang="en-US" sz="2000" b="1" dirty="0" err="1" smtClean="0">
                <a:latin typeface="Courier New"/>
                <a:cs typeface="Courier New"/>
              </a:rPr>
              <a:t>Ndim+k</a:t>
            </a:r>
            <a:r>
              <a:rPr lang="en-US" sz="2000" b="1" dirty="0" smtClean="0">
                <a:latin typeface="Courier New"/>
                <a:cs typeface="Courier New"/>
              </a:rPr>
              <a:t>)) * </a:t>
            </a:r>
            <a:r>
              <a:rPr lang="en-US" sz="2000" b="1" dirty="0" smtClean="0">
                <a:latin typeface="Courier New"/>
                <a:cs typeface="Courier New"/>
              </a:rPr>
              <a:t>*(</a:t>
            </a:r>
            <a:r>
              <a:rPr lang="en-US" sz="2000" b="1" dirty="0" smtClean="0">
                <a:latin typeface="Courier New"/>
                <a:cs typeface="Courier New"/>
              </a:rPr>
              <a:t>B+(k*</a:t>
            </a:r>
            <a:r>
              <a:rPr lang="en-US" sz="2000" b="1" dirty="0" err="1" smtClean="0">
                <a:latin typeface="Courier New"/>
                <a:cs typeface="Courier New"/>
              </a:rPr>
              <a:t>Pdim+j</a:t>
            </a:r>
            <a:r>
              <a:rPr lang="en-US" sz="2000" b="1" dirty="0" smtClean="0">
                <a:latin typeface="Courier New"/>
                <a:cs typeface="Courier New"/>
              </a:rPr>
              <a:t>));</a:t>
            </a:r>
          </a:p>
          <a:p>
            <a:pPr>
              <a:buNone/>
            </a:pPr>
            <a:r>
              <a:rPr lang="en-US" sz="2000" b="1" dirty="0" smtClean="0">
                <a:latin typeface="Courier New"/>
                <a:cs typeface="Courier New"/>
              </a:rPr>
              <a:t>			  }</a:t>
            </a:r>
          </a:p>
          <a:p>
            <a:pPr>
              <a:buNone/>
            </a:pPr>
            <a:r>
              <a:rPr lang="en-US" sz="2000" b="1" dirty="0" smtClean="0">
                <a:latin typeface="Courier New"/>
                <a:cs typeface="Courier New"/>
              </a:rPr>
              <a:t>			*(</a:t>
            </a:r>
            <a:r>
              <a:rPr lang="en-US" sz="2000" b="1" dirty="0" err="1" smtClean="0">
                <a:latin typeface="Courier New"/>
                <a:cs typeface="Courier New"/>
              </a:rPr>
              <a:t>C+(i</a:t>
            </a:r>
            <a:r>
              <a:rPr lang="en-US" sz="2000" b="1" dirty="0" smtClean="0">
                <a:latin typeface="Courier New"/>
                <a:cs typeface="Courier New"/>
              </a:rPr>
              <a:t>*</a:t>
            </a:r>
            <a:r>
              <a:rPr lang="en-US" sz="2000" b="1" dirty="0" err="1" smtClean="0">
                <a:latin typeface="Courier New"/>
                <a:cs typeface="Courier New"/>
              </a:rPr>
              <a:t>Ndim+j</a:t>
            </a:r>
            <a:r>
              <a:rPr lang="en-US" sz="2000" b="1" dirty="0" smtClean="0">
                <a:latin typeface="Courier New"/>
                <a:cs typeface="Courier New"/>
              </a:rPr>
              <a:t>)) = </a:t>
            </a:r>
            <a:r>
              <a:rPr lang="en-US" sz="2000" b="1" dirty="0" err="1" smtClean="0">
                <a:latin typeface="Courier New"/>
                <a:cs typeface="Courier New"/>
              </a:rPr>
              <a:t>tmp</a:t>
            </a:r>
            <a:r>
              <a:rPr lang="en-US" sz="2000" b="1" dirty="0" smtClean="0">
                <a:latin typeface="Courier New"/>
                <a:cs typeface="Courier New"/>
              </a:rPr>
              <a:t>;</a:t>
            </a:r>
          </a:p>
          <a:p>
            <a:pPr>
              <a:buNone/>
            </a:pPr>
            <a:r>
              <a:rPr lang="en-US" sz="2000" b="1" dirty="0" smtClean="0">
                <a:latin typeface="Courier New"/>
                <a:cs typeface="Courier New"/>
              </a:rPr>
              <a:t>		  }</a:t>
            </a:r>
          </a:p>
          <a:p>
            <a:pPr>
              <a:buNone/>
            </a:pPr>
            <a:r>
              <a:rPr lang="en-US" sz="2000" b="1" dirty="0" smtClean="0">
                <a:latin typeface="Courier New"/>
                <a:cs typeface="Courier New"/>
              </a:rPr>
              <a:t>	}</a:t>
            </a:r>
          </a:p>
          <a:p>
            <a:pPr>
              <a:buNone/>
            </a:pPr>
            <a:r>
              <a:rPr lang="en-US" sz="2000" dirty="0" err="1" smtClean="0">
                <a:latin typeface="Courier New"/>
                <a:cs typeface="Courier New"/>
              </a:rPr>
              <a:t>run_time</a:t>
            </a:r>
            <a:r>
              <a:rPr lang="en-US" sz="2000" dirty="0" smtClean="0">
                <a:latin typeface="Courier New"/>
                <a:cs typeface="Courier New"/>
              </a:rPr>
              <a:t> = </a:t>
            </a:r>
            <a:r>
              <a:rPr lang="en-US" sz="2000" dirty="0" err="1" smtClean="0">
                <a:latin typeface="Courier New"/>
                <a:cs typeface="Courier New"/>
              </a:rPr>
              <a:t>omp_get_wtime</a:t>
            </a:r>
            <a:r>
              <a:rPr lang="en-US" sz="2000" dirty="0" smtClean="0">
                <a:latin typeface="Courier New"/>
                <a:cs typeface="Courier New"/>
              </a:rPr>
              <a:t>() - </a:t>
            </a:r>
            <a:r>
              <a:rPr lang="en-US" sz="2000" dirty="0" err="1" smtClean="0">
                <a:latin typeface="Courier New"/>
                <a:cs typeface="Courier New"/>
              </a:rPr>
              <a:t>start_time</a:t>
            </a:r>
            <a:r>
              <a:rPr lang="en-US" sz="2000" dirty="0" smtClean="0">
                <a:latin typeface="Courier New"/>
                <a:cs typeface="Courier New"/>
              </a:rPr>
              <a:t>;</a:t>
            </a:r>
          </a:p>
          <a:p>
            <a:pPr>
              <a:buNone/>
            </a:pPr>
            <a:r>
              <a:rPr lang="en-US" sz="2000" dirty="0" smtClean="0">
                <a:latin typeface="Courier New"/>
                <a:cs typeface="Courier New"/>
              </a:rPr>
              <a:t>	</a:t>
            </a:r>
            <a:endParaRPr lang="en-US" sz="2000" dirty="0">
              <a:latin typeface="Courier New"/>
              <a:cs typeface="Courier New"/>
            </a:endParaRPr>
          </a:p>
        </p:txBody>
      </p:sp>
      <p:sp>
        <p:nvSpPr>
          <p:cNvPr id="4" name="Date Placeholder 3"/>
          <p:cNvSpPr>
            <a:spLocks noGrp="1"/>
          </p:cNvSpPr>
          <p:nvPr>
            <p:ph type="dt" sz="half" idx="10"/>
          </p:nvPr>
        </p:nvSpPr>
        <p:spPr/>
        <p:txBody>
          <a:bodyPr/>
          <a:lstStyle/>
          <a:p>
            <a:fld id="{1CCE00D8-FF2D-DA47-8001-2087E1B16C04}"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58</a:t>
            </a:fld>
            <a:endParaRPr lang="en-US" dirty="0"/>
          </a:p>
        </p:txBody>
      </p:sp>
      <p:grpSp>
        <p:nvGrpSpPr>
          <p:cNvPr id="7" name="Group 6"/>
          <p:cNvGrpSpPr/>
          <p:nvPr/>
        </p:nvGrpSpPr>
        <p:grpSpPr>
          <a:xfrm>
            <a:off x="4571988" y="2133599"/>
            <a:ext cx="4419608" cy="1569660"/>
            <a:chOff x="3776133" y="1557866"/>
            <a:chExt cx="4639014" cy="1569660"/>
          </a:xfrm>
        </p:grpSpPr>
        <p:sp>
          <p:nvSpPr>
            <p:cNvPr id="8" name="TextBox 7"/>
            <p:cNvSpPr txBox="1"/>
            <p:nvPr/>
          </p:nvSpPr>
          <p:spPr>
            <a:xfrm>
              <a:off x="5073641" y="1557866"/>
              <a:ext cx="3341506" cy="1569660"/>
            </a:xfrm>
            <a:prstGeom prst="rect">
              <a:avLst/>
            </a:prstGeom>
            <a:noFill/>
            <a:ln w="19050" cmpd="sng">
              <a:solidFill>
                <a:srgbClr val="4F81BD"/>
              </a:solidFill>
            </a:ln>
          </p:spPr>
          <p:txBody>
            <a:bodyPr wrap="square" rtlCol="0">
              <a:spAutoFit/>
            </a:bodyPr>
            <a:lstStyle/>
            <a:p>
              <a:r>
                <a:rPr lang="en-US" sz="2400" dirty="0" smtClean="0">
                  <a:solidFill>
                    <a:srgbClr val="FF0000"/>
                  </a:solidFill>
                </a:rPr>
                <a:t>Note: Outer loop spread across N threads; inner loops inside a thread</a:t>
              </a:r>
              <a:endParaRPr lang="en-US" sz="2400" dirty="0">
                <a:solidFill>
                  <a:srgbClr val="FF0000"/>
                </a:solidFill>
              </a:endParaRPr>
            </a:p>
          </p:txBody>
        </p:sp>
        <p:cxnSp>
          <p:nvCxnSpPr>
            <p:cNvPr id="9" name="Straight Connector 8"/>
            <p:cNvCxnSpPr/>
            <p:nvPr/>
          </p:nvCxnSpPr>
          <p:spPr>
            <a:xfrm rot="10800000" flipV="1">
              <a:off x="3776133" y="1744134"/>
              <a:ext cx="1270000" cy="2"/>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Notes on Matrix Multiply Example</a:t>
            </a:r>
            <a:endParaRPr lang="en-US" dirty="0"/>
          </a:p>
        </p:txBody>
      </p:sp>
      <p:sp>
        <p:nvSpPr>
          <p:cNvPr id="7" name="Content Placeholder 6"/>
          <p:cNvSpPr>
            <a:spLocks noGrp="1"/>
          </p:cNvSpPr>
          <p:nvPr>
            <p:ph idx="1"/>
          </p:nvPr>
        </p:nvSpPr>
        <p:spPr/>
        <p:txBody>
          <a:bodyPr/>
          <a:lstStyle/>
          <a:p>
            <a:pPr>
              <a:buNone/>
            </a:pPr>
            <a:r>
              <a:rPr lang="en-US" dirty="0" smtClean="0"/>
              <a:t>More performance optimizations available</a:t>
            </a:r>
          </a:p>
          <a:p>
            <a:r>
              <a:rPr lang="en-US" dirty="0" smtClean="0"/>
              <a:t>Higher compiler optimization (-O2, -O3) to reduce number of instructions executed</a:t>
            </a:r>
          </a:p>
          <a:p>
            <a:r>
              <a:rPr lang="en-US" dirty="0" smtClean="0"/>
              <a:t>Cache blocking to improve memory performance</a:t>
            </a:r>
          </a:p>
          <a:p>
            <a:r>
              <a:rPr lang="en-US" dirty="0" smtClean="0"/>
              <a:t>Using SIMD SSE3 Instructions to raise floating point computation rate</a:t>
            </a:r>
          </a:p>
        </p:txBody>
      </p:sp>
      <p:sp>
        <p:nvSpPr>
          <p:cNvPr id="3" name="Date Placeholder 2"/>
          <p:cNvSpPr>
            <a:spLocks noGrp="1"/>
          </p:cNvSpPr>
          <p:nvPr>
            <p:ph type="dt" sz="half" idx="10"/>
          </p:nvPr>
        </p:nvSpPr>
        <p:spPr/>
        <p:txBody>
          <a:bodyPr/>
          <a:lstStyle/>
          <a:p>
            <a:fld id="{0655FAB8-729F-C04A-ACE2-8101743DB3C9}" type="datetime1">
              <a:rPr lang="en-US" smtClean="0"/>
              <a:pPr/>
              <a:t>7/19/2011</a:t>
            </a:fld>
            <a:endParaRPr lang="en-US" dirty="0"/>
          </a:p>
        </p:txBody>
      </p:sp>
      <p:sp>
        <p:nvSpPr>
          <p:cNvPr id="4" name="Footer Placeholder 3"/>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44180" y="6356350"/>
            <a:ext cx="2133600" cy="365125"/>
          </a:xfrm>
        </p:spPr>
        <p:txBody>
          <a:bodyPr/>
          <a:lstStyle/>
          <a:p>
            <a:fld id="{62D82146-25D3-B34D-BB06-93A7AF67C434}" type="datetime1">
              <a:rPr lang="en-US" smtClean="0"/>
              <a:pPr/>
              <a:t>7/19/2011</a:t>
            </a:fld>
            <a:endParaRPr lang="en-US" dirty="0"/>
          </a:p>
        </p:txBody>
      </p:sp>
      <p:sp>
        <p:nvSpPr>
          <p:cNvPr id="4" name="Footer Placeholder 3"/>
          <p:cNvSpPr>
            <a:spLocks noGrp="1"/>
          </p:cNvSpPr>
          <p:nvPr>
            <p:ph type="ftr" sz="quarter" idx="10"/>
          </p:nvPr>
        </p:nvSpPr>
        <p:spPr>
          <a:xfrm>
            <a:off x="3640668" y="6356350"/>
            <a:ext cx="2133600" cy="365125"/>
          </a:xfrm>
        </p:spPr>
        <p:txBody>
          <a:bodyPr/>
          <a:lstStyle/>
          <a:p>
            <a:r>
              <a:rPr lang="en-US" dirty="0" smtClean="0"/>
              <a:t>Summer 2011 </a:t>
            </a:r>
            <a:r>
              <a:rPr lang="en-US" dirty="0" smtClean="0"/>
              <a:t>-- </a:t>
            </a:r>
            <a:r>
              <a:rPr lang="en-US" dirty="0" smtClean="0"/>
              <a:t>Lecture #17</a:t>
            </a:r>
            <a:endParaRPr lang="en-AU" dirty="0"/>
          </a:p>
        </p:txBody>
      </p:sp>
      <p:sp>
        <p:nvSpPr>
          <p:cNvPr id="450562" name="Rectangle 2"/>
          <p:cNvSpPr>
            <a:spLocks noGrp="1" noChangeArrowheads="1"/>
          </p:cNvSpPr>
          <p:nvPr>
            <p:ph type="title"/>
          </p:nvPr>
        </p:nvSpPr>
        <p:spPr/>
        <p:txBody>
          <a:bodyPr/>
          <a:lstStyle/>
          <a:p>
            <a:r>
              <a:rPr lang="en-AU" dirty="0" smtClean="0"/>
              <a:t>Synchronization </a:t>
            </a:r>
            <a:r>
              <a:rPr lang="en-AU" dirty="0"/>
              <a:t>in MIPS </a:t>
            </a:r>
          </a:p>
        </p:txBody>
      </p:sp>
      <p:sp>
        <p:nvSpPr>
          <p:cNvPr id="450563" name="Rectangle 3"/>
          <p:cNvSpPr>
            <a:spLocks noGrp="1" noChangeArrowheads="1"/>
          </p:cNvSpPr>
          <p:nvPr>
            <p:ph type="body" idx="1"/>
          </p:nvPr>
        </p:nvSpPr>
        <p:spPr>
          <a:xfrm>
            <a:off x="457200" y="1600200"/>
            <a:ext cx="8229600" cy="4940340"/>
          </a:xfrm>
        </p:spPr>
        <p:txBody>
          <a:bodyPr>
            <a:normAutofit lnSpcReduction="10000"/>
          </a:bodyPr>
          <a:lstStyle/>
          <a:p>
            <a:pPr>
              <a:lnSpc>
                <a:spcPct val="90000"/>
              </a:lnSpc>
            </a:pPr>
            <a:r>
              <a:rPr lang="en-AU" sz="2800" dirty="0"/>
              <a:t>Load linked:</a:t>
            </a:r>
            <a:r>
              <a:rPr lang="en-AU" sz="2800" dirty="0" smtClean="0"/>
              <a:t>             </a:t>
            </a:r>
            <a:r>
              <a:rPr lang="en-AU" sz="2800" dirty="0" err="1" smtClean="0">
                <a:latin typeface="Courier New"/>
                <a:cs typeface="Courier New"/>
              </a:rPr>
              <a:t>ll</a:t>
            </a:r>
            <a:r>
              <a:rPr lang="en-AU" sz="2800" dirty="0" smtClean="0">
                <a:latin typeface="Courier New"/>
                <a:cs typeface="Courier New"/>
              </a:rPr>
              <a:t> </a:t>
            </a:r>
            <a:r>
              <a:rPr lang="en-US" sz="2800" dirty="0" err="1">
                <a:latin typeface="Courier New"/>
                <a:cs typeface="Courier New"/>
              </a:rPr>
              <a:t>rt</a:t>
            </a:r>
            <a:r>
              <a:rPr lang="en-US" sz="2800" dirty="0" err="1" smtClean="0">
                <a:latin typeface="Courier New"/>
                <a:cs typeface="Courier New"/>
              </a:rPr>
              <a:t>,offset</a:t>
            </a:r>
            <a:r>
              <a:rPr lang="en-US" sz="2800" dirty="0" err="1">
                <a:latin typeface="Courier New"/>
                <a:cs typeface="Courier New"/>
              </a:rPr>
              <a:t>(rs</a:t>
            </a:r>
            <a:r>
              <a:rPr lang="en-US" sz="2800" dirty="0">
                <a:latin typeface="Courier New"/>
                <a:cs typeface="Courier New"/>
              </a:rPr>
              <a:t>)</a:t>
            </a:r>
          </a:p>
          <a:p>
            <a:pPr>
              <a:lnSpc>
                <a:spcPct val="90000"/>
              </a:lnSpc>
            </a:pPr>
            <a:r>
              <a:rPr lang="en-AU" sz="2800" dirty="0"/>
              <a:t>Store conditional:</a:t>
            </a:r>
            <a:r>
              <a:rPr lang="en-AU" sz="2800" dirty="0" smtClean="0"/>
              <a:t>   </a:t>
            </a:r>
            <a:r>
              <a:rPr lang="en-AU" sz="2800" dirty="0" smtClean="0">
                <a:latin typeface="Courier New"/>
                <a:cs typeface="Courier New"/>
              </a:rPr>
              <a:t>sc </a:t>
            </a:r>
            <a:r>
              <a:rPr lang="en-AU" sz="2800" dirty="0" err="1">
                <a:latin typeface="Courier New"/>
                <a:cs typeface="Courier New"/>
              </a:rPr>
              <a:t>rt</a:t>
            </a:r>
            <a:r>
              <a:rPr lang="en-AU" sz="2800" dirty="0" smtClean="0">
                <a:latin typeface="Courier New"/>
                <a:cs typeface="Courier New"/>
              </a:rPr>
              <a:t>,</a:t>
            </a:r>
            <a:r>
              <a:rPr lang="en-US" sz="2800" dirty="0" err="1" smtClean="0">
                <a:latin typeface="Courier New"/>
                <a:cs typeface="Courier New"/>
              </a:rPr>
              <a:t>offset</a:t>
            </a:r>
            <a:r>
              <a:rPr lang="en-US" sz="2800" dirty="0" err="1">
                <a:latin typeface="Courier New"/>
                <a:cs typeface="Courier New"/>
              </a:rPr>
              <a:t>(rs</a:t>
            </a:r>
            <a:r>
              <a:rPr lang="en-US" sz="2800" dirty="0">
                <a:latin typeface="Courier New"/>
                <a:cs typeface="Courier New"/>
              </a:rPr>
              <a:t>)</a:t>
            </a:r>
          </a:p>
          <a:p>
            <a:pPr lvl="1">
              <a:lnSpc>
                <a:spcPct val="90000"/>
              </a:lnSpc>
            </a:pPr>
            <a:r>
              <a:rPr lang="en-AU" sz="2400" dirty="0"/>
              <a:t>Succeeds if location not changed since the </a:t>
            </a:r>
            <a:r>
              <a:rPr lang="en-AU" sz="2400" dirty="0" err="1" smtClean="0">
                <a:latin typeface="Courier New"/>
                <a:cs typeface="Courier New"/>
              </a:rPr>
              <a:t>ll</a:t>
            </a:r>
            <a:endParaRPr lang="en-AU" sz="2400" dirty="0" smtClean="0">
              <a:latin typeface="Courier New"/>
              <a:cs typeface="Courier New"/>
            </a:endParaRPr>
          </a:p>
          <a:p>
            <a:pPr lvl="2">
              <a:lnSpc>
                <a:spcPct val="90000"/>
              </a:lnSpc>
            </a:pPr>
            <a:r>
              <a:rPr lang="en-AU" sz="2000" dirty="0"/>
              <a:t>Returns 1 in </a:t>
            </a:r>
            <a:r>
              <a:rPr lang="en-AU" sz="2000" dirty="0" err="1" smtClean="0"/>
              <a:t>rt</a:t>
            </a:r>
            <a:r>
              <a:rPr lang="en-AU" sz="2000" dirty="0" smtClean="0"/>
              <a:t> (clobbers register value being stored)</a:t>
            </a:r>
          </a:p>
          <a:p>
            <a:pPr lvl="1">
              <a:lnSpc>
                <a:spcPct val="90000"/>
              </a:lnSpc>
            </a:pPr>
            <a:r>
              <a:rPr lang="en-AU" sz="2400" dirty="0" smtClean="0"/>
              <a:t>Fails </a:t>
            </a:r>
            <a:r>
              <a:rPr lang="en-AU" sz="2400" dirty="0"/>
              <a:t>if location</a:t>
            </a:r>
            <a:r>
              <a:rPr lang="en-AU" sz="2400" dirty="0" smtClean="0"/>
              <a:t> has changed</a:t>
            </a:r>
            <a:endParaRPr lang="en-AU" sz="2400" dirty="0"/>
          </a:p>
          <a:p>
            <a:pPr lvl="2">
              <a:lnSpc>
                <a:spcPct val="90000"/>
              </a:lnSpc>
            </a:pPr>
            <a:r>
              <a:rPr lang="en-AU" sz="2000" dirty="0"/>
              <a:t>Returns 0 in </a:t>
            </a:r>
            <a:r>
              <a:rPr lang="en-AU" sz="2000" dirty="0" err="1" smtClean="0"/>
              <a:t>rt</a:t>
            </a:r>
            <a:r>
              <a:rPr lang="en-AU" sz="2000" dirty="0" smtClean="0"/>
              <a:t> (clobbers register value being stored)</a:t>
            </a:r>
          </a:p>
          <a:p>
            <a:pPr>
              <a:lnSpc>
                <a:spcPct val="90000"/>
              </a:lnSpc>
            </a:pPr>
            <a:r>
              <a:rPr lang="en-AU" sz="2800" dirty="0"/>
              <a:t>Example: atomic swap (to test/set lock variable</a:t>
            </a:r>
            <a:r>
              <a:rPr lang="en-AU" sz="2800" dirty="0" smtClean="0"/>
              <a:t>)</a:t>
            </a:r>
          </a:p>
          <a:p>
            <a:pPr>
              <a:lnSpc>
                <a:spcPct val="90000"/>
              </a:lnSpc>
              <a:buNone/>
            </a:pPr>
            <a:r>
              <a:rPr lang="en-AU" sz="2800" dirty="0" smtClean="0"/>
              <a:t>	Exchange contents of </a:t>
            </a:r>
            <a:r>
              <a:rPr lang="en-AU" sz="2800" dirty="0" err="1" smtClean="0"/>
              <a:t>reg</a:t>
            </a:r>
            <a:r>
              <a:rPr lang="en-AU" sz="2800" dirty="0" smtClean="0"/>
              <a:t> and </a:t>
            </a:r>
            <a:r>
              <a:rPr lang="en-AU" sz="2800" dirty="0" err="1" smtClean="0"/>
              <a:t>mem</a:t>
            </a:r>
            <a:r>
              <a:rPr lang="en-AU" sz="2800" dirty="0" smtClean="0"/>
              <a:t>: $s4 </a:t>
            </a:r>
            <a:r>
              <a:rPr lang="en-US" sz="2800" dirty="0" err="1" smtClean="0">
                <a:sym typeface="Wingdings"/>
              </a:rPr>
              <a:t></a:t>
            </a:r>
            <a:r>
              <a:rPr lang="en-US" sz="2800" dirty="0" smtClean="0">
                <a:sym typeface="Wingdings"/>
              </a:rPr>
              <a:t> </a:t>
            </a:r>
            <a:r>
              <a:rPr lang="en-AU" sz="2800" dirty="0" smtClean="0"/>
              <a:t>($s1)</a:t>
            </a:r>
          </a:p>
          <a:p>
            <a:pPr lvl="1">
              <a:lnSpc>
                <a:spcPct val="90000"/>
              </a:lnSpc>
              <a:buFont typeface="Wingdings" charset="2"/>
              <a:buNone/>
            </a:pPr>
            <a:r>
              <a:rPr lang="en-AU" sz="2200" dirty="0">
                <a:latin typeface="Courier New"/>
                <a:cs typeface="Courier New"/>
              </a:rPr>
              <a:t>try: add $t0,$zero,$s4 ;copy exchange value</a:t>
            </a:r>
          </a:p>
          <a:p>
            <a:pPr lvl="1">
              <a:lnSpc>
                <a:spcPct val="90000"/>
              </a:lnSpc>
              <a:buFont typeface="Wingdings" charset="2"/>
              <a:buNone/>
            </a:pPr>
            <a:r>
              <a:rPr lang="en-AU" sz="2200" dirty="0">
                <a:latin typeface="Courier New"/>
                <a:cs typeface="Courier New"/>
              </a:rPr>
              <a:t>     ll  $t1,0($s1)    ;load linked</a:t>
            </a:r>
          </a:p>
          <a:p>
            <a:pPr lvl="1">
              <a:lnSpc>
                <a:spcPct val="90000"/>
              </a:lnSpc>
              <a:buFont typeface="Wingdings" charset="2"/>
              <a:buNone/>
            </a:pPr>
            <a:r>
              <a:rPr lang="en-AU" sz="2200" dirty="0">
                <a:latin typeface="Courier New"/>
                <a:cs typeface="Courier New"/>
              </a:rPr>
              <a:t>     sc  $t0,0($s1)    ;store conditional</a:t>
            </a:r>
          </a:p>
          <a:p>
            <a:pPr lvl="1">
              <a:lnSpc>
                <a:spcPct val="90000"/>
              </a:lnSpc>
              <a:buFont typeface="Wingdings" charset="2"/>
              <a:buNone/>
            </a:pPr>
            <a:r>
              <a:rPr lang="en-AU" sz="2200" dirty="0">
                <a:latin typeface="Courier New"/>
                <a:cs typeface="Courier New"/>
              </a:rPr>
              <a:t>     beq $t0,$zero,try ;branch store fails</a:t>
            </a:r>
          </a:p>
          <a:p>
            <a:pPr lvl="1">
              <a:lnSpc>
                <a:spcPct val="90000"/>
              </a:lnSpc>
              <a:buFont typeface="Wingdings" charset="2"/>
              <a:buNone/>
            </a:pPr>
            <a:r>
              <a:rPr lang="en-AU" sz="2200" dirty="0">
                <a:latin typeface="Courier New"/>
                <a:cs typeface="Courier New"/>
              </a:rPr>
              <a:t>     add $s4,$zero,$t1 ;put load value in $s4</a:t>
            </a:r>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err="1" smtClean="0"/>
              <a:t>OpenMP</a:t>
            </a:r>
            <a:r>
              <a:rPr lang="en-US" dirty="0" smtClean="0"/>
              <a:t> Pitfall #1: </a:t>
            </a:r>
            <a:br>
              <a:rPr lang="en-US" dirty="0" smtClean="0"/>
            </a:br>
            <a:r>
              <a:rPr lang="en-US" dirty="0" smtClean="0"/>
              <a:t>Data Dependencies</a:t>
            </a:r>
            <a:endParaRPr lang="en-US" dirty="0"/>
          </a:p>
        </p:txBody>
      </p:sp>
      <p:sp>
        <p:nvSpPr>
          <p:cNvPr id="55299" name="Rectangle 3"/>
          <p:cNvSpPr>
            <a:spLocks noGrp="1" noChangeArrowheads="1"/>
          </p:cNvSpPr>
          <p:nvPr>
            <p:ph type="body" idx="1"/>
          </p:nvPr>
        </p:nvSpPr>
        <p:spPr/>
        <p:txBody>
          <a:bodyPr>
            <a:normAutofit fontScale="92500" lnSpcReduction="20000"/>
          </a:bodyPr>
          <a:lstStyle/>
          <a:p>
            <a:r>
              <a:rPr lang="en-US" dirty="0" smtClean="0"/>
              <a:t>Consider the following code:</a:t>
            </a:r>
          </a:p>
          <a:p>
            <a:pPr lvl="1">
              <a:buNone/>
            </a:pPr>
            <a:r>
              <a:rPr lang="en-US" dirty="0" smtClean="0">
                <a:latin typeface="Courier New"/>
                <a:cs typeface="Courier New"/>
              </a:rPr>
              <a:t>	a[0] = 1;</a:t>
            </a:r>
          </a:p>
          <a:p>
            <a:pPr lvl="1">
              <a:buNone/>
            </a:pPr>
            <a:r>
              <a:rPr lang="en-US" dirty="0" smtClean="0">
                <a:latin typeface="Courier New"/>
                <a:cs typeface="Courier New"/>
              </a:rPr>
              <a:t>	</a:t>
            </a:r>
            <a:r>
              <a:rPr lang="en-US" dirty="0" err="1" smtClean="0">
                <a:latin typeface="Courier New"/>
                <a:cs typeface="Courier New"/>
              </a:rPr>
              <a:t>for(i</a:t>
            </a:r>
            <a:r>
              <a:rPr lang="en-US" dirty="0" smtClean="0">
                <a:latin typeface="Courier New"/>
                <a:cs typeface="Courier New"/>
              </a:rPr>
              <a:t>=1; </a:t>
            </a:r>
            <a:r>
              <a:rPr lang="en-US" dirty="0" err="1" smtClean="0">
                <a:latin typeface="Courier New"/>
                <a:cs typeface="Courier New"/>
              </a:rPr>
              <a:t>i</a:t>
            </a:r>
            <a:r>
              <a:rPr lang="en-US" dirty="0" smtClean="0">
                <a:latin typeface="Courier New"/>
                <a:cs typeface="Courier New"/>
              </a:rPr>
              <a:t>&lt;5; </a:t>
            </a:r>
            <a:r>
              <a:rPr lang="en-US" dirty="0" err="1" smtClean="0">
                <a:latin typeface="Courier New"/>
                <a:cs typeface="Courier New"/>
              </a:rPr>
              <a:t>i</a:t>
            </a:r>
            <a:r>
              <a:rPr lang="en-US" dirty="0" smtClean="0">
                <a:latin typeface="Courier New"/>
                <a:cs typeface="Courier New"/>
              </a:rPr>
              <a:t>++) </a:t>
            </a:r>
          </a:p>
          <a:p>
            <a:pPr lvl="1">
              <a:buNone/>
            </a:pPr>
            <a:r>
              <a:rPr lang="en-US" dirty="0" smtClean="0">
                <a:latin typeface="Courier New"/>
                <a:cs typeface="Courier New"/>
              </a:rPr>
              <a:t>	</a:t>
            </a:r>
            <a:r>
              <a:rPr lang="en-US" dirty="0" err="1" smtClean="0">
                <a:latin typeface="Courier New"/>
                <a:cs typeface="Courier New"/>
              </a:rPr>
              <a:t>a[i</a:t>
            </a:r>
            <a:r>
              <a:rPr lang="en-US" dirty="0" smtClean="0">
                <a:latin typeface="Courier New"/>
                <a:cs typeface="Courier New"/>
              </a:rPr>
              <a:t>] = </a:t>
            </a:r>
            <a:r>
              <a:rPr lang="en-US" dirty="0" err="1" smtClean="0">
                <a:latin typeface="Courier New"/>
                <a:cs typeface="Courier New"/>
              </a:rPr>
              <a:t>i</a:t>
            </a:r>
            <a:r>
              <a:rPr lang="en-US" dirty="0" smtClean="0">
                <a:latin typeface="Courier New"/>
                <a:cs typeface="Courier New"/>
              </a:rPr>
              <a:t> + a[i-1]; </a:t>
            </a:r>
          </a:p>
          <a:p>
            <a:pPr lvl="1">
              <a:buNone/>
            </a:pPr>
            <a:r>
              <a:rPr lang="en-US" dirty="0" smtClean="0"/>
              <a:t> </a:t>
            </a:r>
          </a:p>
          <a:p>
            <a:r>
              <a:rPr lang="en-US" dirty="0" smtClean="0"/>
              <a:t>There are dependencies between loop iterations </a:t>
            </a:r>
          </a:p>
          <a:p>
            <a:r>
              <a:rPr lang="en-US" dirty="0" smtClean="0"/>
              <a:t>Sections of loops split between threads will not necessarily execute in order</a:t>
            </a:r>
          </a:p>
          <a:p>
            <a:r>
              <a:rPr lang="en-US" dirty="0" smtClean="0"/>
              <a:t>Out of order loop execution will result in undefined behavior</a:t>
            </a:r>
            <a:endParaRPr lang="en-US" dirty="0"/>
          </a:p>
        </p:txBody>
      </p:sp>
      <p:sp>
        <p:nvSpPr>
          <p:cNvPr id="4" name="Date Placeholder 3"/>
          <p:cNvSpPr>
            <a:spLocks noGrp="1"/>
          </p:cNvSpPr>
          <p:nvPr>
            <p:ph type="dt" sz="half" idx="10"/>
          </p:nvPr>
        </p:nvSpPr>
        <p:spPr/>
        <p:txBody>
          <a:bodyPr/>
          <a:lstStyle/>
          <a:p>
            <a:fld id="{9C175EDE-C367-724D-AAF9-2523FD5E255F}" type="datetime1">
              <a:rPr lang="en-US" smtClean="0"/>
              <a:pPr/>
              <a:t>7/19/2011</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60</a:t>
            </a:fld>
            <a:endParaRPr lang="en-US" dirty="0"/>
          </a:p>
        </p:txBody>
      </p:sp>
      <p:sp>
        <p:nvSpPr>
          <p:cNvPr id="6" name="Footer Placeholder 5"/>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0138" y="139174"/>
            <a:ext cx="8686800" cy="1143000"/>
          </a:xfrm>
        </p:spPr>
        <p:txBody>
          <a:bodyPr>
            <a:normAutofit fontScale="90000"/>
          </a:bodyPr>
          <a:lstStyle/>
          <a:p>
            <a:r>
              <a:rPr lang="en-US" dirty="0" smtClean="0"/>
              <a:t>Open MP Pitfall #2: Avoiding </a:t>
            </a:r>
            <a:r>
              <a:rPr lang="en-US" dirty="0" smtClean="0"/>
              <a:t>Sharing Issues by </a:t>
            </a:r>
            <a:r>
              <a:rPr lang="en-US" dirty="0" smtClean="0"/>
              <a:t>Using Private Variables</a:t>
            </a:r>
            <a:endParaRPr lang="en-US" dirty="0"/>
          </a:p>
        </p:txBody>
      </p:sp>
      <p:sp>
        <p:nvSpPr>
          <p:cNvPr id="59395" name="Rectangle 3"/>
          <p:cNvSpPr>
            <a:spLocks noGrp="1" noChangeArrowheads="1"/>
          </p:cNvSpPr>
          <p:nvPr>
            <p:ph type="body" idx="1"/>
          </p:nvPr>
        </p:nvSpPr>
        <p:spPr>
          <a:xfrm>
            <a:off x="457200" y="1397004"/>
            <a:ext cx="8229600" cy="4525963"/>
          </a:xfrm>
        </p:spPr>
        <p:txBody>
          <a:bodyPr>
            <a:noAutofit/>
          </a:bodyPr>
          <a:lstStyle/>
          <a:p>
            <a:pPr marL="0">
              <a:lnSpc>
                <a:spcPct val="85000"/>
              </a:lnSpc>
              <a:spcBef>
                <a:spcPts val="0"/>
              </a:spcBef>
            </a:pPr>
            <a:r>
              <a:rPr lang="en-US" dirty="0" smtClean="0"/>
              <a:t>Consider the following loop:</a:t>
            </a:r>
          </a:p>
          <a:p>
            <a:pPr marL="0">
              <a:lnSpc>
                <a:spcPct val="85000"/>
              </a:lnSpc>
              <a:spcBef>
                <a:spcPts val="0"/>
              </a:spcBef>
              <a:buNone/>
            </a:pPr>
            <a:r>
              <a:rPr lang="en-US" sz="2000" dirty="0" smtClean="0">
                <a:latin typeface="Courier New"/>
                <a:cs typeface="Courier New"/>
              </a:rPr>
              <a:t>	#</a:t>
            </a:r>
            <a:r>
              <a:rPr lang="en-US" sz="2000" dirty="0" err="1" smtClean="0">
                <a:latin typeface="Courier New"/>
                <a:cs typeface="Courier New"/>
              </a:rPr>
              <a:t>pragma</a:t>
            </a:r>
            <a:r>
              <a:rPr lang="en-US" sz="2000" dirty="0" smtClean="0">
                <a:latin typeface="Courier New"/>
                <a:cs typeface="Courier New"/>
              </a:rPr>
              <a:t> </a:t>
            </a:r>
            <a:r>
              <a:rPr lang="en-US" sz="2000" dirty="0" err="1" smtClean="0">
                <a:latin typeface="Courier New"/>
                <a:cs typeface="Courier New"/>
              </a:rPr>
              <a:t>omp</a:t>
            </a:r>
            <a:r>
              <a:rPr lang="en-US" sz="2000" dirty="0" smtClean="0">
                <a:latin typeface="Courier New"/>
                <a:cs typeface="Courier New"/>
              </a:rPr>
              <a:t> parallel for </a:t>
            </a:r>
          </a:p>
          <a:p>
            <a:pPr marL="0">
              <a:lnSpc>
                <a:spcPct val="85000"/>
              </a:lnSpc>
              <a:spcBef>
                <a:spcPts val="0"/>
              </a:spcBef>
              <a:buNone/>
            </a:pPr>
            <a:r>
              <a:rPr lang="en-US" sz="2000" dirty="0" smtClean="0">
                <a:latin typeface="Courier New"/>
                <a:cs typeface="Courier New"/>
              </a:rPr>
              <a:t>	{ </a:t>
            </a:r>
          </a:p>
          <a:p>
            <a:pPr marL="0">
              <a:lnSpc>
                <a:spcPct val="85000"/>
              </a:lnSpc>
              <a:spcBef>
                <a:spcPts val="0"/>
              </a:spcBef>
              <a:buNone/>
            </a:pPr>
            <a:r>
              <a:rPr lang="en-US" sz="2000" dirty="0" smtClean="0">
                <a:latin typeface="Courier New"/>
                <a:cs typeface="Courier New"/>
              </a:rPr>
              <a:t>			</a:t>
            </a:r>
            <a:r>
              <a:rPr lang="en-US" sz="2000" dirty="0" err="1" smtClean="0">
                <a:latin typeface="Courier New"/>
                <a:cs typeface="Courier New"/>
              </a:rPr>
              <a:t>for(i</a:t>
            </a:r>
            <a:r>
              <a:rPr lang="en-US" sz="2000" dirty="0" smtClean="0">
                <a:latin typeface="Courier New"/>
                <a:cs typeface="Courier New"/>
              </a:rPr>
              <a:t>=0; </a:t>
            </a:r>
            <a:r>
              <a:rPr lang="en-US" sz="2000" dirty="0" err="1" smtClean="0">
                <a:latin typeface="Courier New"/>
                <a:cs typeface="Courier New"/>
              </a:rPr>
              <a:t>i</a:t>
            </a:r>
            <a:r>
              <a:rPr lang="en-US" sz="2000" dirty="0" smtClean="0">
                <a:latin typeface="Courier New"/>
                <a:cs typeface="Courier New"/>
              </a:rPr>
              <a:t>&lt;</a:t>
            </a:r>
            <a:r>
              <a:rPr lang="en-US" sz="2000" dirty="0" err="1" smtClean="0">
                <a:latin typeface="Courier New"/>
                <a:cs typeface="Courier New"/>
              </a:rPr>
              <a:t>n</a:t>
            </a:r>
            <a:r>
              <a:rPr lang="en-US" sz="2000" dirty="0" smtClean="0">
                <a:latin typeface="Courier New"/>
                <a:cs typeface="Courier New"/>
              </a:rPr>
              <a:t>; </a:t>
            </a:r>
            <a:r>
              <a:rPr lang="en-US" sz="2000" dirty="0" err="1" smtClean="0">
                <a:latin typeface="Courier New"/>
                <a:cs typeface="Courier New"/>
              </a:rPr>
              <a:t>i</a:t>
            </a:r>
            <a:r>
              <a:rPr lang="en-US" sz="2000" dirty="0" smtClean="0">
                <a:latin typeface="Courier New"/>
                <a:cs typeface="Courier New"/>
              </a:rPr>
              <a:t>++){ </a:t>
            </a:r>
          </a:p>
          <a:p>
            <a:pPr marL="0">
              <a:lnSpc>
                <a:spcPct val="85000"/>
              </a:lnSpc>
              <a:spcBef>
                <a:spcPts val="0"/>
              </a:spcBef>
              <a:buNone/>
            </a:pPr>
            <a:r>
              <a:rPr lang="en-US" sz="2000" dirty="0" smtClean="0">
                <a:latin typeface="Courier New"/>
                <a:cs typeface="Courier New"/>
              </a:rPr>
              <a:t>				temp = 2.0*</a:t>
            </a:r>
            <a:r>
              <a:rPr lang="en-US" sz="2000" dirty="0" err="1" smtClean="0">
                <a:latin typeface="Courier New"/>
                <a:cs typeface="Courier New"/>
              </a:rPr>
              <a:t>a[i</a:t>
            </a:r>
            <a:r>
              <a:rPr lang="en-US" sz="2000" dirty="0" smtClean="0">
                <a:latin typeface="Courier New"/>
                <a:cs typeface="Courier New"/>
              </a:rPr>
              <a:t>]; </a:t>
            </a:r>
          </a:p>
          <a:p>
            <a:pPr marL="0">
              <a:lnSpc>
                <a:spcPct val="85000"/>
              </a:lnSpc>
              <a:spcBef>
                <a:spcPts val="0"/>
              </a:spcBef>
              <a:buNone/>
            </a:pPr>
            <a:r>
              <a:rPr lang="en-US" sz="2000" dirty="0" smtClean="0">
                <a:latin typeface="Courier New"/>
                <a:cs typeface="Courier New"/>
              </a:rPr>
              <a:t>				</a:t>
            </a:r>
            <a:r>
              <a:rPr lang="en-US" sz="2000" dirty="0" err="1" smtClean="0">
                <a:latin typeface="Courier New"/>
                <a:cs typeface="Courier New"/>
              </a:rPr>
              <a:t>a[i</a:t>
            </a:r>
            <a:r>
              <a:rPr lang="en-US" sz="2000" dirty="0" smtClean="0">
                <a:latin typeface="Courier New"/>
                <a:cs typeface="Courier New"/>
              </a:rPr>
              <a:t>] = temp; </a:t>
            </a:r>
          </a:p>
          <a:p>
            <a:pPr marL="0">
              <a:lnSpc>
                <a:spcPct val="85000"/>
              </a:lnSpc>
              <a:spcBef>
                <a:spcPts val="0"/>
              </a:spcBef>
              <a:buNone/>
            </a:pPr>
            <a:r>
              <a:rPr lang="en-US" sz="2000" dirty="0" smtClean="0">
                <a:latin typeface="Courier New"/>
                <a:cs typeface="Courier New"/>
              </a:rPr>
              <a:t>				</a:t>
            </a:r>
            <a:r>
              <a:rPr lang="en-US" sz="2000" dirty="0" err="1" smtClean="0">
                <a:latin typeface="Courier New"/>
                <a:cs typeface="Courier New"/>
              </a:rPr>
              <a:t>b[i</a:t>
            </a:r>
            <a:r>
              <a:rPr lang="en-US" sz="2000" dirty="0" smtClean="0">
                <a:latin typeface="Courier New"/>
                <a:cs typeface="Courier New"/>
              </a:rPr>
              <a:t>] = </a:t>
            </a:r>
            <a:r>
              <a:rPr lang="en-US" sz="2000" dirty="0" err="1" smtClean="0">
                <a:latin typeface="Courier New"/>
                <a:cs typeface="Courier New"/>
              </a:rPr>
              <a:t>c[i</a:t>
            </a:r>
            <a:r>
              <a:rPr lang="en-US" sz="2000" dirty="0" smtClean="0">
                <a:latin typeface="Courier New"/>
                <a:cs typeface="Courier New"/>
              </a:rPr>
              <a:t>]/temp; </a:t>
            </a:r>
          </a:p>
          <a:p>
            <a:pPr marL="0">
              <a:lnSpc>
                <a:spcPct val="85000"/>
              </a:lnSpc>
              <a:spcBef>
                <a:spcPts val="0"/>
              </a:spcBef>
              <a:buNone/>
            </a:pPr>
            <a:r>
              <a:rPr lang="en-US" sz="2000" dirty="0" smtClean="0">
                <a:latin typeface="Courier New"/>
                <a:cs typeface="Courier New"/>
              </a:rPr>
              <a:t>			} </a:t>
            </a:r>
          </a:p>
          <a:p>
            <a:pPr marL="0">
              <a:lnSpc>
                <a:spcPct val="85000"/>
              </a:lnSpc>
              <a:spcBef>
                <a:spcPts val="0"/>
              </a:spcBef>
              <a:buNone/>
            </a:pPr>
            <a:r>
              <a:rPr lang="en-US" sz="2000" dirty="0" smtClean="0">
                <a:latin typeface="Courier New"/>
                <a:cs typeface="Courier New"/>
              </a:rPr>
              <a:t>	} </a:t>
            </a:r>
          </a:p>
          <a:p>
            <a:pPr marL="347472">
              <a:lnSpc>
                <a:spcPct val="85000"/>
              </a:lnSpc>
              <a:spcBef>
                <a:spcPts val="0"/>
              </a:spcBef>
            </a:pPr>
            <a:r>
              <a:rPr lang="en-US" dirty="0" smtClean="0"/>
              <a:t>Threads share common address space:  will be modifying temp simultaneously; solution:</a:t>
            </a:r>
          </a:p>
          <a:p>
            <a:pPr marL="0">
              <a:lnSpc>
                <a:spcPct val="85000"/>
              </a:lnSpc>
              <a:spcBef>
                <a:spcPts val="0"/>
              </a:spcBef>
              <a:buNone/>
            </a:pPr>
            <a:r>
              <a:rPr lang="en-US" sz="2000" dirty="0" smtClean="0">
                <a:latin typeface="Courier New" charset="0"/>
                <a:ea typeface="Courier New" charset="0"/>
                <a:cs typeface="Courier New" charset="0"/>
              </a:rPr>
              <a:t>	#</a:t>
            </a:r>
            <a:r>
              <a:rPr lang="en-US" sz="2000" dirty="0" err="1" smtClean="0">
                <a:latin typeface="Courier New" charset="0"/>
                <a:ea typeface="Courier New" charset="0"/>
                <a:cs typeface="Courier New" charset="0"/>
              </a:rPr>
              <a:t>pragma</a:t>
            </a:r>
            <a:r>
              <a:rPr lang="en-US" sz="2000" dirty="0" smtClean="0">
                <a:latin typeface="Courier New" charset="0"/>
                <a:ea typeface="Courier New" charset="0"/>
                <a:cs typeface="Courier New" charset="0"/>
              </a:rPr>
              <a:t> </a:t>
            </a:r>
            <a:r>
              <a:rPr lang="en-US" sz="2000" dirty="0" err="1" smtClean="0">
                <a:latin typeface="Courier New" charset="0"/>
                <a:ea typeface="Courier New" charset="0"/>
                <a:cs typeface="Courier New" charset="0"/>
              </a:rPr>
              <a:t>omp</a:t>
            </a:r>
            <a:r>
              <a:rPr lang="en-US" sz="2000" dirty="0" smtClean="0">
                <a:latin typeface="Courier New" charset="0"/>
                <a:ea typeface="Courier New" charset="0"/>
                <a:cs typeface="Courier New" charset="0"/>
              </a:rPr>
              <a:t> parallel for </a:t>
            </a:r>
            <a:r>
              <a:rPr lang="en-US" sz="2000" dirty="0" err="1" smtClean="0">
                <a:latin typeface="Courier New" charset="0"/>
                <a:ea typeface="Courier New" charset="0"/>
                <a:cs typeface="Courier New" charset="0"/>
              </a:rPr>
              <a:t>private(temp</a:t>
            </a:r>
            <a:r>
              <a:rPr lang="en-US" sz="2000" dirty="0" smtClean="0">
                <a:latin typeface="Courier New" charset="0"/>
                <a:ea typeface="Courier New" charset="0"/>
                <a:cs typeface="Courier New" charset="0"/>
              </a:rPr>
              <a:t>)</a:t>
            </a:r>
          </a:p>
          <a:p>
            <a:pPr marL="0">
              <a:lnSpc>
                <a:spcPct val="85000"/>
              </a:lnSpc>
              <a:spcBef>
                <a:spcPts val="0"/>
              </a:spcBef>
              <a:buNone/>
            </a:pPr>
            <a:r>
              <a:rPr lang="en-US" sz="2000" dirty="0" smtClean="0">
                <a:latin typeface="Courier New" charset="0"/>
                <a:ea typeface="Courier New" charset="0"/>
                <a:cs typeface="Courier New" charset="0"/>
              </a:rPr>
              <a:t>	{ </a:t>
            </a:r>
          </a:p>
          <a:p>
            <a:pPr marL="0">
              <a:lnSpc>
                <a:spcPct val="85000"/>
              </a:lnSpc>
              <a:spcBef>
                <a:spcPts val="0"/>
              </a:spcBef>
              <a:buNone/>
            </a:pPr>
            <a:r>
              <a:rPr lang="en-US" sz="2000" dirty="0" smtClean="0">
                <a:latin typeface="Courier New" charset="0"/>
                <a:ea typeface="Courier New" charset="0"/>
                <a:cs typeface="Courier New" charset="0"/>
              </a:rPr>
              <a:t>		</a:t>
            </a:r>
            <a:r>
              <a:rPr lang="en-US" sz="2000" dirty="0" err="1" smtClean="0">
                <a:latin typeface="Courier New" charset="0"/>
                <a:ea typeface="Courier New" charset="0"/>
                <a:cs typeface="Courier New" charset="0"/>
              </a:rPr>
              <a:t>for(i</a:t>
            </a:r>
            <a:r>
              <a:rPr lang="en-US" sz="2000" dirty="0" smtClean="0">
                <a:latin typeface="Courier New" charset="0"/>
                <a:ea typeface="Courier New" charset="0"/>
                <a:cs typeface="Courier New" charset="0"/>
              </a:rPr>
              <a:t>=0; </a:t>
            </a:r>
            <a:r>
              <a:rPr lang="en-US" sz="2000" dirty="0" err="1" smtClean="0">
                <a:latin typeface="Courier New" charset="0"/>
                <a:ea typeface="Courier New" charset="0"/>
                <a:cs typeface="Courier New" charset="0"/>
              </a:rPr>
              <a:t>i</a:t>
            </a:r>
            <a:r>
              <a:rPr lang="en-US" sz="2000" dirty="0" smtClean="0">
                <a:latin typeface="Courier New" charset="0"/>
                <a:ea typeface="Courier New" charset="0"/>
                <a:cs typeface="Courier New" charset="0"/>
              </a:rPr>
              <a:t>&lt;</a:t>
            </a:r>
            <a:r>
              <a:rPr lang="en-US" sz="2000" dirty="0" err="1" smtClean="0">
                <a:latin typeface="Courier New" charset="0"/>
                <a:ea typeface="Courier New" charset="0"/>
                <a:cs typeface="Courier New" charset="0"/>
              </a:rPr>
              <a:t>n</a:t>
            </a:r>
            <a:r>
              <a:rPr lang="en-US" sz="2000" dirty="0" smtClean="0">
                <a:latin typeface="Courier New" charset="0"/>
                <a:ea typeface="Courier New" charset="0"/>
                <a:cs typeface="Courier New" charset="0"/>
              </a:rPr>
              <a:t>; </a:t>
            </a:r>
            <a:r>
              <a:rPr lang="en-US" sz="2000" dirty="0" err="1" smtClean="0">
                <a:latin typeface="Courier New" charset="0"/>
                <a:ea typeface="Courier New" charset="0"/>
                <a:cs typeface="Courier New" charset="0"/>
              </a:rPr>
              <a:t>i</a:t>
            </a:r>
            <a:r>
              <a:rPr lang="en-US" sz="2000" dirty="0" smtClean="0">
                <a:latin typeface="Courier New" charset="0"/>
                <a:ea typeface="Courier New" charset="0"/>
                <a:cs typeface="Courier New" charset="0"/>
              </a:rPr>
              <a:t>++){ </a:t>
            </a:r>
          </a:p>
          <a:p>
            <a:pPr marL="0">
              <a:lnSpc>
                <a:spcPct val="85000"/>
              </a:lnSpc>
              <a:spcBef>
                <a:spcPts val="0"/>
              </a:spcBef>
              <a:buNone/>
            </a:pPr>
            <a:r>
              <a:rPr lang="en-US" sz="2000" dirty="0" smtClean="0">
                <a:latin typeface="Courier New" charset="0"/>
                <a:ea typeface="Courier New" charset="0"/>
                <a:cs typeface="Courier New" charset="0"/>
              </a:rPr>
              <a:t>			temp = 2.0*</a:t>
            </a:r>
            <a:r>
              <a:rPr lang="en-US" sz="2000" dirty="0" err="1" smtClean="0">
                <a:latin typeface="Courier New" charset="0"/>
                <a:ea typeface="Courier New" charset="0"/>
                <a:cs typeface="Courier New" charset="0"/>
              </a:rPr>
              <a:t>a[i</a:t>
            </a:r>
            <a:r>
              <a:rPr lang="en-US" sz="2000" dirty="0" smtClean="0">
                <a:latin typeface="Courier New" charset="0"/>
                <a:ea typeface="Courier New" charset="0"/>
                <a:cs typeface="Courier New" charset="0"/>
              </a:rPr>
              <a:t>]; </a:t>
            </a:r>
          </a:p>
          <a:p>
            <a:pPr marL="0">
              <a:lnSpc>
                <a:spcPct val="85000"/>
              </a:lnSpc>
              <a:spcBef>
                <a:spcPts val="0"/>
              </a:spcBef>
              <a:buNone/>
            </a:pPr>
            <a:r>
              <a:rPr lang="en-US" sz="2000" dirty="0" smtClean="0">
                <a:latin typeface="Courier New" charset="0"/>
                <a:ea typeface="Courier New" charset="0"/>
                <a:cs typeface="Courier New" charset="0"/>
              </a:rPr>
              <a:t>			</a:t>
            </a:r>
            <a:r>
              <a:rPr lang="en-US" sz="2000" dirty="0" err="1" smtClean="0">
                <a:latin typeface="Courier New" charset="0"/>
                <a:ea typeface="Courier New" charset="0"/>
                <a:cs typeface="Courier New" charset="0"/>
              </a:rPr>
              <a:t>a[i</a:t>
            </a:r>
            <a:r>
              <a:rPr lang="en-US" sz="2000" dirty="0" smtClean="0">
                <a:latin typeface="Courier New" charset="0"/>
                <a:ea typeface="Courier New" charset="0"/>
                <a:cs typeface="Courier New" charset="0"/>
              </a:rPr>
              <a:t>] = temp; </a:t>
            </a:r>
          </a:p>
          <a:p>
            <a:pPr marL="0">
              <a:lnSpc>
                <a:spcPct val="85000"/>
              </a:lnSpc>
              <a:spcBef>
                <a:spcPts val="0"/>
              </a:spcBef>
              <a:buNone/>
            </a:pPr>
            <a:r>
              <a:rPr lang="en-US" sz="2000" dirty="0" smtClean="0">
                <a:latin typeface="Courier New" charset="0"/>
                <a:ea typeface="Courier New" charset="0"/>
                <a:cs typeface="Courier New" charset="0"/>
              </a:rPr>
              <a:t>			</a:t>
            </a:r>
            <a:r>
              <a:rPr lang="en-US" sz="2000" dirty="0" err="1" smtClean="0">
                <a:latin typeface="Courier New" charset="0"/>
                <a:ea typeface="Courier New" charset="0"/>
                <a:cs typeface="Courier New" charset="0"/>
              </a:rPr>
              <a:t>b[i</a:t>
            </a:r>
            <a:r>
              <a:rPr lang="en-US" sz="2000" dirty="0" smtClean="0">
                <a:latin typeface="Courier New" charset="0"/>
                <a:ea typeface="Courier New" charset="0"/>
                <a:cs typeface="Courier New" charset="0"/>
              </a:rPr>
              <a:t>] = </a:t>
            </a:r>
            <a:r>
              <a:rPr lang="en-US" sz="2000" dirty="0" err="1" smtClean="0">
                <a:latin typeface="Courier New" charset="0"/>
                <a:ea typeface="Courier New" charset="0"/>
                <a:cs typeface="Courier New" charset="0"/>
              </a:rPr>
              <a:t>c[i</a:t>
            </a:r>
            <a:r>
              <a:rPr lang="en-US" sz="2000" dirty="0" smtClean="0">
                <a:latin typeface="Courier New" charset="0"/>
                <a:ea typeface="Courier New" charset="0"/>
                <a:cs typeface="Courier New" charset="0"/>
              </a:rPr>
              <a:t>]/temp; </a:t>
            </a:r>
          </a:p>
          <a:p>
            <a:pPr marL="0">
              <a:lnSpc>
                <a:spcPct val="85000"/>
              </a:lnSpc>
              <a:spcBef>
                <a:spcPts val="0"/>
              </a:spcBef>
              <a:buNone/>
            </a:pPr>
            <a:r>
              <a:rPr lang="en-US" sz="2000" dirty="0" smtClean="0">
                <a:latin typeface="Courier New" charset="0"/>
                <a:ea typeface="Courier New" charset="0"/>
                <a:cs typeface="Courier New" charset="0"/>
              </a:rPr>
              <a:t>		} </a:t>
            </a:r>
          </a:p>
          <a:p>
            <a:pPr marL="0">
              <a:lnSpc>
                <a:spcPct val="85000"/>
              </a:lnSpc>
              <a:spcBef>
                <a:spcPts val="0"/>
              </a:spcBef>
              <a:buNone/>
            </a:pPr>
            <a:r>
              <a:rPr lang="en-US" sz="2000" dirty="0" smtClean="0">
                <a:latin typeface="Courier New" charset="0"/>
                <a:ea typeface="Courier New" charset="0"/>
                <a:cs typeface="Courier New" charset="0"/>
              </a:rPr>
              <a:t>	} </a:t>
            </a:r>
          </a:p>
        </p:txBody>
      </p:sp>
      <p:sp>
        <p:nvSpPr>
          <p:cNvPr id="4" name="Date Placeholder 3"/>
          <p:cNvSpPr>
            <a:spLocks noGrp="1"/>
          </p:cNvSpPr>
          <p:nvPr>
            <p:ph type="dt" sz="half" idx="10"/>
          </p:nvPr>
        </p:nvSpPr>
        <p:spPr/>
        <p:txBody>
          <a:bodyPr/>
          <a:lstStyle/>
          <a:p>
            <a:fld id="{72F76414-999B-2444-971E-833A35FF7209}" type="datetime1">
              <a:rPr lang="en-US" smtClean="0"/>
              <a:pPr/>
              <a:t>7/19/2011</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61</a:t>
            </a:fld>
            <a:endParaRPr lang="en-US" dirty="0"/>
          </a:p>
        </p:txBody>
      </p:sp>
      <p:sp>
        <p:nvSpPr>
          <p:cNvPr id="6" name="Footer Placeholder 5"/>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err="1" smtClean="0"/>
              <a:t>OpenMP</a:t>
            </a:r>
            <a:r>
              <a:rPr lang="en-US" dirty="0" smtClean="0"/>
              <a:t> Pitfall #3: Updating Shared Variables Simultaneously</a:t>
            </a:r>
            <a:endParaRPr lang="en-US" dirty="0"/>
          </a:p>
        </p:txBody>
      </p:sp>
      <p:sp>
        <p:nvSpPr>
          <p:cNvPr id="71683" name="Rectangle 3"/>
          <p:cNvSpPr>
            <a:spLocks noGrp="1" noChangeArrowheads="1"/>
          </p:cNvSpPr>
          <p:nvPr>
            <p:ph type="body" idx="1"/>
          </p:nvPr>
        </p:nvSpPr>
        <p:spPr>
          <a:xfrm>
            <a:off x="457200" y="1600200"/>
            <a:ext cx="8686800" cy="4525963"/>
          </a:xfrm>
        </p:spPr>
        <p:txBody>
          <a:bodyPr>
            <a:normAutofit fontScale="77500" lnSpcReduction="20000"/>
          </a:bodyPr>
          <a:lstStyle/>
          <a:p>
            <a:r>
              <a:rPr lang="en-US" dirty="0" smtClean="0"/>
              <a:t>Now consider a global sum:</a:t>
            </a:r>
          </a:p>
          <a:p>
            <a:pPr>
              <a:buNone/>
            </a:pPr>
            <a:r>
              <a:rPr lang="en-US" dirty="0" smtClean="0">
                <a:latin typeface="Courier New"/>
                <a:cs typeface="Courier New"/>
              </a:rPr>
              <a:t>	</a:t>
            </a:r>
            <a:r>
              <a:rPr lang="en-US" dirty="0" err="1" smtClean="0">
                <a:latin typeface="Courier New"/>
                <a:cs typeface="Courier New"/>
              </a:rPr>
              <a:t>for(i</a:t>
            </a:r>
            <a:r>
              <a:rPr lang="en-US" dirty="0" smtClean="0">
                <a:latin typeface="Courier New"/>
                <a:cs typeface="Courier New"/>
              </a:rPr>
              <a:t>=0; </a:t>
            </a:r>
            <a:r>
              <a:rPr lang="en-US" dirty="0" err="1" smtClean="0">
                <a:latin typeface="Courier New"/>
                <a:cs typeface="Courier New"/>
              </a:rPr>
              <a:t>i</a:t>
            </a:r>
            <a:r>
              <a:rPr lang="en-US" dirty="0" smtClean="0">
                <a:latin typeface="Courier New"/>
                <a:cs typeface="Courier New"/>
              </a:rPr>
              <a:t>&lt;</a:t>
            </a:r>
            <a:r>
              <a:rPr lang="en-US" dirty="0" err="1" smtClean="0">
                <a:latin typeface="Courier New"/>
                <a:cs typeface="Courier New"/>
              </a:rPr>
              <a:t>n</a:t>
            </a:r>
            <a:r>
              <a:rPr lang="en-US" dirty="0" smtClean="0">
                <a:latin typeface="Courier New"/>
                <a:cs typeface="Courier New"/>
              </a:rPr>
              <a:t>; </a:t>
            </a:r>
            <a:r>
              <a:rPr lang="en-US" dirty="0" err="1" smtClean="0">
                <a:latin typeface="Courier New"/>
                <a:cs typeface="Courier New"/>
              </a:rPr>
              <a:t>i</a:t>
            </a:r>
            <a:r>
              <a:rPr lang="en-US" dirty="0" smtClean="0">
                <a:latin typeface="Courier New"/>
                <a:cs typeface="Courier New"/>
              </a:rPr>
              <a:t>++)</a:t>
            </a:r>
          </a:p>
          <a:p>
            <a:pPr>
              <a:buNone/>
            </a:pPr>
            <a:r>
              <a:rPr lang="en-US" dirty="0" smtClean="0">
                <a:latin typeface="Courier New"/>
                <a:cs typeface="Courier New"/>
              </a:rPr>
              <a:t>	   sum = sum + </a:t>
            </a:r>
            <a:r>
              <a:rPr lang="en-US" dirty="0" err="1" smtClean="0">
                <a:latin typeface="Courier New"/>
                <a:cs typeface="Courier New"/>
              </a:rPr>
              <a:t>a[i</a:t>
            </a:r>
            <a:r>
              <a:rPr lang="en-US" dirty="0" smtClean="0">
                <a:latin typeface="Courier New"/>
                <a:cs typeface="Courier New"/>
              </a:rPr>
              <a:t>]; </a:t>
            </a:r>
          </a:p>
          <a:p>
            <a:r>
              <a:rPr lang="en-US" dirty="0" smtClean="0"/>
              <a:t>This can be done by surrounding the summation by a critical section, but for convenience, </a:t>
            </a:r>
            <a:r>
              <a:rPr lang="en-US" dirty="0" err="1" smtClean="0"/>
              <a:t>OpenMP</a:t>
            </a:r>
            <a:r>
              <a:rPr lang="en-US" dirty="0" smtClean="0"/>
              <a:t> also provides the reduction clause:</a:t>
            </a:r>
          </a:p>
          <a:p>
            <a:pPr>
              <a:buNone/>
            </a:pPr>
            <a:r>
              <a:rPr lang="en-US" dirty="0" smtClean="0"/>
              <a:t>	</a:t>
            </a:r>
            <a:r>
              <a:rPr lang="en-US" dirty="0" smtClean="0">
                <a:latin typeface="Courier New"/>
                <a:cs typeface="Courier New"/>
              </a:rPr>
              <a:t>#</a:t>
            </a:r>
            <a:r>
              <a:rPr lang="en-US" dirty="0" err="1" smtClean="0">
                <a:latin typeface="Courier New"/>
                <a:cs typeface="Courier New"/>
              </a:rPr>
              <a:t>pragma</a:t>
            </a:r>
            <a:r>
              <a:rPr lang="en-US" dirty="0" smtClean="0">
                <a:latin typeface="Courier New"/>
                <a:cs typeface="Courier New"/>
              </a:rPr>
              <a:t> </a:t>
            </a:r>
            <a:r>
              <a:rPr lang="en-US" dirty="0" err="1" smtClean="0">
                <a:latin typeface="Courier New"/>
                <a:cs typeface="Courier New"/>
              </a:rPr>
              <a:t>omp</a:t>
            </a:r>
            <a:r>
              <a:rPr lang="en-US" dirty="0" smtClean="0">
                <a:latin typeface="Courier New"/>
                <a:cs typeface="Courier New"/>
              </a:rPr>
              <a:t> parallel for </a:t>
            </a:r>
            <a:r>
              <a:rPr lang="en-US" dirty="0" err="1" smtClean="0">
                <a:latin typeface="Courier New"/>
                <a:cs typeface="Courier New"/>
              </a:rPr>
              <a:t>reduction(+:sum</a:t>
            </a:r>
            <a:r>
              <a:rPr lang="en-US" dirty="0" smtClean="0">
                <a:latin typeface="Courier New"/>
                <a:cs typeface="Courier New"/>
              </a:rPr>
              <a:t>)</a:t>
            </a:r>
          </a:p>
          <a:p>
            <a:pPr>
              <a:buNone/>
            </a:pPr>
            <a:r>
              <a:rPr lang="en-US" dirty="0" smtClean="0">
                <a:latin typeface="Courier New"/>
                <a:cs typeface="Courier New"/>
              </a:rPr>
              <a:t>	{</a:t>
            </a:r>
          </a:p>
          <a:p>
            <a:pPr>
              <a:buNone/>
            </a:pPr>
            <a:r>
              <a:rPr lang="en-US" dirty="0" smtClean="0">
                <a:latin typeface="Courier New"/>
                <a:cs typeface="Courier New"/>
              </a:rPr>
              <a:t>     </a:t>
            </a:r>
            <a:r>
              <a:rPr lang="en-US" dirty="0" err="1" smtClean="0">
                <a:latin typeface="Courier New"/>
                <a:cs typeface="Courier New"/>
              </a:rPr>
              <a:t>for(i</a:t>
            </a:r>
            <a:r>
              <a:rPr lang="en-US" dirty="0" smtClean="0">
                <a:latin typeface="Courier New"/>
                <a:cs typeface="Courier New"/>
              </a:rPr>
              <a:t>=0; </a:t>
            </a:r>
            <a:r>
              <a:rPr lang="en-US" dirty="0" err="1" smtClean="0">
                <a:latin typeface="Courier New"/>
                <a:cs typeface="Courier New"/>
              </a:rPr>
              <a:t>i</a:t>
            </a:r>
            <a:r>
              <a:rPr lang="en-US" dirty="0" smtClean="0">
                <a:latin typeface="Courier New"/>
                <a:cs typeface="Courier New"/>
              </a:rPr>
              <a:t>&lt;</a:t>
            </a:r>
            <a:r>
              <a:rPr lang="en-US" dirty="0" err="1" smtClean="0">
                <a:latin typeface="Courier New"/>
                <a:cs typeface="Courier New"/>
              </a:rPr>
              <a:t>n</a:t>
            </a:r>
            <a:r>
              <a:rPr lang="en-US" dirty="0" smtClean="0">
                <a:latin typeface="Courier New"/>
                <a:cs typeface="Courier New"/>
              </a:rPr>
              <a:t>; </a:t>
            </a:r>
            <a:r>
              <a:rPr lang="en-US" dirty="0" err="1" smtClean="0">
                <a:latin typeface="Courier New"/>
                <a:cs typeface="Courier New"/>
              </a:rPr>
              <a:t>i</a:t>
            </a:r>
            <a:r>
              <a:rPr lang="en-US" dirty="0" smtClean="0">
                <a:latin typeface="Courier New"/>
                <a:cs typeface="Courier New"/>
              </a:rPr>
              <a:t>++)</a:t>
            </a:r>
          </a:p>
          <a:p>
            <a:pPr>
              <a:buNone/>
            </a:pPr>
            <a:r>
              <a:rPr lang="en-US" dirty="0" smtClean="0">
                <a:latin typeface="Courier New"/>
                <a:cs typeface="Courier New"/>
              </a:rPr>
              <a:t>		      sum = sum + </a:t>
            </a:r>
            <a:r>
              <a:rPr lang="en-US" dirty="0" err="1" smtClean="0">
                <a:latin typeface="Courier New"/>
                <a:cs typeface="Courier New"/>
              </a:rPr>
              <a:t>a[i</a:t>
            </a:r>
            <a:r>
              <a:rPr lang="en-US" dirty="0" smtClean="0">
                <a:latin typeface="Courier New"/>
                <a:cs typeface="Courier New"/>
              </a:rPr>
              <a:t>];</a:t>
            </a:r>
          </a:p>
          <a:p>
            <a:pPr>
              <a:buNone/>
            </a:pPr>
            <a:r>
              <a:rPr lang="en-US" dirty="0" smtClean="0">
                <a:latin typeface="Courier New"/>
                <a:cs typeface="Courier New"/>
              </a:rPr>
              <a:t>	}</a:t>
            </a:r>
          </a:p>
          <a:p>
            <a:r>
              <a:rPr lang="en-US" dirty="0" smtClean="0">
                <a:latin typeface="+mj-lt"/>
                <a:cs typeface="Courier New"/>
              </a:rPr>
              <a:t>Compiler can generate highly efficient code for reduction</a:t>
            </a:r>
            <a:r>
              <a:rPr lang="en-US" dirty="0" smtClean="0">
                <a:latin typeface="Courier New"/>
                <a:cs typeface="Courier New"/>
              </a:rPr>
              <a:t> </a:t>
            </a:r>
            <a:endParaRPr lang="en-US" dirty="0">
              <a:latin typeface="Courier New"/>
              <a:cs typeface="Courier New"/>
            </a:endParaRPr>
          </a:p>
        </p:txBody>
      </p:sp>
      <p:sp>
        <p:nvSpPr>
          <p:cNvPr id="4" name="Date Placeholder 3"/>
          <p:cNvSpPr>
            <a:spLocks noGrp="1"/>
          </p:cNvSpPr>
          <p:nvPr>
            <p:ph type="dt" sz="half" idx="10"/>
          </p:nvPr>
        </p:nvSpPr>
        <p:spPr/>
        <p:txBody>
          <a:bodyPr/>
          <a:lstStyle/>
          <a:p>
            <a:fld id="{5AF09DF0-A273-404E-8F24-721491110E1D}" type="datetime1">
              <a:rPr lang="en-US" smtClean="0"/>
              <a:pPr/>
              <a:t>7/19/2011</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62</a:t>
            </a:fld>
            <a:endParaRPr lang="en-US" dirty="0"/>
          </a:p>
        </p:txBody>
      </p:sp>
      <p:sp>
        <p:nvSpPr>
          <p:cNvPr id="6" name="Footer Placeholder 5"/>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err="1" smtClean="0"/>
              <a:t>OpenMP</a:t>
            </a:r>
            <a:r>
              <a:rPr lang="en-US" dirty="0" smtClean="0"/>
              <a:t> Pitfall </a:t>
            </a:r>
            <a:r>
              <a:rPr lang="en-US" dirty="0" smtClean="0"/>
              <a:t>#</a:t>
            </a:r>
            <a:r>
              <a:rPr lang="en-US" dirty="0" smtClean="0"/>
              <a:t>4</a:t>
            </a:r>
            <a:r>
              <a:rPr lang="en-US" dirty="0" smtClean="0"/>
              <a:t>: </a:t>
            </a:r>
            <a:r>
              <a:rPr lang="en-US" dirty="0" smtClean="0"/>
              <a:t>Parallel Overhead</a:t>
            </a:r>
            <a:endParaRPr lang="en-US" dirty="0"/>
          </a:p>
        </p:txBody>
      </p:sp>
      <p:sp>
        <p:nvSpPr>
          <p:cNvPr id="79875" name="Rectangle 3"/>
          <p:cNvSpPr>
            <a:spLocks noGrp="1" noChangeArrowheads="1"/>
          </p:cNvSpPr>
          <p:nvPr>
            <p:ph type="body" idx="1"/>
          </p:nvPr>
        </p:nvSpPr>
        <p:spPr/>
        <p:txBody>
          <a:bodyPr/>
          <a:lstStyle/>
          <a:p>
            <a:r>
              <a:rPr lang="en-US" dirty="0" smtClean="0"/>
              <a:t>Spawning and releasing threads results in significant overhead</a:t>
            </a:r>
          </a:p>
          <a:p>
            <a:r>
              <a:rPr lang="en-US" dirty="0" smtClean="0"/>
              <a:t>Therefore, you want to make your parallel regions as large as possible </a:t>
            </a:r>
          </a:p>
          <a:p>
            <a:pPr lvl="1"/>
            <a:r>
              <a:rPr lang="en-US" dirty="0" smtClean="0"/>
              <a:t>Parallelize over the largest loop that you can (even though it will involve more work to declare all of the private variables and eliminate dependencies)</a:t>
            </a:r>
          </a:p>
          <a:p>
            <a:pPr lvl="1"/>
            <a:r>
              <a:rPr lang="en-US" dirty="0" smtClean="0"/>
              <a:t>Coarse granularity is your friend!</a:t>
            </a:r>
            <a:endParaRPr lang="en-US" dirty="0"/>
          </a:p>
        </p:txBody>
      </p:sp>
      <p:sp>
        <p:nvSpPr>
          <p:cNvPr id="4" name="Date Placeholder 3"/>
          <p:cNvSpPr>
            <a:spLocks noGrp="1"/>
          </p:cNvSpPr>
          <p:nvPr>
            <p:ph type="dt" sz="half" idx="10"/>
          </p:nvPr>
        </p:nvSpPr>
        <p:spPr/>
        <p:txBody>
          <a:bodyPr/>
          <a:lstStyle/>
          <a:p>
            <a:fld id="{902CEDA0-77D5-324A-B1F0-7D032B8A4BF6}" type="datetime1">
              <a:rPr lang="en-US" smtClean="0"/>
              <a:pPr/>
              <a:t>7/19/2011</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63</a:t>
            </a:fld>
            <a:endParaRPr lang="en-US" dirty="0"/>
          </a:p>
        </p:txBody>
      </p:sp>
      <p:sp>
        <p:nvSpPr>
          <p:cNvPr id="6" name="Footer Placeholder 5"/>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OpenMP</a:t>
            </a:r>
            <a:r>
              <a:rPr lang="en-US" dirty="0" smtClean="0"/>
              <a:t> Pitfall #4: Parallel Overhead</a:t>
            </a:r>
            <a:endParaRPr lang="en-US" dirty="0"/>
          </a:p>
        </p:txBody>
      </p:sp>
      <p:sp>
        <p:nvSpPr>
          <p:cNvPr id="3" name="Content Placeholder 2"/>
          <p:cNvSpPr>
            <a:spLocks noGrp="1"/>
          </p:cNvSpPr>
          <p:nvPr>
            <p:ph idx="1"/>
          </p:nvPr>
        </p:nvSpPr>
        <p:spPr>
          <a:xfrm>
            <a:off x="592664" y="1337733"/>
            <a:ext cx="8551336" cy="5520267"/>
          </a:xfrm>
        </p:spPr>
        <p:txBody>
          <a:bodyPr>
            <a:normAutofit/>
          </a:bodyPr>
          <a:lstStyle/>
          <a:p>
            <a:pPr>
              <a:buNone/>
            </a:pPr>
            <a:r>
              <a:rPr lang="en-US" sz="2000" dirty="0" err="1" smtClean="0">
                <a:latin typeface="Courier New"/>
                <a:cs typeface="Courier New"/>
              </a:rPr>
              <a:t>start_time</a:t>
            </a:r>
            <a:r>
              <a:rPr lang="en-US" sz="2000" dirty="0" smtClean="0">
                <a:latin typeface="Courier New"/>
                <a:cs typeface="Courier New"/>
              </a:rPr>
              <a:t> = </a:t>
            </a:r>
            <a:r>
              <a:rPr lang="en-US" sz="2000" dirty="0" err="1" smtClean="0">
                <a:latin typeface="Courier New"/>
                <a:cs typeface="Courier New"/>
              </a:rPr>
              <a:t>omp_get_wtime</a:t>
            </a:r>
            <a:r>
              <a:rPr lang="en-US" sz="2000" dirty="0" smtClean="0">
                <a:latin typeface="Courier New"/>
                <a:cs typeface="Courier New"/>
              </a:rPr>
              <a:t>();</a:t>
            </a:r>
          </a:p>
          <a:p>
            <a:pPr>
              <a:buNone/>
            </a:pPr>
            <a:r>
              <a:rPr lang="en-US" sz="2000" b="1" dirty="0" smtClean="0">
                <a:latin typeface="Courier New"/>
                <a:cs typeface="Courier New"/>
              </a:rPr>
              <a:t>	for (</a:t>
            </a:r>
            <a:r>
              <a:rPr lang="en-US" sz="2000" b="1" dirty="0" err="1" smtClean="0">
                <a:latin typeface="Courier New"/>
                <a:cs typeface="Courier New"/>
              </a:rPr>
              <a:t>i</a:t>
            </a:r>
            <a:r>
              <a:rPr lang="en-US" sz="2000" b="1" dirty="0" smtClean="0">
                <a:latin typeface="Courier New"/>
                <a:cs typeface="Courier New"/>
              </a:rPr>
              <a:t>=0; </a:t>
            </a:r>
            <a:r>
              <a:rPr lang="en-US" sz="2000" b="1" dirty="0" err="1" smtClean="0">
                <a:latin typeface="Courier New"/>
                <a:cs typeface="Courier New"/>
              </a:rPr>
              <a:t>i</a:t>
            </a:r>
            <a:r>
              <a:rPr lang="en-US" sz="2000" b="1" dirty="0" smtClean="0">
                <a:latin typeface="Courier New"/>
                <a:cs typeface="Courier New"/>
              </a:rPr>
              <a:t>&lt;</a:t>
            </a:r>
            <a:r>
              <a:rPr lang="en-US" sz="2000" b="1" dirty="0" err="1" smtClean="0">
                <a:latin typeface="Courier New"/>
                <a:cs typeface="Courier New"/>
              </a:rPr>
              <a:t>Ndim</a:t>
            </a:r>
            <a:r>
              <a:rPr lang="en-US" sz="2000" b="1" dirty="0" smtClean="0">
                <a:latin typeface="Courier New"/>
                <a:cs typeface="Courier New"/>
              </a:rPr>
              <a:t>; </a:t>
            </a:r>
            <a:r>
              <a:rPr lang="en-US" sz="2000" b="1" dirty="0" err="1" smtClean="0">
                <a:latin typeface="Courier New"/>
                <a:cs typeface="Courier New"/>
              </a:rPr>
              <a:t>i</a:t>
            </a:r>
            <a:r>
              <a:rPr lang="en-US" sz="2000" b="1" dirty="0" smtClean="0">
                <a:latin typeface="Courier New"/>
                <a:cs typeface="Courier New"/>
              </a:rPr>
              <a:t>++){</a:t>
            </a:r>
          </a:p>
          <a:p>
            <a:pPr>
              <a:buNone/>
            </a:pPr>
            <a:r>
              <a:rPr lang="en-US" sz="2000" b="1" dirty="0" smtClean="0">
                <a:latin typeface="Courier New"/>
                <a:cs typeface="Courier New"/>
              </a:rPr>
              <a:t>		  for (</a:t>
            </a:r>
            <a:r>
              <a:rPr lang="en-US" sz="2000" b="1" dirty="0" err="1" smtClean="0">
                <a:latin typeface="Courier New"/>
                <a:cs typeface="Courier New"/>
              </a:rPr>
              <a:t>j</a:t>
            </a:r>
            <a:r>
              <a:rPr lang="en-US" sz="2000" b="1" dirty="0" smtClean="0">
                <a:latin typeface="Courier New"/>
                <a:cs typeface="Courier New"/>
              </a:rPr>
              <a:t>=0; </a:t>
            </a:r>
            <a:r>
              <a:rPr lang="en-US" sz="2000" b="1" dirty="0" err="1" smtClean="0">
                <a:latin typeface="Courier New"/>
                <a:cs typeface="Courier New"/>
              </a:rPr>
              <a:t>j</a:t>
            </a:r>
            <a:r>
              <a:rPr lang="en-US" sz="2000" b="1" dirty="0" smtClean="0">
                <a:latin typeface="Courier New"/>
                <a:cs typeface="Courier New"/>
              </a:rPr>
              <a:t>&lt;</a:t>
            </a:r>
            <a:r>
              <a:rPr lang="en-US" sz="2000" b="1" dirty="0" err="1" smtClean="0">
                <a:latin typeface="Courier New"/>
                <a:cs typeface="Courier New"/>
              </a:rPr>
              <a:t>Mdim</a:t>
            </a:r>
            <a:r>
              <a:rPr lang="en-US" sz="2000" b="1" dirty="0" smtClean="0">
                <a:latin typeface="Courier New"/>
                <a:cs typeface="Courier New"/>
              </a:rPr>
              <a:t>; </a:t>
            </a:r>
            <a:r>
              <a:rPr lang="en-US" sz="2000" b="1" dirty="0" err="1" smtClean="0">
                <a:latin typeface="Courier New"/>
                <a:cs typeface="Courier New"/>
              </a:rPr>
              <a:t>j</a:t>
            </a:r>
            <a:r>
              <a:rPr lang="en-US" sz="2000" b="1" dirty="0" smtClean="0">
                <a:latin typeface="Courier New"/>
                <a:cs typeface="Courier New"/>
              </a:rPr>
              <a:t>++){</a:t>
            </a:r>
          </a:p>
          <a:p>
            <a:pPr>
              <a:buNone/>
            </a:pPr>
            <a:r>
              <a:rPr lang="en-US" sz="2000" b="1" dirty="0" smtClean="0">
                <a:latin typeface="Courier New"/>
                <a:cs typeface="Courier New"/>
              </a:rPr>
              <a:t>        </a:t>
            </a:r>
            <a:r>
              <a:rPr lang="en-US" sz="2000" b="1" dirty="0" err="1" smtClean="0">
                <a:latin typeface="Courier New"/>
                <a:cs typeface="Courier New"/>
              </a:rPr>
              <a:t>tmp</a:t>
            </a:r>
            <a:r>
              <a:rPr lang="en-US" sz="2000" b="1" dirty="0" smtClean="0">
                <a:latin typeface="Courier New"/>
                <a:cs typeface="Courier New"/>
              </a:rPr>
              <a:t> = 0.0</a:t>
            </a:r>
            <a:r>
              <a:rPr lang="en-US" sz="2000" b="1" dirty="0" smtClean="0">
                <a:latin typeface="Courier New"/>
                <a:cs typeface="Courier New"/>
              </a:rPr>
              <a:t>;</a:t>
            </a:r>
          </a:p>
          <a:p>
            <a:pPr>
              <a:buNone/>
            </a:pPr>
            <a:r>
              <a:rPr lang="en-US" sz="2000" b="1" dirty="0" smtClean="0">
                <a:latin typeface="Courier New"/>
                <a:cs typeface="Courier New"/>
              </a:rPr>
              <a:t>			  </a:t>
            </a:r>
            <a:r>
              <a:rPr lang="en-US" sz="2000" b="1" dirty="0" smtClean="0">
                <a:solidFill>
                  <a:srgbClr val="FF0000"/>
                </a:solidFill>
                <a:latin typeface="Courier New"/>
                <a:cs typeface="Courier New"/>
              </a:rPr>
              <a:t>#</a:t>
            </a:r>
            <a:r>
              <a:rPr lang="en-US" sz="2000" b="1" dirty="0" err="1" smtClean="0">
                <a:solidFill>
                  <a:srgbClr val="FF0000"/>
                </a:solidFill>
                <a:latin typeface="Courier New"/>
                <a:cs typeface="Courier New"/>
              </a:rPr>
              <a:t>pragma</a:t>
            </a:r>
            <a:r>
              <a:rPr lang="en-US" sz="2000" b="1" dirty="0" smtClean="0">
                <a:solidFill>
                  <a:srgbClr val="FF0000"/>
                </a:solidFill>
                <a:latin typeface="Courier New"/>
                <a:cs typeface="Courier New"/>
              </a:rPr>
              <a:t> </a:t>
            </a:r>
            <a:r>
              <a:rPr lang="en-US" sz="2000" b="1" dirty="0" err="1" smtClean="0">
                <a:solidFill>
                  <a:srgbClr val="FF0000"/>
                </a:solidFill>
                <a:latin typeface="Courier New"/>
                <a:cs typeface="Courier New"/>
              </a:rPr>
              <a:t>omp</a:t>
            </a:r>
            <a:r>
              <a:rPr lang="en-US" sz="2000" b="1" dirty="0" smtClean="0">
                <a:solidFill>
                  <a:srgbClr val="FF0000"/>
                </a:solidFill>
                <a:latin typeface="Courier New"/>
                <a:cs typeface="Courier New"/>
              </a:rPr>
              <a:t> parallel for reduction(+:</a:t>
            </a:r>
            <a:r>
              <a:rPr lang="en-US" sz="2000" b="1" dirty="0" err="1" smtClean="0">
                <a:solidFill>
                  <a:srgbClr val="FF0000"/>
                </a:solidFill>
                <a:latin typeface="Courier New"/>
                <a:cs typeface="Courier New"/>
              </a:rPr>
              <a:t>tmp</a:t>
            </a:r>
            <a:r>
              <a:rPr lang="en-US" sz="2000" b="1" dirty="0" smtClean="0">
                <a:solidFill>
                  <a:srgbClr val="FF0000"/>
                </a:solidFill>
                <a:latin typeface="Courier New"/>
                <a:cs typeface="Courier New"/>
              </a:rPr>
              <a:t>)</a:t>
            </a:r>
            <a:endParaRPr lang="en-US" sz="2000" b="1" dirty="0" smtClean="0">
              <a:latin typeface="Courier New"/>
              <a:cs typeface="Courier New"/>
            </a:endParaRPr>
          </a:p>
          <a:p>
            <a:pPr>
              <a:buNone/>
            </a:pPr>
            <a:r>
              <a:rPr lang="en-US" sz="2000" b="1" dirty="0" smtClean="0">
                <a:latin typeface="Courier New"/>
                <a:cs typeface="Courier New"/>
              </a:rPr>
              <a:t>			  for( </a:t>
            </a:r>
            <a:r>
              <a:rPr lang="en-US" sz="2000" b="1" dirty="0" err="1" smtClean="0">
                <a:latin typeface="Courier New"/>
                <a:cs typeface="Courier New"/>
              </a:rPr>
              <a:t>k</a:t>
            </a:r>
            <a:r>
              <a:rPr lang="en-US" sz="2000" b="1" dirty="0" smtClean="0">
                <a:latin typeface="Courier New"/>
                <a:cs typeface="Courier New"/>
              </a:rPr>
              <a:t>=0; </a:t>
            </a:r>
            <a:r>
              <a:rPr lang="en-US" sz="2000" b="1" dirty="0" err="1" smtClean="0">
                <a:latin typeface="Courier New"/>
                <a:cs typeface="Courier New"/>
              </a:rPr>
              <a:t>k</a:t>
            </a:r>
            <a:r>
              <a:rPr lang="en-US" sz="2000" b="1" dirty="0" smtClean="0">
                <a:latin typeface="Courier New"/>
                <a:cs typeface="Courier New"/>
              </a:rPr>
              <a:t>&lt;</a:t>
            </a:r>
            <a:r>
              <a:rPr lang="en-US" sz="2000" b="1" dirty="0" err="1" smtClean="0">
                <a:latin typeface="Courier New"/>
                <a:cs typeface="Courier New"/>
              </a:rPr>
              <a:t>Pdim</a:t>
            </a:r>
            <a:r>
              <a:rPr lang="en-US" sz="2000" b="1" dirty="0" smtClean="0">
                <a:latin typeface="Courier New"/>
                <a:cs typeface="Courier New"/>
              </a:rPr>
              <a:t>; </a:t>
            </a:r>
            <a:r>
              <a:rPr lang="en-US" sz="2000" b="1" dirty="0" err="1" smtClean="0">
                <a:latin typeface="Courier New"/>
                <a:cs typeface="Courier New"/>
              </a:rPr>
              <a:t>k</a:t>
            </a:r>
            <a:r>
              <a:rPr lang="en-US" sz="2000" b="1" dirty="0" smtClean="0">
                <a:latin typeface="Courier New"/>
                <a:cs typeface="Courier New"/>
              </a:rPr>
              <a:t>++){</a:t>
            </a:r>
          </a:p>
          <a:p>
            <a:pPr>
              <a:buNone/>
            </a:pPr>
            <a:r>
              <a:rPr lang="en-US" sz="2000" b="1" dirty="0" smtClean="0">
                <a:latin typeface="Courier New"/>
                <a:cs typeface="Courier New"/>
              </a:rPr>
              <a:t>				  /* C(</a:t>
            </a:r>
            <a:r>
              <a:rPr lang="en-US" sz="2000" b="1" dirty="0" err="1" smtClean="0">
                <a:latin typeface="Courier New"/>
                <a:cs typeface="Courier New"/>
              </a:rPr>
              <a:t>i,j</a:t>
            </a:r>
            <a:r>
              <a:rPr lang="en-US" sz="2000" b="1" dirty="0" smtClean="0">
                <a:latin typeface="Courier New"/>
                <a:cs typeface="Courier New"/>
              </a:rPr>
              <a:t>) = sum(over k) A(</a:t>
            </a:r>
            <a:r>
              <a:rPr lang="en-US" sz="2000" b="1" dirty="0" err="1" smtClean="0">
                <a:latin typeface="Courier New"/>
                <a:cs typeface="Courier New"/>
              </a:rPr>
              <a:t>i,k</a:t>
            </a:r>
            <a:r>
              <a:rPr lang="en-US" sz="2000" b="1" dirty="0" smtClean="0">
                <a:latin typeface="Courier New"/>
                <a:cs typeface="Courier New"/>
              </a:rPr>
              <a:t>) * B(</a:t>
            </a:r>
            <a:r>
              <a:rPr lang="en-US" sz="2000" b="1" dirty="0" err="1" smtClean="0">
                <a:latin typeface="Courier New"/>
                <a:cs typeface="Courier New"/>
              </a:rPr>
              <a:t>k,j</a:t>
            </a:r>
            <a:r>
              <a:rPr lang="en-US" sz="2000" b="1" dirty="0" smtClean="0">
                <a:latin typeface="Courier New"/>
                <a:cs typeface="Courier New"/>
              </a:rPr>
              <a:t>)*/</a:t>
            </a:r>
            <a:endParaRPr lang="en-US" sz="2000" b="1" dirty="0" smtClean="0">
              <a:latin typeface="Courier New"/>
              <a:cs typeface="Courier New"/>
            </a:endParaRPr>
          </a:p>
          <a:p>
            <a:pPr>
              <a:buNone/>
            </a:pPr>
            <a:r>
              <a:rPr lang="en-US" sz="2000" b="1" dirty="0" smtClean="0">
                <a:latin typeface="Courier New"/>
                <a:cs typeface="Courier New"/>
              </a:rPr>
              <a:t>				  </a:t>
            </a:r>
            <a:r>
              <a:rPr lang="en-US" sz="2000" b="1" dirty="0" err="1" smtClean="0">
                <a:latin typeface="Courier New"/>
                <a:cs typeface="Courier New"/>
              </a:rPr>
              <a:t>tmp</a:t>
            </a:r>
            <a:r>
              <a:rPr lang="en-US" sz="2000" b="1" dirty="0" smtClean="0">
                <a:latin typeface="Courier New"/>
                <a:cs typeface="Courier New"/>
              </a:rPr>
              <a:t> += *(A+(</a:t>
            </a:r>
            <a:r>
              <a:rPr lang="en-US" sz="2000" b="1" dirty="0" err="1" smtClean="0">
                <a:latin typeface="Courier New"/>
                <a:cs typeface="Courier New"/>
              </a:rPr>
              <a:t>i</a:t>
            </a:r>
            <a:r>
              <a:rPr lang="en-US" sz="2000" b="1" dirty="0" smtClean="0">
                <a:latin typeface="Courier New"/>
                <a:cs typeface="Courier New"/>
              </a:rPr>
              <a:t>*</a:t>
            </a:r>
            <a:r>
              <a:rPr lang="en-US" sz="2000" b="1" dirty="0" err="1" smtClean="0">
                <a:latin typeface="Courier New"/>
                <a:cs typeface="Courier New"/>
              </a:rPr>
              <a:t>Ndim+k</a:t>
            </a:r>
            <a:r>
              <a:rPr lang="en-US" sz="2000" b="1" dirty="0" smtClean="0">
                <a:latin typeface="Courier New"/>
                <a:cs typeface="Courier New"/>
              </a:rPr>
              <a:t>)) * </a:t>
            </a:r>
            <a:r>
              <a:rPr lang="en-US" sz="2000" b="1" dirty="0" smtClean="0">
                <a:latin typeface="Courier New"/>
                <a:cs typeface="Courier New"/>
              </a:rPr>
              <a:t>*(</a:t>
            </a:r>
            <a:r>
              <a:rPr lang="en-US" sz="2000" b="1" dirty="0" smtClean="0">
                <a:latin typeface="Courier New"/>
                <a:cs typeface="Courier New"/>
              </a:rPr>
              <a:t>B+(k*</a:t>
            </a:r>
            <a:r>
              <a:rPr lang="en-US" sz="2000" b="1" dirty="0" err="1" smtClean="0">
                <a:latin typeface="Courier New"/>
                <a:cs typeface="Courier New"/>
              </a:rPr>
              <a:t>Pdim+j</a:t>
            </a:r>
            <a:r>
              <a:rPr lang="en-US" sz="2000" b="1" dirty="0" smtClean="0">
                <a:latin typeface="Courier New"/>
                <a:cs typeface="Courier New"/>
              </a:rPr>
              <a:t>));</a:t>
            </a:r>
          </a:p>
          <a:p>
            <a:pPr>
              <a:buNone/>
            </a:pPr>
            <a:r>
              <a:rPr lang="en-US" sz="2000" b="1" dirty="0" smtClean="0">
                <a:latin typeface="Courier New"/>
                <a:cs typeface="Courier New"/>
              </a:rPr>
              <a:t>			  }</a:t>
            </a:r>
          </a:p>
          <a:p>
            <a:pPr>
              <a:buNone/>
            </a:pPr>
            <a:r>
              <a:rPr lang="en-US" sz="2000" b="1" dirty="0" smtClean="0">
                <a:latin typeface="Courier New"/>
                <a:cs typeface="Courier New"/>
              </a:rPr>
              <a:t>			*(</a:t>
            </a:r>
            <a:r>
              <a:rPr lang="en-US" sz="2000" b="1" dirty="0" err="1" smtClean="0">
                <a:latin typeface="Courier New"/>
                <a:cs typeface="Courier New"/>
              </a:rPr>
              <a:t>C+(i</a:t>
            </a:r>
            <a:r>
              <a:rPr lang="en-US" sz="2000" b="1" dirty="0" smtClean="0">
                <a:latin typeface="Courier New"/>
                <a:cs typeface="Courier New"/>
              </a:rPr>
              <a:t>*</a:t>
            </a:r>
            <a:r>
              <a:rPr lang="en-US" sz="2000" b="1" dirty="0" err="1" smtClean="0">
                <a:latin typeface="Courier New"/>
                <a:cs typeface="Courier New"/>
              </a:rPr>
              <a:t>Ndim+j</a:t>
            </a:r>
            <a:r>
              <a:rPr lang="en-US" sz="2000" b="1" dirty="0" smtClean="0">
                <a:latin typeface="Courier New"/>
                <a:cs typeface="Courier New"/>
              </a:rPr>
              <a:t>)) = </a:t>
            </a:r>
            <a:r>
              <a:rPr lang="en-US" sz="2000" b="1" dirty="0" err="1" smtClean="0">
                <a:latin typeface="Courier New"/>
                <a:cs typeface="Courier New"/>
              </a:rPr>
              <a:t>tmp</a:t>
            </a:r>
            <a:r>
              <a:rPr lang="en-US" sz="2000" b="1" dirty="0" smtClean="0">
                <a:latin typeface="Courier New"/>
                <a:cs typeface="Courier New"/>
              </a:rPr>
              <a:t>;</a:t>
            </a:r>
          </a:p>
          <a:p>
            <a:pPr>
              <a:buNone/>
            </a:pPr>
            <a:r>
              <a:rPr lang="en-US" sz="2000" b="1" dirty="0" smtClean="0">
                <a:latin typeface="Courier New"/>
                <a:cs typeface="Courier New"/>
              </a:rPr>
              <a:t>		  }</a:t>
            </a:r>
          </a:p>
          <a:p>
            <a:pPr>
              <a:buNone/>
            </a:pPr>
            <a:r>
              <a:rPr lang="en-US" sz="2000" b="1" dirty="0" smtClean="0">
                <a:latin typeface="Courier New"/>
                <a:cs typeface="Courier New"/>
              </a:rPr>
              <a:t>	}</a:t>
            </a:r>
          </a:p>
          <a:p>
            <a:pPr>
              <a:buNone/>
            </a:pPr>
            <a:r>
              <a:rPr lang="en-US" sz="2000" dirty="0" err="1" smtClean="0">
                <a:latin typeface="Courier New"/>
                <a:cs typeface="Courier New"/>
              </a:rPr>
              <a:t>run_time</a:t>
            </a:r>
            <a:r>
              <a:rPr lang="en-US" sz="2000" dirty="0" smtClean="0">
                <a:latin typeface="Courier New"/>
                <a:cs typeface="Courier New"/>
              </a:rPr>
              <a:t> = </a:t>
            </a:r>
            <a:r>
              <a:rPr lang="en-US" sz="2000" dirty="0" err="1" smtClean="0">
                <a:latin typeface="Courier New"/>
                <a:cs typeface="Courier New"/>
              </a:rPr>
              <a:t>omp_get_wtime</a:t>
            </a:r>
            <a:r>
              <a:rPr lang="en-US" sz="2000" dirty="0" smtClean="0">
                <a:latin typeface="Courier New"/>
                <a:cs typeface="Courier New"/>
              </a:rPr>
              <a:t>() - </a:t>
            </a:r>
            <a:r>
              <a:rPr lang="en-US" sz="2000" dirty="0" err="1" smtClean="0">
                <a:latin typeface="Courier New"/>
                <a:cs typeface="Courier New"/>
              </a:rPr>
              <a:t>start_time</a:t>
            </a:r>
            <a:r>
              <a:rPr lang="en-US" sz="2000" dirty="0" smtClean="0">
                <a:latin typeface="Courier New"/>
                <a:cs typeface="Courier New"/>
              </a:rPr>
              <a:t>;</a:t>
            </a:r>
          </a:p>
          <a:p>
            <a:pPr>
              <a:buNone/>
            </a:pPr>
            <a:r>
              <a:rPr lang="en-US" sz="2000" dirty="0" smtClean="0">
                <a:latin typeface="Courier New"/>
                <a:cs typeface="Courier New"/>
              </a:rPr>
              <a:t>	</a:t>
            </a:r>
            <a:endParaRPr lang="en-US" sz="2000" dirty="0">
              <a:latin typeface="Courier New"/>
              <a:cs typeface="Courier New"/>
            </a:endParaRPr>
          </a:p>
        </p:txBody>
      </p:sp>
      <p:sp>
        <p:nvSpPr>
          <p:cNvPr id="4" name="Date Placeholder 3"/>
          <p:cNvSpPr>
            <a:spLocks noGrp="1"/>
          </p:cNvSpPr>
          <p:nvPr>
            <p:ph type="dt" sz="half" idx="10"/>
          </p:nvPr>
        </p:nvSpPr>
        <p:spPr/>
        <p:txBody>
          <a:bodyPr/>
          <a:lstStyle/>
          <a:p>
            <a:fld id="{1CCE00D8-FF2D-DA47-8001-2087E1B16C04}"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64</a:t>
            </a:fld>
            <a:endParaRPr lang="en-US" dirty="0"/>
          </a:p>
        </p:txBody>
      </p:sp>
      <p:grpSp>
        <p:nvGrpSpPr>
          <p:cNvPr id="10" name="Group 9"/>
          <p:cNvGrpSpPr/>
          <p:nvPr/>
        </p:nvGrpSpPr>
        <p:grpSpPr>
          <a:xfrm>
            <a:off x="5476874" y="3200401"/>
            <a:ext cx="3552826" cy="2703133"/>
            <a:chOff x="4735939" y="424393"/>
            <a:chExt cx="3729202" cy="2703133"/>
          </a:xfrm>
        </p:grpSpPr>
        <p:sp>
          <p:nvSpPr>
            <p:cNvPr id="11" name="TextBox 10"/>
            <p:cNvSpPr txBox="1"/>
            <p:nvPr/>
          </p:nvSpPr>
          <p:spPr>
            <a:xfrm>
              <a:off x="5073641" y="1557866"/>
              <a:ext cx="3391500" cy="1569660"/>
            </a:xfrm>
            <a:prstGeom prst="rect">
              <a:avLst/>
            </a:prstGeom>
            <a:noFill/>
            <a:ln w="19050" cmpd="sng">
              <a:solidFill>
                <a:srgbClr val="4F81BD"/>
              </a:solidFill>
            </a:ln>
          </p:spPr>
          <p:txBody>
            <a:bodyPr wrap="square" rtlCol="0">
              <a:spAutoFit/>
            </a:bodyPr>
            <a:lstStyle/>
            <a:p>
              <a:r>
                <a:rPr lang="en-US" sz="2400" dirty="0" smtClean="0">
                  <a:solidFill>
                    <a:srgbClr val="FF0000"/>
                  </a:solidFill>
                </a:rPr>
                <a:t>Way too much overhead in thread generation to have this statement run this frequently</a:t>
              </a:r>
              <a:endParaRPr lang="en-US" sz="2400" dirty="0">
                <a:solidFill>
                  <a:srgbClr val="FF0000"/>
                </a:solidFill>
              </a:endParaRPr>
            </a:p>
          </p:txBody>
        </p:sp>
        <p:cxnSp>
          <p:nvCxnSpPr>
            <p:cNvPr id="12" name="Straight Connector 11"/>
            <p:cNvCxnSpPr/>
            <p:nvPr/>
          </p:nvCxnSpPr>
          <p:spPr>
            <a:xfrm rot="16200000" flipV="1">
              <a:off x="4231165" y="929167"/>
              <a:ext cx="1319742" cy="310193"/>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
            </a:r>
            <a:r>
              <a:rPr lang="en-US" smtClean="0"/>
              <a:t>in Conclusion, …</a:t>
            </a:r>
            <a:endParaRPr lang="en-US" dirty="0"/>
          </a:p>
        </p:txBody>
      </p:sp>
      <p:sp>
        <p:nvSpPr>
          <p:cNvPr id="3" name="Content Placeholder 2"/>
          <p:cNvSpPr>
            <a:spLocks noGrp="1"/>
          </p:cNvSpPr>
          <p:nvPr>
            <p:ph idx="1"/>
          </p:nvPr>
        </p:nvSpPr>
        <p:spPr>
          <a:xfrm>
            <a:off x="389467" y="1430867"/>
            <a:ext cx="8229600" cy="4851400"/>
          </a:xfrm>
        </p:spPr>
        <p:txBody>
          <a:bodyPr>
            <a:normAutofit/>
          </a:bodyPr>
          <a:lstStyle/>
          <a:p>
            <a:endParaRPr lang="en-US" dirty="0" smtClean="0"/>
          </a:p>
          <a:p>
            <a:r>
              <a:rPr lang="en-US" dirty="0" smtClean="0"/>
              <a:t>Synchronization </a:t>
            </a:r>
            <a:r>
              <a:rPr lang="en-US" dirty="0" smtClean="0"/>
              <a:t>via atomic operations:</a:t>
            </a:r>
          </a:p>
          <a:p>
            <a:pPr lvl="1"/>
            <a:r>
              <a:rPr lang="en-US" dirty="0" smtClean="0"/>
              <a:t>MIPS does it with Load Linked + Store Conditional</a:t>
            </a:r>
          </a:p>
          <a:p>
            <a:r>
              <a:rPr lang="en-US" dirty="0" smtClean="0"/>
              <a:t>OpenMP as simple parallel extension to C</a:t>
            </a:r>
          </a:p>
          <a:p>
            <a:pPr lvl="1"/>
            <a:r>
              <a:rPr lang="en-US" dirty="0" smtClean="0"/>
              <a:t>Threads, Parallel for, private, critical sections, </a:t>
            </a:r>
            <a:r>
              <a:rPr lang="en-US" dirty="0" smtClean="0"/>
              <a:t>…</a:t>
            </a:r>
          </a:p>
          <a:p>
            <a:pPr lvl="1">
              <a:buNone/>
            </a:pPr>
            <a:r>
              <a:rPr lang="en-US" dirty="0" smtClean="0"/>
              <a:t> </a:t>
            </a:r>
            <a:endParaRPr lang="en-US" dirty="0" smtClean="0"/>
          </a:p>
          <a:p>
            <a:endParaRPr lang="en-US" dirty="0"/>
          </a:p>
        </p:txBody>
      </p:sp>
      <p:sp>
        <p:nvSpPr>
          <p:cNvPr id="4" name="Date Placeholder 3"/>
          <p:cNvSpPr>
            <a:spLocks noGrp="1"/>
          </p:cNvSpPr>
          <p:nvPr>
            <p:ph type="dt" sz="half" idx="10"/>
          </p:nvPr>
        </p:nvSpPr>
        <p:spPr/>
        <p:txBody>
          <a:bodyPr/>
          <a:lstStyle/>
          <a:p>
            <a:fld id="{28745379-31DB-E44E-90C2-E46B34D6FA0B}"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65</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22912" cy="1143000"/>
          </a:xfrm>
        </p:spPr>
        <p:txBody>
          <a:bodyPr/>
          <a:lstStyle/>
          <a:p>
            <a:r>
              <a:rPr lang="en-US" dirty="0" smtClean="0"/>
              <a:t>Test-and-Set</a:t>
            </a:r>
            <a:endParaRPr lang="en-US" dirty="0"/>
          </a:p>
        </p:txBody>
      </p:sp>
      <p:sp>
        <p:nvSpPr>
          <p:cNvPr id="3" name="Content Placeholder 2"/>
          <p:cNvSpPr>
            <a:spLocks noGrp="1"/>
          </p:cNvSpPr>
          <p:nvPr>
            <p:ph sz="half" idx="1"/>
          </p:nvPr>
        </p:nvSpPr>
        <p:spPr>
          <a:xfrm>
            <a:off x="457200" y="1600200"/>
            <a:ext cx="5579362" cy="4525963"/>
          </a:xfrm>
        </p:spPr>
        <p:txBody>
          <a:bodyPr>
            <a:noAutofit/>
          </a:bodyPr>
          <a:lstStyle/>
          <a:p>
            <a:pPr>
              <a:lnSpc>
                <a:spcPct val="95000"/>
              </a:lnSpc>
            </a:pPr>
            <a:r>
              <a:rPr lang="en-US" dirty="0" smtClean="0"/>
              <a:t>In a single atomic operation:</a:t>
            </a:r>
          </a:p>
          <a:p>
            <a:pPr lvl="1">
              <a:lnSpc>
                <a:spcPct val="95000"/>
              </a:lnSpc>
              <a:buClr>
                <a:schemeClr val="tx1"/>
              </a:buClr>
            </a:pPr>
            <a:r>
              <a:rPr lang="en-US" i="1" dirty="0" smtClean="0">
                <a:solidFill>
                  <a:srgbClr val="FF0000"/>
                </a:solidFill>
              </a:rPr>
              <a:t>Test </a:t>
            </a:r>
            <a:r>
              <a:rPr lang="en-US" dirty="0" smtClean="0"/>
              <a:t>to see if a memory location is set (contains a 1)</a:t>
            </a:r>
          </a:p>
          <a:p>
            <a:pPr lvl="1">
              <a:lnSpc>
                <a:spcPct val="95000"/>
              </a:lnSpc>
              <a:buClr>
                <a:schemeClr val="tx1"/>
              </a:buClr>
            </a:pPr>
            <a:r>
              <a:rPr lang="en-US" i="1" dirty="0" smtClean="0">
                <a:solidFill>
                  <a:srgbClr val="FF0000"/>
                </a:solidFill>
              </a:rPr>
              <a:t>Set </a:t>
            </a:r>
            <a:r>
              <a:rPr lang="en-US" dirty="0" smtClean="0"/>
              <a:t>it (to 1) If it isn’t (it contained a zero when tested)</a:t>
            </a:r>
          </a:p>
          <a:p>
            <a:pPr lvl="1">
              <a:lnSpc>
                <a:spcPct val="95000"/>
              </a:lnSpc>
            </a:pPr>
            <a:r>
              <a:rPr lang="en-US" dirty="0" smtClean="0"/>
              <a:t>Otherwise indicate that the Set failed, so the program can try again</a:t>
            </a:r>
          </a:p>
          <a:p>
            <a:pPr lvl="1">
              <a:lnSpc>
                <a:spcPct val="95000"/>
              </a:lnSpc>
            </a:pPr>
            <a:r>
              <a:rPr lang="en-US" dirty="0" smtClean="0"/>
              <a:t>No other instruction can modify the memory location, including another Test-and-Set instruction</a:t>
            </a:r>
          </a:p>
          <a:p>
            <a:pPr>
              <a:lnSpc>
                <a:spcPct val="95000"/>
              </a:lnSpc>
            </a:pPr>
            <a:r>
              <a:rPr lang="en-US" dirty="0" smtClean="0"/>
              <a:t>Useful for implementing lock operations</a:t>
            </a:r>
            <a:endParaRPr lang="en-US" dirty="0"/>
          </a:p>
        </p:txBody>
      </p:sp>
      <p:sp>
        <p:nvSpPr>
          <p:cNvPr id="4" name="Date Placeholder 3"/>
          <p:cNvSpPr>
            <a:spLocks noGrp="1"/>
          </p:cNvSpPr>
          <p:nvPr>
            <p:ph type="dt" sz="half" idx="10"/>
          </p:nvPr>
        </p:nvSpPr>
        <p:spPr/>
        <p:txBody>
          <a:bodyPr/>
          <a:lstStyle/>
          <a:p>
            <a:fld id="{BD645878-1852-484B-8E46-E96598F4D495}" type="datetime1">
              <a:rPr lang="en-US" smtClean="0"/>
              <a:pPr/>
              <a:t>7/19/2011</a:t>
            </a:fld>
            <a:endParaRPr lang="en-US" dirty="0"/>
          </a:p>
        </p:txBody>
      </p:sp>
      <p:sp>
        <p:nvSpPr>
          <p:cNvPr id="5" name="Footer Placeholder 4"/>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dirty="0"/>
          </a:p>
        </p:txBody>
      </p:sp>
      <p:pic>
        <p:nvPicPr>
          <p:cNvPr id="9" name="Picture 8"/>
          <p:cNvPicPr>
            <a:picLocks noChangeAspect="1"/>
          </p:cNvPicPr>
          <p:nvPr/>
        </p:nvPicPr>
        <p:blipFill>
          <a:blip r:embed="rId2"/>
          <a:stretch>
            <a:fillRect/>
          </a:stretch>
        </p:blipFill>
        <p:spPr>
          <a:xfrm>
            <a:off x="6477000" y="-63500"/>
            <a:ext cx="2667000" cy="6921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1-03-06 at 6.40.20 PM.png"/>
          <p:cNvPicPr>
            <a:picLocks noChangeAspect="1"/>
          </p:cNvPicPr>
          <p:nvPr/>
        </p:nvPicPr>
        <p:blipFill>
          <a:blip r:embed="rId3"/>
          <a:stretch>
            <a:fillRect/>
          </a:stretch>
        </p:blipFill>
        <p:spPr>
          <a:xfrm>
            <a:off x="6593248" y="84421"/>
            <a:ext cx="2550752" cy="6384610"/>
          </a:xfrm>
          <a:prstGeom prst="rect">
            <a:avLst/>
          </a:prstGeom>
        </p:spPr>
      </p:pic>
      <p:sp>
        <p:nvSpPr>
          <p:cNvPr id="5" name="Date Placeholder 4"/>
          <p:cNvSpPr>
            <a:spLocks noGrp="1"/>
          </p:cNvSpPr>
          <p:nvPr>
            <p:ph type="dt" sz="half" idx="10"/>
          </p:nvPr>
        </p:nvSpPr>
        <p:spPr/>
        <p:txBody>
          <a:bodyPr/>
          <a:lstStyle/>
          <a:p>
            <a:fld id="{B83153FA-6BF3-D744-A33F-60C5629D4C22}" type="datetime1">
              <a:rPr lang="en-US" smtClean="0"/>
              <a:pPr/>
              <a:t>7/19/2011</a:t>
            </a:fld>
            <a:endParaRPr lang="en-US" dirty="0"/>
          </a:p>
        </p:txBody>
      </p:sp>
      <p:sp>
        <p:nvSpPr>
          <p:cNvPr id="4" name="Footer Placeholder 3"/>
          <p:cNvSpPr>
            <a:spLocks noGrp="1"/>
          </p:cNvSpPr>
          <p:nvPr>
            <p:ph type="ftr" sz="quarter" idx="10"/>
          </p:nvPr>
        </p:nvSpPr>
        <p:spPr>
          <a:xfrm>
            <a:off x="3623272" y="6356350"/>
            <a:ext cx="2133600" cy="365125"/>
          </a:xfrm>
        </p:spPr>
        <p:txBody>
          <a:bodyPr/>
          <a:lstStyle/>
          <a:p>
            <a:r>
              <a:rPr lang="en-US" dirty="0" smtClean="0"/>
              <a:t>Summer 2011 </a:t>
            </a:r>
            <a:r>
              <a:rPr lang="en-US" dirty="0" smtClean="0"/>
              <a:t>-- </a:t>
            </a:r>
            <a:r>
              <a:rPr lang="en-US" dirty="0" smtClean="0"/>
              <a:t>Lecture #17</a:t>
            </a:r>
            <a:endParaRPr lang="en-AU" dirty="0"/>
          </a:p>
        </p:txBody>
      </p:sp>
      <p:sp>
        <p:nvSpPr>
          <p:cNvPr id="450562" name="Rectangle 2"/>
          <p:cNvSpPr>
            <a:spLocks noGrp="1" noChangeArrowheads="1"/>
          </p:cNvSpPr>
          <p:nvPr>
            <p:ph type="title"/>
          </p:nvPr>
        </p:nvSpPr>
        <p:spPr>
          <a:xfrm>
            <a:off x="457200" y="274638"/>
            <a:ext cx="5214037" cy="1143000"/>
          </a:xfrm>
        </p:spPr>
        <p:txBody>
          <a:bodyPr/>
          <a:lstStyle/>
          <a:p>
            <a:r>
              <a:rPr lang="en-AU" dirty="0" smtClean="0"/>
              <a:t>Test-and-Set </a:t>
            </a:r>
            <a:r>
              <a:rPr lang="en-AU" dirty="0"/>
              <a:t>in MIPS </a:t>
            </a:r>
          </a:p>
        </p:txBody>
      </p:sp>
      <p:sp>
        <p:nvSpPr>
          <p:cNvPr id="450563" name="Rectangle 3"/>
          <p:cNvSpPr>
            <a:spLocks noGrp="1" noChangeArrowheads="1"/>
          </p:cNvSpPr>
          <p:nvPr>
            <p:ph type="body" idx="1"/>
          </p:nvPr>
        </p:nvSpPr>
        <p:spPr>
          <a:xfrm>
            <a:off x="457200" y="1600200"/>
            <a:ext cx="6431788" cy="5257800"/>
          </a:xfrm>
        </p:spPr>
        <p:txBody>
          <a:bodyPr>
            <a:normAutofit/>
          </a:bodyPr>
          <a:lstStyle/>
          <a:p>
            <a:pPr>
              <a:lnSpc>
                <a:spcPct val="90000"/>
              </a:lnSpc>
            </a:pPr>
            <a:r>
              <a:rPr lang="en-AU" sz="2800" dirty="0" smtClean="0"/>
              <a:t>Example</a:t>
            </a:r>
            <a:r>
              <a:rPr lang="en-AU" sz="2800" dirty="0"/>
              <a:t>:</a:t>
            </a:r>
            <a:r>
              <a:rPr lang="en-AU" sz="2800" dirty="0" smtClean="0"/>
              <a:t> MIPS sequence for implementing a T&amp;S at ($s1)</a:t>
            </a:r>
          </a:p>
          <a:p>
            <a:pPr lvl="1">
              <a:lnSpc>
                <a:spcPct val="90000"/>
              </a:lnSpc>
              <a:buFont typeface="Wingdings" charset="2"/>
              <a:buNone/>
            </a:pPr>
            <a:r>
              <a:rPr lang="en-AU" sz="2200" dirty="0" smtClean="0">
                <a:latin typeface="Courier New"/>
                <a:cs typeface="Courier New"/>
              </a:rPr>
              <a:t>Try: </a:t>
            </a:r>
            <a:r>
              <a:rPr lang="en-AU" sz="2200" dirty="0" err="1" smtClean="0">
                <a:latin typeface="Courier New"/>
                <a:cs typeface="Courier New"/>
              </a:rPr>
              <a:t>addiu</a:t>
            </a:r>
            <a:r>
              <a:rPr lang="en-AU" sz="2200" dirty="0" smtClean="0">
                <a:latin typeface="Courier New"/>
                <a:cs typeface="Courier New"/>
              </a:rPr>
              <a:t> $t0,$zero,1</a:t>
            </a:r>
          </a:p>
          <a:p>
            <a:pPr lvl="1">
              <a:lnSpc>
                <a:spcPct val="90000"/>
              </a:lnSpc>
              <a:buFont typeface="Wingdings" charset="2"/>
              <a:buNone/>
            </a:pPr>
            <a:r>
              <a:rPr lang="en-AU" sz="2200" dirty="0" smtClean="0">
                <a:latin typeface="Courier New"/>
                <a:cs typeface="Courier New"/>
              </a:rPr>
              <a:t>     </a:t>
            </a:r>
            <a:r>
              <a:rPr lang="en-AU" sz="2200" dirty="0" err="1" smtClean="0">
                <a:latin typeface="Courier New"/>
                <a:cs typeface="Courier New"/>
              </a:rPr>
              <a:t>ll</a:t>
            </a:r>
            <a:r>
              <a:rPr lang="en-AU" sz="2200" dirty="0" smtClean="0">
                <a:latin typeface="Courier New"/>
                <a:cs typeface="Courier New"/>
              </a:rPr>
              <a:t>  $t1,0($s1)</a:t>
            </a:r>
          </a:p>
          <a:p>
            <a:pPr lvl="1">
              <a:lnSpc>
                <a:spcPct val="90000"/>
              </a:lnSpc>
              <a:buFont typeface="Wingdings" charset="2"/>
              <a:buNone/>
            </a:pPr>
            <a:r>
              <a:rPr lang="en-AU" sz="2200" dirty="0" smtClean="0">
                <a:latin typeface="Courier New"/>
                <a:cs typeface="Courier New"/>
              </a:rPr>
              <a:t>     </a:t>
            </a:r>
            <a:r>
              <a:rPr lang="en-AU" sz="2200" dirty="0" err="1" smtClean="0">
                <a:latin typeface="Courier New"/>
                <a:cs typeface="Courier New"/>
              </a:rPr>
              <a:t>bne</a:t>
            </a:r>
            <a:r>
              <a:rPr lang="en-AU" sz="2200" dirty="0" smtClean="0">
                <a:latin typeface="Courier New"/>
                <a:cs typeface="Courier New"/>
              </a:rPr>
              <a:t> $t1,$zero,Try</a:t>
            </a:r>
          </a:p>
          <a:p>
            <a:pPr lvl="1">
              <a:lnSpc>
                <a:spcPct val="90000"/>
              </a:lnSpc>
              <a:buFont typeface="Wingdings" charset="2"/>
              <a:buNone/>
            </a:pPr>
            <a:r>
              <a:rPr lang="en-AU" sz="2200" dirty="0" smtClean="0">
                <a:latin typeface="Courier New"/>
                <a:cs typeface="Courier New"/>
              </a:rPr>
              <a:t>     sc  $t0,0($s1)</a:t>
            </a:r>
          </a:p>
          <a:p>
            <a:pPr lvl="1">
              <a:lnSpc>
                <a:spcPct val="90000"/>
              </a:lnSpc>
              <a:buFont typeface="Wingdings" charset="2"/>
              <a:buNone/>
            </a:pPr>
            <a:r>
              <a:rPr lang="en-AU" sz="2200" dirty="0" smtClean="0">
                <a:latin typeface="Courier New"/>
                <a:cs typeface="Courier New"/>
              </a:rPr>
              <a:t>     </a:t>
            </a:r>
            <a:r>
              <a:rPr lang="en-AU" sz="2200" dirty="0" err="1" smtClean="0">
                <a:latin typeface="Courier New"/>
                <a:cs typeface="Courier New"/>
              </a:rPr>
              <a:t>beq</a:t>
            </a:r>
            <a:r>
              <a:rPr lang="en-AU" sz="2200" dirty="0" smtClean="0">
                <a:latin typeface="Courier New"/>
                <a:cs typeface="Courier New"/>
              </a:rPr>
              <a:t> $t0,$zero,try</a:t>
            </a:r>
          </a:p>
          <a:p>
            <a:pPr lvl="1">
              <a:lnSpc>
                <a:spcPct val="90000"/>
              </a:lnSpc>
              <a:buFont typeface="Wingdings" charset="2"/>
              <a:buNone/>
            </a:pPr>
            <a:r>
              <a:rPr lang="en-AU" sz="2200" dirty="0" smtClean="0">
                <a:latin typeface="Courier New"/>
                <a:cs typeface="Courier New"/>
              </a:rPr>
              <a:t>Locked:</a:t>
            </a:r>
          </a:p>
          <a:p>
            <a:pPr lvl="1">
              <a:lnSpc>
                <a:spcPct val="90000"/>
              </a:lnSpc>
              <a:buFont typeface="Wingdings" charset="2"/>
              <a:buNone/>
            </a:pPr>
            <a:r>
              <a:rPr lang="en-AU" sz="2200" dirty="0" smtClean="0">
                <a:latin typeface="Courier New"/>
                <a:cs typeface="Courier New"/>
              </a:rPr>
              <a:t>     </a:t>
            </a:r>
          </a:p>
          <a:p>
            <a:pPr lvl="1">
              <a:lnSpc>
                <a:spcPct val="90000"/>
              </a:lnSpc>
              <a:buFont typeface="Wingdings" charset="2"/>
              <a:buNone/>
            </a:pPr>
            <a:r>
              <a:rPr lang="en-AU" sz="2200" dirty="0" smtClean="0">
                <a:solidFill>
                  <a:schemeClr val="accent1"/>
                </a:solidFill>
                <a:latin typeface="Courier New"/>
                <a:cs typeface="Courier New"/>
              </a:rPr>
              <a:t>     </a:t>
            </a:r>
            <a:r>
              <a:rPr lang="en-AU" sz="2200" b="1" dirty="0" smtClean="0">
                <a:solidFill>
                  <a:schemeClr val="accent1"/>
                </a:solidFill>
                <a:latin typeface="Courier New"/>
                <a:cs typeface="Courier New"/>
              </a:rPr>
              <a:t>critical section</a:t>
            </a:r>
          </a:p>
          <a:p>
            <a:pPr lvl="1">
              <a:lnSpc>
                <a:spcPct val="90000"/>
              </a:lnSpc>
              <a:buFont typeface="Wingdings" charset="2"/>
              <a:buNone/>
            </a:pPr>
            <a:endParaRPr lang="en-AU" sz="2200" dirty="0" smtClean="0">
              <a:latin typeface="Courier New"/>
              <a:cs typeface="Courier New"/>
            </a:endParaRPr>
          </a:p>
          <a:p>
            <a:pPr lvl="1">
              <a:lnSpc>
                <a:spcPct val="90000"/>
              </a:lnSpc>
              <a:buFont typeface="Wingdings" charset="2"/>
              <a:buNone/>
            </a:pPr>
            <a:r>
              <a:rPr lang="en-AU" sz="2200" dirty="0" smtClean="0">
                <a:latin typeface="Courier New"/>
                <a:cs typeface="Courier New"/>
              </a:rPr>
              <a:t>     </a:t>
            </a:r>
            <a:r>
              <a:rPr lang="en-AU" sz="2200" dirty="0" err="1" smtClean="0">
                <a:latin typeface="Courier New"/>
                <a:cs typeface="Courier New"/>
              </a:rPr>
              <a:t>sw</a:t>
            </a:r>
            <a:r>
              <a:rPr lang="en-AU" sz="2200" dirty="0" smtClean="0">
                <a:latin typeface="Courier New"/>
                <a:cs typeface="Courier New"/>
              </a:rPr>
              <a:t> $zero,0($s1)</a:t>
            </a:r>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dirty="0"/>
          </a:p>
        </p:txBody>
      </p:sp>
      <p:cxnSp>
        <p:nvCxnSpPr>
          <p:cNvPr id="9" name="Straight Connector 8"/>
          <p:cNvCxnSpPr/>
          <p:nvPr/>
        </p:nvCxnSpPr>
        <p:spPr>
          <a:xfrm flipV="1">
            <a:off x="4888398" y="887148"/>
            <a:ext cx="2139761" cy="2052617"/>
          </a:xfrm>
          <a:prstGeom prst="line">
            <a:avLst/>
          </a:prstGeom>
          <a:ln w="38100">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884231" y="2122197"/>
            <a:ext cx="2387478" cy="1248289"/>
          </a:xfrm>
          <a:prstGeom prst="line">
            <a:avLst/>
          </a:prstGeom>
          <a:ln w="38100">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4905794" y="2957159"/>
            <a:ext cx="2157158" cy="869754"/>
          </a:xfrm>
          <a:prstGeom prst="line">
            <a:avLst/>
          </a:prstGeom>
          <a:ln w="38100">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905794" y="4244393"/>
            <a:ext cx="2400708" cy="226136"/>
          </a:xfrm>
          <a:prstGeom prst="line">
            <a:avLst/>
          </a:prstGeom>
          <a:ln w="38100">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023401" y="5979743"/>
            <a:ext cx="1952569" cy="143316"/>
          </a:xfrm>
          <a:prstGeom prst="line">
            <a:avLst/>
          </a:prstGeom>
          <a:ln w="38100">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t>OpenMP</a:t>
            </a:r>
            <a:r>
              <a:rPr lang="en-US" dirty="0" smtClean="0"/>
              <a:t> Introduction</a:t>
            </a:r>
          </a:p>
          <a:p>
            <a:r>
              <a:rPr lang="en-US" dirty="0" err="1" smtClean="0"/>
              <a:t>Administrivia</a:t>
            </a:r>
            <a:endParaRPr lang="en-US" dirty="0" smtClean="0"/>
          </a:p>
          <a:p>
            <a:r>
              <a:rPr lang="en-US" dirty="0" err="1" smtClean="0"/>
              <a:t>OpenMP</a:t>
            </a:r>
            <a:r>
              <a:rPr lang="en-US" dirty="0" smtClean="0"/>
              <a:t> Examples</a:t>
            </a:r>
          </a:p>
          <a:p>
            <a:r>
              <a:rPr lang="en-US" dirty="0" smtClean="0"/>
              <a:t>Break</a:t>
            </a:r>
            <a:endParaRPr lang="en-US" dirty="0" smtClean="0"/>
          </a:p>
          <a:p>
            <a:r>
              <a:rPr lang="en-US" dirty="0" smtClean="0"/>
              <a:t>Common Pitfalls</a:t>
            </a:r>
          </a:p>
          <a:p>
            <a:r>
              <a:rPr lang="en-US" dirty="0" smtClean="0"/>
              <a:t>Summary</a:t>
            </a:r>
          </a:p>
        </p:txBody>
      </p:sp>
      <p:sp>
        <p:nvSpPr>
          <p:cNvPr id="7" name="Date Placeholder 6"/>
          <p:cNvSpPr>
            <a:spLocks noGrp="1"/>
          </p:cNvSpPr>
          <p:nvPr>
            <p:ph type="dt" sz="half" idx="10"/>
          </p:nvPr>
        </p:nvSpPr>
        <p:spPr/>
        <p:txBody>
          <a:bodyPr/>
          <a:lstStyle/>
          <a:p>
            <a:fld id="{DE7FAEF4-EE8B-E94A-9190-237825EA4EC7}" type="datetime1">
              <a:rPr lang="en-US" smtClean="0"/>
              <a:pPr/>
              <a:t>7/19/2011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9</a:t>
            </a:fld>
            <a:endParaRPr lang="en-US" dirty="0"/>
          </a:p>
        </p:txBody>
      </p:sp>
      <p:sp>
        <p:nvSpPr>
          <p:cNvPr id="9" name="Footer Placeholder 8"/>
          <p:cNvSpPr>
            <a:spLocks noGrp="1"/>
          </p:cNvSpPr>
          <p:nvPr>
            <p:ph type="ftr" sz="quarter" idx="11"/>
          </p:nvPr>
        </p:nvSpPr>
        <p:spPr/>
        <p:txBody>
          <a:bodyPr/>
          <a:lstStyle/>
          <a:p>
            <a:r>
              <a:rPr lang="en-US" dirty="0" smtClean="0"/>
              <a:t>Summer 2011 </a:t>
            </a:r>
            <a:r>
              <a:rPr lang="en-US" dirty="0" smtClean="0"/>
              <a:t>-- </a:t>
            </a:r>
            <a:r>
              <a:rPr lang="en-US" dirty="0" smtClean="0"/>
              <a:t>Lecture #17</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36441</TotalTime>
  <Words>4751</Words>
  <Application>Microsoft Office PowerPoint</Application>
  <PresentationFormat>On-screen Show (4:3)</PresentationFormat>
  <Paragraphs>1123</Paragraphs>
  <Slides>65</Slides>
  <Notes>7</Notes>
  <HiddenSlides>8</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Image</vt:lpstr>
      <vt:lpstr>CS 61C: Great Ideas in Computer Architecture (Machine Structures) Thread Level Parallelism: OpenMP</vt:lpstr>
      <vt:lpstr>You Are Here!</vt:lpstr>
      <vt:lpstr>Peer Instruction: Synchronization</vt:lpstr>
      <vt:lpstr>Peer Instruction: Synchronization, Answer</vt:lpstr>
      <vt:lpstr>Lock and Unlock Synchronization</vt:lpstr>
      <vt:lpstr>Synchronization in MIPS </vt:lpstr>
      <vt:lpstr>Test-and-Set</vt:lpstr>
      <vt:lpstr>Test-and-Set in MIPS </vt:lpstr>
      <vt:lpstr>Agenda</vt:lpstr>
      <vt:lpstr>Agenda</vt:lpstr>
      <vt:lpstr>What is OpenMP?</vt:lpstr>
      <vt:lpstr>OpenMP Specification</vt:lpstr>
      <vt:lpstr>Shared Memory Model with Explicit Thread-based Parallelism</vt:lpstr>
      <vt:lpstr>OpenMP Built On C’s “pragma” Mechanism</vt:lpstr>
      <vt:lpstr>OpenMP Programming Model</vt:lpstr>
      <vt:lpstr>OpenMP Directives</vt:lpstr>
      <vt:lpstr>Example: C for loop</vt:lpstr>
      <vt:lpstr>OpenMP: Parallel for pragma</vt:lpstr>
      <vt:lpstr>Thread Creation</vt:lpstr>
      <vt:lpstr>OMP_NUM_THREADS</vt:lpstr>
      <vt:lpstr>“parallel” Statement and Scope</vt:lpstr>
      <vt:lpstr>Parallel Statement Shorthand</vt:lpstr>
      <vt:lpstr>Agenda</vt:lpstr>
      <vt:lpstr>Administrivia</vt:lpstr>
      <vt:lpstr>cs61c in the News</vt:lpstr>
      <vt:lpstr>Agenda</vt:lpstr>
      <vt:lpstr>OpenMP Examples</vt:lpstr>
      <vt:lpstr>Hello World in OpenMP</vt:lpstr>
      <vt:lpstr>Hello World in OpenMP</vt:lpstr>
      <vt:lpstr>Get Environment Information in OpenMP</vt:lpstr>
      <vt:lpstr>Get Environment Information in OpenMP</vt:lpstr>
      <vt:lpstr>Get Environment Information in OpenMP</vt:lpstr>
      <vt:lpstr>Workshare for loop Example #1 in OpenMP</vt:lpstr>
      <vt:lpstr>Workshare for loop Example #1 in OpenMP</vt:lpstr>
      <vt:lpstr>Workshare for loop Example #1 in OpenMP</vt:lpstr>
      <vt:lpstr>Workshare sections Example #2 in OpenMP</vt:lpstr>
      <vt:lpstr>Workshare sections Example #2 in OpenMP</vt:lpstr>
      <vt:lpstr>Workshare sections Example #2 in OpenMP</vt:lpstr>
      <vt:lpstr>Workshare sections Example #2 in OpenMP</vt:lpstr>
      <vt:lpstr>Calculating π using Numerical Integration</vt:lpstr>
      <vt:lpstr>Sequential Calculation of π in C </vt:lpstr>
      <vt:lpstr>OpenMP Version #1</vt:lpstr>
      <vt:lpstr>OpenMP Version #1 (with bug)</vt:lpstr>
      <vt:lpstr>OpenMP Version #1</vt:lpstr>
      <vt:lpstr>OpenMP Critical Section</vt:lpstr>
      <vt:lpstr>OpenMP Version #2</vt:lpstr>
      <vt:lpstr>OpenMP Version #2 (with bug)</vt:lpstr>
      <vt:lpstr>OpenMP Reduction</vt:lpstr>
      <vt:lpstr>OpenMP Version #3</vt:lpstr>
      <vt:lpstr>OpenMP Timing</vt:lpstr>
      <vt:lpstr>OpenMP Version #3</vt:lpstr>
      <vt:lpstr>Agenda</vt:lpstr>
      <vt:lpstr>OpenMP Version #4</vt:lpstr>
      <vt:lpstr>OpenMP Version #4 (with bug)</vt:lpstr>
      <vt:lpstr>OpenMP Version #5</vt:lpstr>
      <vt:lpstr>OpenMP Version #6</vt:lpstr>
      <vt:lpstr>OpenMP Version #6</vt:lpstr>
      <vt:lpstr>Matrix Multiply in OpenMP</vt:lpstr>
      <vt:lpstr>Notes on Matrix Multiply Example</vt:lpstr>
      <vt:lpstr>OpenMP Pitfall #1:  Data Dependencies</vt:lpstr>
      <vt:lpstr>Open MP Pitfall #2: Avoiding Sharing Issues by Using Private Variables</vt:lpstr>
      <vt:lpstr>OpenMP Pitfall #3: Updating Shared Variables Simultaneously</vt:lpstr>
      <vt:lpstr>OpenMP Pitfall #4: Parallel Overhead</vt:lpstr>
      <vt:lpstr>OpenMP Pitfall #4: Parallel Overhead</vt:lpstr>
      <vt:lpstr>And in Conclusion, …</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Michael</cp:lastModifiedBy>
  <cp:revision>260</cp:revision>
  <cp:lastPrinted>2011-03-12T22:21:26Z</cp:lastPrinted>
  <dcterms:created xsi:type="dcterms:W3CDTF">2011-03-15T03:01:17Z</dcterms:created>
  <dcterms:modified xsi:type="dcterms:W3CDTF">2011-07-19T11:04:24Z</dcterms:modified>
</cp:coreProperties>
</file>