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7" r:id="rId2"/>
    <p:sldId id="512" r:id="rId3"/>
    <p:sldId id="528" r:id="rId4"/>
    <p:sldId id="558" r:id="rId5"/>
    <p:sldId id="530" r:id="rId6"/>
    <p:sldId id="529" r:id="rId7"/>
    <p:sldId id="532" r:id="rId8"/>
    <p:sldId id="533" r:id="rId9"/>
    <p:sldId id="551" r:id="rId10"/>
    <p:sldId id="534" r:id="rId11"/>
    <p:sldId id="535" r:id="rId12"/>
    <p:sldId id="585" r:id="rId13"/>
    <p:sldId id="580" r:id="rId14"/>
    <p:sldId id="536" r:id="rId15"/>
    <p:sldId id="599" r:id="rId16"/>
    <p:sldId id="586" r:id="rId17"/>
    <p:sldId id="600" r:id="rId18"/>
    <p:sldId id="537" r:id="rId19"/>
    <p:sldId id="552" r:id="rId20"/>
    <p:sldId id="553" r:id="rId21"/>
    <p:sldId id="538" r:id="rId22"/>
    <p:sldId id="544" r:id="rId23"/>
    <p:sldId id="589" r:id="rId24"/>
    <p:sldId id="593" r:id="rId25"/>
    <p:sldId id="590" r:id="rId26"/>
    <p:sldId id="592" r:id="rId27"/>
    <p:sldId id="591" r:id="rId28"/>
    <p:sldId id="548" r:id="rId29"/>
    <p:sldId id="546" r:id="rId30"/>
    <p:sldId id="547" r:id="rId31"/>
    <p:sldId id="601" r:id="rId32"/>
    <p:sldId id="562" r:id="rId33"/>
    <p:sldId id="559" r:id="rId34"/>
    <p:sldId id="560" r:id="rId35"/>
    <p:sldId id="561" r:id="rId36"/>
    <p:sldId id="594" r:id="rId37"/>
    <p:sldId id="597" r:id="rId38"/>
    <p:sldId id="598" r:id="rId39"/>
    <p:sldId id="595" r:id="rId40"/>
    <p:sldId id="564" r:id="rId41"/>
    <p:sldId id="565" r:id="rId42"/>
    <p:sldId id="566" r:id="rId43"/>
    <p:sldId id="567" r:id="rId44"/>
    <p:sldId id="568" r:id="rId45"/>
    <p:sldId id="575" r:id="rId46"/>
    <p:sldId id="583" r:id="rId47"/>
    <p:sldId id="576" r:id="rId48"/>
    <p:sldId id="578" r:id="rId49"/>
    <p:sldId id="550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C9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5" autoAdjust="0"/>
    <p:restoredTop sz="84825" autoAdjust="0"/>
  </p:normalViewPr>
  <p:slideViewPr>
    <p:cSldViewPr snapToGrid="0">
      <p:cViewPr>
        <p:scale>
          <a:sx n="100" d="100"/>
          <a:sy n="100" d="100"/>
        </p:scale>
        <p:origin x="-94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116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emiconductor" TargetMode="External"/><Relationship Id="rId13" Type="http://schemas.openxmlformats.org/officeDocument/2006/relationships/hyperlink" Target="http://en.wikipedia.org/wiki/Process_technology" TargetMode="External"/><Relationship Id="rId3" Type="http://schemas.openxmlformats.org/officeDocument/2006/relationships/hyperlink" Target="http://en.wikipedia.org/wiki/Transistor" TargetMode="External"/><Relationship Id="rId7" Type="http://schemas.openxmlformats.org/officeDocument/2006/relationships/hyperlink" Target="http://en.wikipedia.org/wiki/Charge_carrier" TargetMode="External"/><Relationship Id="rId12" Type="http://schemas.openxmlformats.org/officeDocument/2006/relationships/hyperlink" Target="http://en.wikipedia.org/wiki/Integrated_circui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hannel_(transistors)" TargetMode="External"/><Relationship Id="rId11" Type="http://schemas.openxmlformats.org/officeDocument/2006/relationships/hyperlink" Target="http://en.wikipedia.org/wiki/Digital" TargetMode="External"/><Relationship Id="rId5" Type="http://schemas.openxmlformats.org/officeDocument/2006/relationships/hyperlink" Target="http://en.wikipedia.org/wiki/Electrical_conductivity" TargetMode="External"/><Relationship Id="rId10" Type="http://schemas.openxmlformats.org/officeDocument/2006/relationships/hyperlink" Target="http://en.wikipedia.org/wiki/CMOS" TargetMode="External"/><Relationship Id="rId4" Type="http://schemas.openxmlformats.org/officeDocument/2006/relationships/hyperlink" Target="http://en.wikipedia.org/wiki/Electric_field" TargetMode="External"/><Relationship Id="rId9" Type="http://schemas.openxmlformats.org/officeDocument/2006/relationships/hyperlink" Target="http://en.wikipedia.org/wiki/MOSFET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OSFET" TargetMode="External"/><Relationship Id="rId7" Type="http://schemas.openxmlformats.org/officeDocument/2006/relationships/hyperlink" Target="http://en.wikipedia.org/wiki/Process_technology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ntegrated_circuit" TargetMode="External"/><Relationship Id="rId5" Type="http://schemas.openxmlformats.org/officeDocument/2006/relationships/hyperlink" Target="http://en.wikipedia.org/wiki/Digital" TargetMode="External"/><Relationship Id="rId4" Type="http://schemas.openxmlformats.org/officeDocument/2006/relationships/hyperlink" Target="http://en.wikipedia.org/wiki/CMOS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1813"/>
            <a:ext cx="5910262" cy="4116387"/>
          </a:xfrm>
          <a:noFill/>
        </p:spPr>
        <p:txBody>
          <a:bodyPr wrap="square" lIns="90475" tIns="44444" rIns="90475" bIns="4444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Bottom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X = 0v Y</a:t>
            </a:r>
            <a:r>
              <a:rPr lang="en-US" baseline="0" dirty="0" smtClean="0"/>
              <a:t> = 0V both closed on top in series, so Z = 3v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0v Y</a:t>
            </a:r>
            <a:r>
              <a:rPr lang="en-US" baseline="0" dirty="0" smtClean="0"/>
              <a:t> = 0V both open bottom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0v Y</a:t>
            </a:r>
            <a:r>
              <a:rPr lang="en-US" baseline="0" dirty="0" smtClean="0"/>
              <a:t> = 3V 1st open on top,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0v Y</a:t>
            </a:r>
            <a:r>
              <a:rPr lang="en-US" baseline="0" dirty="0" smtClean="0"/>
              <a:t> = 3V 2</a:t>
            </a:r>
            <a:r>
              <a:rPr lang="en-US" baseline="30000" dirty="0" smtClean="0"/>
              <a:t>nd</a:t>
            </a:r>
            <a:r>
              <a:rPr lang="en-US" baseline="0" dirty="0" smtClean="0"/>
              <a:t> in series closed, so Z = 0v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3v Y</a:t>
            </a:r>
            <a:r>
              <a:rPr lang="en-US" baseline="0" dirty="0" smtClean="0"/>
              <a:t> = 0V 2</a:t>
            </a:r>
            <a:r>
              <a:rPr lang="en-US" baseline="30000" dirty="0" smtClean="0"/>
              <a:t>nd</a:t>
            </a:r>
            <a:r>
              <a:rPr lang="en-US" baseline="0" dirty="0" smtClean="0"/>
              <a:t>  open on top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3v Y</a:t>
            </a:r>
            <a:r>
              <a:rPr lang="en-US" baseline="0" dirty="0" smtClean="0"/>
              <a:t> = 0V 2</a:t>
            </a:r>
            <a:r>
              <a:rPr lang="en-US" baseline="30000" dirty="0" smtClean="0"/>
              <a:t>nd</a:t>
            </a:r>
            <a:r>
              <a:rPr lang="en-US" baseline="0" dirty="0" smtClean="0"/>
              <a:t> in series closed, so Z = 0v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3v Y</a:t>
            </a:r>
            <a:r>
              <a:rPr lang="en-US" baseline="0" dirty="0" smtClean="0"/>
              <a:t> = 3V both open on top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3v Y</a:t>
            </a:r>
            <a:r>
              <a:rPr lang="en-US" baseline="0" dirty="0" smtClean="0"/>
              <a:t> = 3V both closed, so Z = 0v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on black</a:t>
            </a:r>
            <a:r>
              <a:rPr lang="en-US" baseline="0" dirty="0" smtClean="0"/>
              <a:t> board</a:t>
            </a:r>
          </a:p>
          <a:p>
            <a:r>
              <a:rPr lang="en-US" dirty="0" smtClean="0"/>
              <a:t>From distribution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a(b</a:t>
            </a:r>
            <a:r>
              <a:rPr lang="en-US" baseline="0" dirty="0" smtClean="0"/>
              <a:t> +1) + </a:t>
            </a:r>
            <a:r>
              <a:rPr lang="en-US" baseline="0" dirty="0" err="1" smtClean="0"/>
              <a:t>c</a:t>
            </a:r>
            <a:endParaRPr lang="en-US" baseline="0" dirty="0" smtClean="0"/>
          </a:p>
          <a:p>
            <a:r>
              <a:rPr lang="en-US" baseline="0" dirty="0" err="1" smtClean="0"/>
              <a:t>Froms</a:t>
            </a:r>
            <a:r>
              <a:rPr lang="en-US" baseline="0" dirty="0" smtClean="0"/>
              <a:t> laws of 0s and 1s: b+1 = </a:t>
            </a:r>
            <a:r>
              <a:rPr lang="en-US" baseline="0" dirty="0" err="1" smtClean="0"/>
              <a:t>b</a:t>
            </a:r>
            <a:endParaRPr lang="en-US" baseline="0" dirty="0" smtClean="0"/>
          </a:p>
          <a:p>
            <a:r>
              <a:rPr lang="en-US" baseline="0" dirty="0" smtClean="0"/>
              <a:t>= </a:t>
            </a:r>
            <a:r>
              <a:rPr lang="en-US" baseline="0" dirty="0" err="1" smtClean="0"/>
              <a:t>ab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c</a:t>
            </a:r>
            <a:endParaRPr lang="en-US" baseline="0" dirty="0" smtClean="0"/>
          </a:p>
          <a:p>
            <a:r>
              <a:rPr lang="en-US" baseline="0" dirty="0" smtClean="0"/>
              <a:t>Truth Table</a:t>
            </a:r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0 0 0 0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0 0 1 1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0 0 1 1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2777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5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5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From </a:t>
            </a:r>
            <a:r>
              <a:rPr lang="en-US" dirty="0" err="1" smtClean="0"/>
              <a:t>wikipedia</a:t>
            </a:r>
            <a:r>
              <a:rPr lang="en-US" dirty="0" smtClean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</a:t>
            </a:r>
            <a:r>
              <a:rPr lang="en-US" b="1" dirty="0" smtClean="0"/>
              <a:t>field-effect </a:t>
            </a:r>
            <a:r>
              <a:rPr lang="en-US" b="1" dirty="0" smtClean="0">
                <a:hlinkClick r:id="rId3"/>
              </a:rPr>
              <a:t>transistor</a:t>
            </a:r>
            <a:r>
              <a:rPr lang="en-US" dirty="0" smtClean="0"/>
              <a:t> (FET) relies on an </a:t>
            </a:r>
            <a:r>
              <a:rPr lang="en-US" dirty="0" smtClean="0">
                <a:hlinkClick r:id="rId4"/>
              </a:rPr>
              <a:t>electric field</a:t>
            </a:r>
            <a:r>
              <a:rPr lang="en-US" dirty="0" smtClean="0"/>
              <a:t> to control the shape and hence the </a:t>
            </a:r>
            <a:r>
              <a:rPr lang="en-US" dirty="0" smtClean="0">
                <a:hlinkClick r:id="rId5" tooltip="Electrical conductivity"/>
              </a:rPr>
              <a:t>conductivity</a:t>
            </a:r>
            <a:r>
              <a:rPr lang="en-US" dirty="0" smtClean="0"/>
              <a:t> of a </a:t>
            </a:r>
            <a:r>
              <a:rPr lang="en-US" dirty="0" smtClean="0">
                <a:hlinkClick r:id="rId6" tooltip="Channel (transistors)"/>
              </a:rPr>
              <a:t>channel</a:t>
            </a:r>
            <a:r>
              <a:rPr lang="en-US" dirty="0" smtClean="0"/>
              <a:t> of one type of </a:t>
            </a:r>
            <a:r>
              <a:rPr lang="en-US" dirty="0" smtClean="0">
                <a:hlinkClick r:id="rId7"/>
              </a:rPr>
              <a:t>charge carrier</a:t>
            </a:r>
            <a:r>
              <a:rPr lang="en-US" dirty="0" smtClean="0"/>
              <a:t> in a </a:t>
            </a:r>
            <a:r>
              <a:rPr lang="en-US" dirty="0" smtClean="0">
                <a:hlinkClick r:id="rId8"/>
              </a:rPr>
              <a:t>semiconductor</a:t>
            </a:r>
            <a:r>
              <a:rPr lang="en-US" dirty="0" smtClean="0"/>
              <a:t> material.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most commonly used FET is the </a:t>
            </a:r>
            <a:r>
              <a:rPr lang="en-US" dirty="0" smtClean="0">
                <a:hlinkClick r:id="rId9"/>
              </a:rPr>
              <a:t>MOSFET</a:t>
            </a:r>
            <a:r>
              <a:rPr lang="en-US" dirty="0" smtClean="0"/>
              <a:t>. The </a:t>
            </a:r>
            <a:r>
              <a:rPr lang="en-US" dirty="0" smtClean="0">
                <a:hlinkClick r:id="rId10"/>
              </a:rPr>
              <a:t>CMOS</a:t>
            </a:r>
            <a:r>
              <a:rPr lang="en-US" dirty="0" smtClean="0"/>
              <a:t> (complementary-symmetry metal oxide semiconductor) process technology is the basis for modern </a:t>
            </a:r>
            <a:r>
              <a:rPr lang="en-US" dirty="0" smtClean="0">
                <a:hlinkClick r:id="rId11"/>
              </a:rPr>
              <a:t>digital</a:t>
            </a:r>
            <a:r>
              <a:rPr lang="en-US" dirty="0" smtClean="0"/>
              <a:t> </a:t>
            </a:r>
            <a:r>
              <a:rPr lang="en-US" dirty="0" smtClean="0">
                <a:hlinkClick r:id="rId12" tooltip="Integrated circuit"/>
              </a:rPr>
              <a:t>integrated circuits</a:t>
            </a:r>
            <a:r>
              <a:rPr lang="en-US" dirty="0" smtClean="0"/>
              <a:t>. This </a:t>
            </a:r>
            <a:r>
              <a:rPr lang="en-US" dirty="0" smtClean="0">
                <a:hlinkClick r:id="rId13" tooltip="Process technology"/>
              </a:rPr>
              <a:t>process technology</a:t>
            </a:r>
            <a:r>
              <a:rPr lang="en-US" dirty="0" smtClean="0"/>
              <a:t> uses an arrangement where the (usually "enhancement-mode") </a:t>
            </a:r>
            <a:r>
              <a:rPr lang="en-US" dirty="0" err="1" smtClean="0"/>
              <a:t>p</a:t>
            </a:r>
            <a:r>
              <a:rPr lang="en-US" dirty="0" smtClean="0"/>
              <a:t>-channel MOSFET and </a:t>
            </a:r>
            <a:r>
              <a:rPr lang="en-US" dirty="0" err="1" smtClean="0"/>
              <a:t>n</a:t>
            </a:r>
            <a:r>
              <a:rPr lang="en-US" dirty="0" smtClean="0"/>
              <a:t>-channel MOSFET are connected in series such that when one is on, the other is off.</a:t>
            </a:r>
            <a:endParaRPr lang="en-US" dirty="0"/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BDE5CE-FBC0-8F43-BA04-052EE104487F}" type="slidenum">
              <a:rPr lang="en-US"/>
              <a:pPr/>
              <a:t>13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</a:t>
            </a:r>
            <a:r>
              <a:rPr lang="en-US" baseline="0" dirty="0" smtClean="0"/>
              <a:t> = 0 implies top switch is closed, so 3V sent 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</a:t>
            </a:r>
            <a:r>
              <a:rPr lang="en-US" baseline="0" dirty="0" smtClean="0"/>
              <a:t> = 0 implies bottom switch is open, so nothing sent to 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</a:t>
            </a:r>
            <a:r>
              <a:rPr lang="en-US" baseline="0" dirty="0" smtClean="0"/>
              <a:t> = 3v implies Top switch is open, so nothing sent to 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</a:t>
            </a:r>
            <a:r>
              <a:rPr lang="en-US" baseline="0" dirty="0" smtClean="0"/>
              <a:t> = 3v implies Bottom switch is closed, so 0V sent 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most commonly used FET is the </a:t>
            </a:r>
            <a:r>
              <a:rPr lang="en-US" dirty="0" smtClean="0">
                <a:hlinkClick r:id="rId3"/>
              </a:rPr>
              <a:t>MOSFET</a:t>
            </a:r>
            <a:r>
              <a:rPr lang="en-US" dirty="0" smtClean="0"/>
              <a:t>. The </a:t>
            </a:r>
            <a:r>
              <a:rPr lang="en-US" dirty="0" smtClean="0">
                <a:hlinkClick r:id="rId4"/>
              </a:rPr>
              <a:t>CMOS</a:t>
            </a:r>
            <a:r>
              <a:rPr lang="en-US" dirty="0" smtClean="0"/>
              <a:t> (complementary-symmetry metal oxide semiconductor) process technology is the basis for modern </a:t>
            </a:r>
            <a:r>
              <a:rPr lang="en-US" dirty="0" smtClean="0">
                <a:hlinkClick r:id="rId5"/>
              </a:rPr>
              <a:t>digital</a:t>
            </a:r>
            <a:r>
              <a:rPr lang="en-US" dirty="0" smtClean="0"/>
              <a:t> </a:t>
            </a:r>
            <a:r>
              <a:rPr lang="en-US" dirty="0" smtClean="0">
                <a:hlinkClick r:id="rId6" tooltip="Integrated circuit"/>
              </a:rPr>
              <a:t>integrated circuits</a:t>
            </a:r>
            <a:r>
              <a:rPr lang="en-US" dirty="0" smtClean="0"/>
              <a:t>. This </a:t>
            </a:r>
            <a:r>
              <a:rPr lang="en-US" dirty="0" smtClean="0">
                <a:hlinkClick r:id="rId7" tooltip="Process technology"/>
              </a:rPr>
              <a:t>process technology</a:t>
            </a:r>
            <a:r>
              <a:rPr lang="en-US" dirty="0" smtClean="0"/>
              <a:t> uses an arrangement where the (usually "enhancement-mode") </a:t>
            </a:r>
            <a:r>
              <a:rPr lang="en-US" dirty="0" err="1" smtClean="0"/>
              <a:t>p</a:t>
            </a:r>
            <a:r>
              <a:rPr lang="en-US" dirty="0" smtClean="0"/>
              <a:t>-channel MOSFET and </a:t>
            </a:r>
            <a:r>
              <a:rPr lang="en-US" dirty="0" err="1" smtClean="0"/>
              <a:t>n</a:t>
            </a:r>
            <a:r>
              <a:rPr lang="en-US" dirty="0" smtClean="0"/>
              <a:t>-channel MOSFET are connected in series such that when one is on, the other is off.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Top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X = 0v Y</a:t>
            </a:r>
            <a:r>
              <a:rPr lang="en-US" baseline="0" dirty="0" smtClean="0"/>
              <a:t> = 0V both closed on top, so Z = 3v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0v Y</a:t>
            </a:r>
            <a:r>
              <a:rPr lang="en-US" baseline="0" dirty="0" smtClean="0"/>
              <a:t> = 0V both open bottom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0v Y</a:t>
            </a:r>
            <a:r>
              <a:rPr lang="en-US" baseline="0" dirty="0" smtClean="0"/>
              <a:t> = 3V 2</a:t>
            </a:r>
            <a:r>
              <a:rPr lang="en-US" baseline="30000" dirty="0" smtClean="0"/>
              <a:t>nd</a:t>
            </a:r>
            <a:r>
              <a:rPr lang="en-US" baseline="0" dirty="0" smtClean="0"/>
              <a:t> closed on top, so Z = 3v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0v Y</a:t>
            </a:r>
            <a:r>
              <a:rPr lang="en-US" baseline="0" dirty="0" smtClean="0"/>
              <a:t> = 3V 2</a:t>
            </a:r>
            <a:r>
              <a:rPr lang="en-US" baseline="30000" dirty="0" smtClean="0"/>
              <a:t>nd</a:t>
            </a:r>
            <a:r>
              <a:rPr lang="en-US" baseline="0" dirty="0" smtClean="0"/>
              <a:t> in series open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3v Y</a:t>
            </a:r>
            <a:r>
              <a:rPr lang="en-US" baseline="0" dirty="0" smtClean="0"/>
              <a:t> = 0V 1st closed on top, so Z = 3v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3v Y</a:t>
            </a:r>
            <a:r>
              <a:rPr lang="en-US" baseline="0" dirty="0" smtClean="0"/>
              <a:t> = 0V 1</a:t>
            </a:r>
            <a:r>
              <a:rPr lang="en-US" baseline="30000" dirty="0" smtClean="0"/>
              <a:t>st</a:t>
            </a:r>
            <a:r>
              <a:rPr lang="en-US" baseline="0" dirty="0" smtClean="0"/>
              <a:t> in series open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3v Y</a:t>
            </a:r>
            <a:r>
              <a:rPr lang="en-US" baseline="0" dirty="0" smtClean="0"/>
              <a:t> = 3V both open on top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3v Y</a:t>
            </a:r>
            <a:r>
              <a:rPr lang="en-US" baseline="0" dirty="0" smtClean="0"/>
              <a:t> = 0V both closed, so Z = 0v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Top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X = 0v Y</a:t>
            </a:r>
            <a:r>
              <a:rPr lang="en-US" baseline="0" dirty="0" smtClean="0"/>
              <a:t> = 0V both closed on top, so Z = 3v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0v Y</a:t>
            </a:r>
            <a:r>
              <a:rPr lang="en-US" baseline="0" dirty="0" smtClean="0"/>
              <a:t> = 0V both open bottom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0v Y</a:t>
            </a:r>
            <a:r>
              <a:rPr lang="en-US" baseline="0" dirty="0" smtClean="0"/>
              <a:t> = 3V 2</a:t>
            </a:r>
            <a:r>
              <a:rPr lang="en-US" baseline="30000" dirty="0" smtClean="0"/>
              <a:t>nd</a:t>
            </a:r>
            <a:r>
              <a:rPr lang="en-US" baseline="0" dirty="0" smtClean="0"/>
              <a:t> closed on top, so Z = 3v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0v Y</a:t>
            </a:r>
            <a:r>
              <a:rPr lang="en-US" baseline="0" dirty="0" smtClean="0"/>
              <a:t> = 3V 2</a:t>
            </a:r>
            <a:r>
              <a:rPr lang="en-US" baseline="30000" dirty="0" smtClean="0"/>
              <a:t>nd</a:t>
            </a:r>
            <a:r>
              <a:rPr lang="en-US" baseline="0" dirty="0" smtClean="0"/>
              <a:t> in series open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3v Y</a:t>
            </a:r>
            <a:r>
              <a:rPr lang="en-US" baseline="0" dirty="0" smtClean="0"/>
              <a:t> = 0V 1st closed on top, so Z = 3v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3v Y</a:t>
            </a:r>
            <a:r>
              <a:rPr lang="en-US" baseline="0" dirty="0" smtClean="0"/>
              <a:t> = 0V 1</a:t>
            </a:r>
            <a:r>
              <a:rPr lang="en-US" baseline="30000" dirty="0" smtClean="0"/>
              <a:t>st</a:t>
            </a:r>
            <a:r>
              <a:rPr lang="en-US" baseline="0" dirty="0" smtClean="0"/>
              <a:t> in series open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3v Y</a:t>
            </a:r>
            <a:r>
              <a:rPr lang="en-US" baseline="0" dirty="0" smtClean="0"/>
              <a:t> = 3V both open on top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 = 3v Y</a:t>
            </a:r>
            <a:r>
              <a:rPr lang="en-US" baseline="0" dirty="0" smtClean="0"/>
              <a:t> = 0V both closed, so Z = 0v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7DA0-94F0-CC43-B8C4-EB9FC3CF063B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A8600-1AE2-D64C-84DF-F6593E46B38E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DD18-ECA2-8241-9180-E2D8BB979F10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91EF-7C1E-E243-BCD9-9D192BC95631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70A-8C6A-4B43-B7E6-DD1A6880312B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1928-DB9C-BB42-B460-4EA049D26EB6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C9B2-72DA-9345-BDBB-BF2E4854C03E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3356-C046-2741-BB13-63971222FB7F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B8C5-B440-F94B-97D2-EC260BF4E5EB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88A3-551B-114E-B4E3-A8359C5CC65E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CEAC-C314-8344-8061-8AC2918C9A95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026A8-9DE6-FF4D-81DC-B1A2B20A2CB5}" type="datetime1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067" y="2130425"/>
            <a:ext cx="8144933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 (Machine Structures)</a:t>
            </a:r>
            <a:br>
              <a:rPr lang="en-US" dirty="0" smtClean="0"/>
            </a:br>
            <a:r>
              <a:rPr lang="en-US" i="1" dirty="0" smtClean="0"/>
              <a:t>Switches, Transistors, Gates, Flip-Flops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Instructor: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Michael Greenbaum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E4A2-62E0-9B41-AC5B-DD85CCCABAE2}" type="datetime1">
              <a:rPr lang="en-US" smtClean="0"/>
              <a:pPr/>
              <a:t>7/20/2011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3072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Transistor Networks</a:t>
            </a:r>
          </a:p>
        </p:txBody>
      </p:sp>
      <p:sp>
        <p:nvSpPr>
          <p:cNvPr id="30724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Modern digital systems designed in CMOS</a:t>
            </a:r>
          </a:p>
          <a:p>
            <a:pPr lvl="1" eaLnBrk="1" hangingPunct="1"/>
            <a:r>
              <a:rPr lang="en-US" dirty="0"/>
              <a:t>MOS: Metal-Oxide on Semiconductor</a:t>
            </a:r>
          </a:p>
          <a:p>
            <a:pPr lvl="1" eaLnBrk="1" hangingPunct="1"/>
            <a:r>
              <a:rPr lang="en-US" dirty="0"/>
              <a:t>C for complementary:</a:t>
            </a:r>
            <a:r>
              <a:rPr lang="en-US" dirty="0" smtClean="0"/>
              <a:t> use pairs of normally</a:t>
            </a:r>
            <a:r>
              <a:rPr lang="en-US" dirty="0"/>
              <a:t>-open and normally-closed switches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CMOS </a:t>
            </a:r>
            <a:r>
              <a:rPr lang="en-US" dirty="0"/>
              <a:t>transistors act as voltage-controlled switches</a:t>
            </a:r>
          </a:p>
          <a:p>
            <a:pPr lvl="1" eaLnBrk="1" hangingPunct="1"/>
            <a:r>
              <a:rPr lang="en-US" dirty="0"/>
              <a:t>Similar, though easier to work with, than relay </a:t>
            </a:r>
            <a:r>
              <a:rPr lang="en-US" dirty="0" smtClean="0"/>
              <a:t>switches from earlier era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A4D0C2-84D6-C247-A1B1-F832ED3EA379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79603-9B5A-5A4D-B49B-F39CD0D292C2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32771" name="Rectangle 30"/>
          <p:cNvSpPr>
            <a:spLocks noChangeArrowheads="1"/>
          </p:cNvSpPr>
          <p:nvPr/>
        </p:nvSpPr>
        <p:spPr bwMode="auto">
          <a:xfrm>
            <a:off x="863600" y="4713288"/>
            <a:ext cx="3471863" cy="1254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i="1" dirty="0" err="1">
                <a:solidFill>
                  <a:srgbClr val="0000FF"/>
                </a:solidFill>
                <a:latin typeface="Tahoma" charset="0"/>
              </a:rPr>
              <a:t>n</a:t>
            </a:r>
            <a:r>
              <a:rPr lang="en-US" i="1" dirty="0">
                <a:solidFill>
                  <a:srgbClr val="0000FF"/>
                </a:solidFill>
                <a:latin typeface="Tahoma" charset="0"/>
              </a:rPr>
              <a:t>-</a:t>
            </a:r>
            <a:r>
              <a:rPr lang="en-US" i="1" dirty="0" smtClean="0">
                <a:solidFill>
                  <a:srgbClr val="0000FF"/>
                </a:solidFill>
                <a:latin typeface="Tahoma" charset="0"/>
              </a:rPr>
              <a:t>channel </a:t>
            </a:r>
            <a:r>
              <a:rPr lang="en-US" i="1" dirty="0" err="1" smtClean="0">
                <a:solidFill>
                  <a:srgbClr val="0000FF"/>
                </a:solidFill>
                <a:latin typeface="Tahoma" charset="0"/>
              </a:rPr>
              <a:t>transitor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ahoma" charset="0"/>
              </a:rPr>
            </a:br>
            <a:r>
              <a:rPr lang="en-US" dirty="0">
                <a:solidFill>
                  <a:srgbClr val="0000FF"/>
                </a:solidFill>
                <a:latin typeface="Tahoma" charset="0"/>
              </a:rPr>
              <a:t>open </a:t>
            </a:r>
            <a:r>
              <a:rPr lang="en-US" dirty="0">
                <a:solidFill>
                  <a:srgbClr val="000000"/>
                </a:solidFill>
                <a:latin typeface="Tahoma" charset="0"/>
              </a:rPr>
              <a:t>when voltage at 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Gate </a:t>
            </a:r>
            <a:r>
              <a:rPr lang="en-US" dirty="0">
                <a:solidFill>
                  <a:srgbClr val="000000"/>
                </a:solidFill>
                <a:latin typeface="Tahoma" charset="0"/>
              </a:rPr>
              <a:t>is low</a:t>
            </a:r>
            <a:br>
              <a:rPr lang="en-US" dirty="0">
                <a:solidFill>
                  <a:srgbClr val="000000"/>
                </a:solidFill>
                <a:latin typeface="Tahoma" charset="0"/>
              </a:rPr>
            </a:br>
            <a:r>
              <a:rPr lang="en-US" dirty="0">
                <a:solidFill>
                  <a:srgbClr val="0000FF"/>
                </a:solidFill>
                <a:latin typeface="Tahoma" charset="0"/>
              </a:rPr>
              <a:t>closes </a:t>
            </a:r>
            <a:r>
              <a:rPr lang="en-US" dirty="0">
                <a:solidFill>
                  <a:srgbClr val="000000"/>
                </a:solidFill>
                <a:latin typeface="Tahoma" charset="0"/>
              </a:rPr>
              <a:t>when:</a:t>
            </a:r>
          </a:p>
          <a:p>
            <a:pPr algn="ctr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 err="1">
                <a:solidFill>
                  <a:srgbClr val="000000"/>
                </a:solidFill>
                <a:latin typeface="Tahoma" charset="0"/>
              </a:rPr>
              <a:t>voltage(</a:t>
            </a:r>
            <a:r>
              <a:rPr lang="en-US" dirty="0" err="1" smtClean="0">
                <a:solidFill>
                  <a:srgbClr val="000000"/>
                </a:solidFill>
                <a:latin typeface="Tahoma" charset="0"/>
              </a:rPr>
              <a:t>Gate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Tahoma" charset="0"/>
              </a:rPr>
              <a:t>&gt; voltage 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(Threshold)</a:t>
            </a:r>
            <a:endParaRPr lang="en-US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32772" name="Rectangle 31"/>
          <p:cNvSpPr>
            <a:spLocks noChangeArrowheads="1"/>
          </p:cNvSpPr>
          <p:nvPr/>
        </p:nvSpPr>
        <p:spPr bwMode="auto">
          <a:xfrm>
            <a:off x="4808538" y="4713288"/>
            <a:ext cx="3471862" cy="1254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i="1" dirty="0" err="1">
                <a:solidFill>
                  <a:srgbClr val="0000FF"/>
                </a:solidFill>
                <a:latin typeface="Tahoma" charset="0"/>
              </a:rPr>
              <a:t>p</a:t>
            </a:r>
            <a:r>
              <a:rPr lang="en-US" i="1" dirty="0">
                <a:solidFill>
                  <a:srgbClr val="0000FF"/>
                </a:solidFill>
                <a:latin typeface="Tahoma" charset="0"/>
              </a:rPr>
              <a:t>-</a:t>
            </a:r>
            <a:r>
              <a:rPr lang="en-US" i="1" dirty="0" smtClean="0">
                <a:solidFill>
                  <a:srgbClr val="0000FF"/>
                </a:solidFill>
                <a:latin typeface="Tahoma" charset="0"/>
              </a:rPr>
              <a:t>channel transistor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ahoma" charset="0"/>
              </a:rPr>
            </a:br>
            <a:r>
              <a:rPr lang="en-US" dirty="0">
                <a:solidFill>
                  <a:srgbClr val="0000FF"/>
                </a:solidFill>
                <a:latin typeface="Tahoma" charset="0"/>
              </a:rPr>
              <a:t>closed </a:t>
            </a:r>
            <a:r>
              <a:rPr lang="en-US" dirty="0">
                <a:solidFill>
                  <a:srgbClr val="000000"/>
                </a:solidFill>
                <a:latin typeface="Tahoma" charset="0"/>
              </a:rPr>
              <a:t>when voltage at 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Gate </a:t>
            </a:r>
            <a:r>
              <a:rPr lang="en-US" dirty="0">
                <a:solidFill>
                  <a:srgbClr val="000000"/>
                </a:solidFill>
                <a:latin typeface="Tahoma" charset="0"/>
              </a:rPr>
              <a:t>is low</a:t>
            </a:r>
            <a:br>
              <a:rPr lang="en-US" dirty="0">
                <a:solidFill>
                  <a:srgbClr val="000000"/>
                </a:solidFill>
                <a:latin typeface="Tahoma" charset="0"/>
              </a:rPr>
            </a:br>
            <a:r>
              <a:rPr lang="en-US" dirty="0">
                <a:solidFill>
                  <a:srgbClr val="0000FF"/>
                </a:solidFill>
                <a:latin typeface="Tahoma" charset="0"/>
              </a:rPr>
              <a:t>opens </a:t>
            </a:r>
            <a:r>
              <a:rPr lang="en-US" dirty="0">
                <a:solidFill>
                  <a:srgbClr val="000000"/>
                </a:solidFill>
                <a:latin typeface="Tahoma" charset="0"/>
              </a:rPr>
              <a:t>when:</a:t>
            </a:r>
          </a:p>
          <a:p>
            <a:pPr algn="ctr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 err="1">
                <a:solidFill>
                  <a:srgbClr val="000000"/>
                </a:solidFill>
                <a:latin typeface="Tahoma" charset="0"/>
              </a:rPr>
              <a:t>voltage(</a:t>
            </a:r>
            <a:r>
              <a:rPr lang="en-US" dirty="0" err="1" smtClean="0">
                <a:solidFill>
                  <a:srgbClr val="000000"/>
                </a:solidFill>
                <a:latin typeface="Tahoma" charset="0"/>
              </a:rPr>
              <a:t>Gate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) &gt; </a:t>
            </a:r>
            <a:r>
              <a:rPr lang="en-US" dirty="0">
                <a:solidFill>
                  <a:srgbClr val="000000"/>
                </a:solidFill>
                <a:latin typeface="Tahoma" charset="0"/>
              </a:rPr>
              <a:t>voltage 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(Threshold) </a:t>
            </a:r>
            <a:endParaRPr lang="en-US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32773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CMOS </a:t>
            </a:r>
            <a:r>
              <a:rPr lang="en-US" dirty="0"/>
              <a:t>Transistors</a:t>
            </a:r>
          </a:p>
        </p:txBody>
      </p:sp>
      <p:sp>
        <p:nvSpPr>
          <p:cNvPr id="32774" name="Rectangle 7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88067"/>
          </a:xfrm>
        </p:spPr>
        <p:txBody>
          <a:bodyPr/>
          <a:lstStyle/>
          <a:p>
            <a:r>
              <a:rPr lang="en-US" sz="2800" dirty="0"/>
              <a:t>Three terminals:</a:t>
            </a:r>
            <a:r>
              <a:rPr lang="en-US" sz="2800" dirty="0" smtClean="0"/>
              <a:t> source, gate, and drain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/>
              <a:t>Switch action:</a:t>
            </a:r>
            <a:br>
              <a:rPr lang="en-US" sz="2400" dirty="0"/>
            </a:br>
            <a:r>
              <a:rPr lang="en-US" sz="2400" dirty="0"/>
              <a:t>if voltage on gate terminal is (some amount) higher/lower than source terminal then conducting path established between drain and source </a:t>
            </a:r>
            <a:r>
              <a:rPr lang="en-US" sz="2400" dirty="0" smtClean="0"/>
              <a:t>terminals (switch is closed)</a:t>
            </a:r>
            <a:endParaRPr lang="en-US" sz="2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346201" y="3475038"/>
            <a:ext cx="2243137" cy="1143000"/>
            <a:chOff x="1346201" y="3475038"/>
            <a:chExt cx="2243137" cy="1143000"/>
          </a:xfrm>
        </p:grpSpPr>
        <p:sp>
          <p:nvSpPr>
            <p:cNvPr id="32778" name="Rectangle 61"/>
            <p:cNvSpPr>
              <a:spLocks noChangeArrowheads="1"/>
            </p:cNvSpPr>
            <p:nvPr/>
          </p:nvSpPr>
          <p:spPr bwMode="auto">
            <a:xfrm>
              <a:off x="2265363" y="3475038"/>
              <a:ext cx="627062" cy="427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 algn="ctr">
                <a:lnSpc>
                  <a:spcPts val="22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Tahoma" charset="0"/>
                </a:rPr>
                <a:t>Gate</a:t>
              </a:r>
              <a:endParaRPr lang="en-US" dirty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2779" name="Rectangle 62"/>
            <p:cNvSpPr>
              <a:spLocks noChangeArrowheads="1"/>
            </p:cNvSpPr>
            <p:nvPr/>
          </p:nvSpPr>
          <p:spPr bwMode="auto">
            <a:xfrm>
              <a:off x="1346201" y="4191000"/>
              <a:ext cx="325438" cy="4270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 algn="ctr">
                <a:lnSpc>
                  <a:spcPts val="22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Tahoma" charset="0"/>
                </a:rPr>
                <a:t>Source</a:t>
              </a:r>
              <a:endParaRPr lang="en-US" dirty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2780" name="Rectangle 63"/>
            <p:cNvSpPr>
              <a:spLocks noChangeArrowheads="1"/>
            </p:cNvSpPr>
            <p:nvPr/>
          </p:nvSpPr>
          <p:spPr bwMode="auto">
            <a:xfrm>
              <a:off x="3308350" y="4191000"/>
              <a:ext cx="280988" cy="425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2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Tahoma" charset="0"/>
                </a:rPr>
                <a:t>Drain</a:t>
              </a:r>
              <a:endParaRPr lang="en-US" dirty="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2" name="Group 72"/>
            <p:cNvGrpSpPr>
              <a:grpSpLocks/>
            </p:cNvGrpSpPr>
            <p:nvPr/>
          </p:nvGrpSpPr>
          <p:grpSpPr bwMode="auto">
            <a:xfrm>
              <a:off x="1912938" y="3810000"/>
              <a:ext cx="1371600" cy="533400"/>
              <a:chOff x="1205" y="2400"/>
              <a:chExt cx="864" cy="336"/>
            </a:xfrm>
          </p:grpSpPr>
          <p:sp>
            <p:nvSpPr>
              <p:cNvPr id="32793" name="Line 64"/>
              <p:cNvSpPr>
                <a:spLocks noChangeShapeType="1"/>
              </p:cNvSpPr>
              <p:nvPr/>
            </p:nvSpPr>
            <p:spPr bwMode="auto">
              <a:xfrm flipH="1" flipV="1">
                <a:off x="1493" y="259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4" name="Line 65"/>
              <p:cNvSpPr>
                <a:spLocks noChangeShapeType="1"/>
              </p:cNvSpPr>
              <p:nvPr/>
            </p:nvSpPr>
            <p:spPr bwMode="auto">
              <a:xfrm>
                <a:off x="1493" y="259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5" name="Line 66"/>
              <p:cNvSpPr>
                <a:spLocks noChangeShapeType="1"/>
              </p:cNvSpPr>
              <p:nvPr/>
            </p:nvSpPr>
            <p:spPr bwMode="auto">
              <a:xfrm>
                <a:off x="1781" y="259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6" name="Line 67"/>
              <p:cNvSpPr>
                <a:spLocks noChangeShapeType="1"/>
              </p:cNvSpPr>
              <p:nvPr/>
            </p:nvSpPr>
            <p:spPr bwMode="auto">
              <a:xfrm>
                <a:off x="1781" y="27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7" name="Line 68"/>
              <p:cNvSpPr>
                <a:spLocks noChangeShapeType="1"/>
              </p:cNvSpPr>
              <p:nvPr/>
            </p:nvSpPr>
            <p:spPr bwMode="auto">
              <a:xfrm>
                <a:off x="1493" y="254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8" name="Line 69"/>
              <p:cNvSpPr>
                <a:spLocks noChangeShapeType="1"/>
              </p:cNvSpPr>
              <p:nvPr/>
            </p:nvSpPr>
            <p:spPr bwMode="auto">
              <a:xfrm flipH="1" flipV="1">
                <a:off x="1637" y="240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9" name="Line 70"/>
              <p:cNvSpPr>
                <a:spLocks noChangeShapeType="1"/>
              </p:cNvSpPr>
              <p:nvPr/>
            </p:nvSpPr>
            <p:spPr bwMode="auto">
              <a:xfrm flipH="1">
                <a:off x="1205" y="27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562600" y="3505200"/>
            <a:ext cx="1989138" cy="1143000"/>
            <a:chOff x="5562600" y="3505200"/>
            <a:chExt cx="1989138" cy="1143000"/>
          </a:xfrm>
        </p:grpSpPr>
        <p:sp>
          <p:nvSpPr>
            <p:cNvPr id="32775" name="Rectangle 16"/>
            <p:cNvSpPr>
              <a:spLocks noChangeArrowheads="1"/>
            </p:cNvSpPr>
            <p:nvPr/>
          </p:nvSpPr>
          <p:spPr bwMode="auto">
            <a:xfrm>
              <a:off x="6227763" y="3505200"/>
              <a:ext cx="627062" cy="4270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 algn="ctr">
                <a:lnSpc>
                  <a:spcPts val="22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Tahoma" charset="0"/>
                </a:rPr>
                <a:t>Gate</a:t>
              </a:r>
              <a:endParaRPr lang="en-US" dirty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2776" name="Rectangle 17"/>
            <p:cNvSpPr>
              <a:spLocks noChangeArrowheads="1"/>
            </p:cNvSpPr>
            <p:nvPr/>
          </p:nvSpPr>
          <p:spPr bwMode="auto">
            <a:xfrm>
              <a:off x="5562600" y="4221163"/>
              <a:ext cx="325438" cy="427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 algn="r">
                <a:lnSpc>
                  <a:spcPts val="22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Tahoma" charset="0"/>
                </a:rPr>
                <a:t>Source </a:t>
              </a:r>
              <a:endParaRPr lang="en-US" dirty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2777" name="Rectangle 18"/>
            <p:cNvSpPr>
              <a:spLocks noChangeArrowheads="1"/>
            </p:cNvSpPr>
            <p:nvPr/>
          </p:nvSpPr>
          <p:spPr bwMode="auto">
            <a:xfrm>
              <a:off x="7270750" y="4221163"/>
              <a:ext cx="280988" cy="425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2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Tahoma" charset="0"/>
                </a:rPr>
                <a:t>Drain</a:t>
              </a:r>
              <a:endParaRPr lang="en-US" dirty="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3" name="Group 71"/>
            <p:cNvGrpSpPr>
              <a:grpSpLocks/>
            </p:cNvGrpSpPr>
            <p:nvPr/>
          </p:nvGrpSpPr>
          <p:grpSpPr bwMode="auto">
            <a:xfrm>
              <a:off x="5875338" y="3840163"/>
              <a:ext cx="1371600" cy="533400"/>
              <a:chOff x="3701" y="2419"/>
              <a:chExt cx="864" cy="336"/>
            </a:xfrm>
          </p:grpSpPr>
          <p:sp>
            <p:nvSpPr>
              <p:cNvPr id="32785" name="Line 37"/>
              <p:cNvSpPr>
                <a:spLocks noChangeShapeType="1"/>
              </p:cNvSpPr>
              <p:nvPr/>
            </p:nvSpPr>
            <p:spPr bwMode="auto">
              <a:xfrm flipH="1" flipV="1">
                <a:off x="3989" y="2611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38"/>
              <p:cNvSpPr>
                <a:spLocks noChangeShapeType="1"/>
              </p:cNvSpPr>
              <p:nvPr/>
            </p:nvSpPr>
            <p:spPr bwMode="auto">
              <a:xfrm>
                <a:off x="3989" y="2611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39"/>
              <p:cNvSpPr>
                <a:spLocks noChangeShapeType="1"/>
              </p:cNvSpPr>
              <p:nvPr/>
            </p:nvSpPr>
            <p:spPr bwMode="auto">
              <a:xfrm>
                <a:off x="4277" y="2611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40"/>
              <p:cNvSpPr>
                <a:spLocks noChangeShapeType="1"/>
              </p:cNvSpPr>
              <p:nvPr/>
            </p:nvSpPr>
            <p:spPr bwMode="auto">
              <a:xfrm>
                <a:off x="4277" y="2755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Line 41"/>
              <p:cNvSpPr>
                <a:spLocks noChangeShapeType="1"/>
              </p:cNvSpPr>
              <p:nvPr/>
            </p:nvSpPr>
            <p:spPr bwMode="auto">
              <a:xfrm>
                <a:off x="3989" y="2563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0" name="Line 42"/>
              <p:cNvSpPr>
                <a:spLocks noChangeShapeType="1"/>
              </p:cNvSpPr>
              <p:nvPr/>
            </p:nvSpPr>
            <p:spPr bwMode="auto">
              <a:xfrm flipH="1" flipV="1">
                <a:off x="4133" y="2419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1" name="Line 58"/>
              <p:cNvSpPr>
                <a:spLocks noChangeShapeType="1"/>
              </p:cNvSpPr>
              <p:nvPr/>
            </p:nvSpPr>
            <p:spPr bwMode="auto">
              <a:xfrm flipH="1">
                <a:off x="3701" y="2755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2" name="Oval 55"/>
              <p:cNvSpPr>
                <a:spLocks noChangeArrowheads="1"/>
              </p:cNvSpPr>
              <p:nvPr/>
            </p:nvSpPr>
            <p:spPr bwMode="auto">
              <a:xfrm>
                <a:off x="4095" y="2484"/>
                <a:ext cx="72" cy="7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31" name="Date Placeholder 3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FD7CA1-99B2-EA48-A092-BE1CC40DC119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A262B-7F1A-FA4B-82A3-6E51D306FFE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598374" y="3301999"/>
            <a:ext cx="2545626" cy="923330"/>
            <a:chOff x="6598374" y="3301999"/>
            <a:chExt cx="2545626" cy="923330"/>
          </a:xfrm>
        </p:grpSpPr>
        <p:sp>
          <p:nvSpPr>
            <p:cNvPr id="35" name="TextBox 34"/>
            <p:cNvSpPr txBox="1"/>
            <p:nvPr/>
          </p:nvSpPr>
          <p:spPr>
            <a:xfrm>
              <a:off x="7200302" y="3301999"/>
              <a:ext cx="19436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Note circle symbol to indicate “NOT” or “complement”</a:t>
              </a:r>
              <a:endParaRPr lang="en-US" dirty="0"/>
            </a:p>
          </p:txBody>
        </p:sp>
        <p:cxnSp>
          <p:nvCxnSpPr>
            <p:cNvPr id="37" name="Straight Arrow Connector 36"/>
            <p:cNvCxnSpPr>
              <a:stCxn id="35" idx="1"/>
              <a:endCxn id="32792" idx="7"/>
            </p:cNvCxnSpPr>
            <p:nvPr/>
          </p:nvCxnSpPr>
          <p:spPr>
            <a:xfrm rot="10800000" flipV="1">
              <a:off x="6598374" y="3763664"/>
              <a:ext cx="601928" cy="1964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635747" y="957792"/>
            <a:ext cx="2242610" cy="887943"/>
            <a:chOff x="980013" y="5902325"/>
            <a:chExt cx="2242610" cy="887943"/>
          </a:xfrm>
        </p:grpSpPr>
        <p:grpSp>
          <p:nvGrpSpPr>
            <p:cNvPr id="41" name="Group 16"/>
            <p:cNvGrpSpPr>
              <a:grpSpLocks/>
            </p:cNvGrpSpPr>
            <p:nvPr/>
          </p:nvGrpSpPr>
          <p:grpSpPr bwMode="auto">
            <a:xfrm>
              <a:off x="1558200" y="6359525"/>
              <a:ext cx="1134181" cy="219075"/>
              <a:chOff x="2376" y="1492"/>
              <a:chExt cx="724" cy="140"/>
            </a:xfrm>
          </p:grpSpPr>
          <p:sp>
            <p:nvSpPr>
              <p:cNvPr id="42" name="Line 11"/>
              <p:cNvSpPr>
                <a:spLocks noChangeShapeType="1"/>
              </p:cNvSpPr>
              <p:nvPr/>
            </p:nvSpPr>
            <p:spPr bwMode="auto">
              <a:xfrm>
                <a:off x="2376" y="1632"/>
                <a:ext cx="2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2604" y="1492"/>
                <a:ext cx="208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>
                <a:off x="2820" y="1632"/>
                <a:ext cx="2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2059516" y="6096000"/>
              <a:ext cx="0" cy="3270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31"/>
            <p:cNvSpPr>
              <a:spLocks noChangeArrowheads="1"/>
            </p:cNvSpPr>
            <p:nvPr/>
          </p:nvSpPr>
          <p:spPr bwMode="auto">
            <a:xfrm>
              <a:off x="1865841" y="6534150"/>
              <a:ext cx="112713" cy="1143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189691" y="6534150"/>
              <a:ext cx="114300" cy="11430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3" name="Rectangle 41"/>
            <p:cNvSpPr>
              <a:spLocks noChangeArrowheads="1"/>
            </p:cNvSpPr>
            <p:nvPr/>
          </p:nvSpPr>
          <p:spPr bwMode="auto">
            <a:xfrm>
              <a:off x="2097616" y="5902325"/>
              <a:ext cx="549275" cy="4508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6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Tahoma" charset="0"/>
                </a:rPr>
                <a:t>Gate</a:t>
              </a:r>
              <a:endParaRPr lang="en-US" dirty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55" name="Rectangle 41"/>
            <p:cNvSpPr>
              <a:spLocks noChangeArrowheads="1"/>
            </p:cNvSpPr>
            <p:nvPr/>
          </p:nvSpPr>
          <p:spPr bwMode="auto">
            <a:xfrm>
              <a:off x="2673348" y="6322485"/>
              <a:ext cx="549275" cy="4508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6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Tahoma" charset="0"/>
                </a:rPr>
                <a:t>Drain</a:t>
              </a:r>
              <a:endParaRPr lang="en-US" dirty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56" name="Rectangle 41"/>
            <p:cNvSpPr>
              <a:spLocks noChangeArrowheads="1"/>
            </p:cNvSpPr>
            <p:nvPr/>
          </p:nvSpPr>
          <p:spPr bwMode="auto">
            <a:xfrm>
              <a:off x="980013" y="6339418"/>
              <a:ext cx="549275" cy="4508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 algn="r">
                <a:lnSpc>
                  <a:spcPts val="26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Tahoma" charset="0"/>
                </a:rPr>
                <a:t>Source</a:t>
              </a:r>
              <a:endParaRPr lang="en-US" dirty="0">
                <a:solidFill>
                  <a:srgbClr val="000000"/>
                </a:solidFill>
                <a:latin typeface="Tahoma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this?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91EF-7C1E-E243-BCD9-9D192BC95631}" type="datetime1">
              <a:rPr lang="en-US" smtClean="0"/>
              <a:pPr/>
              <a:t>7/20/2011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5" name="Line 64"/>
          <p:cNvSpPr>
            <a:spLocks noChangeShapeType="1"/>
          </p:cNvSpPr>
          <p:nvPr/>
        </p:nvSpPr>
        <p:spPr bwMode="auto">
          <a:xfrm flipH="1" flipV="1">
            <a:off x="2836863" y="24098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65"/>
          <p:cNvSpPr>
            <a:spLocks noChangeShapeType="1"/>
          </p:cNvSpPr>
          <p:nvPr/>
        </p:nvSpPr>
        <p:spPr bwMode="auto">
          <a:xfrm>
            <a:off x="2836863" y="240982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66"/>
          <p:cNvSpPr>
            <a:spLocks noChangeShapeType="1"/>
          </p:cNvSpPr>
          <p:nvPr/>
        </p:nvSpPr>
        <p:spPr bwMode="auto">
          <a:xfrm>
            <a:off x="3294063" y="24098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67"/>
          <p:cNvSpPr>
            <a:spLocks noChangeShapeType="1"/>
          </p:cNvSpPr>
          <p:nvPr/>
        </p:nvSpPr>
        <p:spPr bwMode="auto">
          <a:xfrm>
            <a:off x="3294063" y="263842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68"/>
          <p:cNvSpPr>
            <a:spLocks noChangeShapeType="1"/>
          </p:cNvSpPr>
          <p:nvPr/>
        </p:nvSpPr>
        <p:spPr bwMode="auto">
          <a:xfrm>
            <a:off x="2836863" y="233362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69"/>
          <p:cNvSpPr>
            <a:spLocks noChangeShapeType="1"/>
          </p:cNvSpPr>
          <p:nvPr/>
        </p:nvSpPr>
        <p:spPr bwMode="auto">
          <a:xfrm flipH="1" flipV="1">
            <a:off x="3065463" y="21050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70"/>
          <p:cNvSpPr>
            <a:spLocks noChangeShapeType="1"/>
          </p:cNvSpPr>
          <p:nvPr/>
        </p:nvSpPr>
        <p:spPr bwMode="auto">
          <a:xfrm flipH="1">
            <a:off x="2379663" y="263842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64"/>
          <p:cNvSpPr>
            <a:spLocks noChangeShapeType="1"/>
          </p:cNvSpPr>
          <p:nvPr/>
        </p:nvSpPr>
        <p:spPr bwMode="auto">
          <a:xfrm flipH="1" flipV="1">
            <a:off x="4208463" y="24098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65"/>
          <p:cNvSpPr>
            <a:spLocks noChangeShapeType="1"/>
          </p:cNvSpPr>
          <p:nvPr/>
        </p:nvSpPr>
        <p:spPr bwMode="auto">
          <a:xfrm>
            <a:off x="4208463" y="240982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66"/>
          <p:cNvSpPr>
            <a:spLocks noChangeShapeType="1"/>
          </p:cNvSpPr>
          <p:nvPr/>
        </p:nvSpPr>
        <p:spPr bwMode="auto">
          <a:xfrm>
            <a:off x="4665663" y="24098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67"/>
          <p:cNvSpPr>
            <a:spLocks noChangeShapeType="1"/>
          </p:cNvSpPr>
          <p:nvPr/>
        </p:nvSpPr>
        <p:spPr bwMode="auto">
          <a:xfrm>
            <a:off x="4665663" y="263842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68"/>
          <p:cNvSpPr>
            <a:spLocks noChangeShapeType="1"/>
          </p:cNvSpPr>
          <p:nvPr/>
        </p:nvSpPr>
        <p:spPr bwMode="auto">
          <a:xfrm>
            <a:off x="4208463" y="233362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69"/>
          <p:cNvSpPr>
            <a:spLocks noChangeShapeType="1"/>
          </p:cNvSpPr>
          <p:nvPr/>
        </p:nvSpPr>
        <p:spPr bwMode="auto">
          <a:xfrm flipH="1" flipV="1">
            <a:off x="4437063" y="21050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70"/>
          <p:cNvSpPr>
            <a:spLocks noChangeShapeType="1"/>
          </p:cNvSpPr>
          <p:nvPr/>
        </p:nvSpPr>
        <p:spPr bwMode="auto">
          <a:xfrm flipH="1">
            <a:off x="3751263" y="263842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914650" y="1762125"/>
            <a:ext cx="409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4257676" y="1743075"/>
            <a:ext cx="40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5276851" y="2390775"/>
            <a:ext cx="1762124" cy="40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Z = A and B</a:t>
            </a:r>
            <a:endParaRPr lang="en-US" sz="2000" dirty="0"/>
          </a:p>
        </p:txBody>
      </p:sp>
      <p:sp>
        <p:nvSpPr>
          <p:cNvPr id="42" name="Line 64"/>
          <p:cNvSpPr>
            <a:spLocks noChangeShapeType="1"/>
          </p:cNvSpPr>
          <p:nvPr/>
        </p:nvSpPr>
        <p:spPr bwMode="auto">
          <a:xfrm flipH="1" flipV="1">
            <a:off x="3627438" y="36480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65"/>
          <p:cNvSpPr>
            <a:spLocks noChangeShapeType="1"/>
          </p:cNvSpPr>
          <p:nvPr/>
        </p:nvSpPr>
        <p:spPr bwMode="auto">
          <a:xfrm>
            <a:off x="3627438" y="364807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66"/>
          <p:cNvSpPr>
            <a:spLocks noChangeShapeType="1"/>
          </p:cNvSpPr>
          <p:nvPr/>
        </p:nvSpPr>
        <p:spPr bwMode="auto">
          <a:xfrm>
            <a:off x="4084638" y="36480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7"/>
          <p:cNvSpPr>
            <a:spLocks noChangeShapeType="1"/>
          </p:cNvSpPr>
          <p:nvPr/>
        </p:nvSpPr>
        <p:spPr bwMode="auto">
          <a:xfrm>
            <a:off x="4084638" y="387667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68"/>
          <p:cNvSpPr>
            <a:spLocks noChangeShapeType="1"/>
          </p:cNvSpPr>
          <p:nvPr/>
        </p:nvSpPr>
        <p:spPr bwMode="auto">
          <a:xfrm>
            <a:off x="3627438" y="357187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69"/>
          <p:cNvSpPr>
            <a:spLocks noChangeShapeType="1"/>
          </p:cNvSpPr>
          <p:nvPr/>
        </p:nvSpPr>
        <p:spPr bwMode="auto">
          <a:xfrm flipH="1" flipV="1">
            <a:off x="3856038" y="33432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70"/>
          <p:cNvSpPr>
            <a:spLocks noChangeShapeType="1"/>
          </p:cNvSpPr>
          <p:nvPr/>
        </p:nvSpPr>
        <p:spPr bwMode="auto">
          <a:xfrm flipH="1">
            <a:off x="3170238" y="387667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705225" y="3000375"/>
            <a:ext cx="409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50" name="Line 64"/>
          <p:cNvSpPr>
            <a:spLocks noChangeShapeType="1"/>
          </p:cNvSpPr>
          <p:nvPr/>
        </p:nvSpPr>
        <p:spPr bwMode="auto">
          <a:xfrm flipH="1" flipV="1">
            <a:off x="3636963" y="45243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65"/>
          <p:cNvSpPr>
            <a:spLocks noChangeShapeType="1"/>
          </p:cNvSpPr>
          <p:nvPr/>
        </p:nvSpPr>
        <p:spPr bwMode="auto">
          <a:xfrm>
            <a:off x="3636963" y="452437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66"/>
          <p:cNvSpPr>
            <a:spLocks noChangeShapeType="1"/>
          </p:cNvSpPr>
          <p:nvPr/>
        </p:nvSpPr>
        <p:spPr bwMode="auto">
          <a:xfrm>
            <a:off x="4094163" y="45243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67"/>
          <p:cNvSpPr>
            <a:spLocks noChangeShapeType="1"/>
          </p:cNvSpPr>
          <p:nvPr/>
        </p:nvSpPr>
        <p:spPr bwMode="auto">
          <a:xfrm>
            <a:off x="4094163" y="475297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68"/>
          <p:cNvSpPr>
            <a:spLocks noChangeShapeType="1"/>
          </p:cNvSpPr>
          <p:nvPr/>
        </p:nvSpPr>
        <p:spPr bwMode="auto">
          <a:xfrm>
            <a:off x="3636963" y="444817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69"/>
          <p:cNvSpPr>
            <a:spLocks noChangeShapeType="1"/>
          </p:cNvSpPr>
          <p:nvPr/>
        </p:nvSpPr>
        <p:spPr bwMode="auto">
          <a:xfrm flipH="1" flipV="1">
            <a:off x="3865563" y="42195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70"/>
          <p:cNvSpPr>
            <a:spLocks noChangeShapeType="1"/>
          </p:cNvSpPr>
          <p:nvPr/>
        </p:nvSpPr>
        <p:spPr bwMode="auto">
          <a:xfrm flipH="1">
            <a:off x="3179763" y="4752975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70"/>
          <p:cNvSpPr>
            <a:spLocks noChangeShapeType="1"/>
          </p:cNvSpPr>
          <p:nvPr/>
        </p:nvSpPr>
        <p:spPr bwMode="auto">
          <a:xfrm flipH="1" flipV="1">
            <a:off x="3190875" y="3857625"/>
            <a:ext cx="0" cy="895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70"/>
          <p:cNvSpPr>
            <a:spLocks noChangeShapeType="1"/>
          </p:cNvSpPr>
          <p:nvPr/>
        </p:nvSpPr>
        <p:spPr bwMode="auto">
          <a:xfrm flipH="1">
            <a:off x="2476500" y="4286250"/>
            <a:ext cx="703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70"/>
          <p:cNvSpPr>
            <a:spLocks noChangeShapeType="1"/>
          </p:cNvSpPr>
          <p:nvPr/>
        </p:nvSpPr>
        <p:spPr bwMode="auto">
          <a:xfrm flipH="1">
            <a:off x="4562474" y="4257675"/>
            <a:ext cx="542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70"/>
          <p:cNvSpPr>
            <a:spLocks noChangeShapeType="1"/>
          </p:cNvSpPr>
          <p:nvPr/>
        </p:nvSpPr>
        <p:spPr bwMode="auto">
          <a:xfrm flipH="1" flipV="1">
            <a:off x="4552950" y="3876674"/>
            <a:ext cx="0" cy="8667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686176" y="3886200"/>
            <a:ext cx="40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5219701" y="4038600"/>
            <a:ext cx="1762124" cy="40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Z = A or B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2000250" y="2428875"/>
            <a:ext cx="409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2105025" y="4076700"/>
            <a:ext cx="409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876300" y="5343525"/>
            <a:ext cx="826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output Z can be left “floating,” attached to nothing!</a:t>
            </a:r>
          </a:p>
          <a:p>
            <a:r>
              <a:rPr lang="en-US" sz="2400" dirty="0" smtClean="0"/>
              <a:t>The properties of a “floating” wire are very unstable.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198" y="6356350"/>
            <a:ext cx="8280401" cy="501649"/>
          </a:xfrm>
        </p:spPr>
        <p:txBody>
          <a:bodyPr/>
          <a:lstStyle/>
          <a:p>
            <a:r>
              <a:rPr lang="en-US" dirty="0" smtClean="0"/>
              <a:t>From University </a:t>
            </a:r>
            <a:r>
              <a:rPr lang="en-US" dirty="0"/>
              <a:t>of Texas at Austin    CS310  -  Computer Organization     Spring 2009   Don </a:t>
            </a:r>
            <a:r>
              <a:rPr lang="en-US" dirty="0" err="1" smtClean="0"/>
              <a:t>Fussell</a:t>
            </a:r>
            <a:endParaRPr lang="en-US" dirty="0"/>
          </a:p>
        </p:txBody>
      </p:sp>
      <p:sp>
        <p:nvSpPr>
          <p:cNvPr id="2765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 </a:t>
            </a:r>
            <a:r>
              <a:rPr lang="en-US" dirty="0"/>
              <a:t>circuit rules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6833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Never leave a wire </a:t>
            </a:r>
            <a:r>
              <a:rPr lang="en-US" sz="2800" dirty="0" err="1" smtClean="0"/>
              <a:t>undriven</a:t>
            </a:r>
            <a:r>
              <a:rPr lang="en-US" sz="2800" dirty="0" smtClean="0"/>
              <a:t> (“floating”)</a:t>
            </a:r>
            <a:endParaRPr lang="en-US" sz="2800" dirty="0" smtClean="0"/>
          </a:p>
          <a:p>
            <a:pPr lvl="1"/>
            <a:r>
              <a:rPr lang="en-US" sz="2400" dirty="0" smtClean="0"/>
              <a:t>Make sure there’s always a path to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dd</a:t>
            </a:r>
            <a:r>
              <a:rPr lang="en-US" sz="2400" dirty="0" smtClean="0"/>
              <a:t> or </a:t>
            </a:r>
            <a:r>
              <a:rPr lang="en-US" sz="2400" dirty="0" err="1" smtClean="0"/>
              <a:t>gnd</a:t>
            </a:r>
            <a:r>
              <a:rPr lang="en-US" sz="2400" dirty="0" smtClean="0"/>
              <a:t> (ground)</a:t>
            </a:r>
            <a:endParaRPr lang="en-US" sz="2800" dirty="0" smtClean="0"/>
          </a:p>
          <a:p>
            <a:r>
              <a:rPr lang="en-US" sz="2800" dirty="0" smtClean="0"/>
              <a:t>Never </a:t>
            </a:r>
            <a:r>
              <a:rPr lang="en-US" sz="2800" dirty="0"/>
              <a:t>create a path from </a:t>
            </a:r>
            <a:r>
              <a:rPr lang="en-US" sz="2800" dirty="0" err="1"/>
              <a:t>V</a:t>
            </a:r>
            <a:r>
              <a:rPr lang="en-US" sz="2800" baseline="-25000" dirty="0" err="1"/>
              <a:t>dd</a:t>
            </a:r>
            <a:r>
              <a:rPr lang="en-US" sz="2800" dirty="0"/>
              <a:t> to </a:t>
            </a:r>
            <a:r>
              <a:rPr lang="en-US" sz="2800" dirty="0" err="1" smtClean="0"/>
              <a:t>gnd</a:t>
            </a:r>
            <a:r>
              <a:rPr lang="en-US" sz="2800" dirty="0" smtClean="0"/>
              <a:t> </a:t>
            </a:r>
            <a:r>
              <a:rPr lang="en-US" sz="2800" dirty="0" smtClean="0"/>
              <a:t>(short circuit!)</a:t>
            </a:r>
            <a:endParaRPr lang="en-US" sz="2800" dirty="0" smtClean="0"/>
          </a:p>
          <a:p>
            <a:r>
              <a:rPr lang="en-US" sz="2800" dirty="0"/>
              <a:t>Don’t pass weak values</a:t>
            </a:r>
          </a:p>
          <a:p>
            <a:pPr lvl="1"/>
            <a:r>
              <a:rPr lang="en-US" sz="2400" dirty="0"/>
              <a:t>N-type transistors pass weak 1’s (</a:t>
            </a:r>
            <a:r>
              <a:rPr lang="en-US" sz="2400" dirty="0" err="1"/>
              <a:t>V</a:t>
            </a:r>
            <a:r>
              <a:rPr lang="en-US" sz="2400" baseline="-25000" dirty="0" err="1"/>
              <a:t>dd</a:t>
            </a:r>
            <a:r>
              <a:rPr lang="en-US" sz="2400" dirty="0"/>
              <a:t> - </a:t>
            </a:r>
            <a:r>
              <a:rPr lang="en-US" sz="2400" dirty="0" err="1"/>
              <a:t>V</a:t>
            </a:r>
            <a:r>
              <a:rPr lang="en-US" sz="2400" baseline="-25000" dirty="0" err="1"/>
              <a:t>th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N-type transistors pass strong 0’s (</a:t>
            </a:r>
            <a:r>
              <a:rPr lang="en-US" sz="2400" dirty="0" err="1"/>
              <a:t>gnd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Use N-type transistors only to pass 0’s (</a:t>
            </a:r>
            <a:r>
              <a:rPr lang="en-US" sz="2400" dirty="0" err="1"/>
              <a:t>n</a:t>
            </a:r>
            <a:r>
              <a:rPr lang="en-US" sz="2400" dirty="0"/>
              <a:t> to negative)</a:t>
            </a:r>
          </a:p>
          <a:p>
            <a:pPr lvl="1"/>
            <a:r>
              <a:rPr lang="en-US" sz="2400" dirty="0"/>
              <a:t>Conversely for P-type transistors</a:t>
            </a:r>
          </a:p>
          <a:p>
            <a:pPr lvl="2"/>
            <a:r>
              <a:rPr lang="en-US" sz="2000" dirty="0"/>
              <a:t>Pass weak 0’s (</a:t>
            </a:r>
            <a:r>
              <a:rPr lang="en-US" sz="2000" dirty="0" err="1"/>
              <a:t>V</a:t>
            </a:r>
            <a:r>
              <a:rPr lang="en-US" sz="2000" baseline="-25000" dirty="0" err="1"/>
              <a:t>th</a:t>
            </a:r>
            <a:r>
              <a:rPr lang="en-US" sz="2000" dirty="0"/>
              <a:t>), strong 1’s (</a:t>
            </a:r>
            <a:r>
              <a:rPr lang="en-US" sz="2000" dirty="0" err="1"/>
              <a:t>V</a:t>
            </a:r>
            <a:r>
              <a:rPr lang="en-US" sz="2000" baseline="-25000" dirty="0" err="1"/>
              <a:t>dd</a:t>
            </a:r>
            <a:r>
              <a:rPr lang="en-US" sz="2000" dirty="0"/>
              <a:t>)</a:t>
            </a:r>
          </a:p>
          <a:p>
            <a:pPr lvl="2"/>
            <a:r>
              <a:rPr lang="en-US" sz="2000" dirty="0"/>
              <a:t>Use P-type transistors only to pass 1’s (</a:t>
            </a:r>
            <a:r>
              <a:rPr lang="en-US" sz="2000" dirty="0" err="1"/>
              <a:t>p</a:t>
            </a:r>
            <a:r>
              <a:rPr lang="en-US" sz="2000" dirty="0"/>
              <a:t> to positive</a:t>
            </a:r>
            <a:r>
              <a:rPr lang="en-US" sz="2000" dirty="0" smtClean="0"/>
              <a:t>)</a:t>
            </a:r>
          </a:p>
          <a:p>
            <a:pPr lvl="1"/>
            <a:r>
              <a:rPr lang="en-US" dirty="0" smtClean="0"/>
              <a:t>Use pairs of N-type and P-type to get strong </a:t>
            </a:r>
            <a:r>
              <a:rPr lang="en-US" dirty="0" smtClean="0"/>
              <a:t>values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34819" name="Line 17"/>
          <p:cNvSpPr>
            <a:spLocks noChangeShapeType="1"/>
          </p:cNvSpPr>
          <p:nvPr/>
        </p:nvSpPr>
        <p:spPr bwMode="auto">
          <a:xfrm flipH="1">
            <a:off x="3124200" y="3200400"/>
            <a:ext cx="0" cy="1219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Rectangle 18"/>
          <p:cNvSpPr>
            <a:spLocks noChangeArrowheads="1"/>
          </p:cNvSpPr>
          <p:nvPr/>
        </p:nvSpPr>
        <p:spPr bwMode="auto">
          <a:xfrm>
            <a:off x="1311275" y="3048000"/>
            <a:ext cx="365125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3v</a:t>
            </a:r>
          </a:p>
        </p:txBody>
      </p:sp>
      <p:sp>
        <p:nvSpPr>
          <p:cNvPr id="34821" name="Line 19"/>
          <p:cNvSpPr>
            <a:spLocks noChangeShapeType="1"/>
          </p:cNvSpPr>
          <p:nvPr/>
        </p:nvSpPr>
        <p:spPr bwMode="auto">
          <a:xfrm>
            <a:off x="3124200" y="3808413"/>
            <a:ext cx="4572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Rectangle 20"/>
          <p:cNvSpPr>
            <a:spLocks noChangeArrowheads="1"/>
          </p:cNvSpPr>
          <p:nvPr/>
        </p:nvSpPr>
        <p:spPr bwMode="auto">
          <a:xfrm>
            <a:off x="2305050" y="2133600"/>
            <a:ext cx="3619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Tahoma" charset="0"/>
              </a:rPr>
              <a:t>X</a:t>
            </a:r>
          </a:p>
        </p:txBody>
      </p:sp>
      <p:sp>
        <p:nvSpPr>
          <p:cNvPr id="34823" name="Rectangle 21"/>
          <p:cNvSpPr>
            <a:spLocks noChangeArrowheads="1"/>
          </p:cNvSpPr>
          <p:nvPr/>
        </p:nvSpPr>
        <p:spPr bwMode="auto">
          <a:xfrm>
            <a:off x="3657600" y="3657600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Y</a:t>
            </a:r>
          </a:p>
        </p:txBody>
      </p:sp>
      <p:sp>
        <p:nvSpPr>
          <p:cNvPr id="34824" name="Line 22"/>
          <p:cNvSpPr>
            <a:spLocks noChangeShapeType="1"/>
          </p:cNvSpPr>
          <p:nvPr/>
        </p:nvSpPr>
        <p:spPr bwMode="auto">
          <a:xfrm flipH="1" flipV="1">
            <a:off x="2438400" y="2514600"/>
            <a:ext cx="0" cy="145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Rectangle 23"/>
          <p:cNvSpPr>
            <a:spLocks noChangeArrowheads="1"/>
          </p:cNvSpPr>
          <p:nvPr/>
        </p:nvSpPr>
        <p:spPr bwMode="auto">
          <a:xfrm>
            <a:off x="5811838" y="3744913"/>
            <a:ext cx="889000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0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volts</a:t>
            </a:r>
          </a:p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mic Sans MS" charset="0"/>
              </a:rPr>
              <a:t>gnd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)</a:t>
            </a:r>
            <a:endParaRPr lang="en-US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>
            <a:off x="5761038" y="3570288"/>
            <a:ext cx="19669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6764338" y="3155950"/>
            <a:ext cx="0" cy="15922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Rectangle 26"/>
          <p:cNvSpPr>
            <a:spLocks noChangeArrowheads="1"/>
          </p:cNvSpPr>
          <p:nvPr/>
        </p:nvSpPr>
        <p:spPr bwMode="auto">
          <a:xfrm>
            <a:off x="6151563" y="3130550"/>
            <a:ext cx="3619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x</a:t>
            </a:r>
          </a:p>
        </p:txBody>
      </p:sp>
      <p:sp>
        <p:nvSpPr>
          <p:cNvPr id="34829" name="Rectangle 27"/>
          <p:cNvSpPr>
            <a:spLocks noChangeArrowheads="1"/>
          </p:cNvSpPr>
          <p:nvPr/>
        </p:nvSpPr>
        <p:spPr bwMode="auto">
          <a:xfrm>
            <a:off x="7078663" y="3130550"/>
            <a:ext cx="3619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z</a:t>
            </a:r>
            <a:endParaRPr lang="en-US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4830" name="Rectangle 28"/>
          <p:cNvSpPr>
            <a:spLocks noChangeArrowheads="1"/>
          </p:cNvSpPr>
          <p:nvPr/>
        </p:nvSpPr>
        <p:spPr bwMode="auto">
          <a:xfrm>
            <a:off x="5824538" y="4305830"/>
            <a:ext cx="889000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3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volts</a:t>
            </a:r>
          </a:p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mic Sans MS" charset="0"/>
              </a:rPr>
              <a:t>Vdd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)</a:t>
            </a:r>
            <a:endParaRPr lang="en-US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4831" name="Rectangle 29"/>
          <p:cNvSpPr>
            <a:spLocks noChangeArrowheads="1"/>
          </p:cNvSpPr>
          <p:nvPr/>
        </p:nvSpPr>
        <p:spPr bwMode="auto">
          <a:xfrm>
            <a:off x="1338263" y="4256088"/>
            <a:ext cx="338137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0v</a:t>
            </a:r>
          </a:p>
        </p:txBody>
      </p:sp>
      <p:sp>
        <p:nvSpPr>
          <p:cNvPr id="34832" name="Rectangle 30"/>
          <p:cNvSpPr>
            <a:spLocks noChangeArrowheads="1"/>
          </p:cNvSpPr>
          <p:nvPr/>
        </p:nvSpPr>
        <p:spPr bwMode="auto">
          <a:xfrm>
            <a:off x="5786438" y="2065338"/>
            <a:ext cx="2105025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what  is the </a:t>
            </a:r>
            <a:br>
              <a:rPr lang="en-US" dirty="0">
                <a:solidFill>
                  <a:srgbClr val="000000"/>
                </a:solidFill>
                <a:latin typeface="Comic Sans MS" charset="0"/>
              </a:rPr>
            </a:br>
            <a:r>
              <a:rPr lang="en-US" dirty="0">
                <a:solidFill>
                  <a:srgbClr val="000000"/>
                </a:solidFill>
                <a:latin typeface="Comic Sans MS" charset="0"/>
              </a:rPr>
              <a:t>relationship </a:t>
            </a:r>
            <a:br>
              <a:rPr lang="en-US" dirty="0">
                <a:solidFill>
                  <a:srgbClr val="000000"/>
                </a:solidFill>
                <a:latin typeface="Comic Sans MS" charset="0"/>
              </a:rPr>
            </a:br>
            <a:r>
              <a:rPr lang="en-US" dirty="0">
                <a:solidFill>
                  <a:srgbClr val="000000"/>
                </a:solidFill>
                <a:latin typeface="Comic Sans MS" charset="0"/>
              </a:rPr>
              <a:t>between x and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z?</a:t>
            </a:r>
            <a:endParaRPr lang="en-US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483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MOS Networks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752600" y="3886200"/>
            <a:ext cx="1371600" cy="533400"/>
            <a:chOff x="1205" y="2400"/>
            <a:chExt cx="864" cy="336"/>
          </a:xfrm>
        </p:grpSpPr>
        <p:sp>
          <p:nvSpPr>
            <p:cNvPr id="34847" name="Line 36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8" name="Line 37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9" name="Line 38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0" name="Line 39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1" name="Line 40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2" name="Line 41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3" name="Line 42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752600" y="2667000"/>
            <a:ext cx="1371600" cy="533400"/>
            <a:chOff x="3701" y="2419"/>
            <a:chExt cx="864" cy="336"/>
          </a:xfrm>
        </p:grpSpPr>
        <p:sp>
          <p:nvSpPr>
            <p:cNvPr id="34839" name="Line 44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0" name="Line 45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1" name="Line 46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2" name="Line 47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3" name="Line 48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4" name="Line 49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5" name="Line 50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46" name="Oval 51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34836" name="Oval 52"/>
          <p:cNvSpPr>
            <a:spLocks noChangeArrowheads="1"/>
          </p:cNvSpPr>
          <p:nvPr/>
        </p:nvSpPr>
        <p:spPr bwMode="auto">
          <a:xfrm>
            <a:off x="3048000" y="37338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" name="Date Placeholder 3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392166-6676-4349-9870-6BA9684F4995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558CA-66EC-F34B-8451-45CB55BD279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0" y="954089"/>
            <a:ext cx="5198533" cy="1254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i="1" dirty="0" err="1" smtClean="0">
                <a:solidFill>
                  <a:srgbClr val="0000FF"/>
                </a:solidFill>
                <a:latin typeface="Tahoma" charset="0"/>
              </a:rPr>
              <a:t>p</a:t>
            </a:r>
            <a:r>
              <a:rPr lang="en-US" i="1" dirty="0" smtClean="0">
                <a:solidFill>
                  <a:srgbClr val="0000FF"/>
                </a:solidFill>
                <a:latin typeface="Tahoma" charset="0"/>
              </a:rPr>
              <a:t>-channel transistor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ahoma" charset="0"/>
              </a:rPr>
            </a:b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closed 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when voltage at Gate is low</a:t>
            </a:r>
            <a:br>
              <a:rPr lang="en-US" dirty="0" smtClean="0">
                <a:solidFill>
                  <a:srgbClr val="000000"/>
                </a:solidFill>
                <a:latin typeface="Tahoma" charset="0"/>
              </a:rPr>
            </a:b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opens 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when:</a:t>
            </a:r>
          </a:p>
          <a:p>
            <a:pPr algn="ctr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Tahoma" charset="0"/>
              </a:rPr>
              <a:t>voltage(Gate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) &gt;  voltage (Threshold) </a:t>
            </a:r>
            <a:endParaRPr lang="en-US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897466" y="4672542"/>
            <a:ext cx="3996267" cy="1254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i="1" dirty="0" err="1" smtClean="0">
                <a:solidFill>
                  <a:srgbClr val="0000FF"/>
                </a:solidFill>
                <a:latin typeface="Tahoma" charset="0"/>
              </a:rPr>
              <a:t>n</a:t>
            </a:r>
            <a:r>
              <a:rPr lang="en-US" i="1" dirty="0" smtClean="0">
                <a:solidFill>
                  <a:srgbClr val="0000FF"/>
                </a:solidFill>
                <a:latin typeface="Tahoma" charset="0"/>
              </a:rPr>
              <a:t>-channel </a:t>
            </a:r>
            <a:r>
              <a:rPr lang="en-US" i="1" dirty="0" err="1" smtClean="0">
                <a:solidFill>
                  <a:srgbClr val="0000FF"/>
                </a:solidFill>
                <a:latin typeface="Tahoma" charset="0"/>
              </a:rPr>
              <a:t>transitor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ahoma" charset="0"/>
              </a:rPr>
            </a:b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open 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when voltage at Gate is low</a:t>
            </a:r>
            <a:br>
              <a:rPr lang="en-US" dirty="0" smtClean="0">
                <a:solidFill>
                  <a:srgbClr val="000000"/>
                </a:solidFill>
                <a:latin typeface="Tahoma" charset="0"/>
              </a:rPr>
            </a:b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closes 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when:</a:t>
            </a:r>
          </a:p>
          <a:p>
            <a:pPr algn="ctr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Tahoma" charset="0"/>
              </a:rPr>
              <a:t>voltage(Gate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) &gt; voltage (Threshold)</a:t>
            </a:r>
            <a:endParaRPr lang="en-US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60533" y="5858934"/>
            <a:ext cx="298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Called an </a:t>
            </a:r>
            <a:r>
              <a:rPr lang="en-US" i="1" dirty="0" err="1" smtClean="0">
                <a:solidFill>
                  <a:srgbClr val="0000FF"/>
                </a:solidFill>
              </a:rPr>
              <a:t>invertor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i="1" dirty="0" smtClean="0">
                <a:solidFill>
                  <a:srgbClr val="0000FF"/>
                </a:solidFill>
              </a:rPr>
              <a:t>not gate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4" name="Rectangle 28"/>
          <p:cNvSpPr>
            <a:spLocks noChangeArrowheads="1"/>
          </p:cNvSpPr>
          <p:nvPr/>
        </p:nvSpPr>
        <p:spPr bwMode="auto">
          <a:xfrm>
            <a:off x="6837362" y="3779838"/>
            <a:ext cx="889000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3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volts (</a:t>
            </a:r>
            <a:r>
              <a:rPr lang="en-US" dirty="0" err="1" smtClean="0">
                <a:solidFill>
                  <a:srgbClr val="000000"/>
                </a:solidFill>
                <a:latin typeface="Comic Sans MS" charset="0"/>
              </a:rPr>
              <a:t>Vdd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)</a:t>
            </a:r>
            <a:endParaRPr lang="en-US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6824663" y="4387321"/>
            <a:ext cx="889000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0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volts (</a:t>
            </a:r>
            <a:r>
              <a:rPr lang="en-US" dirty="0" err="1" smtClean="0">
                <a:solidFill>
                  <a:srgbClr val="000000"/>
                </a:solidFill>
                <a:latin typeface="Comic Sans MS" charset="0"/>
              </a:rPr>
              <a:t>gnd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)</a:t>
            </a:r>
            <a:endParaRPr lang="en-US" dirty="0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Switching Networks, Transistors</a:t>
            </a:r>
          </a:p>
          <a:p>
            <a:pPr eaLnBrk="1" hangingPunct="1"/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Combinational Logic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Combinational Logic (cont'd)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 Elements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159CD2-E819-CE40-AED3-31113AD41961}" type="datetime1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89F4-F6D7-D246-ABE4-6820186B87D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2010 -- Lecture #22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Midterm rubric is posted</a:t>
            </a:r>
          </a:p>
          <a:p>
            <a:r>
              <a:rPr lang="en-US" dirty="0" smtClean="0"/>
              <a:t>Project </a:t>
            </a:r>
            <a:r>
              <a:rPr lang="en-US" dirty="0" smtClean="0"/>
              <a:t>#2: Matrix Multiply Performance Improvement</a:t>
            </a:r>
          </a:p>
          <a:p>
            <a:pPr lvl="1"/>
            <a:r>
              <a:rPr lang="en-US" dirty="0" smtClean="0"/>
              <a:t>Work in groups of two!</a:t>
            </a:r>
          </a:p>
          <a:p>
            <a:pPr lvl="1"/>
            <a:r>
              <a:rPr lang="en-US" dirty="0" smtClean="0"/>
              <a:t>Part 1: Due July 24 (this Sunday)</a:t>
            </a:r>
          </a:p>
          <a:p>
            <a:pPr lvl="1"/>
            <a:r>
              <a:rPr lang="en-US" dirty="0" smtClean="0"/>
              <a:t>Part 2: Due July 31</a:t>
            </a:r>
          </a:p>
          <a:p>
            <a:r>
              <a:rPr lang="en-US" dirty="0" smtClean="0"/>
              <a:t>HW #3 also due July </a:t>
            </a:r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6EF3-C3BF-714E-826C-EFAFBE229FAE}" type="datetime1">
              <a:rPr lang="en-US" smtClean="0"/>
              <a:pPr/>
              <a:t>7/20/2011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Switching Networks, Transistors</a:t>
            </a:r>
          </a:p>
          <a:p>
            <a:pPr eaLnBrk="1" hangingPunct="1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/>
              <a:t>Combinational Logic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Combinational Logic (cont'd)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 Elements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159CD2-E819-CE40-AED3-31113AD41961}" type="datetime1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89F4-F6D7-D246-ABE4-6820186B87D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2010 -- Lecture #22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36867" name="Line 38"/>
          <p:cNvSpPr>
            <a:spLocks noChangeShapeType="1"/>
          </p:cNvSpPr>
          <p:nvPr/>
        </p:nvSpPr>
        <p:spPr bwMode="auto">
          <a:xfrm>
            <a:off x="5524500" y="4491035"/>
            <a:ext cx="28813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Line 39"/>
          <p:cNvSpPr>
            <a:spLocks noChangeShapeType="1"/>
          </p:cNvSpPr>
          <p:nvPr/>
        </p:nvSpPr>
        <p:spPr bwMode="auto">
          <a:xfrm>
            <a:off x="7427913" y="4140197"/>
            <a:ext cx="0" cy="22050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Rectangle 40"/>
          <p:cNvSpPr>
            <a:spLocks noChangeArrowheads="1"/>
          </p:cNvSpPr>
          <p:nvPr/>
        </p:nvSpPr>
        <p:spPr bwMode="auto">
          <a:xfrm>
            <a:off x="5911850" y="4051297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x</a:t>
            </a:r>
          </a:p>
        </p:txBody>
      </p:sp>
      <p:sp>
        <p:nvSpPr>
          <p:cNvPr id="36870" name="Rectangle 41"/>
          <p:cNvSpPr>
            <a:spLocks noChangeArrowheads="1"/>
          </p:cNvSpPr>
          <p:nvPr/>
        </p:nvSpPr>
        <p:spPr bwMode="auto">
          <a:xfrm>
            <a:off x="6838950" y="4051297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y</a:t>
            </a:r>
          </a:p>
        </p:txBody>
      </p:sp>
      <p:sp>
        <p:nvSpPr>
          <p:cNvPr id="36871" name="Rectangle 42"/>
          <p:cNvSpPr>
            <a:spLocks noChangeArrowheads="1"/>
          </p:cNvSpPr>
          <p:nvPr/>
        </p:nvSpPr>
        <p:spPr bwMode="auto">
          <a:xfrm>
            <a:off x="7791450" y="4063997"/>
            <a:ext cx="3619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z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451600" y="4640260"/>
            <a:ext cx="901700" cy="1730375"/>
            <a:chOff x="4120" y="2640"/>
            <a:chExt cx="576" cy="1104"/>
          </a:xfrm>
        </p:grpSpPr>
        <p:sp>
          <p:nvSpPr>
            <p:cNvPr id="36980" name="Rectangle 43"/>
            <p:cNvSpPr>
              <a:spLocks noChangeArrowheads="1"/>
            </p:cNvSpPr>
            <p:nvPr/>
          </p:nvSpPr>
          <p:spPr bwMode="auto">
            <a:xfrm>
              <a:off x="4120" y="264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36981" name="Rectangle 44"/>
            <p:cNvSpPr>
              <a:spLocks noChangeArrowheads="1"/>
            </p:cNvSpPr>
            <p:nvPr/>
          </p:nvSpPr>
          <p:spPr bwMode="auto">
            <a:xfrm>
              <a:off x="4128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  <p:sp>
          <p:nvSpPr>
            <p:cNvPr id="36982" name="Rectangle 45"/>
            <p:cNvSpPr>
              <a:spLocks noChangeArrowheads="1"/>
            </p:cNvSpPr>
            <p:nvPr/>
          </p:nvSpPr>
          <p:spPr bwMode="auto">
            <a:xfrm>
              <a:off x="4128" y="3216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36983" name="Rectangle 46"/>
            <p:cNvSpPr>
              <a:spLocks noChangeArrowheads="1"/>
            </p:cNvSpPr>
            <p:nvPr/>
          </p:nvSpPr>
          <p:spPr bwMode="auto">
            <a:xfrm>
              <a:off x="4128" y="348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562600" y="4652960"/>
            <a:ext cx="901700" cy="1706562"/>
            <a:chOff x="3552" y="2648"/>
            <a:chExt cx="576" cy="1088"/>
          </a:xfrm>
        </p:grpSpPr>
        <p:sp>
          <p:nvSpPr>
            <p:cNvPr id="36976" name="Rectangle 48"/>
            <p:cNvSpPr>
              <a:spLocks noChangeArrowheads="1"/>
            </p:cNvSpPr>
            <p:nvPr/>
          </p:nvSpPr>
          <p:spPr bwMode="auto">
            <a:xfrm>
              <a:off x="3552" y="2648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36977" name="Rectangle 49"/>
            <p:cNvSpPr>
              <a:spLocks noChangeArrowheads="1"/>
            </p:cNvSpPr>
            <p:nvPr/>
          </p:nvSpPr>
          <p:spPr bwMode="auto">
            <a:xfrm>
              <a:off x="3552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36978" name="Rectangle 50"/>
            <p:cNvSpPr>
              <a:spLocks noChangeArrowheads="1"/>
            </p:cNvSpPr>
            <p:nvPr/>
          </p:nvSpPr>
          <p:spPr bwMode="auto">
            <a:xfrm>
              <a:off x="3552" y="320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  <p:sp>
          <p:nvSpPr>
            <p:cNvPr id="36979" name="Rectangle 51"/>
            <p:cNvSpPr>
              <a:spLocks noChangeArrowheads="1"/>
            </p:cNvSpPr>
            <p:nvPr/>
          </p:nvSpPr>
          <p:spPr bwMode="auto">
            <a:xfrm>
              <a:off x="3560" y="3472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</p:grpSp>
      <p:sp>
        <p:nvSpPr>
          <p:cNvPr id="36874" name="Rectangle 53"/>
          <p:cNvSpPr>
            <a:spLocks noChangeArrowheads="1"/>
          </p:cNvSpPr>
          <p:nvPr/>
        </p:nvSpPr>
        <p:spPr bwMode="auto">
          <a:xfrm>
            <a:off x="5185304" y="1175808"/>
            <a:ext cx="3044295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what  is the </a:t>
            </a:r>
            <a:br>
              <a:rPr lang="en-US" dirty="0">
                <a:solidFill>
                  <a:srgbClr val="000000"/>
                </a:solidFill>
                <a:latin typeface="Comic Sans MS" charset="0"/>
              </a:rPr>
            </a:br>
            <a:r>
              <a:rPr lang="en-US" dirty="0">
                <a:solidFill>
                  <a:srgbClr val="000000"/>
                </a:solidFill>
                <a:latin typeface="Comic Sans MS" charset="0"/>
              </a:rPr>
              <a:t>relationship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 between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z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?</a:t>
            </a:r>
          </a:p>
        </p:txBody>
      </p:sp>
      <p:sp>
        <p:nvSpPr>
          <p:cNvPr id="36875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Two Input Networks</a:t>
            </a:r>
          </a:p>
        </p:txBody>
      </p:sp>
      <p:sp>
        <p:nvSpPr>
          <p:cNvPr id="36876" name="Line 59"/>
          <p:cNvSpPr>
            <a:spLocks noChangeShapeType="1"/>
          </p:cNvSpPr>
          <p:nvPr/>
        </p:nvSpPr>
        <p:spPr bwMode="auto">
          <a:xfrm flipH="1">
            <a:off x="3886200" y="2362200"/>
            <a:ext cx="0" cy="137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Rectangle 60"/>
          <p:cNvSpPr>
            <a:spLocks noChangeArrowheads="1"/>
          </p:cNvSpPr>
          <p:nvPr/>
        </p:nvSpPr>
        <p:spPr bwMode="auto">
          <a:xfrm>
            <a:off x="777875" y="2178050"/>
            <a:ext cx="365125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3v</a:t>
            </a:r>
          </a:p>
        </p:txBody>
      </p:sp>
      <p:sp>
        <p:nvSpPr>
          <p:cNvPr id="36878" name="Line 61"/>
          <p:cNvSpPr>
            <a:spLocks noChangeShapeType="1"/>
          </p:cNvSpPr>
          <p:nvPr/>
        </p:nvSpPr>
        <p:spPr bwMode="auto">
          <a:xfrm>
            <a:off x="3886200" y="3200400"/>
            <a:ext cx="457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9" name="Rectangle 62"/>
          <p:cNvSpPr>
            <a:spLocks noChangeArrowheads="1"/>
          </p:cNvSpPr>
          <p:nvPr/>
        </p:nvSpPr>
        <p:spPr bwMode="auto">
          <a:xfrm>
            <a:off x="1771650" y="1447800"/>
            <a:ext cx="3619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X</a:t>
            </a:r>
          </a:p>
        </p:txBody>
      </p:sp>
      <p:sp>
        <p:nvSpPr>
          <p:cNvPr id="36880" name="Rectangle 63"/>
          <p:cNvSpPr>
            <a:spLocks noChangeArrowheads="1"/>
          </p:cNvSpPr>
          <p:nvPr/>
        </p:nvSpPr>
        <p:spPr bwMode="auto">
          <a:xfrm>
            <a:off x="3065463" y="1447800"/>
            <a:ext cx="363537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Y</a:t>
            </a:r>
          </a:p>
        </p:txBody>
      </p:sp>
      <p:sp>
        <p:nvSpPr>
          <p:cNvPr id="36881" name="Line 64"/>
          <p:cNvSpPr>
            <a:spLocks noChangeShapeType="1"/>
          </p:cNvSpPr>
          <p:nvPr/>
        </p:nvSpPr>
        <p:spPr bwMode="auto">
          <a:xfrm flipH="1" flipV="1">
            <a:off x="1905000" y="1828800"/>
            <a:ext cx="0" cy="145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Rectangle 65"/>
          <p:cNvSpPr>
            <a:spLocks noChangeArrowheads="1"/>
          </p:cNvSpPr>
          <p:nvPr/>
        </p:nvSpPr>
        <p:spPr bwMode="auto">
          <a:xfrm>
            <a:off x="838200" y="3548063"/>
            <a:ext cx="338138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0v</a:t>
            </a:r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1219200" y="3200400"/>
            <a:ext cx="1371600" cy="533400"/>
            <a:chOff x="1205" y="2400"/>
            <a:chExt cx="864" cy="336"/>
          </a:xfrm>
        </p:grpSpPr>
        <p:sp>
          <p:nvSpPr>
            <p:cNvPr id="36969" name="Line 67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0" name="Line 68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1" name="Line 69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2" name="Line 70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3" name="Line 71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4" name="Line 72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5" name="Line 73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1219200" y="1828800"/>
            <a:ext cx="1371600" cy="533400"/>
            <a:chOff x="3701" y="2419"/>
            <a:chExt cx="864" cy="336"/>
          </a:xfrm>
        </p:grpSpPr>
        <p:sp>
          <p:nvSpPr>
            <p:cNvPr id="36961" name="Line 75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2" name="Line 76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3" name="Line 77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4" name="Line 78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5" name="Line 79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6" name="Line 80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7" name="Line 81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8" name="Oval 82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2514600" y="3200400"/>
            <a:ext cx="1371600" cy="533400"/>
            <a:chOff x="1205" y="2400"/>
            <a:chExt cx="864" cy="336"/>
          </a:xfrm>
        </p:grpSpPr>
        <p:sp>
          <p:nvSpPr>
            <p:cNvPr id="36954" name="Line 84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5" name="Line 85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6" name="Line 86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7" name="Line 87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8" name="Line 88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9" name="Line 89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0" name="Line 90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86" name="Line 100"/>
          <p:cNvSpPr>
            <a:spLocks noChangeShapeType="1"/>
          </p:cNvSpPr>
          <p:nvPr/>
        </p:nvSpPr>
        <p:spPr bwMode="auto">
          <a:xfrm flipH="1">
            <a:off x="1371600" y="2971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7" name="Line 101"/>
          <p:cNvSpPr>
            <a:spLocks noChangeShapeType="1"/>
          </p:cNvSpPr>
          <p:nvPr/>
        </p:nvSpPr>
        <p:spPr bwMode="auto">
          <a:xfrm flipH="1">
            <a:off x="2514600" y="2362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8" name="Line 102"/>
          <p:cNvSpPr>
            <a:spLocks noChangeShapeType="1"/>
          </p:cNvSpPr>
          <p:nvPr/>
        </p:nvSpPr>
        <p:spPr bwMode="auto">
          <a:xfrm flipH="1" flipV="1">
            <a:off x="3200400" y="1828800"/>
            <a:ext cx="0" cy="145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9" name="Line 103"/>
          <p:cNvSpPr>
            <a:spLocks noChangeShapeType="1"/>
          </p:cNvSpPr>
          <p:nvPr/>
        </p:nvSpPr>
        <p:spPr bwMode="auto">
          <a:xfrm flipH="1">
            <a:off x="1371600" y="2362200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0" name="Rectangle 104"/>
          <p:cNvSpPr>
            <a:spLocks noChangeArrowheads="1"/>
          </p:cNvSpPr>
          <p:nvPr/>
        </p:nvSpPr>
        <p:spPr bwMode="auto">
          <a:xfrm>
            <a:off x="4419600" y="3048000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Z</a:t>
            </a:r>
          </a:p>
        </p:txBody>
      </p: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2514600" y="2438400"/>
            <a:ext cx="1371600" cy="533400"/>
            <a:chOff x="3701" y="2419"/>
            <a:chExt cx="864" cy="336"/>
          </a:xfrm>
        </p:grpSpPr>
        <p:sp>
          <p:nvSpPr>
            <p:cNvPr id="36946" name="Line 92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7" name="Line 93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8" name="Line 94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9" name="Line 95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0" name="Line 96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1" name="Line 97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2" name="Line 98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3" name="Oval 99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36892" name="Oval 105"/>
          <p:cNvSpPr>
            <a:spLocks noChangeArrowheads="1"/>
          </p:cNvSpPr>
          <p:nvPr/>
        </p:nvSpPr>
        <p:spPr bwMode="auto">
          <a:xfrm>
            <a:off x="1295400" y="22860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93" name="Oval 106"/>
          <p:cNvSpPr>
            <a:spLocks noChangeArrowheads="1"/>
          </p:cNvSpPr>
          <p:nvPr/>
        </p:nvSpPr>
        <p:spPr bwMode="auto">
          <a:xfrm>
            <a:off x="3810000" y="28956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94" name="Oval 107"/>
          <p:cNvSpPr>
            <a:spLocks noChangeArrowheads="1"/>
          </p:cNvSpPr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95" name="Line 108"/>
          <p:cNvSpPr>
            <a:spLocks noChangeShapeType="1"/>
          </p:cNvSpPr>
          <p:nvPr/>
        </p:nvSpPr>
        <p:spPr bwMode="auto">
          <a:xfrm flipH="1">
            <a:off x="3886200" y="5029200"/>
            <a:ext cx="0" cy="137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6" name="Rectangle 109"/>
          <p:cNvSpPr>
            <a:spLocks noChangeArrowheads="1"/>
          </p:cNvSpPr>
          <p:nvPr/>
        </p:nvSpPr>
        <p:spPr bwMode="auto">
          <a:xfrm>
            <a:off x="777875" y="4845050"/>
            <a:ext cx="365125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3v</a:t>
            </a:r>
          </a:p>
        </p:txBody>
      </p:sp>
      <p:sp>
        <p:nvSpPr>
          <p:cNvPr id="36897" name="Line 110"/>
          <p:cNvSpPr>
            <a:spLocks noChangeShapeType="1"/>
          </p:cNvSpPr>
          <p:nvPr/>
        </p:nvSpPr>
        <p:spPr bwMode="auto">
          <a:xfrm>
            <a:off x="3886200" y="5562600"/>
            <a:ext cx="457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8" name="Rectangle 111"/>
          <p:cNvSpPr>
            <a:spLocks noChangeArrowheads="1"/>
          </p:cNvSpPr>
          <p:nvPr/>
        </p:nvSpPr>
        <p:spPr bwMode="auto">
          <a:xfrm>
            <a:off x="1771650" y="4114800"/>
            <a:ext cx="3619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X</a:t>
            </a:r>
          </a:p>
        </p:txBody>
      </p:sp>
      <p:sp>
        <p:nvSpPr>
          <p:cNvPr id="36899" name="Rectangle 112"/>
          <p:cNvSpPr>
            <a:spLocks noChangeArrowheads="1"/>
          </p:cNvSpPr>
          <p:nvPr/>
        </p:nvSpPr>
        <p:spPr bwMode="auto">
          <a:xfrm>
            <a:off x="3065463" y="4114800"/>
            <a:ext cx="363537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Y</a:t>
            </a:r>
          </a:p>
        </p:txBody>
      </p:sp>
      <p:sp>
        <p:nvSpPr>
          <p:cNvPr id="36900" name="Line 113"/>
          <p:cNvSpPr>
            <a:spLocks noChangeShapeType="1"/>
          </p:cNvSpPr>
          <p:nvPr/>
        </p:nvSpPr>
        <p:spPr bwMode="auto">
          <a:xfrm flipH="1" flipV="1">
            <a:off x="1905000" y="4495800"/>
            <a:ext cx="0" cy="145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1" name="Rectangle 114"/>
          <p:cNvSpPr>
            <a:spLocks noChangeArrowheads="1"/>
          </p:cNvSpPr>
          <p:nvPr/>
        </p:nvSpPr>
        <p:spPr bwMode="auto">
          <a:xfrm>
            <a:off x="838200" y="6215063"/>
            <a:ext cx="338138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0v</a:t>
            </a:r>
          </a:p>
        </p:txBody>
      </p:sp>
      <p:grpSp>
        <p:nvGrpSpPr>
          <p:cNvPr id="8" name="Group 115"/>
          <p:cNvGrpSpPr>
            <a:grpSpLocks/>
          </p:cNvGrpSpPr>
          <p:nvPr/>
        </p:nvGrpSpPr>
        <p:grpSpPr bwMode="auto">
          <a:xfrm>
            <a:off x="1219200" y="5867400"/>
            <a:ext cx="1371600" cy="533400"/>
            <a:chOff x="1205" y="2400"/>
            <a:chExt cx="864" cy="336"/>
          </a:xfrm>
        </p:grpSpPr>
        <p:sp>
          <p:nvSpPr>
            <p:cNvPr id="36939" name="Line 116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0" name="Line 117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1" name="Line 118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2" name="Line 119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3" name="Line 120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4" name="Line 121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5" name="Line 122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123"/>
          <p:cNvGrpSpPr>
            <a:grpSpLocks/>
          </p:cNvGrpSpPr>
          <p:nvPr/>
        </p:nvGrpSpPr>
        <p:grpSpPr bwMode="auto">
          <a:xfrm>
            <a:off x="1219200" y="4495800"/>
            <a:ext cx="1371600" cy="533400"/>
            <a:chOff x="3701" y="2419"/>
            <a:chExt cx="864" cy="336"/>
          </a:xfrm>
        </p:grpSpPr>
        <p:sp>
          <p:nvSpPr>
            <p:cNvPr id="36931" name="Line 124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2" name="Line 125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3" name="Line 126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4" name="Line 127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5" name="Line 128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6" name="Line 129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7" name="Line 130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8" name="Oval 131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0" name="Group 132"/>
          <p:cNvGrpSpPr>
            <a:grpSpLocks/>
          </p:cNvGrpSpPr>
          <p:nvPr/>
        </p:nvGrpSpPr>
        <p:grpSpPr bwMode="auto">
          <a:xfrm>
            <a:off x="2514600" y="5257800"/>
            <a:ext cx="1371600" cy="533400"/>
            <a:chOff x="1205" y="2400"/>
            <a:chExt cx="864" cy="336"/>
          </a:xfrm>
        </p:grpSpPr>
        <p:sp>
          <p:nvSpPr>
            <p:cNvPr id="36924" name="Line 133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5" name="Line 134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6" name="Line 135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7" name="Line 136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8" name="Line 137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9" name="Line 138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0" name="Line 139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905" name="Line 140"/>
          <p:cNvSpPr>
            <a:spLocks noChangeShapeType="1"/>
          </p:cNvSpPr>
          <p:nvPr/>
        </p:nvSpPr>
        <p:spPr bwMode="auto">
          <a:xfrm flipH="1">
            <a:off x="1371600" y="5791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6" name="Line 141"/>
          <p:cNvSpPr>
            <a:spLocks noChangeShapeType="1"/>
          </p:cNvSpPr>
          <p:nvPr/>
        </p:nvSpPr>
        <p:spPr bwMode="auto">
          <a:xfrm flipH="1">
            <a:off x="2514600" y="6400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7" name="Line 142"/>
          <p:cNvSpPr>
            <a:spLocks noChangeShapeType="1"/>
          </p:cNvSpPr>
          <p:nvPr/>
        </p:nvSpPr>
        <p:spPr bwMode="auto">
          <a:xfrm flipH="1" flipV="1">
            <a:off x="3200400" y="4495800"/>
            <a:ext cx="0" cy="838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8" name="Line 143"/>
          <p:cNvSpPr>
            <a:spLocks noChangeShapeType="1"/>
          </p:cNvSpPr>
          <p:nvPr/>
        </p:nvSpPr>
        <p:spPr bwMode="auto">
          <a:xfrm flipH="1">
            <a:off x="1371600" y="5791200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9" name="Rectangle 144"/>
          <p:cNvSpPr>
            <a:spLocks noChangeArrowheads="1"/>
          </p:cNvSpPr>
          <p:nvPr/>
        </p:nvSpPr>
        <p:spPr bwMode="auto">
          <a:xfrm>
            <a:off x="4419600" y="5410200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Z</a:t>
            </a:r>
          </a:p>
        </p:txBody>
      </p:sp>
      <p:grpSp>
        <p:nvGrpSpPr>
          <p:cNvPr id="11" name="Group 145"/>
          <p:cNvGrpSpPr>
            <a:grpSpLocks/>
          </p:cNvGrpSpPr>
          <p:nvPr/>
        </p:nvGrpSpPr>
        <p:grpSpPr bwMode="auto">
          <a:xfrm>
            <a:off x="2514600" y="4495800"/>
            <a:ext cx="1371600" cy="533400"/>
            <a:chOff x="3701" y="2419"/>
            <a:chExt cx="864" cy="336"/>
          </a:xfrm>
        </p:grpSpPr>
        <p:sp>
          <p:nvSpPr>
            <p:cNvPr id="36916" name="Line 146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7" name="Line 147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8" name="Line 148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9" name="Line 149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0" name="Line 150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1" name="Line 151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2" name="Line 152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3" name="Oval 153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36911" name="Oval 154"/>
          <p:cNvSpPr>
            <a:spLocks noChangeArrowheads="1"/>
          </p:cNvSpPr>
          <p:nvPr/>
        </p:nvSpPr>
        <p:spPr bwMode="auto">
          <a:xfrm>
            <a:off x="1295400" y="63246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912" name="Oval 155"/>
          <p:cNvSpPr>
            <a:spLocks noChangeArrowheads="1"/>
          </p:cNvSpPr>
          <p:nvPr/>
        </p:nvSpPr>
        <p:spPr bwMode="auto">
          <a:xfrm>
            <a:off x="3810000" y="57150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913" name="Oval 156"/>
          <p:cNvSpPr>
            <a:spLocks noChangeArrowheads="1"/>
          </p:cNvSpPr>
          <p:nvPr/>
        </p:nvSpPr>
        <p:spPr bwMode="auto">
          <a:xfrm>
            <a:off x="3810000" y="54864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9" name="Date Placeholder 1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2C2BA9-3C9A-7D45-A3A3-DBC1BD800BCA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120" name="Slide Number Placeholder 1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0C79D-D249-A441-85A0-5AAAC4F723C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1" name="Line 38"/>
          <p:cNvSpPr>
            <a:spLocks noChangeShapeType="1"/>
          </p:cNvSpPr>
          <p:nvPr/>
        </p:nvSpPr>
        <p:spPr bwMode="auto">
          <a:xfrm>
            <a:off x="5524499" y="2154238"/>
            <a:ext cx="28813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39"/>
          <p:cNvSpPr>
            <a:spLocks noChangeShapeType="1"/>
          </p:cNvSpPr>
          <p:nvPr/>
        </p:nvSpPr>
        <p:spPr bwMode="auto">
          <a:xfrm>
            <a:off x="7427912" y="1803400"/>
            <a:ext cx="0" cy="22050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40"/>
          <p:cNvSpPr>
            <a:spLocks noChangeArrowheads="1"/>
          </p:cNvSpPr>
          <p:nvPr/>
        </p:nvSpPr>
        <p:spPr bwMode="auto">
          <a:xfrm>
            <a:off x="5911849" y="1714500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x</a:t>
            </a:r>
          </a:p>
        </p:txBody>
      </p:sp>
      <p:sp>
        <p:nvSpPr>
          <p:cNvPr id="124" name="Rectangle 41"/>
          <p:cNvSpPr>
            <a:spLocks noChangeArrowheads="1"/>
          </p:cNvSpPr>
          <p:nvPr/>
        </p:nvSpPr>
        <p:spPr bwMode="auto">
          <a:xfrm>
            <a:off x="6838949" y="1714500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y</a:t>
            </a:r>
          </a:p>
        </p:txBody>
      </p:sp>
      <p:sp>
        <p:nvSpPr>
          <p:cNvPr id="125" name="Rectangle 42"/>
          <p:cNvSpPr>
            <a:spLocks noChangeArrowheads="1"/>
          </p:cNvSpPr>
          <p:nvPr/>
        </p:nvSpPr>
        <p:spPr bwMode="auto">
          <a:xfrm>
            <a:off x="7791449" y="1727200"/>
            <a:ext cx="3619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z</a:t>
            </a:r>
          </a:p>
        </p:txBody>
      </p:sp>
      <p:grpSp>
        <p:nvGrpSpPr>
          <p:cNvPr id="126" name="Group 47"/>
          <p:cNvGrpSpPr>
            <a:grpSpLocks/>
          </p:cNvGrpSpPr>
          <p:nvPr/>
        </p:nvGrpSpPr>
        <p:grpSpPr bwMode="auto">
          <a:xfrm>
            <a:off x="6451599" y="2303463"/>
            <a:ext cx="901700" cy="1730375"/>
            <a:chOff x="4120" y="2640"/>
            <a:chExt cx="576" cy="1104"/>
          </a:xfrm>
        </p:grpSpPr>
        <p:sp>
          <p:nvSpPr>
            <p:cNvPr id="127" name="Rectangle 43"/>
            <p:cNvSpPr>
              <a:spLocks noChangeArrowheads="1"/>
            </p:cNvSpPr>
            <p:nvPr/>
          </p:nvSpPr>
          <p:spPr bwMode="auto">
            <a:xfrm>
              <a:off x="4120" y="264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128" name="Rectangle 44"/>
            <p:cNvSpPr>
              <a:spLocks noChangeArrowheads="1"/>
            </p:cNvSpPr>
            <p:nvPr/>
          </p:nvSpPr>
          <p:spPr bwMode="auto">
            <a:xfrm>
              <a:off x="4128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  <p:sp>
          <p:nvSpPr>
            <p:cNvPr id="129" name="Rectangle 45"/>
            <p:cNvSpPr>
              <a:spLocks noChangeArrowheads="1"/>
            </p:cNvSpPr>
            <p:nvPr/>
          </p:nvSpPr>
          <p:spPr bwMode="auto">
            <a:xfrm>
              <a:off x="4128" y="3216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130" name="Rectangle 46"/>
            <p:cNvSpPr>
              <a:spLocks noChangeArrowheads="1"/>
            </p:cNvSpPr>
            <p:nvPr/>
          </p:nvSpPr>
          <p:spPr bwMode="auto">
            <a:xfrm>
              <a:off x="4128" y="348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</p:grpSp>
      <p:grpSp>
        <p:nvGrpSpPr>
          <p:cNvPr id="131" name="Group 52"/>
          <p:cNvGrpSpPr>
            <a:grpSpLocks/>
          </p:cNvGrpSpPr>
          <p:nvPr/>
        </p:nvGrpSpPr>
        <p:grpSpPr bwMode="auto">
          <a:xfrm>
            <a:off x="5562599" y="2316163"/>
            <a:ext cx="901700" cy="1706562"/>
            <a:chOff x="3552" y="2648"/>
            <a:chExt cx="576" cy="1088"/>
          </a:xfrm>
        </p:grpSpPr>
        <p:sp>
          <p:nvSpPr>
            <p:cNvPr id="132" name="Rectangle 48"/>
            <p:cNvSpPr>
              <a:spLocks noChangeArrowheads="1"/>
            </p:cNvSpPr>
            <p:nvPr/>
          </p:nvSpPr>
          <p:spPr bwMode="auto">
            <a:xfrm>
              <a:off x="3552" y="2648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133" name="Rectangle 49"/>
            <p:cNvSpPr>
              <a:spLocks noChangeArrowheads="1"/>
            </p:cNvSpPr>
            <p:nvPr/>
          </p:nvSpPr>
          <p:spPr bwMode="auto">
            <a:xfrm>
              <a:off x="3552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134" name="Rectangle 50"/>
            <p:cNvSpPr>
              <a:spLocks noChangeArrowheads="1"/>
            </p:cNvSpPr>
            <p:nvPr/>
          </p:nvSpPr>
          <p:spPr bwMode="auto">
            <a:xfrm>
              <a:off x="3552" y="320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  <p:sp>
          <p:nvSpPr>
            <p:cNvPr id="135" name="Rectangle 51"/>
            <p:cNvSpPr>
              <a:spLocks noChangeArrowheads="1"/>
            </p:cNvSpPr>
            <p:nvPr/>
          </p:nvSpPr>
          <p:spPr bwMode="auto">
            <a:xfrm>
              <a:off x="3560" y="3472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36867" name="Line 38"/>
          <p:cNvSpPr>
            <a:spLocks noChangeShapeType="1"/>
          </p:cNvSpPr>
          <p:nvPr/>
        </p:nvSpPr>
        <p:spPr bwMode="auto">
          <a:xfrm>
            <a:off x="4999568" y="4475160"/>
            <a:ext cx="28813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Line 39"/>
          <p:cNvSpPr>
            <a:spLocks noChangeShapeType="1"/>
          </p:cNvSpPr>
          <p:nvPr/>
        </p:nvSpPr>
        <p:spPr bwMode="auto">
          <a:xfrm>
            <a:off x="6902981" y="4124322"/>
            <a:ext cx="0" cy="22050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Rectangle 40"/>
          <p:cNvSpPr>
            <a:spLocks noChangeArrowheads="1"/>
          </p:cNvSpPr>
          <p:nvPr/>
        </p:nvSpPr>
        <p:spPr bwMode="auto">
          <a:xfrm>
            <a:off x="5386918" y="4035422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x</a:t>
            </a:r>
          </a:p>
        </p:txBody>
      </p:sp>
      <p:sp>
        <p:nvSpPr>
          <p:cNvPr id="36870" name="Rectangle 41"/>
          <p:cNvSpPr>
            <a:spLocks noChangeArrowheads="1"/>
          </p:cNvSpPr>
          <p:nvPr/>
        </p:nvSpPr>
        <p:spPr bwMode="auto">
          <a:xfrm>
            <a:off x="6314018" y="4035422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y</a:t>
            </a:r>
          </a:p>
        </p:txBody>
      </p:sp>
      <p:sp>
        <p:nvSpPr>
          <p:cNvPr id="36871" name="Rectangle 42"/>
          <p:cNvSpPr>
            <a:spLocks noChangeArrowheads="1"/>
          </p:cNvSpPr>
          <p:nvPr/>
        </p:nvSpPr>
        <p:spPr bwMode="auto">
          <a:xfrm>
            <a:off x="7266518" y="4048122"/>
            <a:ext cx="3619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z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943601" y="4759851"/>
            <a:ext cx="901700" cy="1730375"/>
            <a:chOff x="4120" y="2640"/>
            <a:chExt cx="576" cy="1104"/>
          </a:xfrm>
        </p:grpSpPr>
        <p:sp>
          <p:nvSpPr>
            <p:cNvPr id="36980" name="Rectangle 43"/>
            <p:cNvSpPr>
              <a:spLocks noChangeArrowheads="1"/>
            </p:cNvSpPr>
            <p:nvPr/>
          </p:nvSpPr>
          <p:spPr bwMode="auto">
            <a:xfrm>
              <a:off x="4120" y="264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36981" name="Rectangle 44"/>
            <p:cNvSpPr>
              <a:spLocks noChangeArrowheads="1"/>
            </p:cNvSpPr>
            <p:nvPr/>
          </p:nvSpPr>
          <p:spPr bwMode="auto">
            <a:xfrm>
              <a:off x="4128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  <p:sp>
          <p:nvSpPr>
            <p:cNvPr id="36982" name="Rectangle 45"/>
            <p:cNvSpPr>
              <a:spLocks noChangeArrowheads="1"/>
            </p:cNvSpPr>
            <p:nvPr/>
          </p:nvSpPr>
          <p:spPr bwMode="auto">
            <a:xfrm>
              <a:off x="4128" y="3216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36983" name="Rectangle 46"/>
            <p:cNvSpPr>
              <a:spLocks noChangeArrowheads="1"/>
            </p:cNvSpPr>
            <p:nvPr/>
          </p:nvSpPr>
          <p:spPr bwMode="auto">
            <a:xfrm>
              <a:off x="4128" y="348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054601" y="4772551"/>
            <a:ext cx="901700" cy="1706562"/>
            <a:chOff x="3552" y="2648"/>
            <a:chExt cx="576" cy="1088"/>
          </a:xfrm>
        </p:grpSpPr>
        <p:sp>
          <p:nvSpPr>
            <p:cNvPr id="36976" name="Rectangle 48"/>
            <p:cNvSpPr>
              <a:spLocks noChangeArrowheads="1"/>
            </p:cNvSpPr>
            <p:nvPr/>
          </p:nvSpPr>
          <p:spPr bwMode="auto">
            <a:xfrm>
              <a:off x="3552" y="2648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36977" name="Rectangle 49"/>
            <p:cNvSpPr>
              <a:spLocks noChangeArrowheads="1"/>
            </p:cNvSpPr>
            <p:nvPr/>
          </p:nvSpPr>
          <p:spPr bwMode="auto">
            <a:xfrm>
              <a:off x="3552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36978" name="Rectangle 50"/>
            <p:cNvSpPr>
              <a:spLocks noChangeArrowheads="1"/>
            </p:cNvSpPr>
            <p:nvPr/>
          </p:nvSpPr>
          <p:spPr bwMode="auto">
            <a:xfrm>
              <a:off x="3552" y="320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  <p:sp>
          <p:nvSpPr>
            <p:cNvPr id="36979" name="Rectangle 51"/>
            <p:cNvSpPr>
              <a:spLocks noChangeArrowheads="1"/>
            </p:cNvSpPr>
            <p:nvPr/>
          </p:nvSpPr>
          <p:spPr bwMode="auto">
            <a:xfrm>
              <a:off x="3560" y="3472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</p:grpSp>
      <p:sp>
        <p:nvSpPr>
          <p:cNvPr id="36874" name="Rectangle 53"/>
          <p:cNvSpPr>
            <a:spLocks noChangeArrowheads="1"/>
          </p:cNvSpPr>
          <p:nvPr/>
        </p:nvSpPr>
        <p:spPr bwMode="auto">
          <a:xfrm>
            <a:off x="5185304" y="1175808"/>
            <a:ext cx="3044295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what  is the </a:t>
            </a:r>
            <a:br>
              <a:rPr lang="en-US" dirty="0">
                <a:solidFill>
                  <a:srgbClr val="000000"/>
                </a:solidFill>
                <a:latin typeface="Comic Sans MS" charset="0"/>
              </a:rPr>
            </a:br>
            <a:r>
              <a:rPr lang="en-US" dirty="0">
                <a:solidFill>
                  <a:srgbClr val="000000"/>
                </a:solidFill>
                <a:latin typeface="Comic Sans MS" charset="0"/>
              </a:rPr>
              <a:t>relationship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 between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z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?</a:t>
            </a:r>
          </a:p>
        </p:txBody>
      </p:sp>
      <p:sp>
        <p:nvSpPr>
          <p:cNvPr id="36875" name="Rectangle 5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Two Input </a:t>
            </a:r>
            <a:r>
              <a:rPr lang="en-US" dirty="0" smtClean="0"/>
              <a:t>Networks: Peer Instruction</a:t>
            </a:r>
            <a:endParaRPr lang="en-US" dirty="0"/>
          </a:p>
        </p:txBody>
      </p:sp>
      <p:sp>
        <p:nvSpPr>
          <p:cNvPr id="36876" name="Line 59"/>
          <p:cNvSpPr>
            <a:spLocks noChangeShapeType="1"/>
          </p:cNvSpPr>
          <p:nvPr/>
        </p:nvSpPr>
        <p:spPr bwMode="auto">
          <a:xfrm flipH="1">
            <a:off x="3886200" y="2362200"/>
            <a:ext cx="0" cy="137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Rectangle 60"/>
          <p:cNvSpPr>
            <a:spLocks noChangeArrowheads="1"/>
          </p:cNvSpPr>
          <p:nvPr/>
        </p:nvSpPr>
        <p:spPr bwMode="auto">
          <a:xfrm>
            <a:off x="777875" y="2178050"/>
            <a:ext cx="365125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3v</a:t>
            </a:r>
          </a:p>
        </p:txBody>
      </p:sp>
      <p:sp>
        <p:nvSpPr>
          <p:cNvPr id="36878" name="Line 61"/>
          <p:cNvSpPr>
            <a:spLocks noChangeShapeType="1"/>
          </p:cNvSpPr>
          <p:nvPr/>
        </p:nvSpPr>
        <p:spPr bwMode="auto">
          <a:xfrm>
            <a:off x="3886200" y="3200400"/>
            <a:ext cx="457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9" name="Rectangle 62"/>
          <p:cNvSpPr>
            <a:spLocks noChangeArrowheads="1"/>
          </p:cNvSpPr>
          <p:nvPr/>
        </p:nvSpPr>
        <p:spPr bwMode="auto">
          <a:xfrm>
            <a:off x="1771650" y="1447800"/>
            <a:ext cx="3619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X</a:t>
            </a:r>
          </a:p>
        </p:txBody>
      </p:sp>
      <p:sp>
        <p:nvSpPr>
          <p:cNvPr id="36880" name="Rectangle 63"/>
          <p:cNvSpPr>
            <a:spLocks noChangeArrowheads="1"/>
          </p:cNvSpPr>
          <p:nvPr/>
        </p:nvSpPr>
        <p:spPr bwMode="auto">
          <a:xfrm>
            <a:off x="3065463" y="1447800"/>
            <a:ext cx="363537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Y</a:t>
            </a:r>
          </a:p>
        </p:txBody>
      </p:sp>
      <p:sp>
        <p:nvSpPr>
          <p:cNvPr id="36881" name="Line 64"/>
          <p:cNvSpPr>
            <a:spLocks noChangeShapeType="1"/>
          </p:cNvSpPr>
          <p:nvPr/>
        </p:nvSpPr>
        <p:spPr bwMode="auto">
          <a:xfrm flipH="1" flipV="1">
            <a:off x="1905000" y="1828800"/>
            <a:ext cx="0" cy="145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Rectangle 65"/>
          <p:cNvSpPr>
            <a:spLocks noChangeArrowheads="1"/>
          </p:cNvSpPr>
          <p:nvPr/>
        </p:nvSpPr>
        <p:spPr bwMode="auto">
          <a:xfrm>
            <a:off x="838200" y="3548063"/>
            <a:ext cx="338138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0v</a:t>
            </a:r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1219200" y="3200400"/>
            <a:ext cx="1371600" cy="533400"/>
            <a:chOff x="1205" y="2400"/>
            <a:chExt cx="864" cy="336"/>
          </a:xfrm>
        </p:grpSpPr>
        <p:sp>
          <p:nvSpPr>
            <p:cNvPr id="36969" name="Line 67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0" name="Line 68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1" name="Line 69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2" name="Line 70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3" name="Line 71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4" name="Line 72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5" name="Line 73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1219200" y="1828800"/>
            <a:ext cx="1371600" cy="533400"/>
            <a:chOff x="3701" y="2419"/>
            <a:chExt cx="864" cy="336"/>
          </a:xfrm>
        </p:grpSpPr>
        <p:sp>
          <p:nvSpPr>
            <p:cNvPr id="36961" name="Line 75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2" name="Line 76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3" name="Line 77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4" name="Line 78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5" name="Line 79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6" name="Line 80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7" name="Line 81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8" name="Oval 82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2514600" y="3200400"/>
            <a:ext cx="1371600" cy="533400"/>
            <a:chOff x="1205" y="2400"/>
            <a:chExt cx="864" cy="336"/>
          </a:xfrm>
        </p:grpSpPr>
        <p:sp>
          <p:nvSpPr>
            <p:cNvPr id="36954" name="Line 84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5" name="Line 85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6" name="Line 86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7" name="Line 87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8" name="Line 88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9" name="Line 89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0" name="Line 90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86" name="Line 100"/>
          <p:cNvSpPr>
            <a:spLocks noChangeShapeType="1"/>
          </p:cNvSpPr>
          <p:nvPr/>
        </p:nvSpPr>
        <p:spPr bwMode="auto">
          <a:xfrm flipH="1">
            <a:off x="1371600" y="2971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7" name="Line 101"/>
          <p:cNvSpPr>
            <a:spLocks noChangeShapeType="1"/>
          </p:cNvSpPr>
          <p:nvPr/>
        </p:nvSpPr>
        <p:spPr bwMode="auto">
          <a:xfrm flipH="1">
            <a:off x="2514600" y="2362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8" name="Line 102"/>
          <p:cNvSpPr>
            <a:spLocks noChangeShapeType="1"/>
          </p:cNvSpPr>
          <p:nvPr/>
        </p:nvSpPr>
        <p:spPr bwMode="auto">
          <a:xfrm flipH="1" flipV="1">
            <a:off x="3200400" y="1828800"/>
            <a:ext cx="0" cy="145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9" name="Line 103"/>
          <p:cNvSpPr>
            <a:spLocks noChangeShapeType="1"/>
          </p:cNvSpPr>
          <p:nvPr/>
        </p:nvSpPr>
        <p:spPr bwMode="auto">
          <a:xfrm flipH="1">
            <a:off x="1371600" y="2362200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0" name="Rectangle 104"/>
          <p:cNvSpPr>
            <a:spLocks noChangeArrowheads="1"/>
          </p:cNvSpPr>
          <p:nvPr/>
        </p:nvSpPr>
        <p:spPr bwMode="auto">
          <a:xfrm>
            <a:off x="4419600" y="3048000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Z</a:t>
            </a:r>
          </a:p>
        </p:txBody>
      </p: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2514600" y="2438400"/>
            <a:ext cx="1371600" cy="533400"/>
            <a:chOff x="3701" y="2419"/>
            <a:chExt cx="864" cy="336"/>
          </a:xfrm>
        </p:grpSpPr>
        <p:sp>
          <p:nvSpPr>
            <p:cNvPr id="36946" name="Line 92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7" name="Line 93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8" name="Line 94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9" name="Line 95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0" name="Line 96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1" name="Line 97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2" name="Line 98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3" name="Oval 99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36892" name="Oval 105"/>
          <p:cNvSpPr>
            <a:spLocks noChangeArrowheads="1"/>
          </p:cNvSpPr>
          <p:nvPr/>
        </p:nvSpPr>
        <p:spPr bwMode="auto">
          <a:xfrm>
            <a:off x="1295400" y="22860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93" name="Oval 106"/>
          <p:cNvSpPr>
            <a:spLocks noChangeArrowheads="1"/>
          </p:cNvSpPr>
          <p:nvPr/>
        </p:nvSpPr>
        <p:spPr bwMode="auto">
          <a:xfrm>
            <a:off x="3810000" y="28956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94" name="Oval 107"/>
          <p:cNvSpPr>
            <a:spLocks noChangeArrowheads="1"/>
          </p:cNvSpPr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95" name="Line 108"/>
          <p:cNvSpPr>
            <a:spLocks noChangeShapeType="1"/>
          </p:cNvSpPr>
          <p:nvPr/>
        </p:nvSpPr>
        <p:spPr bwMode="auto">
          <a:xfrm flipH="1">
            <a:off x="3886200" y="5029200"/>
            <a:ext cx="0" cy="137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6" name="Rectangle 109"/>
          <p:cNvSpPr>
            <a:spLocks noChangeArrowheads="1"/>
          </p:cNvSpPr>
          <p:nvPr/>
        </p:nvSpPr>
        <p:spPr bwMode="auto">
          <a:xfrm>
            <a:off x="777875" y="4845050"/>
            <a:ext cx="365125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3v</a:t>
            </a:r>
          </a:p>
        </p:txBody>
      </p:sp>
      <p:sp>
        <p:nvSpPr>
          <p:cNvPr id="36897" name="Line 110"/>
          <p:cNvSpPr>
            <a:spLocks noChangeShapeType="1"/>
          </p:cNvSpPr>
          <p:nvPr/>
        </p:nvSpPr>
        <p:spPr bwMode="auto">
          <a:xfrm>
            <a:off x="3886200" y="5562600"/>
            <a:ext cx="457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8" name="Rectangle 111"/>
          <p:cNvSpPr>
            <a:spLocks noChangeArrowheads="1"/>
          </p:cNvSpPr>
          <p:nvPr/>
        </p:nvSpPr>
        <p:spPr bwMode="auto">
          <a:xfrm>
            <a:off x="1771650" y="4114800"/>
            <a:ext cx="3619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X</a:t>
            </a:r>
          </a:p>
        </p:txBody>
      </p:sp>
      <p:sp>
        <p:nvSpPr>
          <p:cNvPr id="36899" name="Rectangle 112"/>
          <p:cNvSpPr>
            <a:spLocks noChangeArrowheads="1"/>
          </p:cNvSpPr>
          <p:nvPr/>
        </p:nvSpPr>
        <p:spPr bwMode="auto">
          <a:xfrm>
            <a:off x="3065463" y="4114800"/>
            <a:ext cx="363537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Y</a:t>
            </a:r>
          </a:p>
        </p:txBody>
      </p:sp>
      <p:sp>
        <p:nvSpPr>
          <p:cNvPr id="36900" name="Line 113"/>
          <p:cNvSpPr>
            <a:spLocks noChangeShapeType="1"/>
          </p:cNvSpPr>
          <p:nvPr/>
        </p:nvSpPr>
        <p:spPr bwMode="auto">
          <a:xfrm flipH="1" flipV="1">
            <a:off x="1905000" y="4495800"/>
            <a:ext cx="0" cy="145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1" name="Rectangle 114"/>
          <p:cNvSpPr>
            <a:spLocks noChangeArrowheads="1"/>
          </p:cNvSpPr>
          <p:nvPr/>
        </p:nvSpPr>
        <p:spPr bwMode="auto">
          <a:xfrm>
            <a:off x="838200" y="6215063"/>
            <a:ext cx="338138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0v</a:t>
            </a:r>
          </a:p>
        </p:txBody>
      </p:sp>
      <p:grpSp>
        <p:nvGrpSpPr>
          <p:cNvPr id="8" name="Group 115"/>
          <p:cNvGrpSpPr>
            <a:grpSpLocks/>
          </p:cNvGrpSpPr>
          <p:nvPr/>
        </p:nvGrpSpPr>
        <p:grpSpPr bwMode="auto">
          <a:xfrm>
            <a:off x="1219200" y="5867400"/>
            <a:ext cx="1371600" cy="533400"/>
            <a:chOff x="1205" y="2400"/>
            <a:chExt cx="864" cy="336"/>
          </a:xfrm>
        </p:grpSpPr>
        <p:sp>
          <p:nvSpPr>
            <p:cNvPr id="36939" name="Line 116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0" name="Line 117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1" name="Line 118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2" name="Line 119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3" name="Line 120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4" name="Line 121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5" name="Line 122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123"/>
          <p:cNvGrpSpPr>
            <a:grpSpLocks/>
          </p:cNvGrpSpPr>
          <p:nvPr/>
        </p:nvGrpSpPr>
        <p:grpSpPr bwMode="auto">
          <a:xfrm>
            <a:off x="1219200" y="4495800"/>
            <a:ext cx="1371600" cy="533400"/>
            <a:chOff x="3701" y="2419"/>
            <a:chExt cx="864" cy="336"/>
          </a:xfrm>
        </p:grpSpPr>
        <p:sp>
          <p:nvSpPr>
            <p:cNvPr id="36931" name="Line 124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2" name="Line 125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3" name="Line 126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4" name="Line 127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5" name="Line 128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6" name="Line 129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7" name="Line 130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8" name="Oval 131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0" name="Group 132"/>
          <p:cNvGrpSpPr>
            <a:grpSpLocks/>
          </p:cNvGrpSpPr>
          <p:nvPr/>
        </p:nvGrpSpPr>
        <p:grpSpPr bwMode="auto">
          <a:xfrm>
            <a:off x="2514600" y="5257800"/>
            <a:ext cx="1371600" cy="533400"/>
            <a:chOff x="1205" y="2400"/>
            <a:chExt cx="864" cy="336"/>
          </a:xfrm>
        </p:grpSpPr>
        <p:sp>
          <p:nvSpPr>
            <p:cNvPr id="36924" name="Line 133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5" name="Line 134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6" name="Line 135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7" name="Line 136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8" name="Line 137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9" name="Line 138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0" name="Line 139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905" name="Line 140"/>
          <p:cNvSpPr>
            <a:spLocks noChangeShapeType="1"/>
          </p:cNvSpPr>
          <p:nvPr/>
        </p:nvSpPr>
        <p:spPr bwMode="auto">
          <a:xfrm flipH="1">
            <a:off x="1371600" y="5791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6" name="Line 141"/>
          <p:cNvSpPr>
            <a:spLocks noChangeShapeType="1"/>
          </p:cNvSpPr>
          <p:nvPr/>
        </p:nvSpPr>
        <p:spPr bwMode="auto">
          <a:xfrm flipH="1">
            <a:off x="2514600" y="6400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7" name="Line 142"/>
          <p:cNvSpPr>
            <a:spLocks noChangeShapeType="1"/>
          </p:cNvSpPr>
          <p:nvPr/>
        </p:nvSpPr>
        <p:spPr bwMode="auto">
          <a:xfrm flipH="1" flipV="1">
            <a:off x="3200400" y="4495800"/>
            <a:ext cx="0" cy="838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8" name="Line 143"/>
          <p:cNvSpPr>
            <a:spLocks noChangeShapeType="1"/>
          </p:cNvSpPr>
          <p:nvPr/>
        </p:nvSpPr>
        <p:spPr bwMode="auto">
          <a:xfrm flipH="1">
            <a:off x="1371600" y="5791200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9" name="Rectangle 144"/>
          <p:cNvSpPr>
            <a:spLocks noChangeArrowheads="1"/>
          </p:cNvSpPr>
          <p:nvPr/>
        </p:nvSpPr>
        <p:spPr bwMode="auto">
          <a:xfrm>
            <a:off x="4419600" y="5410200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Z</a:t>
            </a:r>
          </a:p>
        </p:txBody>
      </p:sp>
      <p:grpSp>
        <p:nvGrpSpPr>
          <p:cNvPr id="11" name="Group 145"/>
          <p:cNvGrpSpPr>
            <a:grpSpLocks/>
          </p:cNvGrpSpPr>
          <p:nvPr/>
        </p:nvGrpSpPr>
        <p:grpSpPr bwMode="auto">
          <a:xfrm>
            <a:off x="2514600" y="4495800"/>
            <a:ext cx="1371600" cy="533400"/>
            <a:chOff x="3701" y="2419"/>
            <a:chExt cx="864" cy="336"/>
          </a:xfrm>
        </p:grpSpPr>
        <p:sp>
          <p:nvSpPr>
            <p:cNvPr id="36916" name="Line 146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7" name="Line 147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8" name="Line 148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9" name="Line 149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0" name="Line 150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1" name="Line 151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2" name="Line 152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3" name="Oval 153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36911" name="Oval 154"/>
          <p:cNvSpPr>
            <a:spLocks noChangeArrowheads="1"/>
          </p:cNvSpPr>
          <p:nvPr/>
        </p:nvSpPr>
        <p:spPr bwMode="auto">
          <a:xfrm>
            <a:off x="1295400" y="63246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912" name="Oval 155"/>
          <p:cNvSpPr>
            <a:spLocks noChangeArrowheads="1"/>
          </p:cNvSpPr>
          <p:nvPr/>
        </p:nvSpPr>
        <p:spPr bwMode="auto">
          <a:xfrm>
            <a:off x="3810000" y="57150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913" name="Oval 156"/>
          <p:cNvSpPr>
            <a:spLocks noChangeArrowheads="1"/>
          </p:cNvSpPr>
          <p:nvPr/>
        </p:nvSpPr>
        <p:spPr bwMode="auto">
          <a:xfrm>
            <a:off x="3810000" y="54864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9" name="Date Placeholder 1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2C2BA9-3C9A-7D45-A3A3-DBC1BD800BCA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120" name="Slide Number Placeholder 119"/>
          <p:cNvSpPr>
            <a:spLocks noGrp="1"/>
          </p:cNvSpPr>
          <p:nvPr>
            <p:ph type="sldNum" sz="quarter" idx="12"/>
          </p:nvPr>
        </p:nvSpPr>
        <p:spPr>
          <a:xfrm>
            <a:off x="6620934" y="6492875"/>
            <a:ext cx="2133600" cy="365125"/>
          </a:xfrm>
        </p:spPr>
        <p:txBody>
          <a:bodyPr/>
          <a:lstStyle/>
          <a:p>
            <a:pPr>
              <a:defRPr/>
            </a:pPr>
            <a:fld id="{3870C79D-D249-A441-85A0-5AAAC4F723CE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21" name="Line 38"/>
          <p:cNvSpPr>
            <a:spLocks noChangeShapeType="1"/>
          </p:cNvSpPr>
          <p:nvPr/>
        </p:nvSpPr>
        <p:spPr bwMode="auto">
          <a:xfrm>
            <a:off x="5524499" y="2154238"/>
            <a:ext cx="28813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39"/>
          <p:cNvSpPr>
            <a:spLocks noChangeShapeType="1"/>
          </p:cNvSpPr>
          <p:nvPr/>
        </p:nvSpPr>
        <p:spPr bwMode="auto">
          <a:xfrm>
            <a:off x="7427912" y="1803400"/>
            <a:ext cx="0" cy="22050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40"/>
          <p:cNvSpPr>
            <a:spLocks noChangeArrowheads="1"/>
          </p:cNvSpPr>
          <p:nvPr/>
        </p:nvSpPr>
        <p:spPr bwMode="auto">
          <a:xfrm>
            <a:off x="5911849" y="1714500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x</a:t>
            </a:r>
          </a:p>
        </p:txBody>
      </p:sp>
      <p:sp>
        <p:nvSpPr>
          <p:cNvPr id="124" name="Rectangle 41"/>
          <p:cNvSpPr>
            <a:spLocks noChangeArrowheads="1"/>
          </p:cNvSpPr>
          <p:nvPr/>
        </p:nvSpPr>
        <p:spPr bwMode="auto">
          <a:xfrm>
            <a:off x="6838949" y="1714500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y</a:t>
            </a:r>
          </a:p>
        </p:txBody>
      </p:sp>
      <p:sp>
        <p:nvSpPr>
          <p:cNvPr id="125" name="Rectangle 42"/>
          <p:cNvSpPr>
            <a:spLocks noChangeArrowheads="1"/>
          </p:cNvSpPr>
          <p:nvPr/>
        </p:nvSpPr>
        <p:spPr bwMode="auto">
          <a:xfrm>
            <a:off x="7791449" y="1727200"/>
            <a:ext cx="3619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z</a:t>
            </a:r>
          </a:p>
        </p:txBody>
      </p: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6451599" y="2303463"/>
            <a:ext cx="901700" cy="1730375"/>
            <a:chOff x="4120" y="2640"/>
            <a:chExt cx="576" cy="1104"/>
          </a:xfrm>
        </p:grpSpPr>
        <p:sp>
          <p:nvSpPr>
            <p:cNvPr id="127" name="Rectangle 43"/>
            <p:cNvSpPr>
              <a:spLocks noChangeArrowheads="1"/>
            </p:cNvSpPr>
            <p:nvPr/>
          </p:nvSpPr>
          <p:spPr bwMode="auto">
            <a:xfrm>
              <a:off x="4120" y="264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128" name="Rectangle 44"/>
            <p:cNvSpPr>
              <a:spLocks noChangeArrowheads="1"/>
            </p:cNvSpPr>
            <p:nvPr/>
          </p:nvSpPr>
          <p:spPr bwMode="auto">
            <a:xfrm>
              <a:off x="4128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  <p:sp>
          <p:nvSpPr>
            <p:cNvPr id="129" name="Rectangle 45"/>
            <p:cNvSpPr>
              <a:spLocks noChangeArrowheads="1"/>
            </p:cNvSpPr>
            <p:nvPr/>
          </p:nvSpPr>
          <p:spPr bwMode="auto">
            <a:xfrm>
              <a:off x="4128" y="3216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130" name="Rectangle 46"/>
            <p:cNvSpPr>
              <a:spLocks noChangeArrowheads="1"/>
            </p:cNvSpPr>
            <p:nvPr/>
          </p:nvSpPr>
          <p:spPr bwMode="auto">
            <a:xfrm>
              <a:off x="4128" y="348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</p:grp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5562599" y="2316163"/>
            <a:ext cx="901700" cy="1706562"/>
            <a:chOff x="3552" y="2648"/>
            <a:chExt cx="576" cy="1088"/>
          </a:xfrm>
        </p:grpSpPr>
        <p:sp>
          <p:nvSpPr>
            <p:cNvPr id="132" name="Rectangle 48"/>
            <p:cNvSpPr>
              <a:spLocks noChangeArrowheads="1"/>
            </p:cNvSpPr>
            <p:nvPr/>
          </p:nvSpPr>
          <p:spPr bwMode="auto">
            <a:xfrm>
              <a:off x="3552" y="2648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133" name="Rectangle 49"/>
            <p:cNvSpPr>
              <a:spLocks noChangeArrowheads="1"/>
            </p:cNvSpPr>
            <p:nvPr/>
          </p:nvSpPr>
          <p:spPr bwMode="auto">
            <a:xfrm>
              <a:off x="3552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134" name="Rectangle 50"/>
            <p:cNvSpPr>
              <a:spLocks noChangeArrowheads="1"/>
            </p:cNvSpPr>
            <p:nvPr/>
          </p:nvSpPr>
          <p:spPr bwMode="auto">
            <a:xfrm>
              <a:off x="3552" y="320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  <p:sp>
          <p:nvSpPr>
            <p:cNvPr id="135" name="Rectangle 51"/>
            <p:cNvSpPr>
              <a:spLocks noChangeArrowheads="1"/>
            </p:cNvSpPr>
            <p:nvPr/>
          </p:nvSpPr>
          <p:spPr bwMode="auto">
            <a:xfrm>
              <a:off x="3560" y="3472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</p:grpSp>
      <p:grpSp>
        <p:nvGrpSpPr>
          <p:cNvPr id="140" name="Group 47"/>
          <p:cNvGrpSpPr>
            <a:grpSpLocks/>
          </p:cNvGrpSpPr>
          <p:nvPr/>
        </p:nvGrpSpPr>
        <p:grpSpPr bwMode="auto">
          <a:xfrm>
            <a:off x="7501465" y="2235730"/>
            <a:ext cx="901700" cy="1730375"/>
            <a:chOff x="4120" y="2640"/>
            <a:chExt cx="576" cy="1104"/>
          </a:xfrm>
        </p:grpSpPr>
        <p:sp>
          <p:nvSpPr>
            <p:cNvPr id="141" name="Rectangle 43"/>
            <p:cNvSpPr>
              <a:spLocks noChangeArrowheads="1"/>
            </p:cNvSpPr>
            <p:nvPr/>
          </p:nvSpPr>
          <p:spPr bwMode="auto">
            <a:xfrm>
              <a:off x="4120" y="264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3 </a:t>
              </a: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volts</a:t>
              </a:r>
            </a:p>
          </p:txBody>
        </p:sp>
        <p:sp>
          <p:nvSpPr>
            <p:cNvPr id="142" name="Rectangle 44"/>
            <p:cNvSpPr>
              <a:spLocks noChangeArrowheads="1"/>
            </p:cNvSpPr>
            <p:nvPr/>
          </p:nvSpPr>
          <p:spPr bwMode="auto">
            <a:xfrm>
              <a:off x="4128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  <p:sp>
          <p:nvSpPr>
            <p:cNvPr id="143" name="Rectangle 45"/>
            <p:cNvSpPr>
              <a:spLocks noChangeArrowheads="1"/>
            </p:cNvSpPr>
            <p:nvPr/>
          </p:nvSpPr>
          <p:spPr bwMode="auto">
            <a:xfrm>
              <a:off x="4128" y="3216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3 </a:t>
              </a: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volts</a:t>
              </a:r>
            </a:p>
          </p:txBody>
        </p:sp>
        <p:sp>
          <p:nvSpPr>
            <p:cNvPr id="144" name="Rectangle 46"/>
            <p:cNvSpPr>
              <a:spLocks noChangeArrowheads="1"/>
            </p:cNvSpPr>
            <p:nvPr/>
          </p:nvSpPr>
          <p:spPr bwMode="auto">
            <a:xfrm>
              <a:off x="4128" y="348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0 </a:t>
              </a: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volts</a:t>
              </a:r>
            </a:p>
          </p:txBody>
        </p:sp>
      </p:grpSp>
      <p:grpSp>
        <p:nvGrpSpPr>
          <p:cNvPr id="145" name="Group 47"/>
          <p:cNvGrpSpPr>
            <a:grpSpLocks/>
          </p:cNvGrpSpPr>
          <p:nvPr/>
        </p:nvGrpSpPr>
        <p:grpSpPr bwMode="auto">
          <a:xfrm>
            <a:off x="8242300" y="4692118"/>
            <a:ext cx="901700" cy="1730375"/>
            <a:chOff x="4120" y="2640"/>
            <a:chExt cx="576" cy="1104"/>
          </a:xfrm>
        </p:grpSpPr>
        <p:sp>
          <p:nvSpPr>
            <p:cNvPr id="146" name="Rectangle 43"/>
            <p:cNvSpPr>
              <a:spLocks noChangeArrowheads="1"/>
            </p:cNvSpPr>
            <p:nvPr/>
          </p:nvSpPr>
          <p:spPr bwMode="auto">
            <a:xfrm>
              <a:off x="4120" y="264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volts</a:t>
              </a:r>
              <a:endParaRPr lang="en-US" dirty="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47" name="Rectangle 44"/>
            <p:cNvSpPr>
              <a:spLocks noChangeArrowheads="1"/>
            </p:cNvSpPr>
            <p:nvPr/>
          </p:nvSpPr>
          <p:spPr bwMode="auto">
            <a:xfrm>
              <a:off x="4128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volts</a:t>
              </a:r>
              <a:endParaRPr lang="en-US" dirty="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48" name="Rectangle 45"/>
            <p:cNvSpPr>
              <a:spLocks noChangeArrowheads="1"/>
            </p:cNvSpPr>
            <p:nvPr/>
          </p:nvSpPr>
          <p:spPr bwMode="auto">
            <a:xfrm>
              <a:off x="4128" y="3216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volts</a:t>
              </a:r>
              <a:endParaRPr lang="en-US" dirty="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49" name="Rectangle 46"/>
            <p:cNvSpPr>
              <a:spLocks noChangeArrowheads="1"/>
            </p:cNvSpPr>
            <p:nvPr/>
          </p:nvSpPr>
          <p:spPr bwMode="auto">
            <a:xfrm>
              <a:off x="4128" y="348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volts</a:t>
              </a:r>
              <a:endParaRPr lang="en-US" dirty="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3522133" y="1947334"/>
            <a:ext cx="196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Called </a:t>
            </a:r>
            <a:r>
              <a:rPr lang="en-US" i="1" dirty="0" smtClean="0">
                <a:solidFill>
                  <a:srgbClr val="0000FF"/>
                </a:solidFill>
              </a:rPr>
              <a:t>NAND gate (NOT AND)</a:t>
            </a:r>
            <a:endParaRPr lang="en-US" i="1" dirty="0">
              <a:solidFill>
                <a:srgbClr val="0000FF"/>
              </a:solidFill>
            </a:endParaRPr>
          </a:p>
        </p:txBody>
      </p:sp>
      <p:grpSp>
        <p:nvGrpSpPr>
          <p:cNvPr id="153" name="Group 47"/>
          <p:cNvGrpSpPr>
            <a:grpSpLocks/>
          </p:cNvGrpSpPr>
          <p:nvPr/>
        </p:nvGrpSpPr>
        <p:grpSpPr bwMode="auto">
          <a:xfrm>
            <a:off x="7073901" y="4776783"/>
            <a:ext cx="901700" cy="1730375"/>
            <a:chOff x="4120" y="2640"/>
            <a:chExt cx="576" cy="1104"/>
          </a:xfrm>
        </p:grpSpPr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4120" y="264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FF0000"/>
                  </a:solidFill>
                  <a:latin typeface="Comic Sans MS" charset="0"/>
                </a:rPr>
                <a:t>0</a:t>
              </a: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  </a:t>
              </a:r>
              <a:r>
                <a:rPr lang="en-US" dirty="0" smtClean="0">
                  <a:solidFill>
                    <a:srgbClr val="0070C0"/>
                  </a:solidFill>
                  <a:latin typeface="Comic Sans MS" charset="0"/>
                </a:rPr>
                <a:t>0</a:t>
              </a: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  </a:t>
              </a:r>
              <a:r>
                <a:rPr lang="en-US" dirty="0" smtClean="0">
                  <a:solidFill>
                    <a:srgbClr val="008000"/>
                  </a:solidFill>
                  <a:latin typeface="Comic Sans MS" charset="0"/>
                </a:rPr>
                <a:t>3  </a:t>
              </a: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3</a:t>
              </a:r>
              <a:endParaRPr lang="en-US" dirty="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55" name="Rectangle 44"/>
            <p:cNvSpPr>
              <a:spLocks noChangeArrowheads="1"/>
            </p:cNvSpPr>
            <p:nvPr/>
          </p:nvSpPr>
          <p:spPr bwMode="auto">
            <a:xfrm>
              <a:off x="4128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FF0000"/>
                  </a:solidFill>
                  <a:latin typeface="Comic Sans MS" charset="0"/>
                </a:rPr>
                <a:t>0</a:t>
              </a: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  </a:t>
              </a:r>
              <a:r>
                <a:rPr lang="en-US" dirty="0" smtClean="0">
                  <a:solidFill>
                    <a:srgbClr val="0070C0"/>
                  </a:solidFill>
                  <a:latin typeface="Comic Sans MS" charset="0"/>
                </a:rPr>
                <a:t>3</a:t>
              </a:r>
              <a:r>
                <a:rPr lang="en-US" dirty="0" smtClean="0">
                  <a:solidFill>
                    <a:srgbClr val="E46C0A"/>
                  </a:solidFill>
                  <a:latin typeface="Comic Sans MS" charset="0"/>
                </a:rPr>
                <a:t>  </a:t>
              </a:r>
              <a:r>
                <a:rPr lang="en-US" dirty="0" smtClean="0">
                  <a:solidFill>
                    <a:srgbClr val="008000"/>
                  </a:solidFill>
                  <a:latin typeface="Comic Sans MS" charset="0"/>
                </a:rPr>
                <a:t>0  </a:t>
              </a: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3</a:t>
              </a:r>
            </a:p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endParaRPr lang="en-US" dirty="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56" name="Rectangle 45"/>
            <p:cNvSpPr>
              <a:spLocks noChangeArrowheads="1"/>
            </p:cNvSpPr>
            <p:nvPr/>
          </p:nvSpPr>
          <p:spPr bwMode="auto">
            <a:xfrm>
              <a:off x="4128" y="3216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FF0000"/>
                  </a:solidFill>
                  <a:latin typeface="Comic Sans MS" charset="0"/>
                </a:rPr>
                <a:t>0</a:t>
              </a: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  </a:t>
              </a:r>
              <a:r>
                <a:rPr lang="en-US" dirty="0" smtClean="0">
                  <a:solidFill>
                    <a:srgbClr val="0070C0"/>
                  </a:solidFill>
                  <a:latin typeface="Comic Sans MS" charset="0"/>
                </a:rPr>
                <a:t>3</a:t>
              </a:r>
              <a:r>
                <a:rPr lang="en-US" dirty="0" smtClean="0">
                  <a:solidFill>
                    <a:srgbClr val="E46C0A"/>
                  </a:solidFill>
                  <a:latin typeface="Comic Sans MS" charset="0"/>
                </a:rPr>
                <a:t>  </a:t>
              </a:r>
              <a:r>
                <a:rPr lang="en-US" dirty="0" smtClean="0">
                  <a:solidFill>
                    <a:srgbClr val="008000"/>
                  </a:solidFill>
                  <a:latin typeface="Comic Sans MS" charset="0"/>
                </a:rPr>
                <a:t>0  </a:t>
              </a: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3</a:t>
              </a:r>
            </a:p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endParaRPr lang="en-US" dirty="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57" name="Rectangle 46"/>
            <p:cNvSpPr>
              <a:spLocks noChangeArrowheads="1"/>
            </p:cNvSpPr>
            <p:nvPr/>
          </p:nvSpPr>
          <p:spPr bwMode="auto">
            <a:xfrm>
              <a:off x="4128" y="348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FF0000"/>
                  </a:solidFill>
                  <a:latin typeface="Comic Sans MS" charset="0"/>
                </a:rPr>
                <a:t>3</a:t>
              </a: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  </a:t>
              </a:r>
              <a:r>
                <a:rPr lang="en-US" dirty="0" smtClean="0">
                  <a:solidFill>
                    <a:srgbClr val="0070C0"/>
                  </a:solidFill>
                  <a:latin typeface="Comic Sans MS" charset="0"/>
                </a:rPr>
                <a:t>3</a:t>
              </a:r>
              <a:r>
                <a:rPr lang="en-US" dirty="0" smtClean="0">
                  <a:solidFill>
                    <a:srgbClr val="E46C0A"/>
                  </a:solidFill>
                  <a:latin typeface="Comic Sans MS" charset="0"/>
                </a:rPr>
                <a:t>  </a:t>
              </a:r>
              <a:r>
                <a:rPr lang="en-US" dirty="0" smtClean="0">
                  <a:solidFill>
                    <a:srgbClr val="008000"/>
                  </a:solidFill>
                  <a:latin typeface="Comic Sans MS" charset="0"/>
                </a:rPr>
                <a:t>0  </a:t>
              </a: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0</a:t>
              </a:r>
            </a:p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endParaRPr lang="en-US" dirty="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sp>
        <p:nvSpPr>
          <p:cNvPr id="158" name="Rectangle 43"/>
          <p:cNvSpPr>
            <a:spLocks noChangeArrowheads="1"/>
          </p:cNvSpPr>
          <p:nvPr/>
        </p:nvSpPr>
        <p:spPr bwMode="auto">
          <a:xfrm>
            <a:off x="7023101" y="4455049"/>
            <a:ext cx="1054099" cy="5402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  </a:t>
            </a:r>
            <a:r>
              <a:rPr lang="en-US" b="1" dirty="0" smtClean="0">
                <a:solidFill>
                  <a:srgbClr val="0070C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  </a:t>
            </a:r>
            <a:r>
              <a:rPr lang="en-US" b="1" dirty="0" smtClean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D</a:t>
            </a:r>
            <a:endParaRPr lang="en-US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027333" y="4453467"/>
            <a:ext cx="270934" cy="20997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7298267" y="4453467"/>
            <a:ext cx="270934" cy="20997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7569201" y="4453467"/>
            <a:ext cx="270934" cy="20997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7840135" y="4453467"/>
            <a:ext cx="270934" cy="20997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430867"/>
            <a:ext cx="8229600" cy="4851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Sequential software is slow software</a:t>
            </a:r>
          </a:p>
          <a:p>
            <a:pPr lvl="1"/>
            <a:r>
              <a:rPr lang="en-US" dirty="0" smtClean="0"/>
              <a:t>SIMD and MIMD only path to higher performance</a:t>
            </a:r>
          </a:p>
          <a:p>
            <a:r>
              <a:rPr lang="en-US" dirty="0" smtClean="0"/>
              <a:t>Multiprocessor/Multicore uses Shared Memory</a:t>
            </a:r>
          </a:p>
          <a:p>
            <a:pPr lvl="1"/>
            <a:r>
              <a:rPr lang="en-US" dirty="0" smtClean="0"/>
              <a:t>Cache coherency implements shared memory even with multiple copies in multiple caches</a:t>
            </a:r>
          </a:p>
          <a:p>
            <a:pPr lvl="1"/>
            <a:r>
              <a:rPr lang="en-US" dirty="0" smtClean="0"/>
              <a:t>False sharing a concern; watch block size!</a:t>
            </a:r>
          </a:p>
          <a:p>
            <a:r>
              <a:rPr lang="en-US" dirty="0" smtClean="0"/>
              <a:t>Data races lead to subtle parallel bugs</a:t>
            </a:r>
          </a:p>
          <a:p>
            <a:r>
              <a:rPr lang="en-US" dirty="0" smtClean="0"/>
              <a:t>Synchronization via atomic operations:</a:t>
            </a:r>
          </a:p>
          <a:p>
            <a:pPr lvl="1"/>
            <a:r>
              <a:rPr lang="en-US" dirty="0" smtClean="0"/>
              <a:t>MIPS does it with Load Linked + Store Conditional</a:t>
            </a:r>
          </a:p>
          <a:p>
            <a:r>
              <a:rPr lang="en-US" dirty="0" smtClean="0"/>
              <a:t>OpenMP as simple parallel extension to C</a:t>
            </a:r>
          </a:p>
          <a:p>
            <a:pPr lvl="1"/>
            <a:r>
              <a:rPr lang="en-US" dirty="0" smtClean="0"/>
              <a:t>Threads, Parallel for, private, critical sections, …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728C-0E63-384C-8ABA-DE803183314B}" type="datetime1">
              <a:rPr lang="en-US" smtClean="0"/>
              <a:pPr/>
              <a:t>7/20/2011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36867" name="Line 38"/>
          <p:cNvSpPr>
            <a:spLocks noChangeShapeType="1"/>
          </p:cNvSpPr>
          <p:nvPr/>
        </p:nvSpPr>
        <p:spPr bwMode="auto">
          <a:xfrm>
            <a:off x="5592234" y="4627560"/>
            <a:ext cx="28813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Line 39"/>
          <p:cNvSpPr>
            <a:spLocks noChangeShapeType="1"/>
          </p:cNvSpPr>
          <p:nvPr/>
        </p:nvSpPr>
        <p:spPr bwMode="auto">
          <a:xfrm>
            <a:off x="7495647" y="4276722"/>
            <a:ext cx="0" cy="22050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Rectangle 40"/>
          <p:cNvSpPr>
            <a:spLocks noChangeArrowheads="1"/>
          </p:cNvSpPr>
          <p:nvPr/>
        </p:nvSpPr>
        <p:spPr bwMode="auto">
          <a:xfrm>
            <a:off x="5979584" y="4187822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x</a:t>
            </a:r>
          </a:p>
        </p:txBody>
      </p:sp>
      <p:sp>
        <p:nvSpPr>
          <p:cNvPr id="36870" name="Rectangle 41"/>
          <p:cNvSpPr>
            <a:spLocks noChangeArrowheads="1"/>
          </p:cNvSpPr>
          <p:nvPr/>
        </p:nvSpPr>
        <p:spPr bwMode="auto">
          <a:xfrm>
            <a:off x="6906684" y="4187822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y</a:t>
            </a:r>
          </a:p>
        </p:txBody>
      </p:sp>
      <p:sp>
        <p:nvSpPr>
          <p:cNvPr id="36871" name="Rectangle 42"/>
          <p:cNvSpPr>
            <a:spLocks noChangeArrowheads="1"/>
          </p:cNvSpPr>
          <p:nvPr/>
        </p:nvSpPr>
        <p:spPr bwMode="auto">
          <a:xfrm>
            <a:off x="7859184" y="4200522"/>
            <a:ext cx="3619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z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519334" y="4776785"/>
            <a:ext cx="901700" cy="1730375"/>
            <a:chOff x="4120" y="2640"/>
            <a:chExt cx="576" cy="1104"/>
          </a:xfrm>
        </p:grpSpPr>
        <p:sp>
          <p:nvSpPr>
            <p:cNvPr id="36980" name="Rectangle 43"/>
            <p:cNvSpPr>
              <a:spLocks noChangeArrowheads="1"/>
            </p:cNvSpPr>
            <p:nvPr/>
          </p:nvSpPr>
          <p:spPr bwMode="auto">
            <a:xfrm>
              <a:off x="4120" y="264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36981" name="Rectangle 44"/>
            <p:cNvSpPr>
              <a:spLocks noChangeArrowheads="1"/>
            </p:cNvSpPr>
            <p:nvPr/>
          </p:nvSpPr>
          <p:spPr bwMode="auto">
            <a:xfrm>
              <a:off x="4128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  <p:sp>
          <p:nvSpPr>
            <p:cNvPr id="36982" name="Rectangle 45"/>
            <p:cNvSpPr>
              <a:spLocks noChangeArrowheads="1"/>
            </p:cNvSpPr>
            <p:nvPr/>
          </p:nvSpPr>
          <p:spPr bwMode="auto">
            <a:xfrm>
              <a:off x="4128" y="3216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36983" name="Rectangle 46"/>
            <p:cNvSpPr>
              <a:spLocks noChangeArrowheads="1"/>
            </p:cNvSpPr>
            <p:nvPr/>
          </p:nvSpPr>
          <p:spPr bwMode="auto">
            <a:xfrm>
              <a:off x="4128" y="348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630334" y="4789485"/>
            <a:ext cx="901700" cy="1706562"/>
            <a:chOff x="3552" y="2648"/>
            <a:chExt cx="576" cy="1088"/>
          </a:xfrm>
        </p:grpSpPr>
        <p:sp>
          <p:nvSpPr>
            <p:cNvPr id="36976" name="Rectangle 48"/>
            <p:cNvSpPr>
              <a:spLocks noChangeArrowheads="1"/>
            </p:cNvSpPr>
            <p:nvPr/>
          </p:nvSpPr>
          <p:spPr bwMode="auto">
            <a:xfrm>
              <a:off x="3552" y="2648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36977" name="Rectangle 49"/>
            <p:cNvSpPr>
              <a:spLocks noChangeArrowheads="1"/>
            </p:cNvSpPr>
            <p:nvPr/>
          </p:nvSpPr>
          <p:spPr bwMode="auto">
            <a:xfrm>
              <a:off x="3552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36978" name="Rectangle 50"/>
            <p:cNvSpPr>
              <a:spLocks noChangeArrowheads="1"/>
            </p:cNvSpPr>
            <p:nvPr/>
          </p:nvSpPr>
          <p:spPr bwMode="auto">
            <a:xfrm>
              <a:off x="3552" y="320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  <p:sp>
          <p:nvSpPr>
            <p:cNvPr id="36979" name="Rectangle 51"/>
            <p:cNvSpPr>
              <a:spLocks noChangeArrowheads="1"/>
            </p:cNvSpPr>
            <p:nvPr/>
          </p:nvSpPr>
          <p:spPr bwMode="auto">
            <a:xfrm>
              <a:off x="3560" y="3472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</p:grpSp>
      <p:sp>
        <p:nvSpPr>
          <p:cNvPr id="36874" name="Rectangle 53"/>
          <p:cNvSpPr>
            <a:spLocks noChangeArrowheads="1"/>
          </p:cNvSpPr>
          <p:nvPr/>
        </p:nvSpPr>
        <p:spPr bwMode="auto">
          <a:xfrm>
            <a:off x="5185304" y="1175808"/>
            <a:ext cx="3044295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 algn="ctr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what  is the </a:t>
            </a:r>
            <a:br>
              <a:rPr lang="en-US" dirty="0">
                <a:solidFill>
                  <a:srgbClr val="000000"/>
                </a:solidFill>
                <a:latin typeface="Comic Sans MS" charset="0"/>
              </a:rPr>
            </a:br>
            <a:r>
              <a:rPr lang="en-US" dirty="0">
                <a:solidFill>
                  <a:srgbClr val="000000"/>
                </a:solidFill>
                <a:latin typeface="Comic Sans MS" charset="0"/>
              </a:rPr>
              <a:t>relationship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 between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y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 and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z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?</a:t>
            </a:r>
          </a:p>
        </p:txBody>
      </p:sp>
      <p:sp>
        <p:nvSpPr>
          <p:cNvPr id="36875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Two Input Networks</a:t>
            </a:r>
          </a:p>
        </p:txBody>
      </p:sp>
      <p:sp>
        <p:nvSpPr>
          <p:cNvPr id="36876" name="Line 59"/>
          <p:cNvSpPr>
            <a:spLocks noChangeShapeType="1"/>
          </p:cNvSpPr>
          <p:nvPr/>
        </p:nvSpPr>
        <p:spPr bwMode="auto">
          <a:xfrm flipH="1">
            <a:off x="3886200" y="2362200"/>
            <a:ext cx="0" cy="137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Rectangle 60"/>
          <p:cNvSpPr>
            <a:spLocks noChangeArrowheads="1"/>
          </p:cNvSpPr>
          <p:nvPr/>
        </p:nvSpPr>
        <p:spPr bwMode="auto">
          <a:xfrm>
            <a:off x="777875" y="2178050"/>
            <a:ext cx="365125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3v</a:t>
            </a:r>
          </a:p>
        </p:txBody>
      </p:sp>
      <p:sp>
        <p:nvSpPr>
          <p:cNvPr id="36878" name="Line 61"/>
          <p:cNvSpPr>
            <a:spLocks noChangeShapeType="1"/>
          </p:cNvSpPr>
          <p:nvPr/>
        </p:nvSpPr>
        <p:spPr bwMode="auto">
          <a:xfrm>
            <a:off x="3886200" y="3200400"/>
            <a:ext cx="457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9" name="Rectangle 62"/>
          <p:cNvSpPr>
            <a:spLocks noChangeArrowheads="1"/>
          </p:cNvSpPr>
          <p:nvPr/>
        </p:nvSpPr>
        <p:spPr bwMode="auto">
          <a:xfrm>
            <a:off x="1771650" y="1447800"/>
            <a:ext cx="3619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X</a:t>
            </a:r>
          </a:p>
        </p:txBody>
      </p:sp>
      <p:sp>
        <p:nvSpPr>
          <p:cNvPr id="36880" name="Rectangle 63"/>
          <p:cNvSpPr>
            <a:spLocks noChangeArrowheads="1"/>
          </p:cNvSpPr>
          <p:nvPr/>
        </p:nvSpPr>
        <p:spPr bwMode="auto">
          <a:xfrm>
            <a:off x="3065463" y="1447800"/>
            <a:ext cx="363537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Y</a:t>
            </a:r>
          </a:p>
        </p:txBody>
      </p:sp>
      <p:sp>
        <p:nvSpPr>
          <p:cNvPr id="36881" name="Line 64"/>
          <p:cNvSpPr>
            <a:spLocks noChangeShapeType="1"/>
          </p:cNvSpPr>
          <p:nvPr/>
        </p:nvSpPr>
        <p:spPr bwMode="auto">
          <a:xfrm flipH="1" flipV="1">
            <a:off x="1905000" y="1828800"/>
            <a:ext cx="0" cy="145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Rectangle 65"/>
          <p:cNvSpPr>
            <a:spLocks noChangeArrowheads="1"/>
          </p:cNvSpPr>
          <p:nvPr/>
        </p:nvSpPr>
        <p:spPr bwMode="auto">
          <a:xfrm>
            <a:off x="838200" y="3548063"/>
            <a:ext cx="338138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0v</a:t>
            </a:r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1219200" y="3200400"/>
            <a:ext cx="1371600" cy="533400"/>
            <a:chOff x="1205" y="2400"/>
            <a:chExt cx="864" cy="336"/>
          </a:xfrm>
        </p:grpSpPr>
        <p:sp>
          <p:nvSpPr>
            <p:cNvPr id="36969" name="Line 67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0" name="Line 68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1" name="Line 69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2" name="Line 70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3" name="Line 71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4" name="Line 72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5" name="Line 73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1219200" y="1828800"/>
            <a:ext cx="1371600" cy="533400"/>
            <a:chOff x="3701" y="2419"/>
            <a:chExt cx="864" cy="336"/>
          </a:xfrm>
        </p:grpSpPr>
        <p:sp>
          <p:nvSpPr>
            <p:cNvPr id="36961" name="Line 75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2" name="Line 76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3" name="Line 77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4" name="Line 78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5" name="Line 79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6" name="Line 80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7" name="Line 81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8" name="Oval 82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2514600" y="3200400"/>
            <a:ext cx="1371600" cy="533400"/>
            <a:chOff x="1205" y="2400"/>
            <a:chExt cx="864" cy="336"/>
          </a:xfrm>
        </p:grpSpPr>
        <p:sp>
          <p:nvSpPr>
            <p:cNvPr id="36954" name="Line 84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5" name="Line 85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6" name="Line 86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7" name="Line 87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8" name="Line 88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9" name="Line 89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0" name="Line 90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86" name="Line 100"/>
          <p:cNvSpPr>
            <a:spLocks noChangeShapeType="1"/>
          </p:cNvSpPr>
          <p:nvPr/>
        </p:nvSpPr>
        <p:spPr bwMode="auto">
          <a:xfrm flipH="1">
            <a:off x="1371600" y="2971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7" name="Line 101"/>
          <p:cNvSpPr>
            <a:spLocks noChangeShapeType="1"/>
          </p:cNvSpPr>
          <p:nvPr/>
        </p:nvSpPr>
        <p:spPr bwMode="auto">
          <a:xfrm flipH="1">
            <a:off x="2514600" y="2362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8" name="Line 102"/>
          <p:cNvSpPr>
            <a:spLocks noChangeShapeType="1"/>
          </p:cNvSpPr>
          <p:nvPr/>
        </p:nvSpPr>
        <p:spPr bwMode="auto">
          <a:xfrm flipH="1" flipV="1">
            <a:off x="3200400" y="1828800"/>
            <a:ext cx="0" cy="145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9" name="Line 103"/>
          <p:cNvSpPr>
            <a:spLocks noChangeShapeType="1"/>
          </p:cNvSpPr>
          <p:nvPr/>
        </p:nvSpPr>
        <p:spPr bwMode="auto">
          <a:xfrm flipH="1">
            <a:off x="1371600" y="2362200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0" name="Rectangle 104"/>
          <p:cNvSpPr>
            <a:spLocks noChangeArrowheads="1"/>
          </p:cNvSpPr>
          <p:nvPr/>
        </p:nvSpPr>
        <p:spPr bwMode="auto">
          <a:xfrm>
            <a:off x="4419600" y="3048000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Z</a:t>
            </a:r>
          </a:p>
        </p:txBody>
      </p: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2514600" y="2438400"/>
            <a:ext cx="1371600" cy="533400"/>
            <a:chOff x="3701" y="2419"/>
            <a:chExt cx="864" cy="336"/>
          </a:xfrm>
        </p:grpSpPr>
        <p:sp>
          <p:nvSpPr>
            <p:cNvPr id="36946" name="Line 92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7" name="Line 93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8" name="Line 94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9" name="Line 95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0" name="Line 96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1" name="Line 97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2" name="Line 98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3" name="Oval 99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36892" name="Oval 105"/>
          <p:cNvSpPr>
            <a:spLocks noChangeArrowheads="1"/>
          </p:cNvSpPr>
          <p:nvPr/>
        </p:nvSpPr>
        <p:spPr bwMode="auto">
          <a:xfrm>
            <a:off x="1295400" y="22860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93" name="Oval 106"/>
          <p:cNvSpPr>
            <a:spLocks noChangeArrowheads="1"/>
          </p:cNvSpPr>
          <p:nvPr/>
        </p:nvSpPr>
        <p:spPr bwMode="auto">
          <a:xfrm>
            <a:off x="3810000" y="28956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94" name="Oval 107"/>
          <p:cNvSpPr>
            <a:spLocks noChangeArrowheads="1"/>
          </p:cNvSpPr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95" name="Line 108"/>
          <p:cNvSpPr>
            <a:spLocks noChangeShapeType="1"/>
          </p:cNvSpPr>
          <p:nvPr/>
        </p:nvSpPr>
        <p:spPr bwMode="auto">
          <a:xfrm flipH="1">
            <a:off x="3886200" y="5029200"/>
            <a:ext cx="0" cy="1371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6" name="Rectangle 109"/>
          <p:cNvSpPr>
            <a:spLocks noChangeArrowheads="1"/>
          </p:cNvSpPr>
          <p:nvPr/>
        </p:nvSpPr>
        <p:spPr bwMode="auto">
          <a:xfrm>
            <a:off x="777875" y="4845050"/>
            <a:ext cx="365125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3v</a:t>
            </a:r>
          </a:p>
        </p:txBody>
      </p:sp>
      <p:sp>
        <p:nvSpPr>
          <p:cNvPr id="36897" name="Line 110"/>
          <p:cNvSpPr>
            <a:spLocks noChangeShapeType="1"/>
          </p:cNvSpPr>
          <p:nvPr/>
        </p:nvSpPr>
        <p:spPr bwMode="auto">
          <a:xfrm>
            <a:off x="3886200" y="5562600"/>
            <a:ext cx="457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8" name="Rectangle 111"/>
          <p:cNvSpPr>
            <a:spLocks noChangeArrowheads="1"/>
          </p:cNvSpPr>
          <p:nvPr/>
        </p:nvSpPr>
        <p:spPr bwMode="auto">
          <a:xfrm>
            <a:off x="1771650" y="4114800"/>
            <a:ext cx="3619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X</a:t>
            </a:r>
          </a:p>
        </p:txBody>
      </p:sp>
      <p:sp>
        <p:nvSpPr>
          <p:cNvPr id="36899" name="Rectangle 112"/>
          <p:cNvSpPr>
            <a:spLocks noChangeArrowheads="1"/>
          </p:cNvSpPr>
          <p:nvPr/>
        </p:nvSpPr>
        <p:spPr bwMode="auto">
          <a:xfrm>
            <a:off x="3065463" y="4114800"/>
            <a:ext cx="363537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Y</a:t>
            </a:r>
          </a:p>
        </p:txBody>
      </p:sp>
      <p:sp>
        <p:nvSpPr>
          <p:cNvPr id="36900" name="Line 113"/>
          <p:cNvSpPr>
            <a:spLocks noChangeShapeType="1"/>
          </p:cNvSpPr>
          <p:nvPr/>
        </p:nvSpPr>
        <p:spPr bwMode="auto">
          <a:xfrm flipH="1" flipV="1">
            <a:off x="1905000" y="4495800"/>
            <a:ext cx="0" cy="145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1" name="Rectangle 114"/>
          <p:cNvSpPr>
            <a:spLocks noChangeArrowheads="1"/>
          </p:cNvSpPr>
          <p:nvPr/>
        </p:nvSpPr>
        <p:spPr bwMode="auto">
          <a:xfrm>
            <a:off x="838200" y="6215063"/>
            <a:ext cx="338138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0v</a:t>
            </a:r>
          </a:p>
        </p:txBody>
      </p:sp>
      <p:grpSp>
        <p:nvGrpSpPr>
          <p:cNvPr id="8" name="Group 115"/>
          <p:cNvGrpSpPr>
            <a:grpSpLocks/>
          </p:cNvGrpSpPr>
          <p:nvPr/>
        </p:nvGrpSpPr>
        <p:grpSpPr bwMode="auto">
          <a:xfrm>
            <a:off x="1219200" y="5867400"/>
            <a:ext cx="1371600" cy="533400"/>
            <a:chOff x="1205" y="2400"/>
            <a:chExt cx="864" cy="336"/>
          </a:xfrm>
        </p:grpSpPr>
        <p:sp>
          <p:nvSpPr>
            <p:cNvPr id="36939" name="Line 116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0" name="Line 117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1" name="Line 118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2" name="Line 119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3" name="Line 120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4" name="Line 121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5" name="Line 122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123"/>
          <p:cNvGrpSpPr>
            <a:grpSpLocks/>
          </p:cNvGrpSpPr>
          <p:nvPr/>
        </p:nvGrpSpPr>
        <p:grpSpPr bwMode="auto">
          <a:xfrm>
            <a:off x="1219200" y="4495800"/>
            <a:ext cx="1371600" cy="533400"/>
            <a:chOff x="3701" y="2419"/>
            <a:chExt cx="864" cy="336"/>
          </a:xfrm>
        </p:grpSpPr>
        <p:sp>
          <p:nvSpPr>
            <p:cNvPr id="36931" name="Line 124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2" name="Line 125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3" name="Line 126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4" name="Line 127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5" name="Line 128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6" name="Line 129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7" name="Line 130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8" name="Oval 131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10" name="Group 132"/>
          <p:cNvGrpSpPr>
            <a:grpSpLocks/>
          </p:cNvGrpSpPr>
          <p:nvPr/>
        </p:nvGrpSpPr>
        <p:grpSpPr bwMode="auto">
          <a:xfrm>
            <a:off x="2514600" y="5257800"/>
            <a:ext cx="1371600" cy="533400"/>
            <a:chOff x="1205" y="2400"/>
            <a:chExt cx="864" cy="336"/>
          </a:xfrm>
        </p:grpSpPr>
        <p:sp>
          <p:nvSpPr>
            <p:cNvPr id="36924" name="Line 133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5" name="Line 134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6" name="Line 135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7" name="Line 136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8" name="Line 137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9" name="Line 138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0" name="Line 139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905" name="Line 140"/>
          <p:cNvSpPr>
            <a:spLocks noChangeShapeType="1"/>
          </p:cNvSpPr>
          <p:nvPr/>
        </p:nvSpPr>
        <p:spPr bwMode="auto">
          <a:xfrm flipH="1">
            <a:off x="1371600" y="5791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6" name="Line 141"/>
          <p:cNvSpPr>
            <a:spLocks noChangeShapeType="1"/>
          </p:cNvSpPr>
          <p:nvPr/>
        </p:nvSpPr>
        <p:spPr bwMode="auto">
          <a:xfrm flipH="1">
            <a:off x="2514600" y="6400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7" name="Line 142"/>
          <p:cNvSpPr>
            <a:spLocks noChangeShapeType="1"/>
          </p:cNvSpPr>
          <p:nvPr/>
        </p:nvSpPr>
        <p:spPr bwMode="auto">
          <a:xfrm flipH="1" flipV="1">
            <a:off x="3200400" y="4495800"/>
            <a:ext cx="0" cy="838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8" name="Line 143"/>
          <p:cNvSpPr>
            <a:spLocks noChangeShapeType="1"/>
          </p:cNvSpPr>
          <p:nvPr/>
        </p:nvSpPr>
        <p:spPr bwMode="auto">
          <a:xfrm flipH="1">
            <a:off x="1371600" y="5791200"/>
            <a:ext cx="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9" name="Rectangle 144"/>
          <p:cNvSpPr>
            <a:spLocks noChangeArrowheads="1"/>
          </p:cNvSpPr>
          <p:nvPr/>
        </p:nvSpPr>
        <p:spPr bwMode="auto">
          <a:xfrm>
            <a:off x="4419600" y="5410200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Z</a:t>
            </a:r>
          </a:p>
        </p:txBody>
      </p:sp>
      <p:grpSp>
        <p:nvGrpSpPr>
          <p:cNvPr id="11" name="Group 145"/>
          <p:cNvGrpSpPr>
            <a:grpSpLocks/>
          </p:cNvGrpSpPr>
          <p:nvPr/>
        </p:nvGrpSpPr>
        <p:grpSpPr bwMode="auto">
          <a:xfrm>
            <a:off x="2514600" y="4495800"/>
            <a:ext cx="1371600" cy="533400"/>
            <a:chOff x="3701" y="2419"/>
            <a:chExt cx="864" cy="336"/>
          </a:xfrm>
        </p:grpSpPr>
        <p:sp>
          <p:nvSpPr>
            <p:cNvPr id="36916" name="Line 146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7" name="Line 147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8" name="Line 148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9" name="Line 149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0" name="Line 150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1" name="Line 151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2" name="Line 152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3" name="Oval 153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36911" name="Oval 154"/>
          <p:cNvSpPr>
            <a:spLocks noChangeArrowheads="1"/>
          </p:cNvSpPr>
          <p:nvPr/>
        </p:nvSpPr>
        <p:spPr bwMode="auto">
          <a:xfrm>
            <a:off x="1295400" y="63246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912" name="Oval 155"/>
          <p:cNvSpPr>
            <a:spLocks noChangeArrowheads="1"/>
          </p:cNvSpPr>
          <p:nvPr/>
        </p:nvSpPr>
        <p:spPr bwMode="auto">
          <a:xfrm>
            <a:off x="3810000" y="57150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913" name="Oval 156"/>
          <p:cNvSpPr>
            <a:spLocks noChangeArrowheads="1"/>
          </p:cNvSpPr>
          <p:nvPr/>
        </p:nvSpPr>
        <p:spPr bwMode="auto">
          <a:xfrm>
            <a:off x="3810000" y="54864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9" name="Date Placeholder 1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2C2BA9-3C9A-7D45-A3A3-DBC1BD800BCA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120" name="Slide Number Placeholder 119"/>
          <p:cNvSpPr>
            <a:spLocks noGrp="1"/>
          </p:cNvSpPr>
          <p:nvPr>
            <p:ph type="sldNum" sz="quarter" idx="12"/>
          </p:nvPr>
        </p:nvSpPr>
        <p:spPr>
          <a:xfrm>
            <a:off x="6620934" y="6492875"/>
            <a:ext cx="2133600" cy="365125"/>
          </a:xfrm>
        </p:spPr>
        <p:txBody>
          <a:bodyPr/>
          <a:lstStyle/>
          <a:p>
            <a:pPr>
              <a:defRPr/>
            </a:pPr>
            <a:fld id="{3870C79D-D249-A441-85A0-5AAAC4F723C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21" name="Line 38"/>
          <p:cNvSpPr>
            <a:spLocks noChangeShapeType="1"/>
          </p:cNvSpPr>
          <p:nvPr/>
        </p:nvSpPr>
        <p:spPr bwMode="auto">
          <a:xfrm>
            <a:off x="5524499" y="2154238"/>
            <a:ext cx="28813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39"/>
          <p:cNvSpPr>
            <a:spLocks noChangeShapeType="1"/>
          </p:cNvSpPr>
          <p:nvPr/>
        </p:nvSpPr>
        <p:spPr bwMode="auto">
          <a:xfrm>
            <a:off x="7427912" y="1803400"/>
            <a:ext cx="0" cy="22050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40"/>
          <p:cNvSpPr>
            <a:spLocks noChangeArrowheads="1"/>
          </p:cNvSpPr>
          <p:nvPr/>
        </p:nvSpPr>
        <p:spPr bwMode="auto">
          <a:xfrm>
            <a:off x="5911849" y="1714500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x</a:t>
            </a:r>
          </a:p>
        </p:txBody>
      </p:sp>
      <p:sp>
        <p:nvSpPr>
          <p:cNvPr id="124" name="Rectangle 41"/>
          <p:cNvSpPr>
            <a:spLocks noChangeArrowheads="1"/>
          </p:cNvSpPr>
          <p:nvPr/>
        </p:nvSpPr>
        <p:spPr bwMode="auto">
          <a:xfrm>
            <a:off x="6838949" y="1714500"/>
            <a:ext cx="36353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y</a:t>
            </a:r>
          </a:p>
        </p:txBody>
      </p:sp>
      <p:sp>
        <p:nvSpPr>
          <p:cNvPr id="125" name="Rectangle 42"/>
          <p:cNvSpPr>
            <a:spLocks noChangeArrowheads="1"/>
          </p:cNvSpPr>
          <p:nvPr/>
        </p:nvSpPr>
        <p:spPr bwMode="auto">
          <a:xfrm>
            <a:off x="7791449" y="1727200"/>
            <a:ext cx="36195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z</a:t>
            </a:r>
          </a:p>
        </p:txBody>
      </p: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6451599" y="2303463"/>
            <a:ext cx="901700" cy="1730375"/>
            <a:chOff x="4120" y="2640"/>
            <a:chExt cx="576" cy="1104"/>
          </a:xfrm>
        </p:grpSpPr>
        <p:sp>
          <p:nvSpPr>
            <p:cNvPr id="127" name="Rectangle 43"/>
            <p:cNvSpPr>
              <a:spLocks noChangeArrowheads="1"/>
            </p:cNvSpPr>
            <p:nvPr/>
          </p:nvSpPr>
          <p:spPr bwMode="auto">
            <a:xfrm>
              <a:off x="4120" y="264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128" name="Rectangle 44"/>
            <p:cNvSpPr>
              <a:spLocks noChangeArrowheads="1"/>
            </p:cNvSpPr>
            <p:nvPr/>
          </p:nvSpPr>
          <p:spPr bwMode="auto">
            <a:xfrm>
              <a:off x="4128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  <p:sp>
          <p:nvSpPr>
            <p:cNvPr id="129" name="Rectangle 45"/>
            <p:cNvSpPr>
              <a:spLocks noChangeArrowheads="1"/>
            </p:cNvSpPr>
            <p:nvPr/>
          </p:nvSpPr>
          <p:spPr bwMode="auto">
            <a:xfrm>
              <a:off x="4128" y="3216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130" name="Rectangle 46"/>
            <p:cNvSpPr>
              <a:spLocks noChangeArrowheads="1"/>
            </p:cNvSpPr>
            <p:nvPr/>
          </p:nvSpPr>
          <p:spPr bwMode="auto">
            <a:xfrm>
              <a:off x="4128" y="348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</p:grp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5562599" y="2316163"/>
            <a:ext cx="901700" cy="1706562"/>
            <a:chOff x="3552" y="2648"/>
            <a:chExt cx="576" cy="1088"/>
          </a:xfrm>
        </p:grpSpPr>
        <p:sp>
          <p:nvSpPr>
            <p:cNvPr id="132" name="Rectangle 48"/>
            <p:cNvSpPr>
              <a:spLocks noChangeArrowheads="1"/>
            </p:cNvSpPr>
            <p:nvPr/>
          </p:nvSpPr>
          <p:spPr bwMode="auto">
            <a:xfrm>
              <a:off x="3552" y="2648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133" name="Rectangle 49"/>
            <p:cNvSpPr>
              <a:spLocks noChangeArrowheads="1"/>
            </p:cNvSpPr>
            <p:nvPr/>
          </p:nvSpPr>
          <p:spPr bwMode="auto">
            <a:xfrm>
              <a:off x="3552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134" name="Rectangle 50"/>
            <p:cNvSpPr>
              <a:spLocks noChangeArrowheads="1"/>
            </p:cNvSpPr>
            <p:nvPr/>
          </p:nvSpPr>
          <p:spPr bwMode="auto">
            <a:xfrm>
              <a:off x="3552" y="320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  <p:sp>
          <p:nvSpPr>
            <p:cNvPr id="135" name="Rectangle 51"/>
            <p:cNvSpPr>
              <a:spLocks noChangeArrowheads="1"/>
            </p:cNvSpPr>
            <p:nvPr/>
          </p:nvSpPr>
          <p:spPr bwMode="auto">
            <a:xfrm>
              <a:off x="3560" y="3472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7501465" y="2235730"/>
            <a:ext cx="901700" cy="1730375"/>
            <a:chOff x="4120" y="2640"/>
            <a:chExt cx="576" cy="1104"/>
          </a:xfrm>
        </p:grpSpPr>
        <p:sp>
          <p:nvSpPr>
            <p:cNvPr id="141" name="Rectangle 43"/>
            <p:cNvSpPr>
              <a:spLocks noChangeArrowheads="1"/>
            </p:cNvSpPr>
            <p:nvPr/>
          </p:nvSpPr>
          <p:spPr bwMode="auto">
            <a:xfrm>
              <a:off x="4120" y="264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3 </a:t>
              </a: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volts</a:t>
              </a:r>
            </a:p>
          </p:txBody>
        </p:sp>
        <p:sp>
          <p:nvSpPr>
            <p:cNvPr id="142" name="Rectangle 44"/>
            <p:cNvSpPr>
              <a:spLocks noChangeArrowheads="1"/>
            </p:cNvSpPr>
            <p:nvPr/>
          </p:nvSpPr>
          <p:spPr bwMode="auto">
            <a:xfrm>
              <a:off x="4128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3 volts</a:t>
              </a:r>
            </a:p>
          </p:txBody>
        </p:sp>
        <p:sp>
          <p:nvSpPr>
            <p:cNvPr id="143" name="Rectangle 45"/>
            <p:cNvSpPr>
              <a:spLocks noChangeArrowheads="1"/>
            </p:cNvSpPr>
            <p:nvPr/>
          </p:nvSpPr>
          <p:spPr bwMode="auto">
            <a:xfrm>
              <a:off x="4128" y="3216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3 </a:t>
              </a: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volts</a:t>
              </a:r>
            </a:p>
          </p:txBody>
        </p:sp>
        <p:sp>
          <p:nvSpPr>
            <p:cNvPr id="144" name="Rectangle 46"/>
            <p:cNvSpPr>
              <a:spLocks noChangeArrowheads="1"/>
            </p:cNvSpPr>
            <p:nvPr/>
          </p:nvSpPr>
          <p:spPr bwMode="auto">
            <a:xfrm>
              <a:off x="4128" y="348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0 </a:t>
              </a: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volts</a:t>
              </a:r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7552267" y="4759850"/>
            <a:ext cx="901700" cy="1730375"/>
            <a:chOff x="4120" y="2640"/>
            <a:chExt cx="576" cy="1104"/>
          </a:xfrm>
        </p:grpSpPr>
        <p:sp>
          <p:nvSpPr>
            <p:cNvPr id="146" name="Rectangle 43"/>
            <p:cNvSpPr>
              <a:spLocks noChangeArrowheads="1"/>
            </p:cNvSpPr>
            <p:nvPr/>
          </p:nvSpPr>
          <p:spPr bwMode="auto">
            <a:xfrm>
              <a:off x="4120" y="264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3 </a:t>
              </a: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volts</a:t>
              </a:r>
            </a:p>
          </p:txBody>
        </p:sp>
        <p:sp>
          <p:nvSpPr>
            <p:cNvPr id="147" name="Rectangle 44"/>
            <p:cNvSpPr>
              <a:spLocks noChangeArrowheads="1"/>
            </p:cNvSpPr>
            <p:nvPr/>
          </p:nvSpPr>
          <p:spPr bwMode="auto">
            <a:xfrm>
              <a:off x="4128" y="2944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0 </a:t>
              </a: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volts</a:t>
              </a:r>
            </a:p>
          </p:txBody>
        </p:sp>
        <p:sp>
          <p:nvSpPr>
            <p:cNvPr id="148" name="Rectangle 45"/>
            <p:cNvSpPr>
              <a:spLocks noChangeArrowheads="1"/>
            </p:cNvSpPr>
            <p:nvPr/>
          </p:nvSpPr>
          <p:spPr bwMode="auto">
            <a:xfrm>
              <a:off x="4128" y="3216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>
                  <a:solidFill>
                    <a:srgbClr val="000000"/>
                  </a:solidFill>
                  <a:latin typeface="Comic Sans MS" charset="0"/>
                </a:rPr>
                <a:t>0 volts</a:t>
              </a:r>
            </a:p>
          </p:txBody>
        </p:sp>
        <p:sp>
          <p:nvSpPr>
            <p:cNvPr id="149" name="Rectangle 46"/>
            <p:cNvSpPr>
              <a:spLocks noChangeArrowheads="1"/>
            </p:cNvSpPr>
            <p:nvPr/>
          </p:nvSpPr>
          <p:spPr bwMode="auto">
            <a:xfrm>
              <a:off x="4128" y="3480"/>
              <a:ext cx="56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1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Comic Sans MS" charset="0"/>
                </a:rPr>
                <a:t>0 </a:t>
              </a: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volts</a:t>
              </a: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3522133" y="1947334"/>
            <a:ext cx="196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Called </a:t>
            </a:r>
            <a:r>
              <a:rPr lang="en-US" i="1" dirty="0" smtClean="0">
                <a:solidFill>
                  <a:srgbClr val="0000FF"/>
                </a:solidFill>
              </a:rPr>
              <a:t>NAND gate (NOT AND)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522133" y="4233334"/>
            <a:ext cx="193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Called </a:t>
            </a:r>
            <a:r>
              <a:rPr lang="en-US" i="1" dirty="0" smtClean="0">
                <a:solidFill>
                  <a:srgbClr val="0000FF"/>
                </a:solidFill>
              </a:rPr>
              <a:t>NOR gate (NOT OR)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of Circuits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 smtClean="0">
                <a:solidFill>
                  <a:srgbClr val="000000"/>
                </a:solidFill>
                <a:ea typeface="+mn-ea"/>
                <a:cs typeface="+mn-cs"/>
              </a:rPr>
              <a:t>Synchronous Digital Systems 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consist of two basic types of circuits: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Combinational Logic (CL) circuits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Output is a function of the inputs only, not the history of its execution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E.g., circuits to add A, B (</a:t>
            </a:r>
            <a:r>
              <a:rPr lang="en-US" dirty="0" err="1" smtClean="0">
                <a:solidFill>
                  <a:srgbClr val="000000"/>
                </a:solidFill>
                <a:ea typeface="+mn-ea"/>
              </a:rPr>
              <a:t>ALUs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Sequential Logic (SL)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Circuits that “remember” or store information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aka “State Elements”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E.g., memories and registers (Registers)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CEA9D8-2DA5-514B-9134-4C3BA786F044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8D7DF-525F-7D46-885E-65CB5685D7B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9125" y="2552700"/>
            <a:ext cx="8362950" cy="160020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48138" cy="1143000"/>
          </a:xfrm>
        </p:spPr>
        <p:txBody>
          <a:bodyPr/>
          <a:lstStyle/>
          <a:p>
            <a:r>
              <a:rPr lang="en-US" dirty="0" smtClean="0"/>
              <a:t>CL: General Form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600B24-71AF-D748-ADC4-E1E7B5DC8554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DE936-3E13-6145-AC22-4683092FF07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/>
          <a:srcRect l="2541"/>
          <a:stretch>
            <a:fillRect/>
          </a:stretch>
        </p:blipFill>
        <p:spPr bwMode="auto">
          <a:xfrm>
            <a:off x="5795963" y="525463"/>
            <a:ext cx="317023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09738" y="1963738"/>
            <a:ext cx="2540000" cy="26082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67200" y="3302000"/>
            <a:ext cx="8969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0263" y="2438400"/>
            <a:ext cx="8969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12800" y="2979738"/>
            <a:ext cx="8969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0263" y="3573463"/>
            <a:ext cx="89693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12800" y="4114800"/>
            <a:ext cx="8969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06938" y="2811463"/>
            <a:ext cx="3651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0263" y="1930400"/>
            <a:ext cx="3921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0263" y="2455863"/>
            <a:ext cx="39211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0263" y="3030538"/>
            <a:ext cx="3762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0263" y="3556000"/>
            <a:ext cx="4048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D</a:t>
            </a:r>
          </a:p>
        </p:txBody>
      </p:sp>
      <p:sp>
        <p:nvSpPr>
          <p:cNvPr id="46098" name="TextBox 24"/>
          <p:cNvSpPr txBox="1">
            <a:spLocks noChangeArrowheads="1"/>
          </p:cNvSpPr>
          <p:nvPr/>
        </p:nvSpPr>
        <p:spPr bwMode="auto">
          <a:xfrm>
            <a:off x="5875338" y="3217863"/>
            <a:ext cx="31273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" charset="0"/>
                <a:ea typeface="Times" charset="0"/>
                <a:cs typeface="Times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5275" y="46101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N inputs, how many distinct functions F</a:t>
            </a:r>
          </a:p>
          <a:p>
            <a:r>
              <a:rPr lang="en-US" sz="2400" dirty="0" smtClean="0"/>
              <a:t>do we have?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1950" y="5438775"/>
            <a:ext cx="5257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Answer:  N inputs =&gt; 2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 rows in truth table.</a:t>
            </a:r>
          </a:p>
          <a:p>
            <a:r>
              <a:rPr lang="en-US" sz="2000" dirty="0" smtClean="0"/>
              <a:t>A function is a mapping of 0’s and 1’s for each row =&gt; 2^(2</a:t>
            </a:r>
            <a:r>
              <a:rPr lang="en-US" sz="2000" baseline="30000" dirty="0" smtClean="0"/>
              <a:t>N</a:t>
            </a:r>
            <a:r>
              <a:rPr lang="en-US" sz="2000" dirty="0" smtClean="0"/>
              <a:t>) different possible functions!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6474" y="293688"/>
            <a:ext cx="46577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CL: Multiple Outputs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600B24-71AF-D748-ADC4-E1E7B5DC8554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DE936-3E13-6145-AC22-4683092FF07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605213" y="1935172"/>
            <a:ext cx="1828800" cy="187794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4" name="Straight Arrow Connector 13"/>
          <p:cNvCxnSpPr>
            <a:cxnSpLocks noChangeAspect="1"/>
          </p:cNvCxnSpPr>
          <p:nvPr/>
        </p:nvCxnSpPr>
        <p:spPr>
          <a:xfrm>
            <a:off x="5448311" y="3025775"/>
            <a:ext cx="645799" cy="1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 noChangeAspect="1"/>
          </p:cNvCxnSpPr>
          <p:nvPr/>
        </p:nvCxnSpPr>
        <p:spPr>
          <a:xfrm>
            <a:off x="2954348" y="2133600"/>
            <a:ext cx="645798" cy="1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 noChangeAspect="1"/>
          </p:cNvCxnSpPr>
          <p:nvPr/>
        </p:nvCxnSpPr>
        <p:spPr>
          <a:xfrm>
            <a:off x="2946411" y="2741613"/>
            <a:ext cx="645799" cy="11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 noChangeAspect="1"/>
          </p:cNvCxnSpPr>
          <p:nvPr/>
        </p:nvCxnSpPr>
        <p:spPr>
          <a:xfrm>
            <a:off x="2935298" y="3259138"/>
            <a:ext cx="645798" cy="11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Aspect="1"/>
          </p:cNvCxnSpPr>
          <p:nvPr/>
        </p:nvCxnSpPr>
        <p:spPr>
          <a:xfrm>
            <a:off x="2927361" y="3724275"/>
            <a:ext cx="645799" cy="1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5621352" y="2659077"/>
            <a:ext cx="3097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Y</a:t>
            </a:r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3097227" y="1787539"/>
            <a:ext cx="33374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A</a:t>
            </a: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3059127" y="2398727"/>
            <a:ext cx="32412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B</a:t>
            </a: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3040064" y="2916252"/>
            <a:ext cx="32092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3049588" y="3394089"/>
            <a:ext cx="3417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71650" y="45720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3 outputs, just three separate functions: X(A,B,C,D), Y(A,B,C,D), Z(A,B,C,D)</a:t>
            </a:r>
          </a:p>
        </p:txBody>
      </p:sp>
      <p:cxnSp>
        <p:nvCxnSpPr>
          <p:cNvPr id="27" name="Straight Arrow Connector 26"/>
          <p:cNvCxnSpPr>
            <a:cxnSpLocks noChangeAspect="1"/>
          </p:cNvCxnSpPr>
          <p:nvPr/>
        </p:nvCxnSpPr>
        <p:spPr>
          <a:xfrm>
            <a:off x="5448311" y="3587750"/>
            <a:ext cx="645799" cy="1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spect="1"/>
          </p:cNvSpPr>
          <p:nvPr/>
        </p:nvSpPr>
        <p:spPr>
          <a:xfrm>
            <a:off x="5621352" y="3154377"/>
            <a:ext cx="30489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+mn-lt"/>
              </a:rPr>
              <a:t>Z</a:t>
            </a:r>
            <a:endParaRPr lang="en-US" sz="2000" dirty="0">
              <a:latin typeface="+mn-lt"/>
            </a:endParaRPr>
          </a:p>
        </p:txBody>
      </p:sp>
      <p:cxnSp>
        <p:nvCxnSpPr>
          <p:cNvPr id="29" name="Straight Arrow Connector 28"/>
          <p:cNvCxnSpPr>
            <a:cxnSpLocks noChangeAspect="1"/>
          </p:cNvCxnSpPr>
          <p:nvPr/>
        </p:nvCxnSpPr>
        <p:spPr>
          <a:xfrm>
            <a:off x="5448311" y="2387600"/>
            <a:ext cx="645799" cy="1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spect="1"/>
          </p:cNvSpPr>
          <p:nvPr/>
        </p:nvSpPr>
        <p:spPr>
          <a:xfrm>
            <a:off x="5592763" y="2049463"/>
            <a:ext cx="31771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+mn-lt"/>
              </a:rPr>
              <a:t>X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of the functions on 1 and 2 inputs are given names and special symbols when drawn out: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91EF-7C1E-E243-BCD9-9D192BC95631}" type="datetime1">
              <a:rPr lang="en-US" smtClean="0"/>
              <a:pPr/>
              <a:t>7/20/2011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2011 --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2875"/>
            <a:ext cx="5381625" cy="4746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Logic Gates (1/2)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>
          <a:xfrm>
            <a:off x="1457325" y="844550"/>
            <a:ext cx="6400800" cy="584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7975" y="209550"/>
            <a:ext cx="4067175" cy="4746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Logic Gates (2/2)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37"/>
          <a:stretch>
            <a:fillRect/>
          </a:stretch>
        </p:blipFill>
        <p:spPr>
          <a:xfrm>
            <a:off x="1512888" y="914400"/>
            <a:ext cx="5943600" cy="570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296863"/>
            <a:ext cx="7213600" cy="4746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urier" charset="0"/>
              </a:rPr>
              <a:t>And</a:t>
            </a:r>
            <a:r>
              <a:rPr lang="en-US" dirty="0" smtClean="0"/>
              <a:t> vs. </a:t>
            </a:r>
            <a:r>
              <a:rPr lang="en-US" dirty="0" smtClean="0">
                <a:latin typeface="Courier" charset="0"/>
              </a:rPr>
              <a:t>Or</a:t>
            </a:r>
            <a:r>
              <a:rPr lang="en-US" dirty="0" smtClean="0"/>
              <a:t>– A </a:t>
            </a:r>
            <a:r>
              <a:rPr lang="en-US" dirty="0" smtClean="0"/>
              <a:t>mnemonic</a:t>
            </a: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3581400" y="990600"/>
            <a:ext cx="2078038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sz="3200" b="1" u="sng" dirty="0"/>
              <a:t>AND Gate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1689100"/>
            <a:ext cx="3748088" cy="2149475"/>
            <a:chOff x="432" y="1064"/>
            <a:chExt cx="2361" cy="135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383" y="1650"/>
              <a:ext cx="911" cy="768"/>
              <a:chOff x="1383" y="1650"/>
              <a:chExt cx="911" cy="768"/>
            </a:xfrm>
          </p:grpSpPr>
          <p:sp>
            <p:nvSpPr>
              <p:cNvPr id="55314" name="Arc 6"/>
              <p:cNvSpPr>
                <a:spLocks/>
              </p:cNvSpPr>
              <p:nvPr/>
            </p:nvSpPr>
            <p:spPr bwMode="auto">
              <a:xfrm>
                <a:off x="1918" y="1650"/>
                <a:ext cx="367" cy="3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5" name="Arc 7"/>
              <p:cNvSpPr>
                <a:spLocks/>
              </p:cNvSpPr>
              <p:nvPr/>
            </p:nvSpPr>
            <p:spPr bwMode="auto">
              <a:xfrm rot="10800000">
                <a:off x="1927" y="2054"/>
                <a:ext cx="367" cy="364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13"/>
                      <a:pt x="9602" y="60"/>
                      <a:pt x="21487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13"/>
                      <a:pt x="9602" y="60"/>
                      <a:pt x="21487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6" name="Line 8"/>
              <p:cNvSpPr>
                <a:spLocks noChangeShapeType="1"/>
              </p:cNvSpPr>
              <p:nvPr/>
            </p:nvSpPr>
            <p:spPr bwMode="auto">
              <a:xfrm flipH="1">
                <a:off x="1383" y="1656"/>
                <a:ext cx="53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7" name="Line 9"/>
              <p:cNvSpPr>
                <a:spLocks noChangeShapeType="1"/>
              </p:cNvSpPr>
              <p:nvPr/>
            </p:nvSpPr>
            <p:spPr bwMode="auto">
              <a:xfrm>
                <a:off x="1383" y="1672"/>
                <a:ext cx="0" cy="7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8" name="Line 10"/>
              <p:cNvSpPr>
                <a:spLocks noChangeShapeType="1"/>
              </p:cNvSpPr>
              <p:nvPr/>
            </p:nvSpPr>
            <p:spPr bwMode="auto">
              <a:xfrm flipH="1">
                <a:off x="1383" y="2416"/>
                <a:ext cx="53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07" name="Line 11"/>
            <p:cNvSpPr>
              <a:spLocks noChangeShapeType="1"/>
            </p:cNvSpPr>
            <p:nvPr/>
          </p:nvSpPr>
          <p:spPr bwMode="auto">
            <a:xfrm flipH="1">
              <a:off x="925" y="1846"/>
              <a:ext cx="4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8" name="Line 12"/>
            <p:cNvSpPr>
              <a:spLocks noChangeShapeType="1"/>
            </p:cNvSpPr>
            <p:nvPr/>
          </p:nvSpPr>
          <p:spPr bwMode="auto">
            <a:xfrm flipH="1">
              <a:off x="925" y="2226"/>
              <a:ext cx="4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9" name="Line 13"/>
            <p:cNvSpPr>
              <a:spLocks noChangeShapeType="1"/>
            </p:cNvSpPr>
            <p:nvPr/>
          </p:nvSpPr>
          <p:spPr bwMode="auto">
            <a:xfrm>
              <a:off x="2284" y="2036"/>
              <a:ext cx="2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2517" y="1669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5311" name="Rectangle 15"/>
            <p:cNvSpPr>
              <a:spLocks noChangeArrowheads="1"/>
            </p:cNvSpPr>
            <p:nvPr/>
          </p:nvSpPr>
          <p:spPr bwMode="auto">
            <a:xfrm>
              <a:off x="432" y="1553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5312" name="Rectangle 16"/>
            <p:cNvSpPr>
              <a:spLocks noChangeArrowheads="1"/>
            </p:cNvSpPr>
            <p:nvPr/>
          </p:nvSpPr>
          <p:spPr bwMode="auto">
            <a:xfrm>
              <a:off x="432" y="1933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5313" name="Rectangle 17"/>
            <p:cNvSpPr>
              <a:spLocks noChangeArrowheads="1"/>
            </p:cNvSpPr>
            <p:nvPr/>
          </p:nvSpPr>
          <p:spPr bwMode="auto">
            <a:xfrm>
              <a:off x="959" y="1064"/>
              <a:ext cx="83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chemeClr val="tx1"/>
                  </a:solidFill>
                  <a:latin typeface="Times" charset="0"/>
                </a:rPr>
                <a:t>Symbol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51475" y="1689100"/>
            <a:ext cx="3082925" cy="4635500"/>
            <a:chOff x="3434" y="1064"/>
            <a:chExt cx="1942" cy="2920"/>
          </a:xfrm>
        </p:grpSpPr>
        <p:graphicFrame>
          <p:nvGraphicFramePr>
            <p:cNvPr id="55298" name="Object 19"/>
            <p:cNvGraphicFramePr>
              <a:graphicFrameLocks noChangeAspect="1"/>
            </p:cNvGraphicFramePr>
            <p:nvPr/>
          </p:nvGraphicFramePr>
          <p:xfrm>
            <a:off x="3512" y="1656"/>
            <a:ext cx="1864" cy="2328"/>
          </p:xfrm>
          <a:graphic>
            <a:graphicData uri="http://schemas.openxmlformats.org/presentationml/2006/ole">
              <p:oleObj spid="_x0000_s68610" name="Worksheet" r:id="rId3" imgW="1549400" imgH="1866900" progId="Excel.Sheet.8">
                <p:embed/>
              </p:oleObj>
            </a:graphicData>
          </a:graphic>
        </p:graphicFrame>
        <p:sp>
          <p:nvSpPr>
            <p:cNvPr id="55305" name="Rectangle 20"/>
            <p:cNvSpPr>
              <a:spLocks noChangeArrowheads="1"/>
            </p:cNvSpPr>
            <p:nvPr/>
          </p:nvSpPr>
          <p:spPr bwMode="auto">
            <a:xfrm>
              <a:off x="3434" y="1064"/>
              <a:ext cx="106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tx1"/>
                  </a:solidFill>
                  <a:latin typeface="Times" charset="0"/>
                </a:rPr>
                <a:t>Definition</a:t>
              </a:r>
            </a:p>
          </p:txBody>
        </p:sp>
      </p:grpSp>
      <p:sp>
        <p:nvSpPr>
          <p:cNvPr id="2505749" name="Text Box 21"/>
          <p:cNvSpPr txBox="1">
            <a:spLocks noChangeArrowheads="1"/>
          </p:cNvSpPr>
          <p:nvPr/>
        </p:nvSpPr>
        <p:spPr bwMode="auto">
          <a:xfrm>
            <a:off x="1371600" y="2209800"/>
            <a:ext cx="2232025" cy="207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 b="1" baseline="74000" dirty="0">
                <a:solidFill>
                  <a:schemeClr val="accent2"/>
                </a:solidFill>
                <a:latin typeface="Copperplate Gothic Bold" pitchFamily="34" charset="0"/>
              </a:rPr>
              <a:t>AN</a:t>
            </a:r>
            <a:r>
              <a:rPr lang="en-US" sz="13000" dirty="0">
                <a:solidFill>
                  <a:schemeClr val="accent2"/>
                </a:solidFill>
                <a:latin typeface="Gill Sans Ultra Bold" pitchFamily="34" charset="0"/>
              </a:rPr>
              <a:t>D</a:t>
            </a:r>
            <a:endParaRPr lang="en-US" sz="14200" b="1" dirty="0">
              <a:latin typeface="Copperplate Gothic Bold" pitchFamily="34" charset="0"/>
            </a:endParaRPr>
          </a:p>
        </p:txBody>
      </p:sp>
      <p:sp>
        <p:nvSpPr>
          <p:cNvPr id="55304" name="Rectangle 22"/>
          <p:cNvSpPr>
            <a:spLocks noChangeArrowheads="1"/>
          </p:cNvSpPr>
          <p:nvPr/>
        </p:nvSpPr>
        <p:spPr bwMode="auto">
          <a:xfrm>
            <a:off x="5029200" y="2438400"/>
            <a:ext cx="22860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574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75325" y="871538"/>
            <a:ext cx="3368675" cy="5715000"/>
          </a:xfrm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57531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ea typeface="新細明體" charset="-120"/>
                <a:cs typeface="新細明體" charset="-120"/>
              </a:rPr>
              <a:t>Truth Table Example </a:t>
            </a:r>
            <a:r>
              <a:rPr lang="en-US" altLang="zh-TW" dirty="0" smtClean="0">
                <a:ea typeface="新細明體" charset="-120"/>
                <a:cs typeface="新細明體" charset="-120"/>
              </a:rPr>
              <a:t>#1: </a:t>
            </a:r>
            <a:r>
              <a:rPr lang="en-US" altLang="zh-TW" dirty="0" smtClean="0">
                <a:ea typeface="新細明體" charset="-120"/>
                <a:cs typeface="新細明體" charset="-120"/>
              </a:rPr>
              <a:t/>
            </a:r>
            <a:br>
              <a:rPr lang="en-US" altLang="zh-TW" dirty="0" smtClean="0">
                <a:ea typeface="新細明體" charset="-120"/>
                <a:cs typeface="新細明體" charset="-120"/>
              </a:rPr>
            </a:br>
            <a:r>
              <a:rPr lang="en-US" altLang="zh-TW" dirty="0" smtClean="0">
                <a:ea typeface="新細明體" charset="-120"/>
                <a:cs typeface="新細明體" charset="-120"/>
              </a:rPr>
              <a:t>3-input Majority Circuit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284FA3-0BF8-484E-BB3D-EBD3389BE5BB}" type="datetime1">
              <a:rPr lang="en-US" smtClean="0"/>
              <a:pPr>
                <a:defRPr/>
              </a:pPr>
              <a:t>7/20/2011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4E3B1-E6AB-E544-ACBE-F8F538F5B75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2298700"/>
            <a:ext cx="45862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Y = A B C  +  A B C   +  A B C  +  A B C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04900" y="23622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11413" y="2379663"/>
            <a:ext cx="228600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95713" y="2378075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80125" y="3425825"/>
            <a:ext cx="2789238" cy="519113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84263" y="2328863"/>
            <a:ext cx="757237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16638" y="4656138"/>
            <a:ext cx="2790825" cy="51911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05000" y="2354263"/>
            <a:ext cx="965200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15050" y="5249863"/>
            <a:ext cx="2790825" cy="52070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63863" y="2328863"/>
            <a:ext cx="1125537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15050" y="5846763"/>
            <a:ext cx="2790825" cy="51911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81463" y="2354263"/>
            <a:ext cx="1087437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8500" y="3924300"/>
            <a:ext cx="3197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Y = B C  +  A (B C   +  B C)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362200" y="3995738"/>
            <a:ext cx="215900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87738" y="3995738"/>
            <a:ext cx="215900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1200" y="4711700"/>
            <a:ext cx="25177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Y = B C  +  A (B + C)</a:t>
            </a:r>
          </a:p>
        </p:txBody>
      </p:sp>
      <p:sp>
        <p:nvSpPr>
          <p:cNvPr id="29" name="Oval 28"/>
          <p:cNvSpPr/>
          <p:nvPr/>
        </p:nvSpPr>
        <p:spPr>
          <a:xfrm>
            <a:off x="2597150" y="4848225"/>
            <a:ext cx="190500" cy="190500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2925" y="3954463"/>
            <a:ext cx="3419475" cy="414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66750" y="4738688"/>
            <a:ext cx="3419475" cy="414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92138" y="2722563"/>
            <a:ext cx="477678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This is called </a:t>
            </a:r>
            <a:r>
              <a:rPr lang="en-US" sz="2400" i="1" dirty="0">
                <a:latin typeface="+mn-lt"/>
              </a:rPr>
              <a:t>Sum of Products </a:t>
            </a:r>
            <a:r>
              <a:rPr lang="en-US" sz="2400" dirty="0">
                <a:latin typeface="+mn-lt"/>
              </a:rPr>
              <a:t>form;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Just another way to represent the TT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as a logical expression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2925" y="5126038"/>
            <a:ext cx="432733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More simplified </a:t>
            </a:r>
            <a:r>
              <a:rPr lang="en-US" sz="2400" dirty="0" smtClean="0">
                <a:latin typeface="+mn-lt"/>
              </a:rPr>
              <a:t>forms 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(fewer gates and wires</a:t>
            </a:r>
            <a:r>
              <a:rPr lang="en-US" sz="2400" dirty="0" smtClean="0">
                <a:latin typeface="+mn-lt"/>
              </a:rPr>
              <a:t>)</a:t>
            </a:r>
          </a:p>
          <a:p>
            <a:pPr>
              <a:defRPr/>
            </a:pPr>
            <a:r>
              <a:rPr lang="en-US" sz="2400" dirty="0" smtClean="0"/>
              <a:t>We’ll see how to do this in a bit…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3" grpId="0" animBg="1"/>
      <p:bldP spid="18" grpId="0" animBg="1"/>
      <p:bldP spid="14" grpId="0" animBg="1"/>
      <p:bldP spid="20" grpId="0" animBg="1"/>
      <p:bldP spid="15" grpId="0" animBg="1"/>
      <p:bldP spid="22" grpId="0" animBg="1"/>
      <p:bldP spid="30" grpId="0" animBg="1"/>
      <p:bldP spid="31" grpId="0" animBg="1"/>
      <p:bldP spid="32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842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Truth Table Example </a:t>
            </a:r>
            <a:r>
              <a:rPr lang="en-US" dirty="0" smtClean="0"/>
              <a:t>#2: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2-bit Adder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B851BCE-0798-EC4B-BD89-DC9FD298DC05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CC23E-2E65-914D-A698-C7E00BDE18D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09"/>
          <a:stretch>
            <a:fillRect/>
          </a:stretch>
        </p:blipFill>
        <p:spPr bwMode="auto">
          <a:xfrm>
            <a:off x="6467475" y="431800"/>
            <a:ext cx="26939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1637" name="Rectangle 5"/>
          <p:cNvSpPr>
            <a:spLocks noChangeArrowheads="1"/>
          </p:cNvSpPr>
          <p:nvPr/>
        </p:nvSpPr>
        <p:spPr bwMode="auto">
          <a:xfrm>
            <a:off x="5148263" y="1333500"/>
            <a:ext cx="1254125" cy="156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3200" dirty="0">
                <a:latin typeface="+mn-lt"/>
              </a:rPr>
              <a:t>How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Many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Rows?</a:t>
            </a:r>
          </a:p>
        </p:txBody>
      </p:sp>
      <p:sp>
        <p:nvSpPr>
          <p:cNvPr id="9" name="Rectangle 8"/>
          <p:cNvSpPr/>
          <p:nvPr/>
        </p:nvSpPr>
        <p:spPr>
          <a:xfrm>
            <a:off x="1366838" y="2751138"/>
            <a:ext cx="2540000" cy="26082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11600" y="4089400"/>
            <a:ext cx="8969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363" y="3225800"/>
            <a:ext cx="8969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9900" y="3767138"/>
            <a:ext cx="8969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7363" y="4360863"/>
            <a:ext cx="89693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9900" y="4902200"/>
            <a:ext cx="8969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2738" y="3598863"/>
            <a:ext cx="5588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C1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363" y="2717800"/>
            <a:ext cx="574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A1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363" y="3243263"/>
            <a:ext cx="5746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A0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363" y="3817938"/>
            <a:ext cx="561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B1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363" y="4343400"/>
            <a:ext cx="561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B0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98900" y="3505200"/>
            <a:ext cx="8969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97338" y="3014663"/>
            <a:ext cx="5588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C2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911600" y="4673600"/>
            <a:ext cx="8969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10038" y="4183063"/>
            <a:ext cx="5588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C0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29400" y="1231900"/>
            <a:ext cx="1295400" cy="523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166100" y="1219200"/>
            <a:ext cx="914400" cy="523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1637" grpId="0" build="p" autoUpdateAnimBg="0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/>
              <a:t>Levels of Representation/Interpretation</a:t>
            </a: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388" y="2201863"/>
            <a:ext cx="3848100" cy="8969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0($2)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4($2)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0($2)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4($2)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624388" y="5549900"/>
          <a:ext cx="1828800" cy="1257300"/>
        </p:xfrm>
        <a:graphic>
          <a:graphicData uri="http://schemas.openxmlformats.org/presentationml/2006/ole">
            <p:oleObj spid="_x0000_s66562" name="Image" r:id="rId4" imgW="3492063" imgH="2400000" progId="">
              <p:embed/>
            </p:oleObj>
          </a:graphicData>
        </a:graphic>
      </p:graphicFrame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857250" y="1435100"/>
            <a:ext cx="2590800" cy="528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High Level Language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Program (e.g., C)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857250" y="2381250"/>
            <a:ext cx="2800350" cy="528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Assembly  Language Program (e.g., MIPS)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908050" y="329565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Machine  Language Program (MIPS)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304800" y="466725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3366FF"/>
                </a:solidFill>
                <a:latin typeface="Calibri" charset="0"/>
              </a:rPr>
              <a:t>Hardware Architecture Description</a:t>
            </a:r>
            <a:br>
              <a:rPr lang="en-US" b="1">
                <a:solidFill>
                  <a:srgbClr val="3366FF"/>
                </a:solidFill>
                <a:latin typeface="Calibri" charset="0"/>
              </a:rPr>
            </a:br>
            <a:r>
              <a:rPr lang="en-US" b="1">
                <a:solidFill>
                  <a:srgbClr val="3366FF"/>
                </a:solidFill>
                <a:latin typeface="Calibri" charset="0"/>
              </a:rPr>
              <a:t>(e.g., block diagrams)</a:t>
            </a:r>
            <a:r>
              <a:rPr lang="en-US">
                <a:solidFill>
                  <a:srgbClr val="3366FF"/>
                </a:solidFill>
                <a:latin typeface="Calibri" charset="0"/>
              </a:rPr>
              <a:t> </a:t>
            </a: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2057400" y="198120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2197100" y="207645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Compiler</a:t>
            </a:r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2222500" y="299085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Assembler</a:t>
            </a:r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2108200" y="381635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381000" y="405765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Machine Interpretation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4624388" y="1336675"/>
            <a:ext cx="3086100" cy="709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temp = v[k];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v[k] = v[k+1];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v[k+1] = temp;</a:t>
            </a:r>
            <a:endParaRPr lang="en-US" sz="1200">
              <a:latin typeface="Calibri" charset="0"/>
            </a:endParaRPr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4624388" y="429895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4624388" y="3125788"/>
            <a:ext cx="4384675" cy="95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urier New" charset="0"/>
              </a:rPr>
              <a:t>0000 1001 1100 0110 1010 1111 0101 1000</a:t>
            </a:r>
          </a:p>
          <a:p>
            <a:r>
              <a:rPr lang="en-US" sz="1400">
                <a:latin typeface="Courier New" charset="0"/>
              </a:rPr>
              <a:t>1010 1111 0101 1000 0000 1001 1100 0110 </a:t>
            </a:r>
          </a:p>
          <a:p>
            <a:r>
              <a:rPr lang="en-US" sz="1400">
                <a:latin typeface="Courier New" charset="0"/>
              </a:rPr>
              <a:t>1100 0110 1010 1111 0101 1000 0000 1001 </a:t>
            </a:r>
          </a:p>
          <a:p>
            <a:r>
              <a:rPr lang="en-US" sz="1400">
                <a:latin typeface="Courier New" charset="0"/>
              </a:rPr>
              <a:t>0101 1000 0000 1001 1100 0110 1010 1111</a:t>
            </a:r>
            <a:r>
              <a:rPr lang="en-US" sz="1400">
                <a:latin typeface="Courier" charset="0"/>
              </a:rPr>
              <a:t> </a:t>
            </a:r>
          </a:p>
        </p:txBody>
      </p:sp>
      <p:sp>
        <p:nvSpPr>
          <p:cNvPr id="21521" name="Rectangle 22"/>
          <p:cNvSpPr>
            <a:spLocks noChangeArrowheads="1"/>
          </p:cNvSpPr>
          <p:nvPr/>
        </p:nvSpPr>
        <p:spPr bwMode="auto">
          <a:xfrm>
            <a:off x="844550" y="381635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2" name="Line 23"/>
          <p:cNvSpPr>
            <a:spLocks noChangeShapeType="1"/>
          </p:cNvSpPr>
          <p:nvPr/>
        </p:nvSpPr>
        <p:spPr bwMode="auto">
          <a:xfrm>
            <a:off x="2085975" y="292258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609600" y="607060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005400"/>
                </a:solidFill>
                <a:latin typeface="Calibri" charset="0"/>
              </a:rPr>
              <a:t>Logic Circuit Description</a:t>
            </a:r>
            <a:br>
              <a:rPr lang="en-US" b="1">
                <a:solidFill>
                  <a:srgbClr val="005400"/>
                </a:solidFill>
                <a:latin typeface="Calibri" charset="0"/>
              </a:rPr>
            </a:br>
            <a:r>
              <a:rPr lang="en-US" b="1">
                <a:solidFill>
                  <a:srgbClr val="005400"/>
                </a:solidFill>
                <a:latin typeface="Calibri" charset="0"/>
              </a:rPr>
              <a:t>(Circuit Schematic Diagrams)</a:t>
            </a:r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>
            <a:off x="2286000" y="522446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Rectangle 27"/>
          <p:cNvSpPr>
            <a:spLocks noChangeArrowheads="1"/>
          </p:cNvSpPr>
          <p:nvPr/>
        </p:nvSpPr>
        <p:spPr bwMode="auto">
          <a:xfrm>
            <a:off x="381000" y="536892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Architecture Implementation</a:t>
            </a:r>
          </a:p>
        </p:txBody>
      </p:sp>
      <p:pic>
        <p:nvPicPr>
          <p:cNvPr id="21526" name="Picture 35" descr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4388" y="417830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Rectangle 36"/>
          <p:cNvSpPr>
            <a:spLocks noChangeArrowheads="1"/>
          </p:cNvSpPr>
          <p:nvPr/>
        </p:nvSpPr>
        <p:spPr bwMode="auto">
          <a:xfrm>
            <a:off x="6008688" y="5291138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8" name="TextBox 24"/>
          <p:cNvSpPr txBox="1">
            <a:spLocks noChangeArrowheads="1"/>
          </p:cNvSpPr>
          <p:nvPr/>
        </p:nvSpPr>
        <p:spPr bwMode="auto">
          <a:xfrm>
            <a:off x="6367463" y="2184400"/>
            <a:ext cx="2582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latin typeface="Calibri" charset="0"/>
              </a:rPr>
              <a:t>Anything can be represented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as a </a:t>
            </a:r>
            <a:r>
              <a:rPr lang="en-US" sz="1600" i="1">
                <a:latin typeface="Calibri" charset="0"/>
              </a:rPr>
              <a:t>number</a:t>
            </a:r>
            <a:r>
              <a:rPr lang="en-US" sz="1600">
                <a:latin typeface="Calibri" charset="0"/>
              </a:rPr>
              <a:t>, 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i.e., data or instructions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D9B109-79A3-E341-9704-80EC3CF253E5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513E0-2E5C-2743-9841-8E41BC710CE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03200" y="4046538"/>
            <a:ext cx="6637338" cy="281146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Truth Table Example </a:t>
            </a:r>
            <a:r>
              <a:rPr lang="en-US" dirty="0" smtClean="0"/>
              <a:t>#3: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32-bit Unsigned Adder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8E8FF5-DB3B-B74E-B9C6-DFDA4FBA3CD9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57C6C-A552-2A43-817E-7AA316BC3FD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49158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01800"/>
            <a:ext cx="7366000" cy="4565650"/>
          </a:xfrm>
        </p:spPr>
      </p:pic>
      <p:sp>
        <p:nvSpPr>
          <p:cNvPr id="2502660" name="Rectangle 4"/>
          <p:cNvSpPr>
            <a:spLocks noChangeArrowheads="1"/>
          </p:cNvSpPr>
          <p:nvPr/>
        </p:nvSpPr>
        <p:spPr bwMode="auto">
          <a:xfrm>
            <a:off x="7373938" y="3779838"/>
            <a:ext cx="1285875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How</a:t>
            </a:r>
            <a:br>
              <a:rPr lang="en-US" sz="3200" dirty="0">
                <a:solidFill>
                  <a:srgbClr val="000000"/>
                </a:solidFill>
                <a:latin typeface="+mn-lt"/>
              </a:rPr>
            </a:br>
            <a:r>
              <a:rPr lang="en-US" sz="3200" dirty="0">
                <a:solidFill>
                  <a:srgbClr val="000000"/>
                </a:solidFill>
                <a:latin typeface="+mn-lt"/>
              </a:rPr>
              <a:t>Many</a:t>
            </a:r>
            <a:br>
              <a:rPr lang="en-US" sz="3200" dirty="0">
                <a:solidFill>
                  <a:srgbClr val="000000"/>
                </a:solidFill>
                <a:latin typeface="+mn-lt"/>
              </a:rPr>
            </a:br>
            <a:r>
              <a:rPr lang="en-US" sz="3200" dirty="0">
                <a:solidFill>
                  <a:srgbClr val="000000"/>
                </a:solidFill>
                <a:latin typeface="+mn-lt"/>
              </a:rPr>
              <a:t>Rows?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2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2660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Switching Networks, Transistors</a:t>
            </a:r>
          </a:p>
          <a:p>
            <a:pPr eaLnBrk="1" hangingPunct="1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Combinational Logic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/>
              <a:t>Break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Combinational Logic (cont'd)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 Elements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159CD2-E819-CE40-AED3-31113AD41961}" type="datetime1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89F4-F6D7-D246-ABE4-6820186B87D8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2010 -- Lecture #22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plus for OR </a:t>
            </a:r>
          </a:p>
          <a:p>
            <a:pPr lvl="1"/>
            <a:r>
              <a:rPr lang="en-US" dirty="0" smtClean="0"/>
              <a:t>“logical sum”</a:t>
            </a:r>
          </a:p>
          <a:p>
            <a:r>
              <a:rPr lang="en-US" dirty="0" smtClean="0"/>
              <a:t>Use product for AND (</a:t>
            </a:r>
            <a:r>
              <a:rPr lang="en-US" dirty="0" err="1" smtClean="0"/>
              <a:t>a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err="1" smtClean="0"/>
              <a:t>b</a:t>
            </a:r>
            <a:r>
              <a:rPr lang="en-US" dirty="0" smtClean="0"/>
              <a:t> or implied via </a:t>
            </a:r>
            <a:r>
              <a:rPr lang="en-US" dirty="0" err="1" smtClean="0"/>
              <a:t>ab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“logical product”</a:t>
            </a:r>
          </a:p>
          <a:p>
            <a:r>
              <a:rPr lang="en-US" dirty="0" smtClean="0"/>
              <a:t>“Hat” to mean complement (NOT) </a:t>
            </a:r>
          </a:p>
          <a:p>
            <a:r>
              <a:rPr lang="en-US" dirty="0" smtClean="0"/>
              <a:t>Thus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ab</a:t>
            </a:r>
            <a:r>
              <a:rPr lang="en-US" dirty="0" smtClean="0"/>
              <a:t> + a + 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= 	</a:t>
            </a:r>
            <a:r>
              <a:rPr lang="en-US" dirty="0" err="1" smtClean="0"/>
              <a:t>a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err="1" smtClean="0"/>
              <a:t>b</a:t>
            </a:r>
            <a:r>
              <a:rPr lang="en-US" dirty="0" smtClean="0"/>
              <a:t> + a + 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= 	(a AND </a:t>
            </a:r>
            <a:r>
              <a:rPr lang="en-US" dirty="0" err="1" smtClean="0"/>
              <a:t>b</a:t>
            </a:r>
            <a:r>
              <a:rPr lang="en-US" dirty="0" smtClean="0"/>
              <a:t>) OR a OR (NOT </a:t>
            </a:r>
            <a:r>
              <a:rPr lang="en-US" dirty="0" err="1" smtClean="0"/>
              <a:t>c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91EF-7C1E-E243-BCD9-9D192BC95631}" type="datetime1">
              <a:rPr lang="en-US" smtClean="0"/>
              <a:pPr/>
              <a:t>7/20/2011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33601" y="4605867"/>
            <a:ext cx="355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02934" y="5130800"/>
            <a:ext cx="355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Boolean Algebra: </a:t>
            </a:r>
            <a:r>
              <a:rPr lang="en-US" dirty="0" smtClean="0"/>
              <a:t>Circuit &amp; Algebraic Simplification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10658" r="-10658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19A3522-69DB-644C-9859-4D4F0CC22990}" type="datetime1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2010 --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11183-8E13-4C48-869E-7D2597D2360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89916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a typeface="新細明體" charset="-120"/>
                <a:cs typeface="新細明體" charset="-120"/>
              </a:rPr>
              <a:t>Laws of </a:t>
            </a:r>
            <a:r>
              <a:rPr lang="en-US" altLang="zh-TW" dirty="0" smtClean="0">
                <a:ea typeface="新細明體" charset="-120"/>
                <a:cs typeface="新細明體" charset="-120"/>
              </a:rPr>
              <a:t>Boolean Algebra</a:t>
            </a:r>
            <a:endParaRPr lang="en-US" altLang="zh-TW" dirty="0">
              <a:ea typeface="新細明體" charset="-120"/>
              <a:cs typeface="新細明體" charset="-12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BD3283-82C7-CA46-B368-2B745CE500D0}" type="datetime1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2010 -- Lecture #23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4C87B-43A8-8F46-8AA2-A02CAEC51FD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Boolean Algebraic </a:t>
            </a:r>
            <a:r>
              <a:rPr lang="en-US" dirty="0" smtClean="0"/>
              <a:t>Simplification Example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-45120" b="-4512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FD0CF8D-7662-1B4F-9376-CBC7FA3C9E13}" type="datetime1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2010 -- Lecture #23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F7988-85C2-6F4F-ADC4-2B5AB146605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65200" y="3352800"/>
            <a:ext cx="7772400" cy="474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65200" y="3962400"/>
            <a:ext cx="7772400" cy="474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5200" y="4605338"/>
            <a:ext cx="7772400" cy="474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Representations of CL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Truth Table</a:t>
            </a:r>
          </a:p>
          <a:p>
            <a:r>
              <a:rPr lang="en-US" dirty="0" smtClean="0"/>
              <a:t>Boolean Expression</a:t>
            </a:r>
          </a:p>
          <a:p>
            <a:r>
              <a:rPr lang="en-US" dirty="0" smtClean="0"/>
              <a:t>Circuit Diagram</a:t>
            </a:r>
          </a:p>
          <a:p>
            <a:r>
              <a:rPr lang="en-US" dirty="0" smtClean="0"/>
              <a:t>Can go from any one of these representations to another:</a:t>
            </a:r>
          </a:p>
          <a:p>
            <a:pPr lvl="1"/>
            <a:r>
              <a:rPr lang="en-US" dirty="0" smtClean="0"/>
              <a:t>TT =&gt; Expression, Sum Of Products</a:t>
            </a:r>
          </a:p>
          <a:p>
            <a:pPr lvl="1"/>
            <a:r>
              <a:rPr lang="en-US" dirty="0" smtClean="0"/>
              <a:t>Expression &lt;=&gt; Circuit Diagram, Just read it off</a:t>
            </a:r>
          </a:p>
          <a:p>
            <a:pPr lvl="1"/>
            <a:r>
              <a:rPr lang="en-US" dirty="0" smtClean="0"/>
              <a:t>Expression/Diagram =&gt; TT, Try all the inputs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91EF-7C1E-E243-BCD9-9D192BC95631}" type="datetime1">
              <a:rPr lang="en-US" smtClean="0"/>
              <a:pPr/>
              <a:t>7/20/2011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2011 -- 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7715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Signals </a:t>
            </a:r>
            <a:r>
              <a:rPr lang="en-US" dirty="0" smtClean="0"/>
              <a:t>and Timing Diagrams</a:t>
            </a:r>
            <a:endParaRPr lang="en-US" dirty="0"/>
          </a:p>
        </p:txBody>
      </p:sp>
      <p:pic>
        <p:nvPicPr>
          <p:cNvPr id="2413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655" r="6195" b="9038"/>
          <a:stretch>
            <a:fillRect/>
          </a:stretch>
        </p:blipFill>
        <p:spPr>
          <a:xfrm>
            <a:off x="161925" y="950913"/>
            <a:ext cx="8839200" cy="5326062"/>
          </a:xfrm>
        </p:spPr>
      </p:pic>
      <p:sp>
        <p:nvSpPr>
          <p:cNvPr id="4" name="Rectangle 3"/>
          <p:cNvSpPr/>
          <p:nvPr/>
        </p:nvSpPr>
        <p:spPr>
          <a:xfrm>
            <a:off x="57150" y="2238375"/>
            <a:ext cx="1724025" cy="40005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5" y="3457575"/>
            <a:ext cx="2733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group of wires when interpreted as a bit field is called a Bus.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161925"/>
            <a:ext cx="8534400" cy="4746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Combinational Logic Circuit </a:t>
            </a:r>
            <a:r>
              <a:rPr lang="en-US" dirty="0"/>
              <a:t>Delay</a:t>
            </a:r>
          </a:p>
        </p:txBody>
      </p:sp>
      <p:pic>
        <p:nvPicPr>
          <p:cNvPr id="2271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059" t="3917" r="7059" b="2068"/>
          <a:stretch>
            <a:fillRect/>
          </a:stretch>
        </p:blipFill>
        <p:spPr>
          <a:xfrm>
            <a:off x="1676400" y="762000"/>
            <a:ext cx="5943600" cy="5862638"/>
          </a:xfrm>
        </p:spPr>
      </p:pic>
      <p:sp>
        <p:nvSpPr>
          <p:cNvPr id="2271236" name="Rectangle 4"/>
          <p:cNvSpPr>
            <a:spLocks noChangeArrowheads="1"/>
          </p:cNvSpPr>
          <p:nvPr/>
        </p:nvSpPr>
        <p:spPr bwMode="auto">
          <a:xfrm>
            <a:off x="2590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271237" name="Rectangle 5"/>
          <p:cNvSpPr>
            <a:spLocks noChangeArrowheads="1"/>
          </p:cNvSpPr>
          <p:nvPr/>
        </p:nvSpPr>
        <p:spPr bwMode="auto">
          <a:xfrm>
            <a:off x="2590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2271238" name="Rectangle 6"/>
          <p:cNvSpPr>
            <a:spLocks noChangeArrowheads="1"/>
          </p:cNvSpPr>
          <p:nvPr/>
        </p:nvSpPr>
        <p:spPr bwMode="auto">
          <a:xfrm>
            <a:off x="3352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271239" name="Rectangle 7"/>
          <p:cNvSpPr>
            <a:spLocks noChangeArrowheads="1"/>
          </p:cNvSpPr>
          <p:nvPr/>
        </p:nvSpPr>
        <p:spPr bwMode="auto">
          <a:xfrm>
            <a:off x="4114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2271240" name="Rectangle 8"/>
          <p:cNvSpPr>
            <a:spLocks noChangeArrowheads="1"/>
          </p:cNvSpPr>
          <p:nvPr/>
        </p:nvSpPr>
        <p:spPr bwMode="auto">
          <a:xfrm>
            <a:off x="48006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271241" name="Rectangle 9"/>
          <p:cNvSpPr>
            <a:spLocks noChangeArrowheads="1"/>
          </p:cNvSpPr>
          <p:nvPr/>
        </p:nvSpPr>
        <p:spPr bwMode="auto">
          <a:xfrm>
            <a:off x="3276600" y="42672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10</a:t>
            </a:r>
          </a:p>
        </p:txBody>
      </p:sp>
      <p:sp>
        <p:nvSpPr>
          <p:cNvPr id="2271242" name="Rectangle 10"/>
          <p:cNvSpPr>
            <a:spLocks noChangeArrowheads="1"/>
          </p:cNvSpPr>
          <p:nvPr/>
        </p:nvSpPr>
        <p:spPr bwMode="auto">
          <a:xfrm>
            <a:off x="4114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2271243" name="Rectangle 11"/>
          <p:cNvSpPr>
            <a:spLocks noChangeArrowheads="1"/>
          </p:cNvSpPr>
          <p:nvPr/>
        </p:nvSpPr>
        <p:spPr bwMode="auto">
          <a:xfrm>
            <a:off x="48006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2271244" name="Rectangle 12"/>
          <p:cNvSpPr>
            <a:spLocks noChangeArrowheads="1"/>
          </p:cNvSpPr>
          <p:nvPr/>
        </p:nvSpPr>
        <p:spPr bwMode="auto">
          <a:xfrm>
            <a:off x="25908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5</a:t>
            </a:r>
          </a:p>
        </p:txBody>
      </p:sp>
      <p:sp>
        <p:nvSpPr>
          <p:cNvPr id="2271245" name="Rectangle 13"/>
          <p:cNvSpPr>
            <a:spLocks noChangeArrowheads="1"/>
          </p:cNvSpPr>
          <p:nvPr/>
        </p:nvSpPr>
        <p:spPr bwMode="auto">
          <a:xfrm>
            <a:off x="3429000" y="51054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13</a:t>
            </a:r>
          </a:p>
        </p:txBody>
      </p:sp>
      <p:sp>
        <p:nvSpPr>
          <p:cNvPr id="2271246" name="Rectangle 14"/>
          <p:cNvSpPr>
            <a:spLocks noChangeArrowheads="1"/>
          </p:cNvSpPr>
          <p:nvPr/>
        </p:nvSpPr>
        <p:spPr bwMode="auto">
          <a:xfrm>
            <a:off x="42672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4</a:t>
            </a:r>
          </a:p>
        </p:txBody>
      </p:sp>
      <p:sp>
        <p:nvSpPr>
          <p:cNvPr id="2271247" name="Rectangle 15"/>
          <p:cNvSpPr>
            <a:spLocks noChangeArrowheads="1"/>
          </p:cNvSpPr>
          <p:nvPr/>
        </p:nvSpPr>
        <p:spPr bwMode="auto">
          <a:xfrm>
            <a:off x="5105400" y="51054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9775" y="3667125"/>
            <a:ext cx="3038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is always some delay before a Combinational Logic’s output updates to reflect the inputs.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of Circuits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 smtClean="0">
                <a:solidFill>
                  <a:srgbClr val="000000"/>
                </a:solidFill>
                <a:ea typeface="+mn-ea"/>
                <a:cs typeface="+mn-cs"/>
              </a:rPr>
              <a:t>Synchronous Digital Systems 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consist of two basic types of circuits: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Combinational Logic (CL) circuits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Output is a function of the inputs only, not the history of its execution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E.g., circuits to add A, B (</a:t>
            </a:r>
            <a:r>
              <a:rPr lang="en-US" dirty="0" err="1" smtClean="0">
                <a:solidFill>
                  <a:srgbClr val="000000"/>
                </a:solidFill>
                <a:ea typeface="+mn-ea"/>
              </a:rPr>
              <a:t>ALUs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Sequential Logic (SL)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Circuits that “remember” or store information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aka “State Elements”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E.g., memories and registers (Registers)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CEA9D8-2DA5-514B-9134-4C3BA786F044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8D7DF-525F-7D46-885E-65CB5685D7B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4200525"/>
            <a:ext cx="8362950" cy="160020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Switching Networks, Transistors</a:t>
            </a:r>
          </a:p>
          <a:p>
            <a:pPr eaLnBrk="1" hangingPunct="1"/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Combinational Logic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Break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Combinational Logic (cont'd)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 Elements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159CD2-E819-CE40-AED3-31113AD41961}" type="datetime1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89F4-F6D7-D246-ABE4-6820186B87D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2010 -- Lecture #22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Uses for State Elements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dirty="0" smtClean="0"/>
              <a:t>Place to store values for some amount of time:</a:t>
            </a:r>
          </a:p>
          <a:p>
            <a:pPr lvl="1" eaLnBrk="1" hangingPunct="1"/>
            <a:r>
              <a:rPr lang="en-GB" dirty="0" smtClean="0"/>
              <a:t>Register files (like $1-$31 on the MIPS)</a:t>
            </a:r>
          </a:p>
          <a:p>
            <a:pPr lvl="1" eaLnBrk="1" hangingPunct="1"/>
            <a:r>
              <a:rPr lang="en-GB" dirty="0" smtClean="0"/>
              <a:t>Memory (caches, and main memory)</a:t>
            </a:r>
          </a:p>
          <a:p>
            <a:pPr eaLnBrk="1" hangingPunct="1"/>
            <a:r>
              <a:rPr lang="en-GB" i="1" dirty="0" smtClean="0">
                <a:solidFill>
                  <a:srgbClr val="0000FF"/>
                </a:solidFill>
              </a:rPr>
              <a:t>Help control flow of information between combinational logic blocks</a:t>
            </a:r>
          </a:p>
          <a:p>
            <a:pPr lvl="1" eaLnBrk="1" hangingPunct="1"/>
            <a:r>
              <a:rPr lang="en-GB" dirty="0" smtClean="0"/>
              <a:t>State elements are used to hold up the movement of information at the inputs to combinational logic blocks and allow for orderly passage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1A8010-494E-5F41-B373-1B3D67D24991}" type="datetime1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092EC-4C6B-A745-BA8E-07B4FE9C6AB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2010 -- Lecture #23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Example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3863" y="3614738"/>
            <a:ext cx="807815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latin typeface="+mn-lt"/>
                <a:ea typeface="DejaVu Sans" charset="0"/>
                <a:cs typeface="DejaVu Sans" charset="0"/>
              </a:rPr>
              <a:t>Want:</a:t>
            </a:r>
            <a:r>
              <a:rPr lang="en-GB" sz="3200" dirty="0">
                <a:latin typeface="Courier"/>
                <a:ea typeface="DejaVu Sans" charset="0"/>
                <a:cs typeface="Courier"/>
              </a:rPr>
              <a:t> </a:t>
            </a:r>
            <a:r>
              <a:rPr lang="en-GB" sz="3200" b="1" dirty="0" smtClean="0">
                <a:latin typeface="Courier"/>
                <a:ea typeface="DejaVu Sans" charset="0"/>
                <a:cs typeface="Courier"/>
              </a:rPr>
              <a:t>  </a:t>
            </a:r>
            <a:r>
              <a:rPr lang="en-GB" sz="3200" dirty="0" smtClean="0">
                <a:latin typeface="Courier New" charset="0"/>
                <a:ea typeface="DejaVu Sans" charset="0"/>
                <a:cs typeface="DejaVu Sans" charset="0"/>
              </a:rPr>
              <a:t>S=0</a:t>
            </a:r>
            <a:r>
              <a:rPr lang="en-GB" sz="3200" dirty="0">
                <a:latin typeface="Courier New" charset="0"/>
                <a:ea typeface="DejaVu Sans" charset="0"/>
                <a:cs typeface="DejaVu Sans" charset="0"/>
              </a:rPr>
              <a:t>; </a:t>
            </a:r>
          </a:p>
          <a:p>
            <a:pP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  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For X</a:t>
            </a:r>
            <a:r>
              <a:rPr lang="en-GB" sz="3200" baseline="-250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1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,X</a:t>
            </a:r>
            <a:r>
              <a:rPr lang="en-GB" sz="3200" baseline="-250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2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,X</a:t>
            </a:r>
            <a:r>
              <a:rPr lang="en-GB" sz="3200" baseline="-250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3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over time... </a:t>
            </a:r>
            <a:endParaRPr lang="en-GB" sz="3200" dirty="0">
              <a:solidFill>
                <a:srgbClr val="000000"/>
              </a:solidFill>
              <a:latin typeface="Courier New" charset="0"/>
              <a:ea typeface="DejaVu Sans" charset="0"/>
              <a:cs typeface="DejaVu Sans" charset="0"/>
            </a:endParaRPr>
          </a:p>
          <a:p>
            <a:pP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		  </a:t>
            </a:r>
            <a:r>
              <a:rPr lang="en-GB" sz="3200" dirty="0" smtClean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S </a:t>
            </a: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= S + X</a:t>
            </a:r>
            <a:r>
              <a:rPr lang="en-GB" sz="3200" baseline="-250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3063" y="1430338"/>
            <a:ext cx="77676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Why do we need to control the flow of information?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23863" y="4902200"/>
            <a:ext cx="8364537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Assume:</a:t>
            </a:r>
          </a:p>
          <a:p>
            <a:pPr lvl="1"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Each X value is applied in succession, one per cycle</a:t>
            </a:r>
          </a:p>
          <a:p>
            <a:pPr lvl="1"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sum since time 1 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is </a:t>
            </a: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present on 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4AC7AE-5B1A-CF47-B930-DF10DC66313D}" type="datetime1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CD460-6FDA-3147-B836-35C786A2865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2010 -- Lecture #23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36938" y="2065338"/>
            <a:ext cx="2133600" cy="1608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</a:rPr>
              <a:t>SUM</a:t>
            </a:r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2217738" y="2870200"/>
            <a:ext cx="1219200" cy="7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54663" y="2886075"/>
            <a:ext cx="1219200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2590006" y="2675732"/>
            <a:ext cx="423863" cy="355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5910262" y="2692401"/>
            <a:ext cx="422275" cy="355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2641600"/>
            <a:ext cx="392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X</a:t>
            </a:r>
            <a:r>
              <a:rPr lang="en-US" sz="2400" baseline="-25000" dirty="0">
                <a:latin typeface="+mn-lt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3863" y="2624138"/>
            <a:ext cx="3254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S</a:t>
            </a:r>
            <a:endParaRPr lang="en-US" sz="2400" baseline="-250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953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First Try: Does this work?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48FE242-EFAD-7940-8091-0D787B17F036}" type="datetime1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2010 -- Lecture #23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011F-DD40-4E42-A272-3842F5CD23B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/>
          <a:srcRect l="2142" t="7140" r="18484" b="10910"/>
          <a:stretch>
            <a:fillRect/>
          </a:stretch>
        </p:blipFill>
        <p:spPr bwMode="auto">
          <a:xfrm>
            <a:off x="2176463" y="1709738"/>
            <a:ext cx="3276600" cy="221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8800" y="4191000"/>
            <a:ext cx="8008938" cy="206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C0128"/>
                </a:solidFill>
                <a:latin typeface="Calibri" charset="0"/>
                <a:ea typeface="DejaVu Sans" charset="0"/>
                <a:cs typeface="DejaVu Sans" charset="0"/>
              </a:rPr>
              <a:t>No!</a:t>
            </a:r>
            <a:r>
              <a:rPr lang="en-GB" sz="3200" dirty="0">
                <a:solidFill>
                  <a:srgbClr val="063DE8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</a:p>
          <a:p>
            <a:pP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Reason #1: How to control the next iteration of the ‘for’ loop?</a:t>
            </a:r>
          </a:p>
          <a:p>
            <a:pP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Reason #2: How do we say: ‘S=0’?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538663" y="3357563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solidFill>
                  <a:srgbClr val="FF0000"/>
                </a:solidFill>
                <a:latin typeface="+mn-lt"/>
                <a:ea typeface="DejaVu Sans" charset="0"/>
                <a:cs typeface="DejaVu Sans" charset="0"/>
              </a:rPr>
              <a:t>Feedback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5951" y="170497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953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Second Try: How About This?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143BCD-89C1-1849-AF3A-DC08A2C7BEFA}" type="datetime1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2010 -- Lecture #23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F8648-9865-F84F-B642-51C50514464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 l="1266" t="8461" r="5836" b="8012"/>
          <a:stretch>
            <a:fillRect/>
          </a:stretch>
        </p:blipFill>
        <p:spPr bwMode="auto">
          <a:xfrm>
            <a:off x="93663" y="1203325"/>
            <a:ext cx="6096000" cy="283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56736" y="4129088"/>
            <a:ext cx="6408553" cy="199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304800" y="4635500"/>
            <a:ext cx="1438275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Rough</a:t>
            </a:r>
            <a:b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timing …</a:t>
            </a:r>
          </a:p>
        </p:txBody>
      </p:sp>
      <p:sp>
        <p:nvSpPr>
          <p:cNvPr id="31753" name="Text Box 5"/>
          <p:cNvSpPr txBox="1">
            <a:spLocks noChangeArrowheads="1"/>
          </p:cNvSpPr>
          <p:nvPr/>
        </p:nvSpPr>
        <p:spPr bwMode="auto">
          <a:xfrm>
            <a:off x="6248400" y="1338263"/>
            <a:ext cx="2665413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Register is used to </a:t>
            </a:r>
            <a:b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hold up the transfer </a:t>
            </a:r>
            <a:b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of data to adder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9338" y="6129338"/>
            <a:ext cx="6492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2968625" y="6281738"/>
            <a:ext cx="6056313" cy="33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116262" y="5180014"/>
            <a:ext cx="2049463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135438" y="5124450"/>
            <a:ext cx="2047875" cy="317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127626" y="5156202"/>
            <a:ext cx="2049462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100763" y="5165725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138988" y="5127625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953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Register Internals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3868738"/>
            <a:ext cx="8077200" cy="2611437"/>
          </a:xfrm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/>
              <a:t>n</a:t>
            </a:r>
            <a:r>
              <a:rPr lang="en-GB" sz="2800" dirty="0"/>
              <a:t> instances of a </a:t>
            </a:r>
            <a:r>
              <a:rPr lang="en-GB" sz="2800" dirty="0">
                <a:solidFill>
                  <a:srgbClr val="0000FF"/>
                </a:solidFill>
              </a:rPr>
              <a:t>“Flip-Flop”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rgbClr val="0000FF"/>
                </a:solidFill>
              </a:rPr>
              <a:t>Flip-flop </a:t>
            </a:r>
            <a:r>
              <a:rPr lang="en-GB" sz="2800" dirty="0"/>
              <a:t>name because the output flips and flops between 0 and 1 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D is “</a:t>
            </a:r>
            <a:r>
              <a:rPr lang="en-GB" sz="2800" dirty="0" smtClean="0"/>
              <a:t>data input”</a:t>
            </a:r>
            <a:r>
              <a:rPr lang="en-GB" sz="2800" dirty="0"/>
              <a:t>, Q is </a:t>
            </a:r>
            <a:r>
              <a:rPr lang="en-GB" sz="2800" dirty="0" smtClean="0"/>
              <a:t>“data output</a:t>
            </a:r>
            <a:r>
              <a:rPr lang="en-GB" sz="2800" dirty="0"/>
              <a:t>”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Also called </a:t>
            </a:r>
            <a:r>
              <a:rPr lang="en-GB" sz="2800" dirty="0" smtClean="0"/>
              <a:t>“D-</a:t>
            </a:r>
            <a:r>
              <a:rPr lang="en-GB" sz="2800" dirty="0"/>
              <a:t>type Flip-Flop”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 l="1825" r="1825"/>
          <a:stretch>
            <a:fillRect/>
          </a:stretch>
        </p:blipFill>
        <p:spPr bwMode="auto">
          <a:xfrm>
            <a:off x="685800" y="1346200"/>
            <a:ext cx="78486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151DA1-C664-BF48-8357-02311F018C9A}" type="datetime1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45862-AEC5-7C47-856E-7FCCFE484B7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2010 -- Lecture #23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Flip-Flop Timing Behavior (1/2)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15338" cy="241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400" smtClean="0"/>
              <a:t>Edge-triggered d-type flip-flop</a:t>
            </a:r>
          </a:p>
          <a:p>
            <a:pPr lvl="1" eaLnBrk="1" hangingPunct="1"/>
            <a:r>
              <a:rPr lang="en-GB" sz="2000" smtClean="0"/>
              <a:t>This one is “positive edge-triggered”</a:t>
            </a:r>
          </a:p>
          <a:p>
            <a:pPr eaLnBrk="1" hangingPunct="1"/>
            <a:r>
              <a:rPr lang="en-GB" sz="2400" smtClean="0"/>
              <a:t>“On the rising edge of the clock, input d is sampled and transferred to the output. At other times, the input d is ignored and the previously sampled value is retained.”</a:t>
            </a:r>
          </a:p>
          <a:p>
            <a:pPr eaLnBrk="1" hangingPunct="1"/>
            <a:r>
              <a:rPr lang="en-GB" sz="2400" smtClean="0"/>
              <a:t>Example waveforms: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CF3F83-7510-2347-923A-CD85C7DC2F2C}" type="datetime1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2010 -- Lecture #23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19AC4-46FA-0841-A309-3C45AEBDED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3"/>
          <a:srcRect l="2629" t="4941" r="7019" b="3650"/>
          <a:stretch>
            <a:fillRect/>
          </a:stretch>
        </p:blipFill>
        <p:spPr bwMode="auto">
          <a:xfrm>
            <a:off x="254000" y="3708400"/>
            <a:ext cx="8763000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0" y="1795463"/>
            <a:ext cx="871538" cy="57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5400000">
            <a:off x="508000" y="5384800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760538" y="5418138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963863" y="5435600"/>
            <a:ext cx="2776538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216400" y="5435600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1600201" y="5799137"/>
            <a:ext cx="931862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2870994" y="5376069"/>
            <a:ext cx="930275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4071937" y="5816601"/>
            <a:ext cx="931863" cy="373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5326063" y="5834063"/>
            <a:ext cx="930275" cy="371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take a portrait – timing right before and after taking picture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Set up time </a:t>
            </a:r>
            <a:r>
              <a:rPr lang="en-US" dirty="0" smtClean="0"/>
              <a:t>– don’t move since about to take picture (open camera shutter)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Hold time </a:t>
            </a:r>
            <a:r>
              <a:rPr lang="en-US" dirty="0" smtClean="0"/>
              <a:t>– need to hold still after shutter opens until camera shutter closes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Time to data </a:t>
            </a:r>
            <a:r>
              <a:rPr lang="en-US" dirty="0" smtClean="0"/>
              <a:t>– time from open shutter until can see image on output (viewfinder)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91EF-7C1E-E243-BCD9-9D192BC95631}" type="datetime1">
              <a:rPr lang="en-US" smtClean="0"/>
              <a:pPr/>
              <a:t>7/20/2011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953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Flip-Flop Timing Behavior (2/2)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/>
          <a:srcRect l="5159" t="4839" r="5054" b="754"/>
          <a:stretch>
            <a:fillRect/>
          </a:stretch>
        </p:blipFill>
        <p:spPr bwMode="auto">
          <a:xfrm>
            <a:off x="304800" y="3640138"/>
            <a:ext cx="6248400" cy="280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4"/>
          <a:srcRect l="72557" t="20433" r="7019" b="39752"/>
          <a:stretch>
            <a:fillRect/>
          </a:stretch>
        </p:blipFill>
        <p:spPr bwMode="auto">
          <a:xfrm>
            <a:off x="6934200" y="4122738"/>
            <a:ext cx="1981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15338" cy="2413000"/>
          </a:xfrm>
        </p:spPr>
        <p:txBody>
          <a:bodyPr/>
          <a:lstStyle/>
          <a:p>
            <a:pPr eaLnBrk="1" hangingPunct="1"/>
            <a:r>
              <a:rPr lang="en-GB" sz="2400" smtClean="0"/>
              <a:t>Edge-triggered d-type flip-flop</a:t>
            </a:r>
          </a:p>
          <a:p>
            <a:pPr lvl="1" eaLnBrk="1" hangingPunct="1"/>
            <a:r>
              <a:rPr lang="en-GB" sz="2000" smtClean="0"/>
              <a:t>This one is “positive edge-triggered”</a:t>
            </a:r>
          </a:p>
          <a:p>
            <a:pPr eaLnBrk="1" hangingPunct="1"/>
            <a:r>
              <a:rPr lang="en-GB" sz="2400" smtClean="0"/>
              <a:t>“On the rising edge of the clock, input d is sampled and transferred to the output. At other times, the input d is ignored  and the previously sampled value is retained.”</a:t>
            </a: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7000" y="1795463"/>
            <a:ext cx="871538" cy="57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636850-4606-AF4C-BE82-8346AF75F95F}" type="datetime1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88109-226F-5C42-8874-820D8F5229C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2010 -- Lecture #23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100138" y="5046663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/>
          <a:srcRect l="1416" t="6276" r="9512" b="8902"/>
          <a:stretch>
            <a:fillRect/>
          </a:stretch>
        </p:blipFill>
        <p:spPr bwMode="auto">
          <a:xfrm>
            <a:off x="185738" y="3776663"/>
            <a:ext cx="6400800" cy="274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4"/>
          <a:srcRect l="3709" t="2322" r="8333" b="12802"/>
          <a:stretch>
            <a:fillRect/>
          </a:stretch>
        </p:blipFill>
        <p:spPr bwMode="auto">
          <a:xfrm>
            <a:off x="228600" y="871538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88" name="Rectangle 1"/>
          <p:cNvSpPr>
            <a:spLocks noGrp="1" noChangeArrowheads="1"/>
          </p:cNvSpPr>
          <p:nvPr>
            <p:ph type="title"/>
          </p:nvPr>
        </p:nvSpPr>
        <p:spPr>
          <a:xfrm>
            <a:off x="3098800" y="203200"/>
            <a:ext cx="5588000" cy="128587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Revisited</a:t>
            </a:r>
            <a:br>
              <a:rPr lang="en-GB"/>
            </a:br>
            <a:r>
              <a:rPr lang="en-GB"/>
              <a:t>Proper Timing (2/2)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22800" y="1498600"/>
            <a:ext cx="4521200" cy="2987675"/>
          </a:xfrm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signal </a:t>
            </a:r>
            <a:r>
              <a:rPr lang="en-GB" sz="2000" smtClean="0"/>
              <a:t>shown</a:t>
            </a:r>
          </a:p>
          <a:p>
            <a:pPr eaLnBrk="1" hangingPunct="1"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Also, in practice X might not arrive to the adder at the same time as S</a:t>
            </a:r>
            <a:r>
              <a:rPr lang="en-GB" sz="2000" baseline="-25000"/>
              <a:t>i-1</a:t>
            </a:r>
          </a:p>
          <a:p>
            <a:pPr eaLnBrk="1" hangingPunct="1"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</a:t>
            </a:r>
            <a:r>
              <a:rPr lang="en-GB" sz="2000"/>
              <a:t> temporarily is wrong, but register always captures correct </a:t>
            </a:r>
            <a:r>
              <a:rPr lang="en-GB" sz="2000" smtClean="0"/>
              <a:t>value</a:t>
            </a:r>
          </a:p>
          <a:p>
            <a:pPr eaLnBrk="1" hangingPunct="1"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In good circuits, instability never happens around rising edge of </a:t>
            </a:r>
            <a:r>
              <a:rPr lang="en-GB" sz="2000" smtClean="0"/>
              <a:t>clk</a:t>
            </a:r>
          </a:p>
          <a:p>
            <a:pPr eaLnBrk="1" hangingPunct="1"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5"/>
          <a:srcRect l="75175" t="10463" r="3093" b="27344"/>
          <a:stretch>
            <a:fillRect/>
          </a:stretch>
        </p:blipFill>
        <p:spPr bwMode="auto">
          <a:xfrm>
            <a:off x="6872288" y="4478338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374109-49CA-5843-8B6F-00CAC0FBE565}" type="datetime1">
              <a:rPr lang="en-US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F7D1-FC7C-0A4B-8247-88F934AADE9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Fall 2010 -- Lecture #23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514475" y="54943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62201" y="5511800"/>
            <a:ext cx="2049462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259138" y="55118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“And </a:t>
            </a:r>
            <a:r>
              <a:rPr lang="en-US" dirty="0" smtClean="0"/>
              <a:t>In Conclusion..”</a:t>
            </a:r>
            <a:endParaRPr lang="en-US" dirty="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Hardware systems are constructed from </a:t>
            </a:r>
            <a:r>
              <a:rPr lang="en-US" i="1" dirty="0" smtClean="0">
                <a:solidFill>
                  <a:srgbClr val="0000FF"/>
                </a:solidFill>
              </a:rPr>
              <a:t>Stateless </a:t>
            </a:r>
            <a:r>
              <a:rPr lang="en-US" dirty="0" smtClean="0"/>
              <a:t>Combinational Logic and </a:t>
            </a:r>
            <a:r>
              <a:rPr lang="en-US" i="1" dirty="0" err="1" smtClean="0">
                <a:solidFill>
                  <a:srgbClr val="0000FF"/>
                </a:solidFill>
              </a:rPr>
              <a:t>Stateful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“Memory” Logic (Registers)</a:t>
            </a:r>
          </a:p>
          <a:p>
            <a:r>
              <a:rPr lang="en-US" dirty="0" smtClean="0"/>
              <a:t>Real world voltages are analog, but are quantized to represent logic 0 and logic 1</a:t>
            </a:r>
          </a:p>
          <a:p>
            <a:r>
              <a:rPr lang="en-US" dirty="0" smtClean="0"/>
              <a:t>Alternate representations for Combinational Logic: Truth table, </a:t>
            </a:r>
            <a:r>
              <a:rPr lang="en-US" dirty="0" err="1" smtClean="0"/>
              <a:t>boolean</a:t>
            </a:r>
            <a:r>
              <a:rPr lang="en-US" dirty="0" smtClean="0"/>
              <a:t> expression, gates</a:t>
            </a:r>
            <a:endParaRPr lang="en-US" dirty="0" smtClean="0"/>
          </a:p>
          <a:p>
            <a:r>
              <a:rPr lang="en-US" dirty="0" smtClean="0"/>
              <a:t>Boolean Algebra </a:t>
            </a:r>
            <a:r>
              <a:rPr lang="en-US" dirty="0" smtClean="0"/>
              <a:t>allows minimization of gates</a:t>
            </a:r>
          </a:p>
          <a:p>
            <a:r>
              <a:rPr lang="en-US" dirty="0" smtClean="0"/>
              <a:t>State registers implemented from Flip-flops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C123FE-B426-DE41-A1C3-86C76B0EA6AF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946B9-29A8-494E-A355-6DFE277D15B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Hardware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0263" cy="4851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Next several weeks: we’ll study how a modern processor is built; starting with basic elements as building blocks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Why study hardware design?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Understand capabilities and limitations of hw in general and processors in particular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What processors can do fast and what they can’t do fast </a:t>
            </a:r>
            <a:br>
              <a:rPr lang="en-US" sz="2400" dirty="0" smtClean="0">
                <a:ea typeface="+mn-ea"/>
              </a:rPr>
            </a:br>
            <a:r>
              <a:rPr lang="en-US" sz="2400" dirty="0" smtClean="0">
                <a:ea typeface="+mn-ea"/>
              </a:rPr>
              <a:t>(avoid slow things if you want your code to run fast!)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Background for more in depth hw courses (CS 150, CS 152)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ea typeface="+mn-ea"/>
              </a:rPr>
              <a:t>There is just so much you can do with standard processors: you may need to design own custom hw for extra performance</a:t>
            </a:r>
          </a:p>
          <a:p>
            <a:pPr lvl="2">
              <a:buFont typeface="Arial"/>
              <a:buChar char="–"/>
              <a:defRPr/>
            </a:pPr>
            <a:r>
              <a:rPr lang="en-US" sz="2000" dirty="0" smtClean="0"/>
              <a:t>Even some commercial processors today have customizable hardware!</a:t>
            </a:r>
            <a:endParaRPr lang="en-US" sz="20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AA5B62-45AC-1943-8DFE-C8843BBC13BE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BF3F3-C70C-C24F-874A-AD8A0D3DC081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Synchronous Digital Systems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85B9EB-3922-6E4C-832B-4686FA2F65CD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0CAB2-761D-0442-8E79-01B0481F909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3558" name="Rectangle 3"/>
          <p:cNvSpPr txBox="1">
            <a:spLocks noChangeArrowheads="1"/>
          </p:cNvSpPr>
          <p:nvPr/>
        </p:nvSpPr>
        <p:spPr bwMode="auto">
          <a:xfrm>
            <a:off x="685800" y="2192338"/>
            <a:ext cx="7848600" cy="4275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defTabSz="914400" eaLnBrk="0" hangingPunct="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3200" i="1" dirty="0">
                <a:latin typeface="Calibri" charset="0"/>
              </a:rPr>
              <a:t>Synchronous</a:t>
            </a:r>
            <a:r>
              <a:rPr lang="en-US" sz="3200" dirty="0">
                <a:latin typeface="Calibri" charset="0"/>
              </a:rPr>
              <a:t>:</a:t>
            </a:r>
          </a:p>
          <a:p>
            <a:pPr marL="685800" lvl="1" indent="-1905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dirty="0">
                <a:latin typeface="Calibri" charset="0"/>
              </a:rPr>
              <a:t> All operations coordinated by a central clock</a:t>
            </a:r>
          </a:p>
          <a:p>
            <a:pPr marL="1257300" lvl="2" indent="-3429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 typeface="Wingdings" charset="2"/>
              <a:buChar char="§"/>
            </a:pPr>
            <a:r>
              <a:rPr lang="en-US" sz="2400" dirty="0">
                <a:latin typeface="Calibri" charset="0"/>
              </a:rPr>
              <a:t>“Heartbeat” of the system!</a:t>
            </a:r>
          </a:p>
          <a:p>
            <a:pPr marL="203200" indent="-203200" defTabSz="914400" eaLnBrk="0" hangingPunct="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3200" i="1" dirty="0">
                <a:latin typeface="Calibri" charset="0"/>
              </a:rPr>
              <a:t>Digital</a:t>
            </a:r>
            <a:r>
              <a:rPr lang="en-US" sz="3200" dirty="0">
                <a:latin typeface="Calibri" charset="0"/>
              </a:rPr>
              <a:t>:</a:t>
            </a:r>
          </a:p>
          <a:p>
            <a:pPr marL="685800" lvl="1" indent="-1905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charset="0"/>
              </a:rPr>
              <a:t> Represent All </a:t>
            </a:r>
            <a:r>
              <a:rPr lang="en-US" sz="2800" dirty="0">
                <a:latin typeface="Calibri" charset="0"/>
              </a:rPr>
              <a:t>values</a:t>
            </a:r>
            <a:r>
              <a:rPr lang="en-US" sz="2800" dirty="0" smtClean="0">
                <a:latin typeface="Calibri" charset="0"/>
              </a:rPr>
              <a:t> by 2 discrete values</a:t>
            </a:r>
          </a:p>
          <a:p>
            <a:pPr marL="685800" lvl="1" indent="-1905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charset="0"/>
              </a:rPr>
              <a:t> Electrical signals are treated as 1’s and 0’s</a:t>
            </a:r>
          </a:p>
          <a:p>
            <a:pPr marL="1143000" lvl="2" indent="-1905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charset="0"/>
              </a:rPr>
              <a:t>1 and 0 are complements of each other</a:t>
            </a:r>
          </a:p>
          <a:p>
            <a:pPr marL="685800" lvl="1" indent="-190500" defTabSz="914400" eaLnBrk="0" hangingPunct="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charset="0"/>
              </a:rPr>
              <a:t>High /low voltage for true / false, 1 / 0</a:t>
            </a: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822325" y="1268413"/>
            <a:ext cx="7635875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>
                <a:latin typeface="Calibri" charset="0"/>
              </a:rPr>
              <a:t>Hardware of a processor, such as the MIPS, is an example of a Synchronous Digital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26628" name="Rectangle 33"/>
          <p:cNvSpPr>
            <a:spLocks noChangeArrowheads="1"/>
          </p:cNvSpPr>
          <p:nvPr/>
        </p:nvSpPr>
        <p:spPr bwMode="auto">
          <a:xfrm>
            <a:off x="2192338" y="2581275"/>
            <a:ext cx="550862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A</a:t>
            </a:r>
          </a:p>
        </p:txBody>
      </p:sp>
      <p:sp>
        <p:nvSpPr>
          <p:cNvPr id="26629" name="Rectangle 34"/>
          <p:cNvSpPr>
            <a:spLocks noChangeArrowheads="1"/>
          </p:cNvSpPr>
          <p:nvPr/>
        </p:nvSpPr>
        <p:spPr bwMode="auto">
          <a:xfrm>
            <a:off x="3792538" y="2581275"/>
            <a:ext cx="550862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Z</a:t>
            </a:r>
          </a:p>
        </p:txBody>
      </p:sp>
      <p:sp>
        <p:nvSpPr>
          <p:cNvPr id="26630" name="Line 36"/>
          <p:cNvSpPr>
            <a:spLocks noChangeShapeType="1"/>
          </p:cNvSpPr>
          <p:nvPr/>
        </p:nvSpPr>
        <p:spPr bwMode="auto">
          <a:xfrm>
            <a:off x="2057400" y="26289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2" name="Rectangle 13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Switches: Basic Element of Physical Implementations</a:t>
            </a:r>
          </a:p>
        </p:txBody>
      </p:sp>
      <p:sp>
        <p:nvSpPr>
          <p:cNvPr id="26633" name="Rectangle 13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939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Implementing a simple circuit (arrow shows action if wire changes to “1</a:t>
            </a:r>
            <a:r>
              <a:rPr lang="en-US" sz="2800" dirty="0" smtClean="0"/>
              <a:t>” or is </a:t>
            </a:r>
            <a:r>
              <a:rPr lang="en-US" sz="2800" i="1" dirty="0" smtClean="0">
                <a:solidFill>
                  <a:srgbClr val="0000FF"/>
                </a:solidFill>
              </a:rPr>
              <a:t>asserted</a:t>
            </a:r>
            <a:r>
              <a:rPr lang="en-US" sz="2800" dirty="0" smtClean="0"/>
              <a:t>)</a:t>
            </a:r>
            <a:r>
              <a:rPr lang="en-US" sz="2800" dirty="0"/>
              <a:t>:</a:t>
            </a:r>
          </a:p>
        </p:txBody>
      </p:sp>
      <p:sp>
        <p:nvSpPr>
          <p:cNvPr id="26634" name="Rectangle 74"/>
          <p:cNvSpPr>
            <a:spLocks noChangeArrowheads="1"/>
          </p:cNvSpPr>
          <p:nvPr/>
        </p:nvSpPr>
        <p:spPr bwMode="auto">
          <a:xfrm>
            <a:off x="3935413" y="5829300"/>
            <a:ext cx="860425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ts val="2600"/>
              </a:lnSpc>
              <a:spcBef>
                <a:spcPts val="1100"/>
              </a:spcBef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Z  </a:t>
            </a:r>
            <a:r>
              <a:rPr lang="en-US">
                <a:solidFill>
                  <a:srgbClr val="000000"/>
                </a:solidFill>
                <a:latin typeface="Symbol" charset="2"/>
              </a:rPr>
              <a:t></a:t>
            </a:r>
            <a:r>
              <a:rPr lang="en-US">
                <a:solidFill>
                  <a:srgbClr val="000000"/>
                </a:solidFill>
                <a:latin typeface="Tahoma" charset="0"/>
              </a:rPr>
              <a:t>  A</a:t>
            </a:r>
          </a:p>
        </p:txBody>
      </p:sp>
      <p:sp>
        <p:nvSpPr>
          <p:cNvPr id="26635" name="Line 76"/>
          <p:cNvSpPr>
            <a:spLocks noChangeShapeType="1"/>
          </p:cNvSpPr>
          <p:nvPr/>
        </p:nvSpPr>
        <p:spPr bwMode="auto">
          <a:xfrm>
            <a:off x="2286000" y="32385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Line 77"/>
          <p:cNvSpPr>
            <a:spLocks noChangeShapeType="1"/>
          </p:cNvSpPr>
          <p:nvPr/>
        </p:nvSpPr>
        <p:spPr bwMode="auto">
          <a:xfrm>
            <a:off x="3886200" y="32385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Line 78"/>
          <p:cNvSpPr>
            <a:spLocks noChangeShapeType="1"/>
          </p:cNvSpPr>
          <p:nvPr/>
        </p:nvSpPr>
        <p:spPr bwMode="auto">
          <a:xfrm flipH="1">
            <a:off x="2895600" y="36957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Line 79"/>
          <p:cNvSpPr>
            <a:spLocks noChangeShapeType="1"/>
          </p:cNvSpPr>
          <p:nvPr/>
        </p:nvSpPr>
        <p:spPr bwMode="auto">
          <a:xfrm flipH="1">
            <a:off x="1219200" y="36957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Line 80"/>
          <p:cNvSpPr>
            <a:spLocks noChangeShapeType="1"/>
          </p:cNvSpPr>
          <p:nvPr/>
        </p:nvSpPr>
        <p:spPr bwMode="auto">
          <a:xfrm flipV="1">
            <a:off x="1219200" y="32385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Line 81"/>
          <p:cNvSpPr>
            <a:spLocks noChangeShapeType="1"/>
          </p:cNvSpPr>
          <p:nvPr/>
        </p:nvSpPr>
        <p:spPr bwMode="auto">
          <a:xfrm>
            <a:off x="1219200" y="32385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3124200" y="2687638"/>
            <a:ext cx="762000" cy="550862"/>
            <a:chOff x="1872" y="1440"/>
            <a:chExt cx="480" cy="347"/>
          </a:xfrm>
        </p:grpSpPr>
        <p:sp>
          <p:nvSpPr>
            <p:cNvPr id="26688" name="Oval 9"/>
            <p:cNvSpPr>
              <a:spLocks noChangeArrowheads="1"/>
            </p:cNvSpPr>
            <p:nvPr/>
          </p:nvSpPr>
          <p:spPr bwMode="auto">
            <a:xfrm>
              <a:off x="2051" y="1515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89" name="Oval 11"/>
            <p:cNvSpPr>
              <a:spLocks noChangeArrowheads="1"/>
            </p:cNvSpPr>
            <p:nvPr/>
          </p:nvSpPr>
          <p:spPr bwMode="auto">
            <a:xfrm>
              <a:off x="1968" y="1440"/>
              <a:ext cx="288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90" name="Oval 12"/>
            <p:cNvSpPr>
              <a:spLocks noChangeArrowheads="1"/>
            </p:cNvSpPr>
            <p:nvPr/>
          </p:nvSpPr>
          <p:spPr bwMode="auto">
            <a:xfrm>
              <a:off x="2019" y="1531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91" name="Oval 13"/>
            <p:cNvSpPr>
              <a:spLocks noChangeArrowheads="1"/>
            </p:cNvSpPr>
            <p:nvPr/>
          </p:nvSpPr>
          <p:spPr bwMode="auto">
            <a:xfrm>
              <a:off x="2098" y="1523"/>
              <a:ext cx="72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92" name="Oval 14"/>
            <p:cNvSpPr>
              <a:spLocks noChangeArrowheads="1"/>
            </p:cNvSpPr>
            <p:nvPr/>
          </p:nvSpPr>
          <p:spPr bwMode="auto">
            <a:xfrm>
              <a:off x="2130" y="1515"/>
              <a:ext cx="70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93" name="Line 15"/>
            <p:cNvSpPr>
              <a:spLocks noChangeShapeType="1"/>
            </p:cNvSpPr>
            <p:nvPr/>
          </p:nvSpPr>
          <p:spPr bwMode="auto">
            <a:xfrm>
              <a:off x="2027" y="1586"/>
              <a:ext cx="48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4" name="Line 16"/>
            <p:cNvSpPr>
              <a:spLocks noChangeShapeType="1"/>
            </p:cNvSpPr>
            <p:nvPr/>
          </p:nvSpPr>
          <p:spPr bwMode="auto">
            <a:xfrm flipH="1">
              <a:off x="2138" y="1578"/>
              <a:ext cx="54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5" name="Line 17"/>
            <p:cNvSpPr>
              <a:spLocks noChangeShapeType="1"/>
            </p:cNvSpPr>
            <p:nvPr/>
          </p:nvSpPr>
          <p:spPr bwMode="auto">
            <a:xfrm flipH="1">
              <a:off x="2064" y="1733"/>
              <a:ext cx="1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6" name="Line 18"/>
            <p:cNvSpPr>
              <a:spLocks noChangeShapeType="1"/>
            </p:cNvSpPr>
            <p:nvPr/>
          </p:nvSpPr>
          <p:spPr bwMode="auto">
            <a:xfrm>
              <a:off x="2142" y="1724"/>
              <a:ext cx="18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7" name="Oval 35"/>
            <p:cNvSpPr>
              <a:spLocks noChangeArrowheads="1"/>
            </p:cNvSpPr>
            <p:nvPr/>
          </p:nvSpPr>
          <p:spPr bwMode="auto">
            <a:xfrm>
              <a:off x="2051" y="1507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98" name="Line 82"/>
            <p:cNvSpPr>
              <a:spLocks noChangeShapeType="1"/>
            </p:cNvSpPr>
            <p:nvPr/>
          </p:nvSpPr>
          <p:spPr bwMode="auto">
            <a:xfrm>
              <a:off x="2160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9" name="Line 83"/>
            <p:cNvSpPr>
              <a:spLocks noChangeShapeType="1"/>
            </p:cNvSpPr>
            <p:nvPr/>
          </p:nvSpPr>
          <p:spPr bwMode="auto">
            <a:xfrm flipH="1">
              <a:off x="1872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97"/>
          <p:cNvGrpSpPr>
            <a:grpSpLocks/>
          </p:cNvGrpSpPr>
          <p:nvPr/>
        </p:nvGrpSpPr>
        <p:grpSpPr bwMode="auto">
          <a:xfrm>
            <a:off x="1752600" y="3009900"/>
            <a:ext cx="609600" cy="304800"/>
            <a:chOff x="1104" y="1728"/>
            <a:chExt cx="384" cy="192"/>
          </a:xfrm>
        </p:grpSpPr>
        <p:sp>
          <p:nvSpPr>
            <p:cNvPr id="26685" name="Line 21"/>
            <p:cNvSpPr>
              <a:spLocks noChangeShapeType="1"/>
            </p:cNvSpPr>
            <p:nvPr/>
          </p:nvSpPr>
          <p:spPr bwMode="auto">
            <a:xfrm flipH="1" flipV="1">
              <a:off x="1200" y="1728"/>
              <a:ext cx="240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6" name="Oval 86"/>
            <p:cNvSpPr>
              <a:spLocks noChangeArrowheads="1"/>
            </p:cNvSpPr>
            <p:nvPr/>
          </p:nvSpPr>
          <p:spPr bwMode="auto">
            <a:xfrm>
              <a:off x="1392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87" name="Oval 87"/>
            <p:cNvSpPr>
              <a:spLocks noChangeArrowheads="1"/>
            </p:cNvSpPr>
            <p:nvPr/>
          </p:nvSpPr>
          <p:spPr bwMode="auto">
            <a:xfrm>
              <a:off x="1104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2514600" y="3467100"/>
            <a:ext cx="381000" cy="457200"/>
            <a:chOff x="1584" y="2016"/>
            <a:chExt cx="240" cy="288"/>
          </a:xfrm>
        </p:grpSpPr>
        <p:sp>
          <p:nvSpPr>
            <p:cNvPr id="26679" name="Line 88"/>
            <p:cNvSpPr>
              <a:spLocks noChangeShapeType="1"/>
            </p:cNvSpPr>
            <p:nvPr/>
          </p:nvSpPr>
          <p:spPr bwMode="auto">
            <a:xfrm>
              <a:off x="1824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0" name="Line 89"/>
            <p:cNvSpPr>
              <a:spLocks noChangeShapeType="1"/>
            </p:cNvSpPr>
            <p:nvPr/>
          </p:nvSpPr>
          <p:spPr bwMode="auto">
            <a:xfrm>
              <a:off x="1776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1" name="Line 90"/>
            <p:cNvSpPr>
              <a:spLocks noChangeShapeType="1"/>
            </p:cNvSpPr>
            <p:nvPr/>
          </p:nvSpPr>
          <p:spPr bwMode="auto">
            <a:xfrm>
              <a:off x="1728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2" name="Line 91"/>
            <p:cNvSpPr>
              <a:spLocks noChangeShapeType="1"/>
            </p:cNvSpPr>
            <p:nvPr/>
          </p:nvSpPr>
          <p:spPr bwMode="auto">
            <a:xfrm>
              <a:off x="1680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3" name="Line 92"/>
            <p:cNvSpPr>
              <a:spLocks noChangeShapeType="1"/>
            </p:cNvSpPr>
            <p:nvPr/>
          </p:nvSpPr>
          <p:spPr bwMode="auto">
            <a:xfrm>
              <a:off x="1632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4" name="Line 93"/>
            <p:cNvSpPr>
              <a:spLocks noChangeShapeType="1"/>
            </p:cNvSpPr>
            <p:nvPr/>
          </p:nvSpPr>
          <p:spPr bwMode="auto">
            <a:xfrm>
              <a:off x="1584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44" name="Rectangle 98"/>
          <p:cNvSpPr>
            <a:spLocks noChangeArrowheads="1"/>
          </p:cNvSpPr>
          <p:nvPr/>
        </p:nvSpPr>
        <p:spPr bwMode="auto">
          <a:xfrm>
            <a:off x="2192338" y="4387850"/>
            <a:ext cx="550862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A</a:t>
            </a:r>
          </a:p>
        </p:txBody>
      </p:sp>
      <p:sp>
        <p:nvSpPr>
          <p:cNvPr id="26645" name="Line 99"/>
          <p:cNvSpPr>
            <a:spLocks noChangeShapeType="1"/>
          </p:cNvSpPr>
          <p:nvPr/>
        </p:nvSpPr>
        <p:spPr bwMode="auto">
          <a:xfrm>
            <a:off x="2057400" y="4435475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6" name="Line 100"/>
          <p:cNvSpPr>
            <a:spLocks noChangeShapeType="1"/>
          </p:cNvSpPr>
          <p:nvPr/>
        </p:nvSpPr>
        <p:spPr bwMode="auto">
          <a:xfrm>
            <a:off x="2286000" y="49149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7" name="Line 101"/>
          <p:cNvSpPr>
            <a:spLocks noChangeShapeType="1"/>
          </p:cNvSpPr>
          <p:nvPr/>
        </p:nvSpPr>
        <p:spPr bwMode="auto">
          <a:xfrm>
            <a:off x="3886200" y="49149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8" name="Line 102"/>
          <p:cNvSpPr>
            <a:spLocks noChangeShapeType="1"/>
          </p:cNvSpPr>
          <p:nvPr/>
        </p:nvSpPr>
        <p:spPr bwMode="auto">
          <a:xfrm flipH="1">
            <a:off x="2895600" y="53721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9" name="Line 103"/>
          <p:cNvSpPr>
            <a:spLocks noChangeShapeType="1"/>
          </p:cNvSpPr>
          <p:nvPr/>
        </p:nvSpPr>
        <p:spPr bwMode="auto">
          <a:xfrm flipH="1">
            <a:off x="1219200" y="53721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0" name="Line 104"/>
          <p:cNvSpPr>
            <a:spLocks noChangeShapeType="1"/>
          </p:cNvSpPr>
          <p:nvPr/>
        </p:nvSpPr>
        <p:spPr bwMode="auto">
          <a:xfrm flipV="1">
            <a:off x="1219200" y="49149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1" name="Line 105"/>
          <p:cNvSpPr>
            <a:spLocks noChangeShapeType="1"/>
          </p:cNvSpPr>
          <p:nvPr/>
        </p:nvSpPr>
        <p:spPr bwMode="auto">
          <a:xfrm>
            <a:off x="1219200" y="49149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06"/>
          <p:cNvGrpSpPr>
            <a:grpSpLocks/>
          </p:cNvGrpSpPr>
          <p:nvPr/>
        </p:nvGrpSpPr>
        <p:grpSpPr bwMode="auto">
          <a:xfrm>
            <a:off x="3124200" y="4364038"/>
            <a:ext cx="762000" cy="550862"/>
            <a:chOff x="1872" y="1440"/>
            <a:chExt cx="480" cy="347"/>
          </a:xfrm>
        </p:grpSpPr>
        <p:sp>
          <p:nvSpPr>
            <p:cNvPr id="26667" name="Oval 107"/>
            <p:cNvSpPr>
              <a:spLocks noChangeArrowheads="1"/>
            </p:cNvSpPr>
            <p:nvPr/>
          </p:nvSpPr>
          <p:spPr bwMode="auto">
            <a:xfrm>
              <a:off x="2051" y="1515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68" name="Oval 108"/>
            <p:cNvSpPr>
              <a:spLocks noChangeArrowheads="1"/>
            </p:cNvSpPr>
            <p:nvPr/>
          </p:nvSpPr>
          <p:spPr bwMode="auto">
            <a:xfrm>
              <a:off x="1968" y="1440"/>
              <a:ext cx="288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69" name="Oval 109"/>
            <p:cNvSpPr>
              <a:spLocks noChangeArrowheads="1"/>
            </p:cNvSpPr>
            <p:nvPr/>
          </p:nvSpPr>
          <p:spPr bwMode="auto">
            <a:xfrm>
              <a:off x="2019" y="1531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70" name="Oval 110"/>
            <p:cNvSpPr>
              <a:spLocks noChangeArrowheads="1"/>
            </p:cNvSpPr>
            <p:nvPr/>
          </p:nvSpPr>
          <p:spPr bwMode="auto">
            <a:xfrm>
              <a:off x="2098" y="1523"/>
              <a:ext cx="72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71" name="Oval 111"/>
            <p:cNvSpPr>
              <a:spLocks noChangeArrowheads="1"/>
            </p:cNvSpPr>
            <p:nvPr/>
          </p:nvSpPr>
          <p:spPr bwMode="auto">
            <a:xfrm>
              <a:off x="2130" y="1515"/>
              <a:ext cx="70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72" name="Line 112"/>
            <p:cNvSpPr>
              <a:spLocks noChangeShapeType="1"/>
            </p:cNvSpPr>
            <p:nvPr/>
          </p:nvSpPr>
          <p:spPr bwMode="auto">
            <a:xfrm>
              <a:off x="2027" y="1586"/>
              <a:ext cx="48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3" name="Line 113"/>
            <p:cNvSpPr>
              <a:spLocks noChangeShapeType="1"/>
            </p:cNvSpPr>
            <p:nvPr/>
          </p:nvSpPr>
          <p:spPr bwMode="auto">
            <a:xfrm flipH="1">
              <a:off x="2138" y="1578"/>
              <a:ext cx="54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4" name="Line 114"/>
            <p:cNvSpPr>
              <a:spLocks noChangeShapeType="1"/>
            </p:cNvSpPr>
            <p:nvPr/>
          </p:nvSpPr>
          <p:spPr bwMode="auto">
            <a:xfrm flipH="1">
              <a:off x="2064" y="1733"/>
              <a:ext cx="1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5" name="Line 115"/>
            <p:cNvSpPr>
              <a:spLocks noChangeShapeType="1"/>
            </p:cNvSpPr>
            <p:nvPr/>
          </p:nvSpPr>
          <p:spPr bwMode="auto">
            <a:xfrm>
              <a:off x="2142" y="1724"/>
              <a:ext cx="18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6" name="Oval 116"/>
            <p:cNvSpPr>
              <a:spLocks noChangeArrowheads="1"/>
            </p:cNvSpPr>
            <p:nvPr/>
          </p:nvSpPr>
          <p:spPr bwMode="auto">
            <a:xfrm>
              <a:off x="2051" y="1507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77" name="Line 117"/>
            <p:cNvSpPr>
              <a:spLocks noChangeShapeType="1"/>
            </p:cNvSpPr>
            <p:nvPr/>
          </p:nvSpPr>
          <p:spPr bwMode="auto">
            <a:xfrm>
              <a:off x="2160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8" name="Line 118"/>
            <p:cNvSpPr>
              <a:spLocks noChangeShapeType="1"/>
            </p:cNvSpPr>
            <p:nvPr/>
          </p:nvSpPr>
          <p:spPr bwMode="auto">
            <a:xfrm flipH="1">
              <a:off x="1872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1752600" y="4838700"/>
            <a:ext cx="609600" cy="152400"/>
            <a:chOff x="1104" y="3168"/>
            <a:chExt cx="384" cy="96"/>
          </a:xfrm>
        </p:grpSpPr>
        <p:sp>
          <p:nvSpPr>
            <p:cNvPr id="26664" name="Line 120"/>
            <p:cNvSpPr>
              <a:spLocks noChangeShapeType="1"/>
            </p:cNvSpPr>
            <p:nvPr/>
          </p:nvSpPr>
          <p:spPr bwMode="auto">
            <a:xfrm flipH="1" flipV="1">
              <a:off x="1152" y="3216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5" name="Oval 121"/>
            <p:cNvSpPr>
              <a:spLocks noChangeArrowheads="1"/>
            </p:cNvSpPr>
            <p:nvPr/>
          </p:nvSpPr>
          <p:spPr bwMode="auto">
            <a:xfrm>
              <a:off x="1392" y="3168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666" name="Oval 122"/>
            <p:cNvSpPr>
              <a:spLocks noChangeArrowheads="1"/>
            </p:cNvSpPr>
            <p:nvPr/>
          </p:nvSpPr>
          <p:spPr bwMode="auto">
            <a:xfrm>
              <a:off x="1104" y="3168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7" name="Group 123"/>
          <p:cNvGrpSpPr>
            <a:grpSpLocks/>
          </p:cNvGrpSpPr>
          <p:nvPr/>
        </p:nvGrpSpPr>
        <p:grpSpPr bwMode="auto">
          <a:xfrm>
            <a:off x="2514600" y="5143500"/>
            <a:ext cx="381000" cy="457200"/>
            <a:chOff x="1584" y="2016"/>
            <a:chExt cx="240" cy="288"/>
          </a:xfrm>
        </p:grpSpPr>
        <p:sp>
          <p:nvSpPr>
            <p:cNvPr id="26658" name="Line 124"/>
            <p:cNvSpPr>
              <a:spLocks noChangeShapeType="1"/>
            </p:cNvSpPr>
            <p:nvPr/>
          </p:nvSpPr>
          <p:spPr bwMode="auto">
            <a:xfrm>
              <a:off x="1824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9" name="Line 125"/>
            <p:cNvSpPr>
              <a:spLocks noChangeShapeType="1"/>
            </p:cNvSpPr>
            <p:nvPr/>
          </p:nvSpPr>
          <p:spPr bwMode="auto">
            <a:xfrm>
              <a:off x="1776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0" name="Line 126"/>
            <p:cNvSpPr>
              <a:spLocks noChangeShapeType="1"/>
            </p:cNvSpPr>
            <p:nvPr/>
          </p:nvSpPr>
          <p:spPr bwMode="auto">
            <a:xfrm>
              <a:off x="1728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1" name="Line 127"/>
            <p:cNvSpPr>
              <a:spLocks noChangeShapeType="1"/>
            </p:cNvSpPr>
            <p:nvPr/>
          </p:nvSpPr>
          <p:spPr bwMode="auto">
            <a:xfrm>
              <a:off x="1680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2" name="Line 128"/>
            <p:cNvSpPr>
              <a:spLocks noChangeShapeType="1"/>
            </p:cNvSpPr>
            <p:nvPr/>
          </p:nvSpPr>
          <p:spPr bwMode="auto">
            <a:xfrm>
              <a:off x="1632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3" name="Line 129"/>
            <p:cNvSpPr>
              <a:spLocks noChangeShapeType="1"/>
            </p:cNvSpPr>
            <p:nvPr/>
          </p:nvSpPr>
          <p:spPr bwMode="auto">
            <a:xfrm>
              <a:off x="1584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55" name="Rectangle 131"/>
          <p:cNvSpPr>
            <a:spLocks noChangeArrowheads="1"/>
          </p:cNvSpPr>
          <p:nvPr/>
        </p:nvSpPr>
        <p:spPr bwMode="auto">
          <a:xfrm>
            <a:off x="3810000" y="4229100"/>
            <a:ext cx="550863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Z</a:t>
            </a:r>
          </a:p>
        </p:txBody>
      </p:sp>
      <p:sp>
        <p:nvSpPr>
          <p:cNvPr id="75" name="Date Placeholder 7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87C606-CD8F-2746-873E-7853CDBB1369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F4F6-8BFC-184D-A8F7-42D997396F71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2540001" y="2968625"/>
            <a:ext cx="6222999" cy="1637242"/>
            <a:chOff x="2540001" y="2968625"/>
            <a:chExt cx="6222999" cy="1637242"/>
          </a:xfrm>
        </p:grpSpPr>
        <p:sp>
          <p:nvSpPr>
            <p:cNvPr id="26627" name="Rectangle 32"/>
            <p:cNvSpPr>
              <a:spLocks noChangeArrowheads="1"/>
            </p:cNvSpPr>
            <p:nvPr/>
          </p:nvSpPr>
          <p:spPr bwMode="auto">
            <a:xfrm>
              <a:off x="4692650" y="2968625"/>
              <a:ext cx="4070350" cy="1028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600"/>
                </a:lnSpc>
                <a:spcBef>
                  <a:spcPts val="1100"/>
                </a:spcBef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i="1" dirty="0">
                  <a:solidFill>
                    <a:srgbClr val="0000FF"/>
                  </a:solidFill>
                  <a:latin typeface="Comic Sans MS" charset="0"/>
                </a:rPr>
                <a:t>Close </a:t>
              </a: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switch (if A is “1” or asserted)</a:t>
              </a:r>
              <a:br>
                <a:rPr lang="en-US" dirty="0">
                  <a:solidFill>
                    <a:srgbClr val="000000"/>
                  </a:solidFill>
                  <a:latin typeface="Comic Sans MS" charset="0"/>
                </a:rPr>
              </a:b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and turn on light bulb (Z)</a:t>
              </a:r>
              <a:br>
                <a:rPr lang="en-US" dirty="0">
                  <a:solidFill>
                    <a:srgbClr val="000000"/>
                  </a:solidFill>
                  <a:latin typeface="Comic Sans MS" charset="0"/>
                </a:rPr>
              </a:br>
              <a:endParaRPr lang="en-US" dirty="0">
                <a:solidFill>
                  <a:srgbClr val="000000"/>
                </a:solidFill>
                <a:latin typeface="Comic Sans MS" charset="0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10800000" flipV="1">
              <a:off x="2540001" y="3691467"/>
              <a:ext cx="2150533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540001" y="3285067"/>
            <a:ext cx="6285441" cy="2120899"/>
            <a:chOff x="2540001" y="3285067"/>
            <a:chExt cx="6285441" cy="2120899"/>
          </a:xfrm>
        </p:grpSpPr>
        <p:sp>
          <p:nvSpPr>
            <p:cNvPr id="26631" name="Rectangle 60"/>
            <p:cNvSpPr>
              <a:spLocks noChangeArrowheads="1"/>
            </p:cNvSpPr>
            <p:nvPr/>
          </p:nvSpPr>
          <p:spPr bwMode="auto">
            <a:xfrm>
              <a:off x="4755092" y="4378854"/>
              <a:ext cx="4070350" cy="1027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8" rIns="19050" bIns="26988">
              <a:prstTxWarp prst="textNoShape">
                <a:avLst/>
              </a:prstTxWarp>
            </a:bodyPr>
            <a:lstStyle/>
            <a:p>
              <a:pPr>
                <a:lnSpc>
                  <a:spcPts val="2600"/>
                </a:lnSpc>
                <a:spcBef>
                  <a:spcPts val="1100"/>
                </a:spcBef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i="1" dirty="0">
                  <a:solidFill>
                    <a:srgbClr val="0000FF"/>
                  </a:solidFill>
                  <a:latin typeface="Comic Sans MS" charset="0"/>
                </a:rPr>
                <a:t>Open </a:t>
              </a: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switch (if A is “0” or unasserted)</a:t>
              </a:r>
              <a:br>
                <a:rPr lang="en-US" dirty="0">
                  <a:solidFill>
                    <a:srgbClr val="000000"/>
                  </a:solidFill>
                  <a:latin typeface="Comic Sans MS" charset="0"/>
                </a:rPr>
              </a:br>
              <a:r>
                <a:rPr lang="en-US" dirty="0">
                  <a:solidFill>
                    <a:srgbClr val="000000"/>
                  </a:solidFill>
                  <a:latin typeface="Comic Sans MS" charset="0"/>
                </a:rPr>
                <a:t>and turn off light bulb (Z)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rot="10800000">
              <a:off x="2540001" y="3285067"/>
              <a:ext cx="2218267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2286000" y="2711450"/>
            <a:ext cx="901700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AND</a:t>
            </a:r>
          </a:p>
        </p:txBody>
      </p:sp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2336800" y="4567238"/>
            <a:ext cx="750888" cy="452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OR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05138" y="3006725"/>
            <a:ext cx="2017712" cy="219075"/>
            <a:chOff x="2316" y="1492"/>
            <a:chExt cx="1288" cy="140"/>
          </a:xfrm>
        </p:grpSpPr>
        <p:sp>
          <p:nvSpPr>
            <p:cNvPr id="28710" name="Line 11"/>
            <p:cNvSpPr>
              <a:spLocks noChangeShapeType="1"/>
            </p:cNvSpPr>
            <p:nvPr/>
          </p:nvSpPr>
          <p:spPr bwMode="auto">
            <a:xfrm>
              <a:off x="2316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1" name="Line 12"/>
            <p:cNvSpPr>
              <a:spLocks noChangeShapeType="1"/>
            </p:cNvSpPr>
            <p:nvPr/>
          </p:nvSpPr>
          <p:spPr bwMode="auto">
            <a:xfrm>
              <a:off x="2604" y="1492"/>
              <a:ext cx="208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2" name="Line 13"/>
            <p:cNvSpPr>
              <a:spLocks noChangeShapeType="1"/>
            </p:cNvSpPr>
            <p:nvPr/>
          </p:nvSpPr>
          <p:spPr bwMode="auto">
            <a:xfrm>
              <a:off x="2820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3" name="Line 14"/>
            <p:cNvSpPr>
              <a:spLocks noChangeShapeType="1"/>
            </p:cNvSpPr>
            <p:nvPr/>
          </p:nvSpPr>
          <p:spPr bwMode="auto">
            <a:xfrm>
              <a:off x="3108" y="1492"/>
              <a:ext cx="208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4" name="Line 15"/>
            <p:cNvSpPr>
              <a:spLocks noChangeShapeType="1"/>
            </p:cNvSpPr>
            <p:nvPr/>
          </p:nvSpPr>
          <p:spPr bwMode="auto">
            <a:xfrm>
              <a:off x="3324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678" name="Line 17"/>
          <p:cNvSpPr>
            <a:spLocks noChangeShapeType="1"/>
          </p:cNvSpPr>
          <p:nvPr/>
        </p:nvSpPr>
        <p:spPr bwMode="auto">
          <a:xfrm>
            <a:off x="3130550" y="5068888"/>
            <a:ext cx="552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Line 18"/>
          <p:cNvSpPr>
            <a:spLocks noChangeShapeType="1"/>
          </p:cNvSpPr>
          <p:nvPr/>
        </p:nvSpPr>
        <p:spPr bwMode="auto">
          <a:xfrm>
            <a:off x="3689350" y="4849813"/>
            <a:ext cx="0" cy="438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Line 19"/>
          <p:cNvSpPr>
            <a:spLocks noChangeShapeType="1"/>
          </p:cNvSpPr>
          <p:nvPr/>
        </p:nvSpPr>
        <p:spPr bwMode="auto">
          <a:xfrm>
            <a:off x="3695700" y="5295900"/>
            <a:ext cx="2111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Line 20"/>
          <p:cNvSpPr>
            <a:spLocks noChangeShapeType="1"/>
          </p:cNvSpPr>
          <p:nvPr/>
        </p:nvSpPr>
        <p:spPr bwMode="auto">
          <a:xfrm>
            <a:off x="3919538" y="5300663"/>
            <a:ext cx="325437" cy="214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Line 21"/>
          <p:cNvSpPr>
            <a:spLocks noChangeShapeType="1"/>
          </p:cNvSpPr>
          <p:nvPr/>
        </p:nvSpPr>
        <p:spPr bwMode="auto">
          <a:xfrm>
            <a:off x="4257675" y="5295900"/>
            <a:ext cx="2143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Line 22"/>
          <p:cNvSpPr>
            <a:spLocks noChangeShapeType="1"/>
          </p:cNvSpPr>
          <p:nvPr/>
        </p:nvSpPr>
        <p:spPr bwMode="auto">
          <a:xfrm flipV="1">
            <a:off x="4478338" y="4837113"/>
            <a:ext cx="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Line 23"/>
          <p:cNvSpPr>
            <a:spLocks noChangeShapeType="1"/>
          </p:cNvSpPr>
          <p:nvPr/>
        </p:nvSpPr>
        <p:spPr bwMode="auto">
          <a:xfrm flipH="1">
            <a:off x="4244975" y="4843463"/>
            <a:ext cx="2397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Line 24"/>
          <p:cNvSpPr>
            <a:spLocks noChangeShapeType="1"/>
          </p:cNvSpPr>
          <p:nvPr/>
        </p:nvSpPr>
        <p:spPr bwMode="auto">
          <a:xfrm flipH="1" flipV="1">
            <a:off x="3906838" y="4611688"/>
            <a:ext cx="350837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Line 25"/>
          <p:cNvSpPr>
            <a:spLocks noChangeShapeType="1"/>
          </p:cNvSpPr>
          <p:nvPr/>
        </p:nvSpPr>
        <p:spPr bwMode="auto">
          <a:xfrm flipH="1">
            <a:off x="3683000" y="4843463"/>
            <a:ext cx="236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Line 26"/>
          <p:cNvSpPr>
            <a:spLocks noChangeShapeType="1"/>
          </p:cNvSpPr>
          <p:nvPr/>
        </p:nvSpPr>
        <p:spPr bwMode="auto">
          <a:xfrm>
            <a:off x="4484688" y="5068888"/>
            <a:ext cx="438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Line 27"/>
          <p:cNvSpPr>
            <a:spLocks noChangeShapeType="1"/>
          </p:cNvSpPr>
          <p:nvPr/>
        </p:nvSpPr>
        <p:spPr bwMode="auto">
          <a:xfrm>
            <a:off x="3600450" y="2743200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Line 28"/>
          <p:cNvSpPr>
            <a:spLocks noChangeShapeType="1"/>
          </p:cNvSpPr>
          <p:nvPr/>
        </p:nvSpPr>
        <p:spPr bwMode="auto">
          <a:xfrm>
            <a:off x="4389438" y="2743200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0" name="Line 29"/>
          <p:cNvSpPr>
            <a:spLocks noChangeShapeType="1"/>
          </p:cNvSpPr>
          <p:nvPr/>
        </p:nvSpPr>
        <p:spPr bwMode="auto">
          <a:xfrm>
            <a:off x="4064000" y="4360863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30"/>
          <p:cNvSpPr>
            <a:spLocks noChangeShapeType="1"/>
          </p:cNvSpPr>
          <p:nvPr/>
        </p:nvSpPr>
        <p:spPr bwMode="auto">
          <a:xfrm>
            <a:off x="4064000" y="5489575"/>
            <a:ext cx="0" cy="325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Oval 31"/>
          <p:cNvSpPr>
            <a:spLocks noChangeArrowheads="1"/>
          </p:cNvSpPr>
          <p:nvPr/>
        </p:nvSpPr>
        <p:spPr bwMode="auto">
          <a:xfrm>
            <a:off x="3406775" y="3181350"/>
            <a:ext cx="112713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8693" name="Oval 32"/>
          <p:cNvSpPr>
            <a:spLocks noChangeArrowheads="1"/>
          </p:cNvSpPr>
          <p:nvPr/>
        </p:nvSpPr>
        <p:spPr bwMode="auto">
          <a:xfrm>
            <a:off x="3730625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8694" name="Oval 33"/>
          <p:cNvSpPr>
            <a:spLocks noChangeArrowheads="1"/>
          </p:cNvSpPr>
          <p:nvPr/>
        </p:nvSpPr>
        <p:spPr bwMode="auto">
          <a:xfrm>
            <a:off x="4194175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8695" name="Oval 34"/>
          <p:cNvSpPr>
            <a:spLocks noChangeArrowheads="1"/>
          </p:cNvSpPr>
          <p:nvPr/>
        </p:nvSpPr>
        <p:spPr bwMode="auto">
          <a:xfrm>
            <a:off x="4521200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8696" name="Oval 35"/>
          <p:cNvSpPr>
            <a:spLocks noChangeArrowheads="1"/>
          </p:cNvSpPr>
          <p:nvPr/>
        </p:nvSpPr>
        <p:spPr bwMode="auto">
          <a:xfrm>
            <a:off x="3870325" y="4800600"/>
            <a:ext cx="112713" cy="1111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8697" name="Oval 36"/>
          <p:cNvSpPr>
            <a:spLocks noChangeArrowheads="1"/>
          </p:cNvSpPr>
          <p:nvPr/>
        </p:nvSpPr>
        <p:spPr bwMode="auto">
          <a:xfrm>
            <a:off x="3870325" y="5251450"/>
            <a:ext cx="112713" cy="1127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8698" name="Oval 37"/>
          <p:cNvSpPr>
            <a:spLocks noChangeArrowheads="1"/>
          </p:cNvSpPr>
          <p:nvPr/>
        </p:nvSpPr>
        <p:spPr bwMode="auto">
          <a:xfrm>
            <a:off x="4194175" y="5238750"/>
            <a:ext cx="114300" cy="1127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8699" name="Oval 38"/>
          <p:cNvSpPr>
            <a:spLocks noChangeArrowheads="1"/>
          </p:cNvSpPr>
          <p:nvPr/>
        </p:nvSpPr>
        <p:spPr bwMode="auto">
          <a:xfrm>
            <a:off x="4194175" y="4800600"/>
            <a:ext cx="114300" cy="1111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8700" name="Rectangle 39"/>
          <p:cNvSpPr>
            <a:spLocks noChangeArrowheads="1"/>
          </p:cNvSpPr>
          <p:nvPr/>
        </p:nvSpPr>
        <p:spPr bwMode="auto">
          <a:xfrm>
            <a:off x="5680075" y="2838450"/>
            <a:ext cx="157797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Z </a:t>
            </a:r>
            <a:r>
              <a:rPr lang="en-US">
                <a:solidFill>
                  <a:srgbClr val="000000"/>
                </a:solidFill>
                <a:latin typeface="Symbol" charset="2"/>
              </a:rPr>
              <a:t></a:t>
            </a:r>
            <a:r>
              <a:rPr lang="en-US">
                <a:solidFill>
                  <a:srgbClr val="000000"/>
                </a:solidFill>
                <a:latin typeface="Tahoma" charset="0"/>
              </a:rPr>
              <a:t>  A </a:t>
            </a:r>
            <a:r>
              <a:rPr lang="en-US" u="sng">
                <a:solidFill>
                  <a:srgbClr val="000000"/>
                </a:solidFill>
                <a:latin typeface="Tahoma" charset="0"/>
              </a:rPr>
              <a:t>and</a:t>
            </a:r>
            <a:r>
              <a:rPr lang="en-US">
                <a:solidFill>
                  <a:srgbClr val="000000"/>
                </a:solidFill>
                <a:latin typeface="Tahoma" charset="0"/>
              </a:rPr>
              <a:t> B</a:t>
            </a:r>
          </a:p>
        </p:txBody>
      </p:sp>
      <p:sp>
        <p:nvSpPr>
          <p:cNvPr id="28701" name="Rectangle 40"/>
          <p:cNvSpPr>
            <a:spLocks noChangeArrowheads="1"/>
          </p:cNvSpPr>
          <p:nvPr/>
        </p:nvSpPr>
        <p:spPr bwMode="auto">
          <a:xfrm>
            <a:off x="5703888" y="4743450"/>
            <a:ext cx="1454150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Z </a:t>
            </a:r>
            <a:r>
              <a:rPr lang="en-US">
                <a:solidFill>
                  <a:srgbClr val="000000"/>
                </a:solidFill>
                <a:latin typeface="Symbol" charset="2"/>
              </a:rPr>
              <a:t></a:t>
            </a:r>
            <a:r>
              <a:rPr lang="en-US">
                <a:solidFill>
                  <a:srgbClr val="000000"/>
                </a:solidFill>
                <a:latin typeface="Tahoma" charset="0"/>
              </a:rPr>
              <a:t>  A </a:t>
            </a:r>
            <a:r>
              <a:rPr lang="en-US" u="sng">
                <a:solidFill>
                  <a:srgbClr val="000000"/>
                </a:solidFill>
                <a:latin typeface="Tahoma" charset="0"/>
              </a:rPr>
              <a:t>or</a:t>
            </a:r>
            <a:r>
              <a:rPr lang="en-US">
                <a:solidFill>
                  <a:srgbClr val="000000"/>
                </a:solidFill>
                <a:latin typeface="Tahoma" charset="0"/>
              </a:rPr>
              <a:t> B </a:t>
            </a:r>
          </a:p>
        </p:txBody>
      </p:sp>
      <p:sp>
        <p:nvSpPr>
          <p:cNvPr id="28702" name="Rectangle 41"/>
          <p:cNvSpPr>
            <a:spLocks noChangeArrowheads="1"/>
          </p:cNvSpPr>
          <p:nvPr/>
        </p:nvSpPr>
        <p:spPr bwMode="auto">
          <a:xfrm>
            <a:off x="3638550" y="2549525"/>
            <a:ext cx="549275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A</a:t>
            </a:r>
          </a:p>
        </p:txBody>
      </p:sp>
      <p:sp>
        <p:nvSpPr>
          <p:cNvPr id="28703" name="Rectangle 42"/>
          <p:cNvSpPr>
            <a:spLocks noChangeArrowheads="1"/>
          </p:cNvSpPr>
          <p:nvPr/>
        </p:nvSpPr>
        <p:spPr bwMode="auto">
          <a:xfrm>
            <a:off x="4427538" y="2524125"/>
            <a:ext cx="550862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B</a:t>
            </a:r>
          </a:p>
        </p:txBody>
      </p:sp>
      <p:sp>
        <p:nvSpPr>
          <p:cNvPr id="28704" name="Rectangle 43"/>
          <p:cNvSpPr>
            <a:spLocks noChangeArrowheads="1"/>
          </p:cNvSpPr>
          <p:nvPr/>
        </p:nvSpPr>
        <p:spPr bwMode="auto">
          <a:xfrm>
            <a:off x="4114800" y="4116388"/>
            <a:ext cx="549275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A</a:t>
            </a:r>
          </a:p>
        </p:txBody>
      </p:sp>
      <p:sp>
        <p:nvSpPr>
          <p:cNvPr id="28705" name="Rectangle 44"/>
          <p:cNvSpPr>
            <a:spLocks noChangeArrowheads="1"/>
          </p:cNvSpPr>
          <p:nvPr/>
        </p:nvSpPr>
        <p:spPr bwMode="auto">
          <a:xfrm>
            <a:off x="3787775" y="5683250"/>
            <a:ext cx="550863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charset="0"/>
              </a:rPr>
              <a:t>B</a:t>
            </a:r>
          </a:p>
        </p:txBody>
      </p:sp>
      <p:sp>
        <p:nvSpPr>
          <p:cNvPr id="28706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Switches (cont’d)</a:t>
            </a:r>
          </a:p>
        </p:txBody>
      </p:sp>
      <p:sp>
        <p:nvSpPr>
          <p:cNvPr id="28707" name="Rectangle 5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Compose switches into more complex ones (Boolean functions):</a:t>
            </a:r>
          </a:p>
        </p:txBody>
      </p:sp>
      <p:sp>
        <p:nvSpPr>
          <p:cNvPr id="42" name="Date Placeholder 4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85C0DE5-7BA6-E641-B3A9-3CB1C584EB15}" type="datetime1">
              <a:rPr lang="en-US" smtClean="0"/>
              <a:pPr>
                <a:defRPr/>
              </a:pPr>
              <a:t>7/20/2011</a:t>
            </a:fld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B1CDA-2B76-D645-9CDF-26EA6863596B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o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071" y="3962400"/>
            <a:ext cx="3065929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Early computer designers built ad hoc circuits from switches</a:t>
            </a:r>
          </a:p>
          <a:p>
            <a:r>
              <a:rPr lang="en-US" dirty="0" smtClean="0"/>
              <a:t>Began to notice common patterns in their work: </a:t>
            </a:r>
            <a:r>
              <a:rPr lang="en-US" dirty="0" err="1" smtClean="0"/>
              <a:t>ANDs</a:t>
            </a:r>
            <a:r>
              <a:rPr lang="en-US" dirty="0" smtClean="0"/>
              <a:t>, </a:t>
            </a:r>
            <a:r>
              <a:rPr lang="en-US" dirty="0" err="1" smtClean="0"/>
              <a:t>ORs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Master’s thesis (by Claude Shannon) made link between work and 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br>
              <a:rPr lang="en-US" dirty="0" smtClean="0"/>
            </a:br>
            <a:r>
              <a:rPr lang="en-US" dirty="0" smtClean="0"/>
              <a:t>Mathematician George Boole</a:t>
            </a:r>
          </a:p>
          <a:p>
            <a:pPr lvl="1"/>
            <a:r>
              <a:rPr lang="en-US" dirty="0" smtClean="0"/>
              <a:t>Called it “Boolean” in his honor</a:t>
            </a:r>
          </a:p>
          <a:p>
            <a:r>
              <a:rPr lang="en-US" dirty="0" smtClean="0"/>
              <a:t>Could apply math to give theory to </a:t>
            </a:r>
            <a:br>
              <a:rPr lang="en-US" dirty="0" smtClean="0"/>
            </a:br>
            <a:r>
              <a:rPr lang="en-US" dirty="0" smtClean="0"/>
              <a:t>hardware design, minimization,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91EF-7C1E-E243-BCD9-9D192BC95631}" type="datetime1">
              <a:rPr lang="en-US" smtClean="0"/>
              <a:pPr/>
              <a:t>7/20/2011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</a:t>
            </a: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26048</TotalTime>
  <Words>2931</Words>
  <Application>Microsoft Office PowerPoint</Application>
  <PresentationFormat>On-screen Show (4:3)</PresentationFormat>
  <Paragraphs>670</Paragraphs>
  <Slides>49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Image</vt:lpstr>
      <vt:lpstr>Worksheet</vt:lpstr>
      <vt:lpstr>CS 61C: Great Ideas in Computer Architecture (Machine Structures) Switches, Transistors, Gates, Flip-Flops</vt:lpstr>
      <vt:lpstr>Review</vt:lpstr>
      <vt:lpstr>Levels of Representation/Interpretation</vt:lpstr>
      <vt:lpstr>Agenda</vt:lpstr>
      <vt:lpstr>Hardware Design</vt:lpstr>
      <vt:lpstr>Synchronous Digital Systems</vt:lpstr>
      <vt:lpstr>Switches: Basic Element of Physical Implementations</vt:lpstr>
      <vt:lpstr>Switches (cont’d)</vt:lpstr>
      <vt:lpstr>Historical Note</vt:lpstr>
      <vt:lpstr>Transistor Networks</vt:lpstr>
      <vt:lpstr>CMOS Transistors</vt:lpstr>
      <vt:lpstr>What’s wrong with this?</vt:lpstr>
      <vt:lpstr>CMOS circuit rules</vt:lpstr>
      <vt:lpstr>MOS Networks</vt:lpstr>
      <vt:lpstr>Agenda</vt:lpstr>
      <vt:lpstr>Administrivia</vt:lpstr>
      <vt:lpstr>Agenda</vt:lpstr>
      <vt:lpstr>Two Input Networks</vt:lpstr>
      <vt:lpstr>Two Input Networks: Peer Instruction</vt:lpstr>
      <vt:lpstr>Two Input Networks</vt:lpstr>
      <vt:lpstr>Type of Circuits</vt:lpstr>
      <vt:lpstr>CL: General Form</vt:lpstr>
      <vt:lpstr>CL: Multiple Outputs</vt:lpstr>
      <vt:lpstr>Logic Gates</vt:lpstr>
      <vt:lpstr>Logic Gates (1/2)</vt:lpstr>
      <vt:lpstr>Logic Gates (2/2)</vt:lpstr>
      <vt:lpstr>And vs. Or– A mnemonic</vt:lpstr>
      <vt:lpstr>Truth Table Example #1:  3-input Majority Circuit</vt:lpstr>
      <vt:lpstr>Truth Table Example #2:  2-bit Adder</vt:lpstr>
      <vt:lpstr>Truth Table Example #3:  32-bit Unsigned Adder</vt:lpstr>
      <vt:lpstr>Agenda</vt:lpstr>
      <vt:lpstr>Boolean Algebra</vt:lpstr>
      <vt:lpstr>Boolean Algebra: Circuit &amp; Algebraic Simplification</vt:lpstr>
      <vt:lpstr>Laws of Boolean Algebra</vt:lpstr>
      <vt:lpstr>Boolean Algebraic Simplification Example</vt:lpstr>
      <vt:lpstr>Different Representations of CL</vt:lpstr>
      <vt:lpstr>Signals and Timing Diagrams</vt:lpstr>
      <vt:lpstr>Combinational Logic Circuit Delay</vt:lpstr>
      <vt:lpstr>Type of Circuits</vt:lpstr>
      <vt:lpstr>Uses for State Elements</vt:lpstr>
      <vt:lpstr>Accumulator Example</vt:lpstr>
      <vt:lpstr>First Try: Does this work?</vt:lpstr>
      <vt:lpstr>Second Try: How About This?</vt:lpstr>
      <vt:lpstr>Register Internals</vt:lpstr>
      <vt:lpstr>Flip-Flop Timing Behavior (1/2)</vt:lpstr>
      <vt:lpstr>Camera Analogy</vt:lpstr>
      <vt:lpstr>Flip-Flop Timing Behavior (2/2)</vt:lpstr>
      <vt:lpstr>Accumulator Revisited Proper Timing (2/2)</vt:lpstr>
      <vt:lpstr>“And In Conclusion..”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Michael</cp:lastModifiedBy>
  <cp:revision>240</cp:revision>
  <cp:lastPrinted>2011-03-14T17:11:35Z</cp:lastPrinted>
  <dcterms:created xsi:type="dcterms:W3CDTF">2011-03-17T21:05:05Z</dcterms:created>
  <dcterms:modified xsi:type="dcterms:W3CDTF">2011-07-20T11:02:50Z</dcterms:modified>
</cp:coreProperties>
</file>