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7" r:id="rId2"/>
    <p:sldId id="720" r:id="rId3"/>
    <p:sldId id="724" r:id="rId4"/>
    <p:sldId id="711" r:id="rId5"/>
    <p:sldId id="723" r:id="rId6"/>
    <p:sldId id="725" r:id="rId7"/>
    <p:sldId id="734" r:id="rId8"/>
    <p:sldId id="633" r:id="rId9"/>
    <p:sldId id="634" r:id="rId10"/>
    <p:sldId id="636" r:id="rId11"/>
    <p:sldId id="642" r:id="rId12"/>
    <p:sldId id="738" r:id="rId13"/>
    <p:sldId id="681" r:id="rId14"/>
    <p:sldId id="637" r:id="rId15"/>
    <p:sldId id="737" r:id="rId16"/>
    <p:sldId id="644" r:id="rId17"/>
    <p:sldId id="643" r:id="rId18"/>
    <p:sldId id="607" r:id="rId19"/>
    <p:sldId id="741" r:id="rId20"/>
    <p:sldId id="739" r:id="rId21"/>
    <p:sldId id="740" r:id="rId22"/>
    <p:sldId id="663" r:id="rId23"/>
    <p:sldId id="647" r:id="rId24"/>
    <p:sldId id="610" r:id="rId25"/>
    <p:sldId id="749" r:id="rId26"/>
    <p:sldId id="645" r:id="rId27"/>
    <p:sldId id="731" r:id="rId28"/>
    <p:sldId id="646" r:id="rId29"/>
    <p:sldId id="648" r:id="rId30"/>
    <p:sldId id="742" r:id="rId31"/>
    <p:sldId id="649" r:id="rId32"/>
    <p:sldId id="732" r:id="rId33"/>
    <p:sldId id="750" r:id="rId34"/>
    <p:sldId id="751" r:id="rId35"/>
    <p:sldId id="753" r:id="rId36"/>
    <p:sldId id="683" r:id="rId37"/>
    <p:sldId id="743" r:id="rId38"/>
    <p:sldId id="684" r:id="rId39"/>
    <p:sldId id="685" r:id="rId40"/>
    <p:sldId id="686" r:id="rId41"/>
    <p:sldId id="688" r:id="rId42"/>
    <p:sldId id="755" r:id="rId43"/>
    <p:sldId id="690" r:id="rId44"/>
    <p:sldId id="691" r:id="rId45"/>
    <p:sldId id="752" r:id="rId46"/>
    <p:sldId id="754" r:id="rId47"/>
    <p:sldId id="692" r:id="rId48"/>
    <p:sldId id="693" r:id="rId49"/>
    <p:sldId id="694" r:id="rId50"/>
    <p:sldId id="707" r:id="rId51"/>
    <p:sldId id="708" r:id="rId52"/>
    <p:sldId id="630" r:id="rId53"/>
    <p:sldId id="744" r:id="rId54"/>
    <p:sldId id="745" r:id="rId55"/>
    <p:sldId id="747" r:id="rId56"/>
    <p:sldId id="746" r:id="rId57"/>
    <p:sldId id="701" r:id="rId58"/>
    <p:sldId id="74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9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84825" autoAdjust="0"/>
  </p:normalViewPr>
  <p:slideViewPr>
    <p:cSldViewPr snapToGrid="0">
      <p:cViewPr varScale="1">
        <p:scale>
          <a:sx n="112" d="100"/>
          <a:sy n="112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5" y="4345902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01" y="4342776"/>
            <a:ext cx="4278499" cy="41151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3867" tIns="46109" rIns="93867" bIns="46109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5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67237" cy="34274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0387E-7711-D74D-A4E4-064EB5177220}" type="slidenum">
              <a:rPr lang="en-US"/>
              <a:pPr/>
              <a:t>23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3" y="4343704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5" y="4345902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F7BD2-9512-FB43-A139-951E6FED5BBF}" type="slidenum">
              <a:rPr lang="en-US"/>
              <a:pPr/>
              <a:t>26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3" y="4343704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F7BD2-9512-FB43-A139-951E6FED5BBF}" type="slidenum">
              <a:rPr lang="en-US"/>
              <a:pPr/>
              <a:t>27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3" y="4343704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7AFFB-D553-8147-952D-B138D63073B1}" type="slidenum">
              <a:rPr lang="en-US"/>
              <a:pPr/>
              <a:t>28</a:t>
            </a:fld>
            <a:endParaRPr lang="en-US"/>
          </a:p>
        </p:txBody>
      </p:sp>
      <p:sp>
        <p:nvSpPr>
          <p:cNvPr id="160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3" y="4343704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AB26A-2B7A-2044-B0C7-5FD4CB773199}" type="slidenum">
              <a:rPr lang="en-US"/>
              <a:pPr/>
              <a:t>31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3 memory references</a:t>
            </a:r>
          </a:p>
          <a:p>
            <a:r>
              <a:rPr lang="en-US" altLang="ko-KR" dirty="0">
                <a:ea typeface="굴림" charset="-127"/>
                <a:cs typeface="굴림" charset="-127"/>
              </a:rPr>
              <a:t>2 page faults (disk accesses) + .. </a:t>
            </a:r>
          </a:p>
          <a:p>
            <a:endParaRPr lang="en-US" altLang="ko-KR" dirty="0">
              <a:ea typeface="굴림" charset="-127"/>
              <a:cs typeface="굴림" charset="-127"/>
            </a:endParaRPr>
          </a:p>
          <a:p>
            <a:r>
              <a:rPr lang="en-US" altLang="ko-KR" dirty="0">
                <a:ea typeface="굴림" charset="-127"/>
                <a:cs typeface="굴림" charset="-127"/>
              </a:rPr>
              <a:t>Actually used in IBM before paged memory.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BB045-B7ED-064B-8C55-B09C54CFF3E3}" type="slidenum">
              <a:rPr lang="en-US"/>
              <a:pPr/>
              <a:t>32</a:t>
            </a:fld>
            <a:endParaRPr lang="en-US"/>
          </a:p>
        </p:txBody>
      </p:sp>
      <p:sp>
        <p:nvSpPr>
          <p:cNvPr id="165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3" y="4343704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7430A-9942-634D-ADCB-383ADCE55D87}" type="slidenum">
              <a:rPr lang="en-US"/>
              <a:pPr/>
              <a:t>35</a:t>
            </a:fld>
            <a:endParaRPr lang="en-US"/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3" y="4343704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36" tIns="44968" rIns="89936" bIns="449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2D6F9-BD87-C64A-ABC7-B58786228444}" type="slidenum">
              <a:rPr lang="en-US"/>
              <a:pPr/>
              <a:t>36</a:t>
            </a:fld>
            <a:endParaRPr lang="en-US"/>
          </a:p>
        </p:txBody>
      </p:sp>
      <p:sp>
        <p:nvSpPr>
          <p:cNvPr id="161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Single-level Store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FB35E-1776-5144-A94E-56BD02B37DD7}" type="slidenum">
              <a:rPr lang="en-US"/>
              <a:pPr/>
              <a:t>38</a:t>
            </a:fld>
            <a:endParaRPr lang="en-US"/>
          </a:p>
        </p:txBody>
      </p:sp>
      <p:sp>
        <p:nvSpPr>
          <p:cNvPr id="161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3" y="4343704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5" y="4345902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E044F-FD66-2642-A903-29F2C822F98D}" type="slidenum">
              <a:rPr lang="en-US"/>
              <a:pPr/>
              <a:t>41</a:t>
            </a:fld>
            <a:endParaRPr lang="en-US"/>
          </a:p>
        </p:txBody>
      </p:sp>
      <p:sp>
        <p:nvSpPr>
          <p:cNvPr id="161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Portability on machines with different memory configurations.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282B30A-DEF9-DF49-8A2D-508D29BBBBE9}" type="datetime3">
              <a:rPr lang="en-AU"/>
              <a:pPr/>
              <a:t>1 August, 2011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5 — Large and Fast: Exploiting Memory Hierarchy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1B34B-4114-F848-ABDD-484AF0010C05}" type="slidenum">
              <a:rPr lang="en-AU"/>
              <a:pPr/>
              <a:t>42</a:t>
            </a:fld>
            <a:endParaRPr lang="en-AU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3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5" y="4342776"/>
            <a:ext cx="5907739" cy="41151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3867" tIns="46109" rIns="93867" bIns="46109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53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590550"/>
            <a:ext cx="4546600" cy="34099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BDCBB-A062-4242-B11F-BB90851F960A}" type="slidenum">
              <a:rPr lang="en-US"/>
              <a:pPr/>
              <a:t>44</a:t>
            </a:fld>
            <a:endParaRPr lang="en-US"/>
          </a:p>
        </p:txBody>
      </p:sp>
      <p:sp>
        <p:nvSpPr>
          <p:cNvPr id="161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3" y="4343704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A7C65-1F03-9647-98C8-92FED4BEABED}" type="slidenum">
              <a:rPr lang="en-US"/>
              <a:pPr/>
              <a:t>47</a:t>
            </a:fld>
            <a:endParaRPr lang="en-US"/>
          </a:p>
        </p:txBody>
      </p:sp>
      <p:sp>
        <p:nvSpPr>
          <p:cNvPr id="169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/>
              <a:t>Need to restart instruction.</a:t>
            </a:r>
          </a:p>
          <a:p>
            <a:r>
              <a:rPr lang="en-US"/>
              <a:t>Soft and hard page faults.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314B9-7BDC-BC4E-B6EB-3FCDDCDFD5AF}" type="slidenum">
              <a:rPr lang="en-US"/>
              <a:pPr/>
              <a:t>48</a:t>
            </a:fld>
            <a:endParaRPr lang="en-US"/>
          </a:p>
        </p:txBody>
      </p:sp>
      <p:sp>
        <p:nvSpPr>
          <p:cNvPr id="1739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7888"/>
            <a:ext cx="4057650" cy="304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2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E2A77-5B76-3946-8DD6-8DD3DD995BB3}" type="slidenum">
              <a:rPr lang="en-US"/>
              <a:pPr/>
              <a:t>49</a:t>
            </a:fld>
            <a:endParaRPr lang="en-US"/>
          </a:p>
        </p:txBody>
      </p:sp>
      <p:sp>
        <p:nvSpPr>
          <p:cNvPr id="170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7888"/>
            <a:ext cx="4057650" cy="304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0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2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0B9CC-F342-E34A-A311-6830038DD696}" type="slidenum">
              <a:rPr lang="en-US"/>
              <a:pPr/>
              <a:t>8</a:t>
            </a:fld>
            <a:endParaRPr lang="en-US"/>
          </a:p>
        </p:txBody>
      </p:sp>
      <p:sp>
        <p:nvSpPr>
          <p:cNvPr id="164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3" y="4343704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Example: 10K Instructions between I/O – 100K Instructions during I/O.</a:t>
            </a:r>
          </a:p>
          <a:p>
            <a:endParaRPr lang="ko-KR" altLang="en-US">
              <a:ea typeface="굴림" charset="-127"/>
              <a:cs typeface="굴림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A370D-BEE2-5045-9B99-1EF143EC9C26}" type="slidenum">
              <a:rPr lang="en-US"/>
              <a:pPr/>
              <a:t>50</a:t>
            </a:fld>
            <a:endParaRPr lang="en-US"/>
          </a:p>
        </p:txBody>
      </p:sp>
      <p:sp>
        <p:nvSpPr>
          <p:cNvPr id="188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0EDAF-B7B3-8648-82A2-E4C6B0152BE8}" type="slidenum">
              <a:rPr lang="en-US"/>
              <a:pPr/>
              <a:t>52</a:t>
            </a:fld>
            <a:endParaRPr lang="en-US"/>
          </a:p>
        </p:txBody>
      </p:sp>
      <p:sp>
        <p:nvSpPr>
          <p:cNvPr id="164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7888"/>
            <a:ext cx="4057650" cy="304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2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Statements 1 and 2 are false; 3 is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Statements 1 and 2 are false; 3 is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Statements 1 and 2 are false; 3 is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Statements 1 and 2 are false; 3 is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40\\4A: True. If valid is 1, that means that there is no block or mapping there or the block or mapping has become bad somehow. Therefore, the TLB and cache will miss.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False. No, an invalid bit means that the entry in the TLB is garbage.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False. A TLB is not in control of VA-&gt;PA mappings, therefore it could never have anything to “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writeback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the dirty data to.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True. Yes, since a TLB is a cache of VA-&gt;PA mappings, if it is “dirty” it means that that page is dirty.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40\\4A: True. If valid is 1, that means that there is no block or mapping there or the block or mapping has become bad somehow. Therefore, the TLB and cache will miss.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False. No, an invalid bit means that the entry in the TLB is garbage.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False. A TLB is not in control of VA-&gt;PA mappings, therefore it could never have anything to “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writeback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the dirty data to.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True. Yes, since a TLB is a cache of VA-&gt;PA mappings, if it is “dirty” it means that that page is dirty.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CD725-72A8-EE40-A308-1AD18FA6A453}" type="slidenum">
              <a:rPr lang="en-US"/>
              <a:pPr/>
              <a:t>9</a:t>
            </a:fld>
            <a:endParaRPr lang="en-US"/>
          </a:p>
        </p:txBody>
      </p:sp>
      <p:sp>
        <p:nvSpPr>
          <p:cNvPr id="159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3" y="4343704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C15E8-B496-BA4B-B12F-E1D84853A2C3}" type="slidenum">
              <a:rPr lang="en-US"/>
              <a:pPr/>
              <a:t>10</a:t>
            </a:fld>
            <a:endParaRPr lang="en-US"/>
          </a:p>
        </p:txBody>
      </p:sp>
      <p:sp>
        <p:nvSpPr>
          <p:cNvPr id="159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Called Burping the memory.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C15E8-B496-BA4B-B12F-E1D84853A2C3}" type="slidenum">
              <a:rPr lang="en-US"/>
              <a:pPr/>
              <a:t>12</a:t>
            </a:fld>
            <a:endParaRPr lang="en-US"/>
          </a:p>
        </p:txBody>
      </p:sp>
      <p:sp>
        <p:nvSpPr>
          <p:cNvPr id="159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Called Burping the memory.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96B9-8D1A-9D48-8B02-CB59335ADCBC}" type="slidenum">
              <a:rPr lang="en-US"/>
              <a:pPr/>
              <a:t>14</a:t>
            </a:fld>
            <a:endParaRPr lang="en-US"/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Relaxes the contiguous allocation requirement.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96B9-8D1A-9D48-8B02-CB59335ADCBC}" type="slidenum">
              <a:rPr lang="en-US"/>
              <a:pPr/>
              <a:t>15</a:t>
            </a:fld>
            <a:endParaRPr lang="en-US"/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Relaxes the contiguous allocation requirement.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940C0-2163-554D-A025-836E80DCE361}" type="slidenum">
              <a:rPr lang="en-US"/>
              <a:pPr/>
              <a:t>16</a:t>
            </a:fld>
            <a:endParaRPr lang="en-US"/>
          </a:p>
        </p:txBody>
      </p:sp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OS ensures that the page tables are disjoint.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8B7C-A35B-B640-9E9E-B4901A6A308B}" type="datetime1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7B51-56F2-5B44-B3E4-1EC6B4F40C92}" type="datetime1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080C-EB46-3540-9C9F-AD2BDC4C1E6A}" type="datetime1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19C6-73FF-674A-9B0D-9F4E72DACF10}" type="datetime1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1547-B5B8-BE47-809C-EC787A58590C}" type="datetime1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69DE-8661-2D4F-B0F4-85E27BE41DC8}" type="datetime1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FD1D-2ABB-A04A-A3A2-0037EAE087EC}" type="datetime1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61A1-0C98-C146-9759-DCA30385922D}" type="datetime1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0049-3FF1-CA45-8FA7-A8FA0172F5C0}" type="datetime1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D453-A148-9845-AC60-CD2CA65213C4}" type="datetime1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D6E0-366B-A745-A9EE-532DA4DE0385}" type="datetime1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97C5-20EC-0B42-BDC7-D1F3594CB9C5}" type="datetime1">
              <a:rPr lang="en-US" smtClean="0"/>
              <a:pPr/>
              <a:t>7/31/2011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eekosystem.com/engineering-professor-meme/2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Virtual </a:t>
            </a:r>
            <a:r>
              <a:rPr lang="en-US" i="1" dirty="0" smtClean="0"/>
              <a:t>Memory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Instructor: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Michael Greenbaum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4A-FF11-9545-BE08-2ECE92EB872E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A7D7-0D29-4449-A22C-3A60592C7225}" type="slidenum">
              <a:rPr lang="en-US"/>
              <a:pPr/>
              <a:t>10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666" y="330200"/>
            <a:ext cx="7865534" cy="736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Programs Sharing </a:t>
            </a:r>
            <a:r>
              <a:rPr lang="en-US" altLang="ko-KR" dirty="0" smtClean="0">
                <a:ea typeface="굴림" charset="-127"/>
                <a:cs typeface="굴림" charset="-127"/>
              </a:rPr>
              <a:t>Physical Memory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3202" y="1498600"/>
            <a:ext cx="2046290" cy="3384550"/>
            <a:chOff x="112" y="1104"/>
            <a:chExt cx="1289" cy="2132"/>
          </a:xfrm>
        </p:grpSpPr>
        <p:sp>
          <p:nvSpPr>
            <p:cNvPr id="1595397" name="Rectangle 5" descr="90%"/>
            <p:cNvSpPr>
              <a:spLocks noChangeArrowheads="1"/>
            </p:cNvSpPr>
            <p:nvPr/>
          </p:nvSpPr>
          <p:spPr bwMode="auto">
            <a:xfrm>
              <a:off x="672" y="1556"/>
              <a:ext cx="720" cy="23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398" name="Rectangle 6" descr="Dark downward diagonal"/>
            <p:cNvSpPr>
              <a:spLocks noChangeArrowheads="1"/>
            </p:cNvSpPr>
            <p:nvPr/>
          </p:nvSpPr>
          <p:spPr bwMode="auto">
            <a:xfrm>
              <a:off x="672" y="2428"/>
              <a:ext cx="720" cy="23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399" name="Rectangle 7" descr="Dark upward diagonal"/>
            <p:cNvSpPr>
              <a:spLocks noChangeArrowheads="1"/>
            </p:cNvSpPr>
            <p:nvPr/>
          </p:nvSpPr>
          <p:spPr bwMode="auto">
            <a:xfrm>
              <a:off x="672" y="1776"/>
              <a:ext cx="720" cy="288"/>
            </a:xfrm>
            <a:prstGeom prst="rect">
              <a:avLst/>
            </a:prstGeom>
            <a:solidFill>
              <a:schemeClr val="accent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0" name="Rectangle 8" descr="20%"/>
            <p:cNvSpPr>
              <a:spLocks noChangeArrowheads="1"/>
            </p:cNvSpPr>
            <p:nvPr/>
          </p:nvSpPr>
          <p:spPr bwMode="auto">
            <a:xfrm>
              <a:off x="679" y="2044"/>
              <a:ext cx="720" cy="288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1" name="Rectangle 9" descr="20%"/>
            <p:cNvSpPr>
              <a:spLocks noChangeArrowheads="1"/>
            </p:cNvSpPr>
            <p:nvPr/>
          </p:nvSpPr>
          <p:spPr bwMode="auto">
            <a:xfrm>
              <a:off x="679" y="2716"/>
              <a:ext cx="720" cy="288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2" name="Line 10"/>
            <p:cNvSpPr>
              <a:spLocks noChangeShapeType="1"/>
            </p:cNvSpPr>
            <p:nvPr/>
          </p:nvSpPr>
          <p:spPr bwMode="auto">
            <a:xfrm>
              <a:off x="679" y="1188"/>
              <a:ext cx="2" cy="2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3" name="Line 11"/>
            <p:cNvSpPr>
              <a:spLocks noChangeShapeType="1"/>
            </p:cNvSpPr>
            <p:nvPr/>
          </p:nvSpPr>
          <p:spPr bwMode="auto">
            <a:xfrm>
              <a:off x="687" y="156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4" name="Rectangle 12"/>
            <p:cNvSpPr>
              <a:spLocks noChangeArrowheads="1"/>
            </p:cNvSpPr>
            <p:nvPr/>
          </p:nvSpPr>
          <p:spPr bwMode="auto">
            <a:xfrm>
              <a:off x="739" y="1104"/>
              <a:ext cx="555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OS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Space</a:t>
              </a:r>
            </a:p>
          </p:txBody>
        </p:sp>
        <p:sp>
          <p:nvSpPr>
            <p:cNvPr id="1595405" name="Line 13"/>
            <p:cNvSpPr>
              <a:spLocks noChangeShapeType="1"/>
            </p:cNvSpPr>
            <p:nvPr/>
          </p:nvSpPr>
          <p:spPr bwMode="auto">
            <a:xfrm>
              <a:off x="687" y="175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6" name="Line 14" descr="40%"/>
            <p:cNvSpPr>
              <a:spLocks noChangeShapeType="1"/>
            </p:cNvSpPr>
            <p:nvPr/>
          </p:nvSpPr>
          <p:spPr bwMode="auto">
            <a:xfrm>
              <a:off x="687" y="204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7" name="Line 15" descr="40%"/>
            <p:cNvSpPr>
              <a:spLocks noChangeShapeType="1"/>
            </p:cNvSpPr>
            <p:nvPr/>
          </p:nvSpPr>
          <p:spPr bwMode="auto">
            <a:xfrm>
              <a:off x="687" y="233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8" name="Line 16" descr="40%"/>
            <p:cNvSpPr>
              <a:spLocks noChangeShapeType="1"/>
            </p:cNvSpPr>
            <p:nvPr/>
          </p:nvSpPr>
          <p:spPr bwMode="auto">
            <a:xfrm>
              <a:off x="687" y="271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9" name="Line 17" descr="40%"/>
            <p:cNvSpPr>
              <a:spLocks noChangeShapeType="1"/>
            </p:cNvSpPr>
            <p:nvPr/>
          </p:nvSpPr>
          <p:spPr bwMode="auto">
            <a:xfrm>
              <a:off x="687" y="3004"/>
              <a:ext cx="7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10" name="Rectangle 18"/>
            <p:cNvSpPr>
              <a:spLocks noChangeArrowheads="1"/>
            </p:cNvSpPr>
            <p:nvPr/>
          </p:nvSpPr>
          <p:spPr bwMode="auto">
            <a:xfrm>
              <a:off x="816" y="1536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11" name="Rectangle 19"/>
            <p:cNvSpPr>
              <a:spLocks noChangeArrowheads="1"/>
            </p:cNvSpPr>
            <p:nvPr/>
          </p:nvSpPr>
          <p:spPr bwMode="auto">
            <a:xfrm>
              <a:off x="816" y="1776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12" name="Rectangle 20"/>
            <p:cNvSpPr>
              <a:spLocks noChangeArrowheads="1"/>
            </p:cNvSpPr>
            <p:nvPr/>
          </p:nvSpPr>
          <p:spPr bwMode="auto">
            <a:xfrm>
              <a:off x="816" y="206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13" name="Rectangle 21"/>
            <p:cNvSpPr>
              <a:spLocks noChangeArrowheads="1"/>
            </p:cNvSpPr>
            <p:nvPr/>
          </p:nvSpPr>
          <p:spPr bwMode="auto">
            <a:xfrm>
              <a:off x="816" y="2400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32K</a:t>
              </a:r>
            </a:p>
          </p:txBody>
        </p:sp>
        <p:sp>
          <p:nvSpPr>
            <p:cNvPr id="1595414" name="Rectangle 22"/>
            <p:cNvSpPr>
              <a:spLocks noChangeArrowheads="1"/>
            </p:cNvSpPr>
            <p:nvPr/>
          </p:nvSpPr>
          <p:spPr bwMode="auto">
            <a:xfrm>
              <a:off x="816" y="2736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15" name="Rectangle 23"/>
            <p:cNvSpPr>
              <a:spLocks noChangeArrowheads="1"/>
            </p:cNvSpPr>
            <p:nvPr/>
          </p:nvSpPr>
          <p:spPr bwMode="auto">
            <a:xfrm>
              <a:off x="112" y="1550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1</a:t>
              </a:r>
              <a:endParaRPr lang="en-US" altLang="ko-KR" dirty="0"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595416" name="Rectangle 24"/>
            <p:cNvSpPr>
              <a:spLocks noChangeArrowheads="1"/>
            </p:cNvSpPr>
            <p:nvPr/>
          </p:nvSpPr>
          <p:spPr bwMode="auto">
            <a:xfrm>
              <a:off x="112" y="1790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1595417" name="Rectangle 25"/>
            <p:cNvSpPr>
              <a:spLocks noChangeArrowheads="1"/>
            </p:cNvSpPr>
            <p:nvPr/>
          </p:nvSpPr>
          <p:spPr bwMode="auto">
            <a:xfrm>
              <a:off x="123" y="2414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1595418" name="Line 26"/>
            <p:cNvSpPr>
              <a:spLocks noChangeShapeType="1"/>
            </p:cNvSpPr>
            <p:nvPr/>
          </p:nvSpPr>
          <p:spPr bwMode="auto">
            <a:xfrm>
              <a:off x="1401" y="1188"/>
              <a:ext cx="0" cy="2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302002" y="1476375"/>
            <a:ext cx="2071690" cy="3384550"/>
            <a:chOff x="2064" y="1090"/>
            <a:chExt cx="1305" cy="2132"/>
          </a:xfrm>
        </p:grpSpPr>
        <p:sp>
          <p:nvSpPr>
            <p:cNvPr id="1595420" name="Rectangle 28" descr="75%"/>
            <p:cNvSpPr>
              <a:spLocks noChangeArrowheads="1"/>
            </p:cNvSpPr>
            <p:nvPr/>
          </p:nvSpPr>
          <p:spPr bwMode="auto">
            <a:xfrm>
              <a:off x="2640" y="2004"/>
              <a:ext cx="720" cy="233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421" name="Rectangle 29" descr="90%"/>
            <p:cNvSpPr>
              <a:spLocks noChangeArrowheads="1"/>
            </p:cNvSpPr>
            <p:nvPr/>
          </p:nvSpPr>
          <p:spPr bwMode="auto">
            <a:xfrm>
              <a:off x="2640" y="1532"/>
              <a:ext cx="720" cy="23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422" name="Rectangle 30" descr="Dark downward diagonal"/>
            <p:cNvSpPr>
              <a:spLocks noChangeArrowheads="1"/>
            </p:cNvSpPr>
            <p:nvPr/>
          </p:nvSpPr>
          <p:spPr bwMode="auto">
            <a:xfrm>
              <a:off x="2640" y="2404"/>
              <a:ext cx="720" cy="23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423" name="Rectangle 31" descr="Dark upward diagonal"/>
            <p:cNvSpPr>
              <a:spLocks noChangeArrowheads="1"/>
            </p:cNvSpPr>
            <p:nvPr/>
          </p:nvSpPr>
          <p:spPr bwMode="auto">
            <a:xfrm>
              <a:off x="2640" y="1728"/>
              <a:ext cx="720" cy="288"/>
            </a:xfrm>
            <a:prstGeom prst="rect">
              <a:avLst/>
            </a:prstGeom>
            <a:solidFill>
              <a:schemeClr val="accent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24" name="Rectangle 32" descr="Dark vertical"/>
            <p:cNvSpPr>
              <a:spLocks noChangeArrowheads="1"/>
            </p:cNvSpPr>
            <p:nvPr/>
          </p:nvSpPr>
          <p:spPr bwMode="auto">
            <a:xfrm>
              <a:off x="2640" y="2688"/>
              <a:ext cx="720" cy="288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25" name="Rectangle 33" descr="20%"/>
            <p:cNvSpPr>
              <a:spLocks noChangeArrowheads="1"/>
            </p:cNvSpPr>
            <p:nvPr/>
          </p:nvSpPr>
          <p:spPr bwMode="auto">
            <a:xfrm>
              <a:off x="2640" y="2222"/>
              <a:ext cx="720" cy="130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26" name="Line 34" descr="40%"/>
            <p:cNvSpPr>
              <a:spLocks noChangeShapeType="1"/>
            </p:cNvSpPr>
            <p:nvPr/>
          </p:nvSpPr>
          <p:spPr bwMode="auto">
            <a:xfrm>
              <a:off x="2656" y="235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27" name="Line 35" descr="40%"/>
            <p:cNvSpPr>
              <a:spLocks noChangeShapeType="1"/>
            </p:cNvSpPr>
            <p:nvPr/>
          </p:nvSpPr>
          <p:spPr bwMode="auto">
            <a:xfrm>
              <a:off x="2656" y="222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28" name="Line 36"/>
            <p:cNvSpPr>
              <a:spLocks noChangeShapeType="1"/>
            </p:cNvSpPr>
            <p:nvPr/>
          </p:nvSpPr>
          <p:spPr bwMode="auto">
            <a:xfrm>
              <a:off x="2640" y="1174"/>
              <a:ext cx="2" cy="2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29" name="Line 37"/>
            <p:cNvSpPr>
              <a:spLocks noChangeShapeType="1"/>
            </p:cNvSpPr>
            <p:nvPr/>
          </p:nvSpPr>
          <p:spPr bwMode="auto">
            <a:xfrm>
              <a:off x="3369" y="1174"/>
              <a:ext cx="0" cy="2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30" name="Line 38"/>
            <p:cNvSpPr>
              <a:spLocks noChangeShapeType="1"/>
            </p:cNvSpPr>
            <p:nvPr/>
          </p:nvSpPr>
          <p:spPr bwMode="auto">
            <a:xfrm>
              <a:off x="2656" y="155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31" name="Rectangle 39"/>
            <p:cNvSpPr>
              <a:spLocks noChangeArrowheads="1"/>
            </p:cNvSpPr>
            <p:nvPr/>
          </p:nvSpPr>
          <p:spPr bwMode="auto">
            <a:xfrm>
              <a:off x="2731" y="1090"/>
              <a:ext cx="555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OS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Space</a:t>
              </a:r>
            </a:p>
          </p:txBody>
        </p:sp>
        <p:sp>
          <p:nvSpPr>
            <p:cNvPr id="1595432" name="Line 40"/>
            <p:cNvSpPr>
              <a:spLocks noChangeShapeType="1"/>
            </p:cNvSpPr>
            <p:nvPr/>
          </p:nvSpPr>
          <p:spPr bwMode="auto">
            <a:xfrm>
              <a:off x="2656" y="174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33" name="Line 41"/>
            <p:cNvSpPr>
              <a:spLocks noChangeShapeType="1"/>
            </p:cNvSpPr>
            <p:nvPr/>
          </p:nvSpPr>
          <p:spPr bwMode="auto">
            <a:xfrm>
              <a:off x="2656" y="203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34" name="Line 42"/>
            <p:cNvSpPr>
              <a:spLocks noChangeShapeType="1"/>
            </p:cNvSpPr>
            <p:nvPr/>
          </p:nvSpPr>
          <p:spPr bwMode="auto">
            <a:xfrm>
              <a:off x="2656" y="270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35" name="Line 43"/>
            <p:cNvSpPr>
              <a:spLocks noChangeShapeType="1"/>
            </p:cNvSpPr>
            <p:nvPr/>
          </p:nvSpPr>
          <p:spPr bwMode="auto">
            <a:xfrm>
              <a:off x="2656" y="299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36" name="Rectangle 44"/>
            <p:cNvSpPr>
              <a:spLocks noChangeArrowheads="1"/>
            </p:cNvSpPr>
            <p:nvPr/>
          </p:nvSpPr>
          <p:spPr bwMode="auto">
            <a:xfrm>
              <a:off x="2808" y="1522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37" name="Rectangle 45"/>
            <p:cNvSpPr>
              <a:spLocks noChangeArrowheads="1"/>
            </p:cNvSpPr>
            <p:nvPr/>
          </p:nvSpPr>
          <p:spPr bwMode="auto">
            <a:xfrm>
              <a:off x="2808" y="1762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38" name="Rectangle 46"/>
            <p:cNvSpPr>
              <a:spLocks noChangeArrowheads="1"/>
            </p:cNvSpPr>
            <p:nvPr/>
          </p:nvSpPr>
          <p:spPr bwMode="auto">
            <a:xfrm>
              <a:off x="2808" y="2002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39" name="Rectangle 47"/>
            <p:cNvSpPr>
              <a:spLocks noChangeArrowheads="1"/>
            </p:cNvSpPr>
            <p:nvPr/>
          </p:nvSpPr>
          <p:spPr bwMode="auto">
            <a:xfrm>
              <a:off x="2808" y="2386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32K</a:t>
              </a:r>
            </a:p>
          </p:txBody>
        </p:sp>
        <p:sp>
          <p:nvSpPr>
            <p:cNvPr id="1595440" name="Rectangle 48"/>
            <p:cNvSpPr>
              <a:spLocks noChangeArrowheads="1"/>
            </p:cNvSpPr>
            <p:nvPr/>
          </p:nvSpPr>
          <p:spPr bwMode="auto">
            <a:xfrm>
              <a:off x="2808" y="2722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41" name="Rectangle 49"/>
            <p:cNvSpPr>
              <a:spLocks noChangeArrowheads="1"/>
            </p:cNvSpPr>
            <p:nvPr/>
          </p:nvSpPr>
          <p:spPr bwMode="auto">
            <a:xfrm>
              <a:off x="2064" y="1536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1595442" name="Rectangle 50"/>
            <p:cNvSpPr>
              <a:spLocks noChangeArrowheads="1"/>
            </p:cNvSpPr>
            <p:nvPr/>
          </p:nvSpPr>
          <p:spPr bwMode="auto">
            <a:xfrm>
              <a:off x="2064" y="1776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1595443" name="Rectangle 51"/>
            <p:cNvSpPr>
              <a:spLocks noChangeArrowheads="1"/>
            </p:cNvSpPr>
            <p:nvPr/>
          </p:nvSpPr>
          <p:spPr bwMode="auto">
            <a:xfrm>
              <a:off x="2064" y="2400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1595444" name="Rectangle 52"/>
            <p:cNvSpPr>
              <a:spLocks noChangeArrowheads="1"/>
            </p:cNvSpPr>
            <p:nvPr/>
          </p:nvSpPr>
          <p:spPr bwMode="auto">
            <a:xfrm>
              <a:off x="2064" y="2736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1595445" name="Rectangle 53"/>
            <p:cNvSpPr>
              <a:spLocks noChangeArrowheads="1"/>
            </p:cNvSpPr>
            <p:nvPr/>
          </p:nvSpPr>
          <p:spPr bwMode="auto">
            <a:xfrm>
              <a:off x="2064" y="1968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595446" name="Rectangle 54"/>
            <p:cNvSpPr>
              <a:spLocks noChangeArrowheads="1"/>
            </p:cNvSpPr>
            <p:nvPr/>
          </p:nvSpPr>
          <p:spPr bwMode="auto">
            <a:xfrm>
              <a:off x="2856" y="2171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8K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2487614" y="1193800"/>
            <a:ext cx="1519238" cy="1066800"/>
            <a:chOff x="1551" y="912"/>
            <a:chExt cx="957" cy="672"/>
          </a:xfrm>
        </p:grpSpPr>
        <p:sp>
          <p:nvSpPr>
            <p:cNvPr id="1595448" name="Rectangle 56"/>
            <p:cNvSpPr>
              <a:spLocks noChangeArrowheads="1"/>
            </p:cNvSpPr>
            <p:nvPr/>
          </p:nvSpPr>
          <p:spPr bwMode="auto">
            <a:xfrm>
              <a:off x="1551" y="912"/>
              <a:ext cx="957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dirty="0" err="1" smtClean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pgms</a:t>
              </a:r>
              <a:r>
                <a:rPr lang="en-US" altLang="ko-KR" dirty="0" smtClean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4 &amp; 5 </a:t>
              </a:r>
            </a:p>
            <a:p>
              <a:pPr>
                <a:spcBef>
                  <a:spcPct val="0"/>
                </a:spcBef>
              </a:pP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arrive</a:t>
              </a:r>
            </a:p>
          </p:txBody>
        </p:sp>
        <p:sp>
          <p:nvSpPr>
            <p:cNvPr id="1595449" name="AutoShape 57"/>
            <p:cNvSpPr>
              <a:spLocks noChangeArrowheads="1"/>
            </p:cNvSpPr>
            <p:nvPr/>
          </p:nvSpPr>
          <p:spPr bwMode="auto">
            <a:xfrm>
              <a:off x="1728" y="1344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CC66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729288" y="1193800"/>
            <a:ext cx="1519237" cy="1066800"/>
            <a:chOff x="3473" y="912"/>
            <a:chExt cx="957" cy="672"/>
          </a:xfrm>
        </p:grpSpPr>
        <p:sp>
          <p:nvSpPr>
            <p:cNvPr id="1595451" name="Rectangle 59"/>
            <p:cNvSpPr>
              <a:spLocks noChangeArrowheads="1"/>
            </p:cNvSpPr>
            <p:nvPr/>
          </p:nvSpPr>
          <p:spPr bwMode="auto">
            <a:xfrm>
              <a:off x="3473" y="912"/>
              <a:ext cx="957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dirty="0" err="1" smtClean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pgms</a:t>
              </a:r>
              <a:r>
                <a:rPr lang="en-US" altLang="ko-KR" dirty="0" smtClean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2 &amp; 5</a:t>
              </a:r>
            </a:p>
            <a:p>
              <a:pPr>
                <a:spcBef>
                  <a:spcPct val="0"/>
                </a:spcBef>
              </a:pP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leave</a:t>
              </a:r>
            </a:p>
          </p:txBody>
        </p:sp>
        <p:sp>
          <p:nvSpPr>
            <p:cNvPr id="1595452" name="AutoShape 60"/>
            <p:cNvSpPr>
              <a:spLocks noChangeArrowheads="1"/>
            </p:cNvSpPr>
            <p:nvPr/>
          </p:nvSpPr>
          <p:spPr bwMode="auto">
            <a:xfrm>
              <a:off x="3648" y="1344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CC66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532567" y="1574800"/>
            <a:ext cx="2041527" cy="3200400"/>
            <a:chOff x="4099" y="1152"/>
            <a:chExt cx="1286" cy="2016"/>
          </a:xfrm>
        </p:grpSpPr>
        <p:sp>
          <p:nvSpPr>
            <p:cNvPr id="1595454" name="Rectangle 62" descr="75%"/>
            <p:cNvSpPr>
              <a:spLocks noChangeArrowheads="1"/>
            </p:cNvSpPr>
            <p:nvPr/>
          </p:nvSpPr>
          <p:spPr bwMode="auto">
            <a:xfrm>
              <a:off x="4656" y="2076"/>
              <a:ext cx="720" cy="233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455" name="Rectangle 63" descr="90%"/>
            <p:cNvSpPr>
              <a:spLocks noChangeArrowheads="1"/>
            </p:cNvSpPr>
            <p:nvPr/>
          </p:nvSpPr>
          <p:spPr bwMode="auto">
            <a:xfrm>
              <a:off x="4656" y="1596"/>
              <a:ext cx="720" cy="23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456" name="Rectangle 64" descr="Dark downward diagonal"/>
            <p:cNvSpPr>
              <a:spLocks noChangeArrowheads="1"/>
            </p:cNvSpPr>
            <p:nvPr/>
          </p:nvSpPr>
          <p:spPr bwMode="auto">
            <a:xfrm>
              <a:off x="4656" y="2476"/>
              <a:ext cx="720" cy="23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457" name="Rectangle 65" descr="20%"/>
            <p:cNvSpPr>
              <a:spLocks noChangeArrowheads="1"/>
            </p:cNvSpPr>
            <p:nvPr/>
          </p:nvSpPr>
          <p:spPr bwMode="auto">
            <a:xfrm>
              <a:off x="4657" y="2770"/>
              <a:ext cx="720" cy="288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58" name="Rectangle 66" descr="20%"/>
            <p:cNvSpPr>
              <a:spLocks noChangeArrowheads="1"/>
            </p:cNvSpPr>
            <p:nvPr/>
          </p:nvSpPr>
          <p:spPr bwMode="auto">
            <a:xfrm>
              <a:off x="4663" y="2294"/>
              <a:ext cx="720" cy="130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59" name="Rectangle 67" descr="20%"/>
            <p:cNvSpPr>
              <a:spLocks noChangeArrowheads="1"/>
            </p:cNvSpPr>
            <p:nvPr/>
          </p:nvSpPr>
          <p:spPr bwMode="auto">
            <a:xfrm>
              <a:off x="4663" y="1804"/>
              <a:ext cx="720" cy="288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0" name="Rectangle 68"/>
            <p:cNvSpPr>
              <a:spLocks noChangeArrowheads="1"/>
            </p:cNvSpPr>
            <p:nvPr/>
          </p:nvSpPr>
          <p:spPr bwMode="auto">
            <a:xfrm>
              <a:off x="4663" y="2400"/>
              <a:ext cx="720" cy="3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1" name="Line 69"/>
            <p:cNvSpPr>
              <a:spLocks noChangeShapeType="1"/>
            </p:cNvSpPr>
            <p:nvPr/>
          </p:nvSpPr>
          <p:spPr bwMode="auto">
            <a:xfrm>
              <a:off x="4663" y="1236"/>
              <a:ext cx="2" cy="19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2" name="Line 70"/>
            <p:cNvSpPr>
              <a:spLocks noChangeShapeType="1"/>
            </p:cNvSpPr>
            <p:nvPr/>
          </p:nvSpPr>
          <p:spPr bwMode="auto">
            <a:xfrm>
              <a:off x="5385" y="1236"/>
              <a:ext cx="0" cy="19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3" name="Line 71"/>
            <p:cNvSpPr>
              <a:spLocks noChangeShapeType="1"/>
            </p:cNvSpPr>
            <p:nvPr/>
          </p:nvSpPr>
          <p:spPr bwMode="auto">
            <a:xfrm>
              <a:off x="4671" y="161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4" name="Rectangle 72"/>
            <p:cNvSpPr>
              <a:spLocks noChangeArrowheads="1"/>
            </p:cNvSpPr>
            <p:nvPr/>
          </p:nvSpPr>
          <p:spPr bwMode="auto">
            <a:xfrm>
              <a:off x="4723" y="1152"/>
              <a:ext cx="555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OS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Space</a:t>
              </a:r>
            </a:p>
          </p:txBody>
        </p:sp>
        <p:sp>
          <p:nvSpPr>
            <p:cNvPr id="1595465" name="Line 73" descr="40%"/>
            <p:cNvSpPr>
              <a:spLocks noChangeShapeType="1"/>
            </p:cNvSpPr>
            <p:nvPr/>
          </p:nvSpPr>
          <p:spPr bwMode="auto">
            <a:xfrm>
              <a:off x="4671" y="180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6" name="Line 74" descr="40%"/>
            <p:cNvSpPr>
              <a:spLocks noChangeShapeType="1"/>
            </p:cNvSpPr>
            <p:nvPr/>
          </p:nvSpPr>
          <p:spPr bwMode="auto">
            <a:xfrm>
              <a:off x="4671" y="209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7" name="Line 75"/>
            <p:cNvSpPr>
              <a:spLocks noChangeShapeType="1"/>
            </p:cNvSpPr>
            <p:nvPr/>
          </p:nvSpPr>
          <p:spPr bwMode="auto">
            <a:xfrm>
              <a:off x="4671" y="276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8" name="Line 76"/>
            <p:cNvSpPr>
              <a:spLocks noChangeShapeType="1"/>
            </p:cNvSpPr>
            <p:nvPr/>
          </p:nvSpPr>
          <p:spPr bwMode="auto">
            <a:xfrm>
              <a:off x="4671" y="305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9" name="Rectangle 77"/>
            <p:cNvSpPr>
              <a:spLocks noChangeArrowheads="1"/>
            </p:cNvSpPr>
            <p:nvPr/>
          </p:nvSpPr>
          <p:spPr bwMode="auto">
            <a:xfrm>
              <a:off x="4848" y="158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70" name="Rectangle 78"/>
            <p:cNvSpPr>
              <a:spLocks noChangeArrowheads="1"/>
            </p:cNvSpPr>
            <p:nvPr/>
          </p:nvSpPr>
          <p:spPr bwMode="auto">
            <a:xfrm>
              <a:off x="4848" y="182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71" name="Rectangle 79"/>
            <p:cNvSpPr>
              <a:spLocks noChangeArrowheads="1"/>
            </p:cNvSpPr>
            <p:nvPr/>
          </p:nvSpPr>
          <p:spPr bwMode="auto">
            <a:xfrm>
              <a:off x="4848" y="206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72" name="Rectangle 80"/>
            <p:cNvSpPr>
              <a:spLocks noChangeArrowheads="1"/>
            </p:cNvSpPr>
            <p:nvPr/>
          </p:nvSpPr>
          <p:spPr bwMode="auto">
            <a:xfrm>
              <a:off x="4848" y="2460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32K</a:t>
              </a:r>
            </a:p>
          </p:txBody>
        </p:sp>
        <p:sp>
          <p:nvSpPr>
            <p:cNvPr id="1595473" name="Rectangle 81"/>
            <p:cNvSpPr>
              <a:spLocks noChangeArrowheads="1"/>
            </p:cNvSpPr>
            <p:nvPr/>
          </p:nvSpPr>
          <p:spPr bwMode="auto">
            <a:xfrm>
              <a:off x="4848" y="278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74" name="Rectangle 82"/>
            <p:cNvSpPr>
              <a:spLocks noChangeArrowheads="1"/>
            </p:cNvSpPr>
            <p:nvPr/>
          </p:nvSpPr>
          <p:spPr bwMode="auto">
            <a:xfrm>
              <a:off x="4099" y="1598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1595475" name="Line 83" descr="40%"/>
            <p:cNvSpPr>
              <a:spLocks noChangeShapeType="1"/>
            </p:cNvSpPr>
            <p:nvPr/>
          </p:nvSpPr>
          <p:spPr bwMode="auto">
            <a:xfrm>
              <a:off x="4671" y="228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76" name="Rectangle 84"/>
            <p:cNvSpPr>
              <a:spLocks noChangeArrowheads="1"/>
            </p:cNvSpPr>
            <p:nvPr/>
          </p:nvSpPr>
          <p:spPr bwMode="auto">
            <a:xfrm>
              <a:off x="4099" y="2078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595477" name="Line 85" descr="40%"/>
            <p:cNvSpPr>
              <a:spLocks noChangeShapeType="1"/>
            </p:cNvSpPr>
            <p:nvPr/>
          </p:nvSpPr>
          <p:spPr bwMode="auto">
            <a:xfrm>
              <a:off x="4654" y="2418"/>
              <a:ext cx="7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78" name="Rectangle 86"/>
            <p:cNvSpPr>
              <a:spLocks noChangeArrowheads="1"/>
            </p:cNvSpPr>
            <p:nvPr/>
          </p:nvSpPr>
          <p:spPr bwMode="auto">
            <a:xfrm>
              <a:off x="4821" y="2235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8K</a:t>
              </a:r>
            </a:p>
          </p:txBody>
        </p:sp>
        <p:sp>
          <p:nvSpPr>
            <p:cNvPr id="1595479" name="Rectangle 87"/>
            <p:cNvSpPr>
              <a:spLocks noChangeArrowheads="1"/>
            </p:cNvSpPr>
            <p:nvPr/>
          </p:nvSpPr>
          <p:spPr bwMode="auto">
            <a:xfrm>
              <a:off x="4099" y="2448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3</a:t>
              </a:r>
            </a:p>
          </p:txBody>
        </p:sp>
      </p:grpSp>
      <p:sp>
        <p:nvSpPr>
          <p:cNvPr id="1595480" name="Rectangle 88" descr="20%"/>
          <p:cNvSpPr>
            <a:spLocks noChangeArrowheads="1"/>
          </p:cNvSpPr>
          <p:nvPr/>
        </p:nvSpPr>
        <p:spPr bwMode="auto">
          <a:xfrm>
            <a:off x="7783513" y="1035050"/>
            <a:ext cx="1143000" cy="4572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5481" name="Text Box 89"/>
          <p:cNvSpPr txBox="1">
            <a:spLocks noChangeArrowheads="1"/>
          </p:cNvSpPr>
          <p:nvPr/>
        </p:nvSpPr>
        <p:spPr bwMode="auto">
          <a:xfrm>
            <a:off x="8016875" y="1047750"/>
            <a:ext cx="68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000">
                <a:latin typeface="Verdana" charset="0"/>
                <a:ea typeface="굴림" charset="-127"/>
                <a:cs typeface="굴림" charset="-127"/>
              </a:rPr>
              <a:t>free</a:t>
            </a:r>
          </a:p>
        </p:txBody>
      </p:sp>
      <p:sp>
        <p:nvSpPr>
          <p:cNvPr id="91" name="Date Placeholder 9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50B-1B1A-2348-A161-89CD02EB4004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93" name="Footer Placeholder 9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849313" y="5404381"/>
            <a:ext cx="769355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What </a:t>
            </a: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prevents programs from accessing each other’s data?</a:t>
            </a:r>
            <a:endParaRPr lang="en-US" altLang="ko-KR" sz="2400" b="1" dirty="0">
              <a:solidFill>
                <a:srgbClr val="000000"/>
              </a:solidFill>
              <a:latin typeface="+mj-lt"/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on Base + Bounds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1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Want only the Operating System to be able to change Base and Bound Registers</a:t>
            </a:r>
          </a:p>
          <a:p>
            <a:pPr>
              <a:buNone/>
            </a:pPr>
            <a:r>
              <a:rPr lang="en-US" dirty="0" smtClean="0"/>
              <a:t>Processors need different execution </a:t>
            </a:r>
            <a:r>
              <a:rPr lang="en-US" i="1" dirty="0" smtClean="0">
                <a:solidFill>
                  <a:srgbClr val="3366FF"/>
                </a:solidFill>
              </a:rPr>
              <a:t>modes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User mode</a:t>
            </a:r>
            <a:r>
              <a:rPr lang="en-US" dirty="0" smtClean="0"/>
              <a:t>: can use Base and Bound Registers, but cannot change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Supervisor mode</a:t>
            </a:r>
            <a:r>
              <a:rPr lang="en-US" dirty="0" smtClean="0"/>
              <a:t>: can use and change Base and Bound Registers</a:t>
            </a:r>
          </a:p>
          <a:p>
            <a:pPr marL="914400" lvl="1" indent="-514350"/>
            <a:r>
              <a:rPr lang="en-US" dirty="0" smtClean="0"/>
              <a:t>Also need Mode Bit (0=User, 1=Supervisor) to determine processor mode</a:t>
            </a:r>
          </a:p>
          <a:p>
            <a:pPr marL="914400" lvl="1" indent="-514350"/>
            <a:r>
              <a:rPr lang="en-US" dirty="0" smtClean="0"/>
              <a:t>Also need way for program in User Mode to invoke operating system in Supervisor Mode, and vice versa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5647-A95A-7545-B729-6F8F3A72A66E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A7D7-0D29-4449-A22C-3A60592C7225}" type="slidenum">
              <a:rPr lang="en-US"/>
              <a:pPr/>
              <a:t>12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666" y="330200"/>
            <a:ext cx="7865534" cy="736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Programs Sharing </a:t>
            </a:r>
            <a:r>
              <a:rPr lang="en-US" altLang="ko-KR" dirty="0" smtClean="0">
                <a:ea typeface="굴림" charset="-127"/>
                <a:cs typeface="굴림" charset="-127"/>
              </a:rPr>
              <a:t>Physical Memory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3202" y="1498600"/>
            <a:ext cx="2046290" cy="3384550"/>
            <a:chOff x="112" y="1104"/>
            <a:chExt cx="1289" cy="2132"/>
          </a:xfrm>
        </p:grpSpPr>
        <p:sp>
          <p:nvSpPr>
            <p:cNvPr id="1595397" name="Rectangle 5" descr="90%"/>
            <p:cNvSpPr>
              <a:spLocks noChangeArrowheads="1"/>
            </p:cNvSpPr>
            <p:nvPr/>
          </p:nvSpPr>
          <p:spPr bwMode="auto">
            <a:xfrm>
              <a:off x="672" y="1556"/>
              <a:ext cx="720" cy="23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398" name="Rectangle 6" descr="Dark downward diagonal"/>
            <p:cNvSpPr>
              <a:spLocks noChangeArrowheads="1"/>
            </p:cNvSpPr>
            <p:nvPr/>
          </p:nvSpPr>
          <p:spPr bwMode="auto">
            <a:xfrm>
              <a:off x="672" y="2428"/>
              <a:ext cx="720" cy="23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399" name="Rectangle 7" descr="Dark upward diagonal"/>
            <p:cNvSpPr>
              <a:spLocks noChangeArrowheads="1"/>
            </p:cNvSpPr>
            <p:nvPr/>
          </p:nvSpPr>
          <p:spPr bwMode="auto">
            <a:xfrm>
              <a:off x="672" y="1776"/>
              <a:ext cx="720" cy="288"/>
            </a:xfrm>
            <a:prstGeom prst="rect">
              <a:avLst/>
            </a:prstGeom>
            <a:solidFill>
              <a:schemeClr val="accent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0" name="Rectangle 8" descr="20%"/>
            <p:cNvSpPr>
              <a:spLocks noChangeArrowheads="1"/>
            </p:cNvSpPr>
            <p:nvPr/>
          </p:nvSpPr>
          <p:spPr bwMode="auto">
            <a:xfrm>
              <a:off x="679" y="2044"/>
              <a:ext cx="720" cy="288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1" name="Rectangle 9" descr="20%"/>
            <p:cNvSpPr>
              <a:spLocks noChangeArrowheads="1"/>
            </p:cNvSpPr>
            <p:nvPr/>
          </p:nvSpPr>
          <p:spPr bwMode="auto">
            <a:xfrm>
              <a:off x="679" y="2716"/>
              <a:ext cx="720" cy="288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2" name="Line 10"/>
            <p:cNvSpPr>
              <a:spLocks noChangeShapeType="1"/>
            </p:cNvSpPr>
            <p:nvPr/>
          </p:nvSpPr>
          <p:spPr bwMode="auto">
            <a:xfrm>
              <a:off x="679" y="1188"/>
              <a:ext cx="2" cy="2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3" name="Line 11"/>
            <p:cNvSpPr>
              <a:spLocks noChangeShapeType="1"/>
            </p:cNvSpPr>
            <p:nvPr/>
          </p:nvSpPr>
          <p:spPr bwMode="auto">
            <a:xfrm>
              <a:off x="687" y="156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4" name="Rectangle 12"/>
            <p:cNvSpPr>
              <a:spLocks noChangeArrowheads="1"/>
            </p:cNvSpPr>
            <p:nvPr/>
          </p:nvSpPr>
          <p:spPr bwMode="auto">
            <a:xfrm>
              <a:off x="739" y="1104"/>
              <a:ext cx="555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OS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Space</a:t>
              </a:r>
            </a:p>
          </p:txBody>
        </p:sp>
        <p:sp>
          <p:nvSpPr>
            <p:cNvPr id="1595405" name="Line 13"/>
            <p:cNvSpPr>
              <a:spLocks noChangeShapeType="1"/>
            </p:cNvSpPr>
            <p:nvPr/>
          </p:nvSpPr>
          <p:spPr bwMode="auto">
            <a:xfrm>
              <a:off x="687" y="175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6" name="Line 14" descr="40%"/>
            <p:cNvSpPr>
              <a:spLocks noChangeShapeType="1"/>
            </p:cNvSpPr>
            <p:nvPr/>
          </p:nvSpPr>
          <p:spPr bwMode="auto">
            <a:xfrm>
              <a:off x="687" y="204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7" name="Line 15" descr="40%"/>
            <p:cNvSpPr>
              <a:spLocks noChangeShapeType="1"/>
            </p:cNvSpPr>
            <p:nvPr/>
          </p:nvSpPr>
          <p:spPr bwMode="auto">
            <a:xfrm>
              <a:off x="687" y="233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8" name="Line 16" descr="40%"/>
            <p:cNvSpPr>
              <a:spLocks noChangeShapeType="1"/>
            </p:cNvSpPr>
            <p:nvPr/>
          </p:nvSpPr>
          <p:spPr bwMode="auto">
            <a:xfrm>
              <a:off x="687" y="271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09" name="Line 17" descr="40%"/>
            <p:cNvSpPr>
              <a:spLocks noChangeShapeType="1"/>
            </p:cNvSpPr>
            <p:nvPr/>
          </p:nvSpPr>
          <p:spPr bwMode="auto">
            <a:xfrm>
              <a:off x="687" y="3004"/>
              <a:ext cx="7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10" name="Rectangle 18"/>
            <p:cNvSpPr>
              <a:spLocks noChangeArrowheads="1"/>
            </p:cNvSpPr>
            <p:nvPr/>
          </p:nvSpPr>
          <p:spPr bwMode="auto">
            <a:xfrm>
              <a:off x="816" y="1536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11" name="Rectangle 19"/>
            <p:cNvSpPr>
              <a:spLocks noChangeArrowheads="1"/>
            </p:cNvSpPr>
            <p:nvPr/>
          </p:nvSpPr>
          <p:spPr bwMode="auto">
            <a:xfrm>
              <a:off x="816" y="1776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12" name="Rectangle 20"/>
            <p:cNvSpPr>
              <a:spLocks noChangeArrowheads="1"/>
            </p:cNvSpPr>
            <p:nvPr/>
          </p:nvSpPr>
          <p:spPr bwMode="auto">
            <a:xfrm>
              <a:off x="816" y="206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13" name="Rectangle 21"/>
            <p:cNvSpPr>
              <a:spLocks noChangeArrowheads="1"/>
            </p:cNvSpPr>
            <p:nvPr/>
          </p:nvSpPr>
          <p:spPr bwMode="auto">
            <a:xfrm>
              <a:off x="816" y="2400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32K</a:t>
              </a:r>
            </a:p>
          </p:txBody>
        </p:sp>
        <p:sp>
          <p:nvSpPr>
            <p:cNvPr id="1595414" name="Rectangle 22"/>
            <p:cNvSpPr>
              <a:spLocks noChangeArrowheads="1"/>
            </p:cNvSpPr>
            <p:nvPr/>
          </p:nvSpPr>
          <p:spPr bwMode="auto">
            <a:xfrm>
              <a:off x="816" y="2736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15" name="Rectangle 23"/>
            <p:cNvSpPr>
              <a:spLocks noChangeArrowheads="1"/>
            </p:cNvSpPr>
            <p:nvPr/>
          </p:nvSpPr>
          <p:spPr bwMode="auto">
            <a:xfrm>
              <a:off x="112" y="1550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1</a:t>
              </a:r>
              <a:endParaRPr lang="en-US" altLang="ko-KR" dirty="0"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595416" name="Rectangle 24"/>
            <p:cNvSpPr>
              <a:spLocks noChangeArrowheads="1"/>
            </p:cNvSpPr>
            <p:nvPr/>
          </p:nvSpPr>
          <p:spPr bwMode="auto">
            <a:xfrm>
              <a:off x="112" y="1790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1595417" name="Rectangle 25"/>
            <p:cNvSpPr>
              <a:spLocks noChangeArrowheads="1"/>
            </p:cNvSpPr>
            <p:nvPr/>
          </p:nvSpPr>
          <p:spPr bwMode="auto">
            <a:xfrm>
              <a:off x="123" y="2414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1595418" name="Line 26"/>
            <p:cNvSpPr>
              <a:spLocks noChangeShapeType="1"/>
            </p:cNvSpPr>
            <p:nvPr/>
          </p:nvSpPr>
          <p:spPr bwMode="auto">
            <a:xfrm>
              <a:off x="1401" y="1188"/>
              <a:ext cx="0" cy="2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302002" y="1476375"/>
            <a:ext cx="2071690" cy="3384550"/>
            <a:chOff x="2064" y="1090"/>
            <a:chExt cx="1305" cy="2132"/>
          </a:xfrm>
        </p:grpSpPr>
        <p:sp>
          <p:nvSpPr>
            <p:cNvPr id="1595420" name="Rectangle 28" descr="75%"/>
            <p:cNvSpPr>
              <a:spLocks noChangeArrowheads="1"/>
            </p:cNvSpPr>
            <p:nvPr/>
          </p:nvSpPr>
          <p:spPr bwMode="auto">
            <a:xfrm>
              <a:off x="2640" y="2004"/>
              <a:ext cx="720" cy="233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421" name="Rectangle 29" descr="90%"/>
            <p:cNvSpPr>
              <a:spLocks noChangeArrowheads="1"/>
            </p:cNvSpPr>
            <p:nvPr/>
          </p:nvSpPr>
          <p:spPr bwMode="auto">
            <a:xfrm>
              <a:off x="2640" y="1532"/>
              <a:ext cx="720" cy="23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422" name="Rectangle 30" descr="Dark downward diagonal"/>
            <p:cNvSpPr>
              <a:spLocks noChangeArrowheads="1"/>
            </p:cNvSpPr>
            <p:nvPr/>
          </p:nvSpPr>
          <p:spPr bwMode="auto">
            <a:xfrm>
              <a:off x="2640" y="2404"/>
              <a:ext cx="720" cy="23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423" name="Rectangle 31" descr="Dark upward diagonal"/>
            <p:cNvSpPr>
              <a:spLocks noChangeArrowheads="1"/>
            </p:cNvSpPr>
            <p:nvPr/>
          </p:nvSpPr>
          <p:spPr bwMode="auto">
            <a:xfrm>
              <a:off x="2640" y="1728"/>
              <a:ext cx="720" cy="288"/>
            </a:xfrm>
            <a:prstGeom prst="rect">
              <a:avLst/>
            </a:prstGeom>
            <a:solidFill>
              <a:schemeClr val="accent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24" name="Rectangle 32" descr="Dark vertical"/>
            <p:cNvSpPr>
              <a:spLocks noChangeArrowheads="1"/>
            </p:cNvSpPr>
            <p:nvPr/>
          </p:nvSpPr>
          <p:spPr bwMode="auto">
            <a:xfrm>
              <a:off x="2640" y="2688"/>
              <a:ext cx="720" cy="288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25" name="Rectangle 33" descr="20%"/>
            <p:cNvSpPr>
              <a:spLocks noChangeArrowheads="1"/>
            </p:cNvSpPr>
            <p:nvPr/>
          </p:nvSpPr>
          <p:spPr bwMode="auto">
            <a:xfrm>
              <a:off x="2640" y="2222"/>
              <a:ext cx="720" cy="130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26" name="Line 34" descr="40%"/>
            <p:cNvSpPr>
              <a:spLocks noChangeShapeType="1"/>
            </p:cNvSpPr>
            <p:nvPr/>
          </p:nvSpPr>
          <p:spPr bwMode="auto">
            <a:xfrm>
              <a:off x="2656" y="235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27" name="Line 35" descr="40%"/>
            <p:cNvSpPr>
              <a:spLocks noChangeShapeType="1"/>
            </p:cNvSpPr>
            <p:nvPr/>
          </p:nvSpPr>
          <p:spPr bwMode="auto">
            <a:xfrm>
              <a:off x="2656" y="222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28" name="Line 36"/>
            <p:cNvSpPr>
              <a:spLocks noChangeShapeType="1"/>
            </p:cNvSpPr>
            <p:nvPr/>
          </p:nvSpPr>
          <p:spPr bwMode="auto">
            <a:xfrm>
              <a:off x="2640" y="1174"/>
              <a:ext cx="2" cy="2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29" name="Line 37"/>
            <p:cNvSpPr>
              <a:spLocks noChangeShapeType="1"/>
            </p:cNvSpPr>
            <p:nvPr/>
          </p:nvSpPr>
          <p:spPr bwMode="auto">
            <a:xfrm>
              <a:off x="3369" y="1174"/>
              <a:ext cx="0" cy="2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30" name="Line 38"/>
            <p:cNvSpPr>
              <a:spLocks noChangeShapeType="1"/>
            </p:cNvSpPr>
            <p:nvPr/>
          </p:nvSpPr>
          <p:spPr bwMode="auto">
            <a:xfrm>
              <a:off x="2656" y="155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31" name="Rectangle 39"/>
            <p:cNvSpPr>
              <a:spLocks noChangeArrowheads="1"/>
            </p:cNvSpPr>
            <p:nvPr/>
          </p:nvSpPr>
          <p:spPr bwMode="auto">
            <a:xfrm>
              <a:off x="2731" y="1090"/>
              <a:ext cx="555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OS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Space</a:t>
              </a:r>
            </a:p>
          </p:txBody>
        </p:sp>
        <p:sp>
          <p:nvSpPr>
            <p:cNvPr id="1595432" name="Line 40"/>
            <p:cNvSpPr>
              <a:spLocks noChangeShapeType="1"/>
            </p:cNvSpPr>
            <p:nvPr/>
          </p:nvSpPr>
          <p:spPr bwMode="auto">
            <a:xfrm>
              <a:off x="2656" y="174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33" name="Line 41"/>
            <p:cNvSpPr>
              <a:spLocks noChangeShapeType="1"/>
            </p:cNvSpPr>
            <p:nvPr/>
          </p:nvSpPr>
          <p:spPr bwMode="auto">
            <a:xfrm>
              <a:off x="2656" y="203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34" name="Line 42"/>
            <p:cNvSpPr>
              <a:spLocks noChangeShapeType="1"/>
            </p:cNvSpPr>
            <p:nvPr/>
          </p:nvSpPr>
          <p:spPr bwMode="auto">
            <a:xfrm>
              <a:off x="2656" y="270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35" name="Line 43"/>
            <p:cNvSpPr>
              <a:spLocks noChangeShapeType="1"/>
            </p:cNvSpPr>
            <p:nvPr/>
          </p:nvSpPr>
          <p:spPr bwMode="auto">
            <a:xfrm>
              <a:off x="2656" y="299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36" name="Rectangle 44"/>
            <p:cNvSpPr>
              <a:spLocks noChangeArrowheads="1"/>
            </p:cNvSpPr>
            <p:nvPr/>
          </p:nvSpPr>
          <p:spPr bwMode="auto">
            <a:xfrm>
              <a:off x="2808" y="1522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37" name="Rectangle 45"/>
            <p:cNvSpPr>
              <a:spLocks noChangeArrowheads="1"/>
            </p:cNvSpPr>
            <p:nvPr/>
          </p:nvSpPr>
          <p:spPr bwMode="auto">
            <a:xfrm>
              <a:off x="2808" y="1762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38" name="Rectangle 46"/>
            <p:cNvSpPr>
              <a:spLocks noChangeArrowheads="1"/>
            </p:cNvSpPr>
            <p:nvPr/>
          </p:nvSpPr>
          <p:spPr bwMode="auto">
            <a:xfrm>
              <a:off x="2808" y="2002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39" name="Rectangle 47"/>
            <p:cNvSpPr>
              <a:spLocks noChangeArrowheads="1"/>
            </p:cNvSpPr>
            <p:nvPr/>
          </p:nvSpPr>
          <p:spPr bwMode="auto">
            <a:xfrm>
              <a:off x="2808" y="2386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32K</a:t>
              </a:r>
            </a:p>
          </p:txBody>
        </p:sp>
        <p:sp>
          <p:nvSpPr>
            <p:cNvPr id="1595440" name="Rectangle 48"/>
            <p:cNvSpPr>
              <a:spLocks noChangeArrowheads="1"/>
            </p:cNvSpPr>
            <p:nvPr/>
          </p:nvSpPr>
          <p:spPr bwMode="auto">
            <a:xfrm>
              <a:off x="2808" y="2722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41" name="Rectangle 49"/>
            <p:cNvSpPr>
              <a:spLocks noChangeArrowheads="1"/>
            </p:cNvSpPr>
            <p:nvPr/>
          </p:nvSpPr>
          <p:spPr bwMode="auto">
            <a:xfrm>
              <a:off x="2064" y="1536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1595442" name="Rectangle 50"/>
            <p:cNvSpPr>
              <a:spLocks noChangeArrowheads="1"/>
            </p:cNvSpPr>
            <p:nvPr/>
          </p:nvSpPr>
          <p:spPr bwMode="auto">
            <a:xfrm>
              <a:off x="2064" y="1776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1595443" name="Rectangle 51"/>
            <p:cNvSpPr>
              <a:spLocks noChangeArrowheads="1"/>
            </p:cNvSpPr>
            <p:nvPr/>
          </p:nvSpPr>
          <p:spPr bwMode="auto">
            <a:xfrm>
              <a:off x="2064" y="2400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1595444" name="Rectangle 52"/>
            <p:cNvSpPr>
              <a:spLocks noChangeArrowheads="1"/>
            </p:cNvSpPr>
            <p:nvPr/>
          </p:nvSpPr>
          <p:spPr bwMode="auto">
            <a:xfrm>
              <a:off x="2064" y="2736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1595445" name="Rectangle 53"/>
            <p:cNvSpPr>
              <a:spLocks noChangeArrowheads="1"/>
            </p:cNvSpPr>
            <p:nvPr/>
          </p:nvSpPr>
          <p:spPr bwMode="auto">
            <a:xfrm>
              <a:off x="2064" y="1968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595446" name="Rectangle 54"/>
            <p:cNvSpPr>
              <a:spLocks noChangeArrowheads="1"/>
            </p:cNvSpPr>
            <p:nvPr/>
          </p:nvSpPr>
          <p:spPr bwMode="auto">
            <a:xfrm>
              <a:off x="2856" y="2171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8K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2487614" y="1193800"/>
            <a:ext cx="1519238" cy="1066800"/>
            <a:chOff x="1551" y="912"/>
            <a:chExt cx="957" cy="672"/>
          </a:xfrm>
        </p:grpSpPr>
        <p:sp>
          <p:nvSpPr>
            <p:cNvPr id="1595448" name="Rectangle 56"/>
            <p:cNvSpPr>
              <a:spLocks noChangeArrowheads="1"/>
            </p:cNvSpPr>
            <p:nvPr/>
          </p:nvSpPr>
          <p:spPr bwMode="auto">
            <a:xfrm>
              <a:off x="1551" y="912"/>
              <a:ext cx="957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dirty="0" err="1" smtClean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pgms</a:t>
              </a:r>
              <a:r>
                <a:rPr lang="en-US" altLang="ko-KR" dirty="0" smtClean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4 &amp; 5 </a:t>
              </a:r>
            </a:p>
            <a:p>
              <a:pPr>
                <a:spcBef>
                  <a:spcPct val="0"/>
                </a:spcBef>
              </a:pP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arrive</a:t>
              </a:r>
            </a:p>
          </p:txBody>
        </p:sp>
        <p:sp>
          <p:nvSpPr>
            <p:cNvPr id="1595449" name="AutoShape 57"/>
            <p:cNvSpPr>
              <a:spLocks noChangeArrowheads="1"/>
            </p:cNvSpPr>
            <p:nvPr/>
          </p:nvSpPr>
          <p:spPr bwMode="auto">
            <a:xfrm>
              <a:off x="1728" y="1344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CC66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729288" y="1193800"/>
            <a:ext cx="1519237" cy="1066800"/>
            <a:chOff x="3473" y="912"/>
            <a:chExt cx="957" cy="672"/>
          </a:xfrm>
        </p:grpSpPr>
        <p:sp>
          <p:nvSpPr>
            <p:cNvPr id="1595451" name="Rectangle 59"/>
            <p:cNvSpPr>
              <a:spLocks noChangeArrowheads="1"/>
            </p:cNvSpPr>
            <p:nvPr/>
          </p:nvSpPr>
          <p:spPr bwMode="auto">
            <a:xfrm>
              <a:off x="3473" y="912"/>
              <a:ext cx="957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dirty="0" err="1" smtClean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pgms</a:t>
              </a:r>
              <a:r>
                <a:rPr lang="en-US" altLang="ko-KR" dirty="0" smtClean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2 &amp; 5</a:t>
              </a:r>
            </a:p>
            <a:p>
              <a:pPr>
                <a:spcBef>
                  <a:spcPct val="0"/>
                </a:spcBef>
              </a:pP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leave</a:t>
              </a:r>
            </a:p>
          </p:txBody>
        </p:sp>
        <p:sp>
          <p:nvSpPr>
            <p:cNvPr id="1595452" name="AutoShape 60"/>
            <p:cNvSpPr>
              <a:spLocks noChangeArrowheads="1"/>
            </p:cNvSpPr>
            <p:nvPr/>
          </p:nvSpPr>
          <p:spPr bwMode="auto">
            <a:xfrm>
              <a:off x="3648" y="1344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CC66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532567" y="1574800"/>
            <a:ext cx="2041527" cy="3200400"/>
            <a:chOff x="4099" y="1152"/>
            <a:chExt cx="1286" cy="2016"/>
          </a:xfrm>
        </p:grpSpPr>
        <p:sp>
          <p:nvSpPr>
            <p:cNvPr id="1595454" name="Rectangle 62" descr="75%"/>
            <p:cNvSpPr>
              <a:spLocks noChangeArrowheads="1"/>
            </p:cNvSpPr>
            <p:nvPr/>
          </p:nvSpPr>
          <p:spPr bwMode="auto">
            <a:xfrm>
              <a:off x="4656" y="2076"/>
              <a:ext cx="720" cy="233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455" name="Rectangle 63" descr="90%"/>
            <p:cNvSpPr>
              <a:spLocks noChangeArrowheads="1"/>
            </p:cNvSpPr>
            <p:nvPr/>
          </p:nvSpPr>
          <p:spPr bwMode="auto">
            <a:xfrm>
              <a:off x="4656" y="1596"/>
              <a:ext cx="720" cy="23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456" name="Rectangle 64" descr="Dark downward diagonal"/>
            <p:cNvSpPr>
              <a:spLocks noChangeArrowheads="1"/>
            </p:cNvSpPr>
            <p:nvPr/>
          </p:nvSpPr>
          <p:spPr bwMode="auto">
            <a:xfrm>
              <a:off x="4656" y="2476"/>
              <a:ext cx="720" cy="23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5457" name="Rectangle 65" descr="20%"/>
            <p:cNvSpPr>
              <a:spLocks noChangeArrowheads="1"/>
            </p:cNvSpPr>
            <p:nvPr/>
          </p:nvSpPr>
          <p:spPr bwMode="auto">
            <a:xfrm>
              <a:off x="4657" y="2770"/>
              <a:ext cx="720" cy="288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58" name="Rectangle 66" descr="20%"/>
            <p:cNvSpPr>
              <a:spLocks noChangeArrowheads="1"/>
            </p:cNvSpPr>
            <p:nvPr/>
          </p:nvSpPr>
          <p:spPr bwMode="auto">
            <a:xfrm>
              <a:off x="4663" y="2294"/>
              <a:ext cx="720" cy="130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59" name="Rectangle 67" descr="20%"/>
            <p:cNvSpPr>
              <a:spLocks noChangeArrowheads="1"/>
            </p:cNvSpPr>
            <p:nvPr/>
          </p:nvSpPr>
          <p:spPr bwMode="auto">
            <a:xfrm>
              <a:off x="4663" y="1804"/>
              <a:ext cx="720" cy="288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0" name="Rectangle 68"/>
            <p:cNvSpPr>
              <a:spLocks noChangeArrowheads="1"/>
            </p:cNvSpPr>
            <p:nvPr/>
          </p:nvSpPr>
          <p:spPr bwMode="auto">
            <a:xfrm>
              <a:off x="4663" y="2400"/>
              <a:ext cx="720" cy="3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1" name="Line 69"/>
            <p:cNvSpPr>
              <a:spLocks noChangeShapeType="1"/>
            </p:cNvSpPr>
            <p:nvPr/>
          </p:nvSpPr>
          <p:spPr bwMode="auto">
            <a:xfrm>
              <a:off x="4663" y="1236"/>
              <a:ext cx="2" cy="19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2" name="Line 70"/>
            <p:cNvSpPr>
              <a:spLocks noChangeShapeType="1"/>
            </p:cNvSpPr>
            <p:nvPr/>
          </p:nvSpPr>
          <p:spPr bwMode="auto">
            <a:xfrm>
              <a:off x="5385" y="1236"/>
              <a:ext cx="0" cy="19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3" name="Line 71"/>
            <p:cNvSpPr>
              <a:spLocks noChangeShapeType="1"/>
            </p:cNvSpPr>
            <p:nvPr/>
          </p:nvSpPr>
          <p:spPr bwMode="auto">
            <a:xfrm>
              <a:off x="4671" y="161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4" name="Rectangle 72"/>
            <p:cNvSpPr>
              <a:spLocks noChangeArrowheads="1"/>
            </p:cNvSpPr>
            <p:nvPr/>
          </p:nvSpPr>
          <p:spPr bwMode="auto">
            <a:xfrm>
              <a:off x="4723" y="1152"/>
              <a:ext cx="555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OS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Space</a:t>
              </a:r>
            </a:p>
          </p:txBody>
        </p:sp>
        <p:sp>
          <p:nvSpPr>
            <p:cNvPr id="1595465" name="Line 73" descr="40%"/>
            <p:cNvSpPr>
              <a:spLocks noChangeShapeType="1"/>
            </p:cNvSpPr>
            <p:nvPr/>
          </p:nvSpPr>
          <p:spPr bwMode="auto">
            <a:xfrm>
              <a:off x="4671" y="180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6" name="Line 74" descr="40%"/>
            <p:cNvSpPr>
              <a:spLocks noChangeShapeType="1"/>
            </p:cNvSpPr>
            <p:nvPr/>
          </p:nvSpPr>
          <p:spPr bwMode="auto">
            <a:xfrm>
              <a:off x="4671" y="209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7" name="Line 75"/>
            <p:cNvSpPr>
              <a:spLocks noChangeShapeType="1"/>
            </p:cNvSpPr>
            <p:nvPr/>
          </p:nvSpPr>
          <p:spPr bwMode="auto">
            <a:xfrm>
              <a:off x="4671" y="276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8" name="Line 76"/>
            <p:cNvSpPr>
              <a:spLocks noChangeShapeType="1"/>
            </p:cNvSpPr>
            <p:nvPr/>
          </p:nvSpPr>
          <p:spPr bwMode="auto">
            <a:xfrm>
              <a:off x="4671" y="305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69" name="Rectangle 77"/>
            <p:cNvSpPr>
              <a:spLocks noChangeArrowheads="1"/>
            </p:cNvSpPr>
            <p:nvPr/>
          </p:nvSpPr>
          <p:spPr bwMode="auto">
            <a:xfrm>
              <a:off x="4848" y="158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70" name="Rectangle 78"/>
            <p:cNvSpPr>
              <a:spLocks noChangeArrowheads="1"/>
            </p:cNvSpPr>
            <p:nvPr/>
          </p:nvSpPr>
          <p:spPr bwMode="auto">
            <a:xfrm>
              <a:off x="4848" y="182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71" name="Rectangle 79"/>
            <p:cNvSpPr>
              <a:spLocks noChangeArrowheads="1"/>
            </p:cNvSpPr>
            <p:nvPr/>
          </p:nvSpPr>
          <p:spPr bwMode="auto">
            <a:xfrm>
              <a:off x="4848" y="206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72" name="Rectangle 80"/>
            <p:cNvSpPr>
              <a:spLocks noChangeArrowheads="1"/>
            </p:cNvSpPr>
            <p:nvPr/>
          </p:nvSpPr>
          <p:spPr bwMode="auto">
            <a:xfrm>
              <a:off x="4848" y="2460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32K</a:t>
              </a:r>
            </a:p>
          </p:txBody>
        </p:sp>
        <p:sp>
          <p:nvSpPr>
            <p:cNvPr id="1595473" name="Rectangle 81"/>
            <p:cNvSpPr>
              <a:spLocks noChangeArrowheads="1"/>
            </p:cNvSpPr>
            <p:nvPr/>
          </p:nvSpPr>
          <p:spPr bwMode="auto">
            <a:xfrm>
              <a:off x="4848" y="278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74" name="Rectangle 82"/>
            <p:cNvSpPr>
              <a:spLocks noChangeArrowheads="1"/>
            </p:cNvSpPr>
            <p:nvPr/>
          </p:nvSpPr>
          <p:spPr bwMode="auto">
            <a:xfrm>
              <a:off x="4099" y="1598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1595475" name="Line 83" descr="40%"/>
            <p:cNvSpPr>
              <a:spLocks noChangeShapeType="1"/>
            </p:cNvSpPr>
            <p:nvPr/>
          </p:nvSpPr>
          <p:spPr bwMode="auto">
            <a:xfrm>
              <a:off x="4671" y="228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76" name="Rectangle 84"/>
            <p:cNvSpPr>
              <a:spLocks noChangeArrowheads="1"/>
            </p:cNvSpPr>
            <p:nvPr/>
          </p:nvSpPr>
          <p:spPr bwMode="auto">
            <a:xfrm>
              <a:off x="4099" y="2078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595477" name="Line 85" descr="40%"/>
            <p:cNvSpPr>
              <a:spLocks noChangeShapeType="1"/>
            </p:cNvSpPr>
            <p:nvPr/>
          </p:nvSpPr>
          <p:spPr bwMode="auto">
            <a:xfrm>
              <a:off x="4654" y="2418"/>
              <a:ext cx="7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478" name="Rectangle 86"/>
            <p:cNvSpPr>
              <a:spLocks noChangeArrowheads="1"/>
            </p:cNvSpPr>
            <p:nvPr/>
          </p:nvSpPr>
          <p:spPr bwMode="auto">
            <a:xfrm>
              <a:off x="4821" y="2235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8K</a:t>
              </a:r>
            </a:p>
          </p:txBody>
        </p:sp>
        <p:sp>
          <p:nvSpPr>
            <p:cNvPr id="1595479" name="Rectangle 87"/>
            <p:cNvSpPr>
              <a:spLocks noChangeArrowheads="1"/>
            </p:cNvSpPr>
            <p:nvPr/>
          </p:nvSpPr>
          <p:spPr bwMode="auto">
            <a:xfrm>
              <a:off x="4099" y="2448"/>
              <a:ext cx="5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 err="1" smtClean="0">
                  <a:latin typeface="Verdana" charset="0"/>
                  <a:ea typeface="굴림" charset="-127"/>
                  <a:cs typeface="굴림" charset="-127"/>
                </a:rPr>
                <a:t>pgm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3</a:t>
              </a:r>
            </a:p>
          </p:txBody>
        </p:sp>
      </p:grpSp>
      <p:sp>
        <p:nvSpPr>
          <p:cNvPr id="1595480" name="Rectangle 88" descr="20%"/>
          <p:cNvSpPr>
            <a:spLocks noChangeArrowheads="1"/>
          </p:cNvSpPr>
          <p:nvPr/>
        </p:nvSpPr>
        <p:spPr bwMode="auto">
          <a:xfrm>
            <a:off x="7783513" y="1035050"/>
            <a:ext cx="1143000" cy="4572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5481" name="Text Box 89"/>
          <p:cNvSpPr txBox="1">
            <a:spLocks noChangeArrowheads="1"/>
          </p:cNvSpPr>
          <p:nvPr/>
        </p:nvSpPr>
        <p:spPr bwMode="auto">
          <a:xfrm>
            <a:off x="8016875" y="1047750"/>
            <a:ext cx="68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000">
                <a:latin typeface="Verdana" charset="0"/>
                <a:ea typeface="굴림" charset="-127"/>
                <a:cs typeface="굴림" charset="-127"/>
              </a:rPr>
              <a:t>free</a:t>
            </a:r>
          </a:p>
        </p:txBody>
      </p:sp>
      <p:sp>
        <p:nvSpPr>
          <p:cNvPr id="91" name="Date Placeholder 9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50B-1B1A-2348-A161-89CD02EB4004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93" name="Footer Placeholder 9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1145630" y="5128673"/>
            <a:ext cx="7057522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굴림" charset="-127"/>
                <a:cs typeface="굴림" charset="-127"/>
              </a:rPr>
              <a:t>As programs come </a:t>
            </a:r>
            <a:r>
              <a:rPr lang="en-US" altLang="ko-KR" sz="2400" dirty="0">
                <a:latin typeface="+mj-lt"/>
                <a:ea typeface="굴림" charset="-127"/>
                <a:cs typeface="굴림" charset="-127"/>
              </a:rPr>
              <a:t>and go, the storage is “fragmented”. </a:t>
            </a:r>
            <a:endParaRPr lang="en-US" altLang="ko-KR" sz="2400" dirty="0" smtClean="0">
              <a:latin typeface="+mj-lt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굴림" charset="-127"/>
                <a:cs typeface="굴림" charset="-127"/>
              </a:rPr>
              <a:t>Therefore</a:t>
            </a:r>
            <a:r>
              <a:rPr lang="en-US" altLang="ko-KR" sz="2400" dirty="0">
                <a:latin typeface="+mj-lt"/>
                <a:ea typeface="굴림" charset="-127"/>
                <a:cs typeface="굴림" charset="-127"/>
              </a:rPr>
              <a:t>, at some stage programs have to be </a:t>
            </a:r>
            <a:r>
              <a:rPr lang="en-US" altLang="ko-KR" sz="2400" dirty="0" smtClean="0">
                <a:latin typeface="+mj-lt"/>
                <a:ea typeface="굴림" charset="-127"/>
                <a:cs typeface="굴림" charset="-127"/>
              </a:rPr>
              <a:t>moved</a:t>
            </a:r>
            <a:br>
              <a:rPr lang="en-US" altLang="ko-KR" sz="2400" dirty="0" smtClean="0">
                <a:latin typeface="+mj-lt"/>
                <a:ea typeface="굴림" charset="-127"/>
                <a:cs typeface="굴림" charset="-127"/>
              </a:rPr>
            </a:br>
            <a:r>
              <a:rPr lang="en-US" altLang="ko-KR" sz="2400" dirty="0" smtClean="0">
                <a:latin typeface="+mj-lt"/>
                <a:ea typeface="굴림" charset="-127"/>
                <a:cs typeface="굴림" charset="-127"/>
              </a:rPr>
              <a:t> </a:t>
            </a:r>
            <a:r>
              <a:rPr lang="en-US" altLang="ko-KR" sz="2400" dirty="0">
                <a:latin typeface="+mj-lt"/>
                <a:ea typeface="굴림" charset="-127"/>
                <a:cs typeface="굴림" charset="-127"/>
              </a:rPr>
              <a:t>around to compact the </a:t>
            </a:r>
            <a:r>
              <a:rPr lang="en-US" altLang="ko-KR" sz="2400" dirty="0" smtClean="0">
                <a:latin typeface="+mj-lt"/>
                <a:ea typeface="굴림" charset="-127"/>
                <a:cs typeface="굴림" charset="-127"/>
              </a:rPr>
              <a:t>storage. Easy way to do this?</a:t>
            </a:r>
            <a:r>
              <a:rPr lang="en-US" altLang="ko-KR" sz="2400" b="1" dirty="0" smtClean="0">
                <a:latin typeface="+mj-lt"/>
                <a:ea typeface="굴림" charset="-127"/>
                <a:cs typeface="굴림" charset="-127"/>
              </a:rPr>
              <a:t> </a:t>
            </a:r>
            <a:endParaRPr lang="en-US" altLang="ko-KR" sz="2400" b="1" dirty="0">
              <a:latin typeface="+mj-lt"/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 #2: </a:t>
            </a:r>
            <a:r>
              <a:rPr lang="en-US" dirty="0" smtClean="0"/>
              <a:t>Page Tables to avoid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memory address space into equal sized blocks, called </a:t>
            </a:r>
            <a:r>
              <a:rPr lang="en-US" i="1" dirty="0" smtClean="0">
                <a:solidFill>
                  <a:srgbClr val="FF0000"/>
                </a:solidFill>
              </a:rPr>
              <a:t>pages</a:t>
            </a:r>
          </a:p>
          <a:p>
            <a:pPr lvl="1"/>
            <a:r>
              <a:rPr lang="en-US" dirty="0" smtClean="0"/>
              <a:t>Traditionally 4 KB or 8 KB</a:t>
            </a:r>
          </a:p>
          <a:p>
            <a:r>
              <a:rPr lang="en-US" dirty="0" smtClean="0"/>
              <a:t>Use a </a:t>
            </a:r>
            <a:r>
              <a:rPr lang="en-US" i="1" dirty="0" smtClean="0">
                <a:solidFill>
                  <a:srgbClr val="FF0000"/>
                </a:solidFill>
              </a:rPr>
              <a:t>level of indirection </a:t>
            </a:r>
            <a:r>
              <a:rPr lang="en-US" dirty="0" smtClean="0"/>
              <a:t>to map program addresses into </a:t>
            </a:r>
            <a:r>
              <a:rPr lang="en-US" dirty="0" smtClean="0"/>
              <a:t>physical memory </a:t>
            </a:r>
            <a:r>
              <a:rPr lang="en-US" dirty="0" smtClean="0"/>
              <a:t>addresses</a:t>
            </a:r>
          </a:p>
          <a:p>
            <a:pPr lvl="1"/>
            <a:r>
              <a:rPr lang="en-US" dirty="0" smtClean="0"/>
              <a:t>One indirection mapping per address space page</a:t>
            </a:r>
          </a:p>
          <a:p>
            <a:r>
              <a:rPr lang="en-US" dirty="0" smtClean="0"/>
              <a:t>This table of mappings is called a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i="1" dirty="0" smtClean="0">
                <a:solidFill>
                  <a:srgbClr val="FF0000"/>
                </a:solidFill>
              </a:rPr>
              <a:t>age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rgbClr val="FF0000"/>
                </a:solidFill>
              </a:rPr>
              <a:t>able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134A-DBDA-E647-B374-076A7D9F305B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2453-03A2-454C-A9B7-50DA4B18F7D7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50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8880" y="914400"/>
            <a:ext cx="7620000" cy="5105400"/>
          </a:xfrm>
          <a:noFill/>
          <a:ln/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en-US" altLang="ko-KR" dirty="0" smtClean="0">
              <a:ea typeface="굴림" charset="-127"/>
              <a:cs typeface="굴림" charset="-127"/>
            </a:endParaRPr>
          </a:p>
          <a:p>
            <a:pPr>
              <a:buClr>
                <a:schemeClr val="tx1"/>
              </a:buClr>
            </a:pPr>
            <a:r>
              <a:rPr lang="en-US" altLang="ko-KR" sz="2800" dirty="0" smtClean="0">
                <a:ea typeface="굴림" charset="-127"/>
                <a:cs typeface="굴림" charset="-127"/>
              </a:rPr>
              <a:t>Processor-generated </a:t>
            </a:r>
            <a:r>
              <a:rPr lang="en-US" altLang="ko-KR" sz="2800" dirty="0">
                <a:ea typeface="굴림" charset="-127"/>
                <a:cs typeface="굴림" charset="-127"/>
              </a:rPr>
              <a:t>address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 is split into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:</a:t>
            </a:r>
          </a:p>
          <a:p>
            <a:pPr>
              <a:buClr>
                <a:schemeClr val="tx1"/>
              </a:buClr>
            </a:pPr>
            <a:endParaRPr lang="en-US" altLang="ko-KR" sz="2800" dirty="0" smtClean="0">
              <a:ea typeface="굴림" charset="-127"/>
              <a:cs typeface="굴림" charset="-127"/>
            </a:endParaRPr>
          </a:p>
          <a:p>
            <a:pPr>
              <a:buClr>
                <a:schemeClr val="tx1"/>
              </a:buClr>
              <a:buNone/>
            </a:pPr>
            <a:endParaRPr lang="en-US" altLang="ko-KR" sz="2800" dirty="0" smtClean="0">
              <a:ea typeface="굴림" charset="-127"/>
              <a:cs typeface="굴림" charset="-127"/>
            </a:endParaRPr>
          </a:p>
          <a:p>
            <a:pPr>
              <a:buClr>
                <a:schemeClr val="tx1"/>
              </a:buClr>
              <a:buNone/>
            </a:pPr>
            <a:endParaRPr lang="en-US" altLang="ko-KR" sz="2800" dirty="0" smtClean="0">
              <a:ea typeface="굴림" charset="-127"/>
              <a:cs typeface="굴림" charset="-127"/>
            </a:endParaRPr>
          </a:p>
          <a:p>
            <a:pPr>
              <a:buClr>
                <a:schemeClr val="tx1"/>
              </a:buClr>
            </a:pPr>
            <a:r>
              <a:rPr lang="en-US" altLang="ko-KR" sz="2800" dirty="0" smtClean="0">
                <a:ea typeface="굴림" charset="-127"/>
                <a:cs typeface="굴림" charset="-127"/>
              </a:rPr>
              <a:t>Offset indexes which byte in the page.</a:t>
            </a:r>
          </a:p>
          <a:p>
            <a:pPr>
              <a:buClr>
                <a:schemeClr val="tx1"/>
              </a:buClr>
            </a:pPr>
            <a:r>
              <a:rPr lang="en-US" altLang="ko-KR" sz="2800" dirty="0" smtClean="0">
                <a:ea typeface="굴림" charset="-127"/>
                <a:cs typeface="굴림" charset="-127"/>
              </a:rPr>
              <a:t>Page # indexes which page in address space.</a:t>
            </a:r>
          </a:p>
          <a:p>
            <a:pPr>
              <a:buClr>
                <a:schemeClr val="tx1"/>
              </a:buClr>
            </a:pPr>
            <a:r>
              <a:rPr lang="en-US" altLang="ko-KR" sz="2800" dirty="0" smtClean="0">
                <a:ea typeface="굴림" charset="-127"/>
                <a:cs typeface="굴림" charset="-127"/>
              </a:rPr>
              <a:t>Page Table maps this </a:t>
            </a:r>
            <a:r>
              <a:rPr lang="en-US" altLang="ko-KR" sz="2800" b="1" dirty="0" smtClean="0">
                <a:ea typeface="굴림" charset="-127"/>
                <a:cs typeface="굴림" charset="-127"/>
              </a:rPr>
              <a:t>Virtual Page Number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 (VPN) to 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a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2800" b="1" dirty="0" smtClean="0">
                <a:ea typeface="굴림" charset="-127"/>
                <a:cs typeface="굴림" charset="-127"/>
              </a:rPr>
              <a:t>Physical Page Number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 (PPN), a page in physical memory.</a:t>
            </a:r>
            <a:endParaRPr lang="en-US" altLang="ko-KR" sz="2800" b="1" dirty="0" smtClean="0">
              <a:ea typeface="굴림" charset="-127"/>
              <a:cs typeface="굴림" charset="-127"/>
            </a:endParaRPr>
          </a:p>
          <a:p>
            <a:pPr>
              <a:buClr>
                <a:schemeClr val="tx1"/>
              </a:buClr>
              <a:buNone/>
            </a:pPr>
            <a:endParaRPr lang="en-US" altLang="ko-KR" sz="2800" dirty="0" smtClean="0">
              <a:ea typeface="굴림" charset="-127"/>
              <a:cs typeface="굴림" charset="-127"/>
            </a:endParaRPr>
          </a:p>
          <a:p>
            <a:pPr>
              <a:buNone/>
            </a:pPr>
            <a:endParaRPr lang="en-US" altLang="ko-KR" sz="2800" dirty="0" smtClean="0">
              <a:ea typeface="굴림" charset="-127"/>
              <a:cs typeface="굴림" charset="-127"/>
            </a:endParaRPr>
          </a:p>
        </p:txBody>
      </p:sp>
      <p:sp>
        <p:nvSpPr>
          <p:cNvPr id="1650691" name="Rectangle 3"/>
          <p:cNvSpPr>
            <a:spLocks noGrp="1" noChangeArrowheads="1"/>
          </p:cNvSpPr>
          <p:nvPr>
            <p:ph type="title"/>
          </p:nvPr>
        </p:nvSpPr>
        <p:spPr>
          <a:xfrm>
            <a:off x="877898" y="152400"/>
            <a:ext cx="7292975" cy="736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Paged Memory Systems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2116683" y="2379134"/>
            <a:ext cx="2919413" cy="412750"/>
            <a:chOff x="1654" y="1312"/>
            <a:chExt cx="1839" cy="26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50734" name="Rectangle 46"/>
            <p:cNvSpPr>
              <a:spLocks noChangeArrowheads="1"/>
            </p:cNvSpPr>
            <p:nvPr/>
          </p:nvSpPr>
          <p:spPr bwMode="auto">
            <a:xfrm>
              <a:off x="1654" y="1316"/>
              <a:ext cx="1839" cy="256"/>
            </a:xfrm>
            <a:prstGeom prst="rect">
              <a:avLst/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 smtClean="0">
                  <a:latin typeface="Verdana" charset="0"/>
                  <a:ea typeface="굴림" charset="-127"/>
                  <a:cs typeface="굴림" charset="-127"/>
                </a:rPr>
                <a:t>page </a:t>
              </a:r>
              <a:r>
                <a:rPr lang="en-US" altLang="ko-KR" sz="1800" dirty="0">
                  <a:latin typeface="Verdana" charset="0"/>
                  <a:ea typeface="굴림" charset="-127"/>
                  <a:cs typeface="굴림" charset="-127"/>
                </a:rPr>
                <a:t>number      </a:t>
              </a:r>
              <a:r>
                <a:rPr lang="en-US" altLang="ko-KR" sz="2000" dirty="0">
                  <a:latin typeface="Verdana" charset="0"/>
                  <a:ea typeface="굴림" charset="-127"/>
                  <a:cs typeface="굴림" charset="-127"/>
                </a:rPr>
                <a:t>offset</a:t>
              </a:r>
              <a:endParaRPr lang="en-US" altLang="ko-KR" sz="1800" dirty="0"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650735" name="Line 47"/>
            <p:cNvSpPr>
              <a:spLocks noChangeShapeType="1"/>
            </p:cNvSpPr>
            <p:nvPr/>
          </p:nvSpPr>
          <p:spPr bwMode="auto">
            <a:xfrm>
              <a:off x="2856" y="1312"/>
              <a:ext cx="0" cy="256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2F82-24D1-6F45-BABA-C286FCD03D83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743215" y="273473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bits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140217" y="273473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bits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401750" y="2294469"/>
            <a:ext cx="1986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32-bit byte address</a:t>
            </a:r>
          </a:p>
          <a:p>
            <a:r>
              <a:rPr lang="en-US" dirty="0" smtClean="0"/>
              <a:t>4096 byte pages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2453-03A2-454C-A9B7-50DA4B18F7D7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50691" name="Rectangle 3"/>
          <p:cNvSpPr>
            <a:spLocks noGrp="1" noChangeArrowheads="1"/>
          </p:cNvSpPr>
          <p:nvPr>
            <p:ph type="title"/>
          </p:nvPr>
        </p:nvSpPr>
        <p:spPr>
          <a:xfrm>
            <a:off x="598487" y="152400"/>
            <a:ext cx="7292975" cy="736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Paged Memory Systems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1650692" name="Rectangle 4"/>
          <p:cNvSpPr>
            <a:spLocks noChangeArrowheads="1"/>
          </p:cNvSpPr>
          <p:nvPr/>
        </p:nvSpPr>
        <p:spPr bwMode="auto">
          <a:xfrm>
            <a:off x="1131887" y="5621859"/>
            <a:ext cx="6915150" cy="8318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i="1" dirty="0">
                <a:latin typeface="+mj-lt"/>
                <a:ea typeface="굴림" charset="-127"/>
                <a:cs typeface="굴림" charset="-127"/>
              </a:rPr>
              <a:t>Page tables make it possible to store the pages of a program non-contiguously.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8075" y="2230967"/>
            <a:ext cx="1117600" cy="1193800"/>
            <a:chOff x="396" y="2208"/>
            <a:chExt cx="704" cy="944"/>
          </a:xfrm>
        </p:grpSpPr>
        <p:sp>
          <p:nvSpPr>
            <p:cNvPr id="1650694" name="Rectangle 6"/>
            <p:cNvSpPr>
              <a:spLocks noChangeArrowheads="1"/>
            </p:cNvSpPr>
            <p:nvPr/>
          </p:nvSpPr>
          <p:spPr bwMode="auto">
            <a:xfrm>
              <a:off x="396" y="2208"/>
              <a:ext cx="704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95" name="Line 7"/>
            <p:cNvSpPr>
              <a:spLocks noChangeShapeType="1"/>
            </p:cNvSpPr>
            <p:nvPr/>
          </p:nvSpPr>
          <p:spPr bwMode="auto">
            <a:xfrm>
              <a:off x="396" y="244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96" name="Line 8"/>
            <p:cNvSpPr>
              <a:spLocks noChangeShapeType="1"/>
            </p:cNvSpPr>
            <p:nvPr/>
          </p:nvSpPr>
          <p:spPr bwMode="auto">
            <a:xfrm>
              <a:off x="396" y="268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97" name="Line 9"/>
            <p:cNvSpPr>
              <a:spLocks noChangeShapeType="1"/>
            </p:cNvSpPr>
            <p:nvPr/>
          </p:nvSpPr>
          <p:spPr bwMode="auto">
            <a:xfrm>
              <a:off x="396" y="292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0698" name="Rectangle 10"/>
          <p:cNvSpPr>
            <a:spLocks noChangeArrowheads="1"/>
          </p:cNvSpPr>
          <p:nvPr/>
        </p:nvSpPr>
        <p:spPr bwMode="auto">
          <a:xfrm>
            <a:off x="4206862" y="2527299"/>
            <a:ext cx="627606" cy="192616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702" name="Rectangle 14"/>
          <p:cNvSpPr>
            <a:spLocks noChangeArrowheads="1"/>
          </p:cNvSpPr>
          <p:nvPr/>
        </p:nvSpPr>
        <p:spPr bwMode="auto">
          <a:xfrm>
            <a:off x="3892005" y="2487084"/>
            <a:ext cx="30746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600" dirty="0">
                <a:ea typeface="굴림" charset="-127"/>
                <a:cs typeface="굴림" charset="-127"/>
              </a:rPr>
              <a:t>0</a:t>
            </a:r>
          </a:p>
        </p:txBody>
      </p:sp>
      <p:sp>
        <p:nvSpPr>
          <p:cNvPr id="1650706" name="Rectangle 18"/>
          <p:cNvSpPr>
            <a:spLocks noChangeArrowheads="1"/>
          </p:cNvSpPr>
          <p:nvPr/>
        </p:nvSpPr>
        <p:spPr bwMode="auto">
          <a:xfrm>
            <a:off x="2196537" y="2226733"/>
            <a:ext cx="307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dirty="0">
                <a:ea typeface="굴림" charset="-127"/>
                <a:cs typeface="굴림" charset="-127"/>
              </a:rPr>
              <a:t>0</a:t>
            </a:r>
          </a:p>
        </p:txBody>
      </p:sp>
      <p:sp>
        <p:nvSpPr>
          <p:cNvPr id="1650707" name="Rectangle 19"/>
          <p:cNvSpPr>
            <a:spLocks noChangeArrowheads="1"/>
          </p:cNvSpPr>
          <p:nvPr/>
        </p:nvSpPr>
        <p:spPr bwMode="auto">
          <a:xfrm>
            <a:off x="2196537" y="2518833"/>
            <a:ext cx="307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1650708" name="Rectangle 20"/>
          <p:cNvSpPr>
            <a:spLocks noChangeArrowheads="1"/>
          </p:cNvSpPr>
          <p:nvPr/>
        </p:nvSpPr>
        <p:spPr bwMode="auto">
          <a:xfrm>
            <a:off x="2196537" y="2849033"/>
            <a:ext cx="307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1650709" name="Rectangle 21"/>
          <p:cNvSpPr>
            <a:spLocks noChangeArrowheads="1"/>
          </p:cNvSpPr>
          <p:nvPr/>
        </p:nvSpPr>
        <p:spPr bwMode="auto">
          <a:xfrm>
            <a:off x="2196537" y="3119966"/>
            <a:ext cx="307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dirty="0"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1650710" name="Rectangle 22"/>
          <p:cNvSpPr>
            <a:spLocks noChangeArrowheads="1"/>
          </p:cNvSpPr>
          <p:nvPr/>
        </p:nvSpPr>
        <p:spPr bwMode="auto">
          <a:xfrm>
            <a:off x="1843061" y="4722291"/>
            <a:ext cx="1204940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 i="1" dirty="0" smtClean="0">
                <a:solidFill>
                  <a:srgbClr val="FF0000"/>
                </a:solidFill>
                <a:latin typeface="Verdana" charset="0"/>
                <a:ea typeface="굴림" charset="-127"/>
                <a:cs typeface="굴림" charset="-127"/>
              </a:rPr>
              <a:t>Virtual</a:t>
            </a:r>
            <a:br>
              <a:rPr lang="en-US" altLang="ko-KR" sz="1600" i="1" dirty="0" smtClean="0">
                <a:solidFill>
                  <a:srgbClr val="FF0000"/>
                </a:solidFill>
                <a:latin typeface="Verdana" charset="0"/>
                <a:ea typeface="굴림" charset="-127"/>
                <a:cs typeface="굴림" charset="-127"/>
              </a:rPr>
            </a:br>
            <a:r>
              <a:rPr lang="en-US" altLang="ko-KR" sz="1600" i="1" dirty="0" smtClean="0">
                <a:solidFill>
                  <a:srgbClr val="FF0000"/>
                </a:solidFill>
                <a:latin typeface="Verdana" charset="0"/>
                <a:ea typeface="굴림" charset="-127"/>
                <a:cs typeface="굴림" charset="-127"/>
              </a:rPr>
              <a:t>Address </a:t>
            </a:r>
            <a:br>
              <a:rPr lang="en-US" altLang="ko-KR" sz="1600" i="1" dirty="0" smtClean="0">
                <a:solidFill>
                  <a:srgbClr val="FF0000"/>
                </a:solidFill>
                <a:latin typeface="Verdana" charset="0"/>
                <a:ea typeface="굴림" charset="-127"/>
                <a:cs typeface="굴림" charset="-127"/>
              </a:rPr>
            </a:br>
            <a:r>
              <a:rPr lang="en-US" altLang="ko-KR" sz="1600" i="1" dirty="0" smtClean="0">
                <a:solidFill>
                  <a:srgbClr val="FF0000"/>
                </a:solidFill>
                <a:latin typeface="Verdana" charset="0"/>
                <a:ea typeface="굴림" charset="-127"/>
                <a:cs typeface="굴림" charset="-127"/>
              </a:rPr>
              <a:t>Space</a:t>
            </a:r>
            <a:endParaRPr lang="en-US" altLang="ko-KR" sz="1600" dirty="0">
              <a:solidFill>
                <a:srgbClr val="FF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50711" name="Rectangle 23"/>
          <p:cNvSpPr>
            <a:spLocks noChangeArrowheads="1"/>
          </p:cNvSpPr>
          <p:nvPr/>
        </p:nvSpPr>
        <p:spPr bwMode="auto">
          <a:xfrm>
            <a:off x="3817394" y="4536018"/>
            <a:ext cx="1481176" cy="107465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 i="1" dirty="0">
                <a:solidFill>
                  <a:srgbClr val="FF0000"/>
                </a:solidFill>
                <a:latin typeface="Verdana" charset="0"/>
                <a:ea typeface="굴림" charset="-127"/>
                <a:cs typeface="굴림" charset="-127"/>
              </a:rPr>
              <a:t>Page </a:t>
            </a:r>
            <a:r>
              <a:rPr lang="en-US" altLang="ko-KR" sz="1600" i="1" dirty="0" smtClean="0">
                <a:solidFill>
                  <a:srgbClr val="FF0000"/>
                </a:solidFill>
                <a:latin typeface="Verdana" charset="0"/>
                <a:ea typeface="굴림" charset="-127"/>
                <a:cs typeface="굴림" charset="-127"/>
              </a:rPr>
              <a:t>Table</a:t>
            </a:r>
          </a:p>
          <a:p>
            <a:pPr>
              <a:spcBef>
                <a:spcPct val="0"/>
              </a:spcBef>
            </a:pPr>
            <a:r>
              <a:rPr lang="en-US" altLang="ko-KR" sz="1600" i="1" dirty="0" smtClean="0">
                <a:solidFill>
                  <a:srgbClr val="FF0000"/>
                </a:solidFill>
                <a:latin typeface="Verdana" charset="0"/>
                <a:ea typeface="굴림" charset="-127"/>
                <a:cs typeface="굴림" charset="-127"/>
              </a:rPr>
              <a:t>(contains</a:t>
            </a:r>
          </a:p>
          <a:p>
            <a:pPr>
              <a:spcBef>
                <a:spcPct val="0"/>
              </a:spcBef>
            </a:pPr>
            <a:r>
              <a:rPr lang="en-US" altLang="ko-KR" sz="1600" i="1" dirty="0" smtClean="0">
                <a:solidFill>
                  <a:srgbClr val="FF0000"/>
                </a:solidFill>
                <a:latin typeface="Verdana" charset="0"/>
                <a:ea typeface="굴림" charset="-127"/>
                <a:cs typeface="굴림" charset="-127"/>
              </a:rPr>
              <a:t>VPN =&gt; PPN</a:t>
            </a:r>
          </a:p>
          <a:p>
            <a:pPr>
              <a:spcBef>
                <a:spcPct val="0"/>
              </a:spcBef>
            </a:pPr>
            <a:r>
              <a:rPr lang="en-US" altLang="ko-KR" sz="1600" i="1" dirty="0" smtClean="0">
                <a:solidFill>
                  <a:srgbClr val="FF0000"/>
                </a:solidFill>
                <a:latin typeface="Verdana" charset="0"/>
                <a:ea typeface="굴림" charset="-127"/>
                <a:cs typeface="굴림" charset="-127"/>
              </a:rPr>
              <a:t>mapping) </a:t>
            </a:r>
            <a:endParaRPr lang="en-US" altLang="ko-KR" sz="1600" i="1" dirty="0">
              <a:solidFill>
                <a:srgbClr val="FF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473825" y="2734740"/>
            <a:ext cx="1143000" cy="2540000"/>
            <a:chOff x="4240" y="1976"/>
            <a:chExt cx="720" cy="1600"/>
          </a:xfrm>
        </p:grpSpPr>
        <p:sp>
          <p:nvSpPr>
            <p:cNvPr id="1650718" name="Line 30"/>
            <p:cNvSpPr>
              <a:spLocks noChangeShapeType="1"/>
            </p:cNvSpPr>
            <p:nvPr/>
          </p:nvSpPr>
          <p:spPr bwMode="auto">
            <a:xfrm>
              <a:off x="4240" y="1976"/>
              <a:ext cx="0" cy="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0719" name="Line 31"/>
            <p:cNvSpPr>
              <a:spLocks noChangeShapeType="1"/>
            </p:cNvSpPr>
            <p:nvPr/>
          </p:nvSpPr>
          <p:spPr bwMode="auto">
            <a:xfrm>
              <a:off x="4960" y="1976"/>
              <a:ext cx="0" cy="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0720" name="Line 32"/>
            <p:cNvSpPr>
              <a:spLocks noChangeShapeType="1"/>
            </p:cNvSpPr>
            <p:nvPr/>
          </p:nvSpPr>
          <p:spPr bwMode="auto">
            <a:xfrm>
              <a:off x="4248" y="212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0721" name="Line 33"/>
            <p:cNvSpPr>
              <a:spLocks noChangeShapeType="1"/>
            </p:cNvSpPr>
            <p:nvPr/>
          </p:nvSpPr>
          <p:spPr bwMode="auto">
            <a:xfrm>
              <a:off x="4248" y="2321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0722" name="Line 34"/>
            <p:cNvSpPr>
              <a:spLocks noChangeShapeType="1"/>
            </p:cNvSpPr>
            <p:nvPr/>
          </p:nvSpPr>
          <p:spPr bwMode="auto">
            <a:xfrm>
              <a:off x="4248" y="251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0723" name="Line 35"/>
            <p:cNvSpPr>
              <a:spLocks noChangeShapeType="1"/>
            </p:cNvSpPr>
            <p:nvPr/>
          </p:nvSpPr>
          <p:spPr bwMode="auto">
            <a:xfrm>
              <a:off x="4248" y="2711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0724" name="Line 36"/>
            <p:cNvSpPr>
              <a:spLocks noChangeShapeType="1"/>
            </p:cNvSpPr>
            <p:nvPr/>
          </p:nvSpPr>
          <p:spPr bwMode="auto">
            <a:xfrm>
              <a:off x="4248" y="290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0725" name="Line 37"/>
            <p:cNvSpPr>
              <a:spLocks noChangeShapeType="1"/>
            </p:cNvSpPr>
            <p:nvPr/>
          </p:nvSpPr>
          <p:spPr bwMode="auto">
            <a:xfrm>
              <a:off x="4248" y="3101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0726" name="Line 38"/>
            <p:cNvSpPr>
              <a:spLocks noChangeShapeType="1"/>
            </p:cNvSpPr>
            <p:nvPr/>
          </p:nvSpPr>
          <p:spPr bwMode="auto">
            <a:xfrm>
              <a:off x="4248" y="329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0727" name="Line 39"/>
            <p:cNvSpPr>
              <a:spLocks noChangeShapeType="1"/>
            </p:cNvSpPr>
            <p:nvPr/>
          </p:nvSpPr>
          <p:spPr bwMode="auto">
            <a:xfrm>
              <a:off x="4248" y="3491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304800" y="1092197"/>
            <a:ext cx="8534400" cy="7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lang="en-US" altLang="ko-KR" sz="3000" i="1" kern="0" dirty="0" smtClean="0">
                <a:solidFill>
                  <a:srgbClr val="FF0000"/>
                </a:solidFill>
                <a:ea typeface="굴림" charset="-127"/>
                <a:cs typeface="굴림" charset="-127"/>
              </a:rPr>
              <a:t>P</a:t>
            </a:r>
            <a:r>
              <a:rPr kumimoji="0" lang="en-US" altLang="ko-KR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굴림" charset="-127"/>
                <a:cs typeface="굴림" charset="-127"/>
              </a:rPr>
              <a:t>age table </a:t>
            </a:r>
            <a:r>
              <a:rPr kumimoji="0" lang="en-US" altLang="ko-K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굴림" charset="-127"/>
                <a:cs typeface="굴림" charset="-127"/>
              </a:rPr>
              <a:t>contains the physical address of the base of each page:</a:t>
            </a: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8093413" y="3318934"/>
            <a:ext cx="1219922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Physical Memory</a:t>
            </a:r>
            <a:endParaRPr lang="en-US" altLang="ko-KR" sz="1800" dirty="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2F82-24D1-6F45-BABA-C286FCD03D83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0133" y="2650068"/>
            <a:ext cx="1608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Address Space</a:t>
            </a:r>
          </a:p>
          <a:p>
            <a:r>
              <a:rPr lang="en-US" dirty="0" smtClean="0"/>
              <a:t>consists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8x </a:t>
            </a:r>
            <a:r>
              <a:rPr lang="en-US" dirty="0" smtClean="0"/>
              <a:t>4K Byte pages or</a:t>
            </a:r>
          </a:p>
          <a:p>
            <a:r>
              <a:rPr lang="en-US" dirty="0" smtClean="0"/>
              <a:t>16768</a:t>
            </a:r>
            <a:r>
              <a:rPr lang="en-US" dirty="0" smtClean="0"/>
              <a:t> </a:t>
            </a:r>
            <a:r>
              <a:rPr lang="en-US" dirty="0" smtClean="0"/>
              <a:t>Bytes</a:t>
            </a:r>
            <a:endParaRPr lang="en-US" dirty="0"/>
          </a:p>
        </p:txBody>
      </p:sp>
      <p:grpSp>
        <p:nvGrpSpPr>
          <p:cNvPr id="64" name="Group 5"/>
          <p:cNvGrpSpPr>
            <a:grpSpLocks/>
          </p:cNvGrpSpPr>
          <p:nvPr/>
        </p:nvGrpSpPr>
        <p:grpSpPr bwMode="auto">
          <a:xfrm>
            <a:off x="1798075" y="3433233"/>
            <a:ext cx="1117600" cy="1193800"/>
            <a:chOff x="396" y="2208"/>
            <a:chExt cx="704" cy="944"/>
          </a:xfrm>
        </p:grpSpPr>
        <p:sp>
          <p:nvSpPr>
            <p:cNvPr id="65" name="Rectangle 6"/>
            <p:cNvSpPr>
              <a:spLocks noChangeArrowheads="1"/>
            </p:cNvSpPr>
            <p:nvPr/>
          </p:nvSpPr>
          <p:spPr bwMode="auto">
            <a:xfrm>
              <a:off x="396" y="2208"/>
              <a:ext cx="704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>
              <a:off x="396" y="244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8"/>
            <p:cNvSpPr>
              <a:spLocks noChangeShapeType="1"/>
            </p:cNvSpPr>
            <p:nvPr/>
          </p:nvSpPr>
          <p:spPr bwMode="auto">
            <a:xfrm>
              <a:off x="396" y="268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9"/>
            <p:cNvSpPr>
              <a:spLocks noChangeShapeType="1"/>
            </p:cNvSpPr>
            <p:nvPr/>
          </p:nvSpPr>
          <p:spPr bwMode="auto">
            <a:xfrm>
              <a:off x="396" y="292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2196537" y="3412065"/>
            <a:ext cx="29976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>
                <a:ea typeface="굴림" charset="-127"/>
                <a:cs typeface="굴림" charset="-127"/>
              </a:rPr>
              <a:t>4</a:t>
            </a:r>
            <a:endParaRPr lang="en-US" altLang="ko-KR" sz="1800" dirty="0">
              <a:ea typeface="굴림" charset="-127"/>
              <a:cs typeface="굴림" charset="-127"/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2196537" y="3712632"/>
            <a:ext cx="29976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>
                <a:ea typeface="굴림" charset="-127"/>
                <a:cs typeface="굴림" charset="-127"/>
              </a:rPr>
              <a:t>5</a:t>
            </a:r>
            <a:endParaRPr lang="en-US" altLang="ko-KR" sz="1800" dirty="0">
              <a:ea typeface="굴림" charset="-127"/>
              <a:cs typeface="굴림" charset="-127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2196537" y="4025898"/>
            <a:ext cx="29976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>
                <a:ea typeface="굴림" charset="-127"/>
                <a:cs typeface="굴림" charset="-127"/>
              </a:rPr>
              <a:t>6</a:t>
            </a:r>
            <a:endParaRPr lang="en-US" altLang="ko-KR" sz="1800" dirty="0">
              <a:ea typeface="굴림" charset="-127"/>
              <a:cs typeface="굴림" charset="-127"/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2196537" y="4305298"/>
            <a:ext cx="29976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>
                <a:ea typeface="굴림" charset="-127"/>
                <a:cs typeface="굴림" charset="-127"/>
              </a:rPr>
              <a:t>7</a:t>
            </a:r>
            <a:endParaRPr lang="en-US" altLang="ko-KR" sz="1800" dirty="0">
              <a:ea typeface="굴림" charset="-127"/>
              <a:cs typeface="굴림" charset="-127"/>
            </a:endParaRPr>
          </a:p>
        </p:txBody>
      </p:sp>
      <p:grpSp>
        <p:nvGrpSpPr>
          <p:cNvPr id="73" name="Group 28"/>
          <p:cNvGrpSpPr>
            <a:grpSpLocks/>
          </p:cNvGrpSpPr>
          <p:nvPr/>
        </p:nvGrpSpPr>
        <p:grpSpPr bwMode="auto">
          <a:xfrm>
            <a:off x="6473825" y="1803407"/>
            <a:ext cx="1143000" cy="2540000"/>
            <a:chOff x="4240" y="1976"/>
            <a:chExt cx="720" cy="1600"/>
          </a:xfrm>
        </p:grpSpPr>
        <p:grpSp>
          <p:nvGrpSpPr>
            <p:cNvPr id="74" name="Group 29"/>
            <p:cNvGrpSpPr>
              <a:grpSpLocks/>
            </p:cNvGrpSpPr>
            <p:nvPr/>
          </p:nvGrpSpPr>
          <p:grpSpPr bwMode="auto">
            <a:xfrm>
              <a:off x="4240" y="1976"/>
              <a:ext cx="720" cy="1600"/>
              <a:chOff x="4240" y="1976"/>
              <a:chExt cx="720" cy="1600"/>
            </a:xfrm>
          </p:grpSpPr>
          <p:sp>
            <p:nvSpPr>
              <p:cNvPr id="80" name="Line 30"/>
              <p:cNvSpPr>
                <a:spLocks noChangeShapeType="1"/>
              </p:cNvSpPr>
              <p:nvPr/>
            </p:nvSpPr>
            <p:spPr bwMode="auto">
              <a:xfrm>
                <a:off x="4240" y="1976"/>
                <a:ext cx="0" cy="1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31"/>
              <p:cNvSpPr>
                <a:spLocks noChangeShapeType="1"/>
              </p:cNvSpPr>
              <p:nvPr/>
            </p:nvSpPr>
            <p:spPr bwMode="auto">
              <a:xfrm>
                <a:off x="4960" y="1976"/>
                <a:ext cx="0" cy="1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Line 32"/>
              <p:cNvSpPr>
                <a:spLocks noChangeShapeType="1"/>
              </p:cNvSpPr>
              <p:nvPr/>
            </p:nvSpPr>
            <p:spPr bwMode="auto">
              <a:xfrm>
                <a:off x="4248" y="2126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Line 33"/>
              <p:cNvSpPr>
                <a:spLocks noChangeShapeType="1"/>
              </p:cNvSpPr>
              <p:nvPr/>
            </p:nvSpPr>
            <p:spPr bwMode="auto">
              <a:xfrm>
                <a:off x="4248" y="232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Line 34"/>
              <p:cNvSpPr>
                <a:spLocks noChangeShapeType="1"/>
              </p:cNvSpPr>
              <p:nvPr/>
            </p:nvSpPr>
            <p:spPr bwMode="auto">
              <a:xfrm>
                <a:off x="4248" y="2516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Line 35"/>
              <p:cNvSpPr>
                <a:spLocks noChangeShapeType="1"/>
              </p:cNvSpPr>
              <p:nvPr/>
            </p:nvSpPr>
            <p:spPr bwMode="auto">
              <a:xfrm>
                <a:off x="4248" y="271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Line 36"/>
              <p:cNvSpPr>
                <a:spLocks noChangeShapeType="1"/>
              </p:cNvSpPr>
              <p:nvPr/>
            </p:nvSpPr>
            <p:spPr bwMode="auto">
              <a:xfrm>
                <a:off x="4248" y="2906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Line 37"/>
              <p:cNvSpPr>
                <a:spLocks noChangeShapeType="1"/>
              </p:cNvSpPr>
              <p:nvPr/>
            </p:nvSpPr>
            <p:spPr bwMode="auto">
              <a:xfrm>
                <a:off x="4248" y="310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Line 38"/>
              <p:cNvSpPr>
                <a:spLocks noChangeShapeType="1"/>
              </p:cNvSpPr>
              <p:nvPr/>
            </p:nvSpPr>
            <p:spPr bwMode="auto">
              <a:xfrm>
                <a:off x="4248" y="3296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Line 39"/>
              <p:cNvSpPr>
                <a:spLocks noChangeShapeType="1"/>
              </p:cNvSpPr>
              <p:nvPr/>
            </p:nvSpPr>
            <p:spPr bwMode="auto">
              <a:xfrm>
                <a:off x="4248" y="349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7" name="Rectangle 42"/>
            <p:cNvSpPr>
              <a:spLocks noChangeArrowheads="1"/>
            </p:cNvSpPr>
            <p:nvPr/>
          </p:nvSpPr>
          <p:spPr bwMode="auto">
            <a:xfrm>
              <a:off x="4475" y="2311"/>
              <a:ext cx="206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0</a:t>
              </a:r>
            </a:p>
          </p:txBody>
        </p:sp>
      </p:grpSp>
      <p:cxnSp>
        <p:nvCxnSpPr>
          <p:cNvPr id="94" name="Straight Connector 93"/>
          <p:cNvCxnSpPr>
            <a:stCxn id="1650698" idx="1"/>
          </p:cNvCxnSpPr>
          <p:nvPr/>
        </p:nvCxnSpPr>
        <p:spPr>
          <a:xfrm rot="10800000" flipH="1">
            <a:off x="4206862" y="3490383"/>
            <a:ext cx="627606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 flipH="1">
            <a:off x="4206862" y="3016250"/>
            <a:ext cx="627606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 flipH="1">
            <a:off x="4206862" y="2779183"/>
            <a:ext cx="627606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 flipH="1">
            <a:off x="4198396" y="3236383"/>
            <a:ext cx="627606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0800000" flipH="1">
            <a:off x="4198395" y="3964516"/>
            <a:ext cx="627606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 flipH="1">
            <a:off x="4206862" y="3727450"/>
            <a:ext cx="627606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0800000" flipH="1">
            <a:off x="4206862" y="4193116"/>
            <a:ext cx="627606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4"/>
          <p:cNvSpPr>
            <a:spLocks noChangeArrowheads="1"/>
          </p:cNvSpPr>
          <p:nvPr/>
        </p:nvSpPr>
        <p:spPr bwMode="auto">
          <a:xfrm>
            <a:off x="3883538" y="2707217"/>
            <a:ext cx="30746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600" dirty="0">
                <a:ea typeface="굴림" charset="-127"/>
                <a:cs typeface="굴림" charset="-127"/>
              </a:rPr>
              <a:t>1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05" name="Rectangle 14"/>
          <p:cNvSpPr>
            <a:spLocks noChangeArrowheads="1"/>
          </p:cNvSpPr>
          <p:nvPr/>
        </p:nvSpPr>
        <p:spPr bwMode="auto">
          <a:xfrm>
            <a:off x="3883537" y="2952751"/>
            <a:ext cx="30746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600" dirty="0">
                <a:ea typeface="굴림" charset="-127"/>
                <a:cs typeface="굴림" charset="-127"/>
              </a:rPr>
              <a:t>2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06" name="Rectangle 14"/>
          <p:cNvSpPr>
            <a:spLocks noChangeArrowheads="1"/>
          </p:cNvSpPr>
          <p:nvPr/>
        </p:nvSpPr>
        <p:spPr bwMode="auto">
          <a:xfrm>
            <a:off x="3883539" y="3198285"/>
            <a:ext cx="30746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600" dirty="0">
                <a:ea typeface="굴림" charset="-127"/>
                <a:cs typeface="굴림" charset="-127"/>
              </a:rPr>
              <a:t>3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07" name="Rectangle 14"/>
          <p:cNvSpPr>
            <a:spLocks noChangeArrowheads="1"/>
          </p:cNvSpPr>
          <p:nvPr/>
        </p:nvSpPr>
        <p:spPr bwMode="auto">
          <a:xfrm flipH="1">
            <a:off x="3877732" y="3443819"/>
            <a:ext cx="259805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600" dirty="0">
                <a:ea typeface="굴림" charset="-127"/>
                <a:cs typeface="굴림" charset="-127"/>
              </a:rPr>
              <a:t>4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08" name="Rectangle 14"/>
          <p:cNvSpPr>
            <a:spLocks noChangeArrowheads="1"/>
          </p:cNvSpPr>
          <p:nvPr/>
        </p:nvSpPr>
        <p:spPr bwMode="auto">
          <a:xfrm>
            <a:off x="3883539" y="3672418"/>
            <a:ext cx="30746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600" dirty="0">
                <a:ea typeface="굴림" charset="-127"/>
                <a:cs typeface="굴림" charset="-127"/>
              </a:rPr>
              <a:t>5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09" name="Rectangle 14"/>
          <p:cNvSpPr>
            <a:spLocks noChangeArrowheads="1"/>
          </p:cNvSpPr>
          <p:nvPr/>
        </p:nvSpPr>
        <p:spPr bwMode="auto">
          <a:xfrm>
            <a:off x="3883538" y="3909485"/>
            <a:ext cx="30746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600" dirty="0">
                <a:ea typeface="굴림" charset="-127"/>
                <a:cs typeface="굴림" charset="-127"/>
              </a:rPr>
              <a:t>6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10" name="Rectangle 14"/>
          <p:cNvSpPr>
            <a:spLocks noChangeArrowheads="1"/>
          </p:cNvSpPr>
          <p:nvPr/>
        </p:nvSpPr>
        <p:spPr bwMode="auto">
          <a:xfrm>
            <a:off x="3883538" y="4146551"/>
            <a:ext cx="30746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600" dirty="0">
                <a:ea typeface="굴림" charset="-127"/>
                <a:cs typeface="굴림" charset="-127"/>
              </a:rPr>
              <a:t>7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11" name="Rectangle 42"/>
          <p:cNvSpPr>
            <a:spLocks noChangeArrowheads="1"/>
          </p:cNvSpPr>
          <p:nvPr/>
        </p:nvSpPr>
        <p:spPr bwMode="auto">
          <a:xfrm>
            <a:off x="6872288" y="3232686"/>
            <a:ext cx="33022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1</a:t>
            </a:r>
            <a:endParaRPr lang="en-US" altLang="ko-KR" sz="1800" dirty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12" name="Rectangle 42"/>
          <p:cNvSpPr>
            <a:spLocks noChangeArrowheads="1"/>
          </p:cNvSpPr>
          <p:nvPr/>
        </p:nvSpPr>
        <p:spPr bwMode="auto">
          <a:xfrm>
            <a:off x="6855355" y="2650067"/>
            <a:ext cx="324379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2</a:t>
            </a:r>
            <a:endParaRPr lang="en-US" altLang="ko-KR" sz="1800" dirty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13" name="Rectangle 42"/>
          <p:cNvSpPr>
            <a:spLocks noChangeArrowheads="1"/>
          </p:cNvSpPr>
          <p:nvPr/>
        </p:nvSpPr>
        <p:spPr bwMode="auto">
          <a:xfrm>
            <a:off x="6889221" y="4174067"/>
            <a:ext cx="324379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3</a:t>
            </a:r>
            <a:endParaRPr lang="en-US" altLang="ko-KR" sz="1800" dirty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14" name="Rectangle 42"/>
          <p:cNvSpPr>
            <a:spLocks noChangeArrowheads="1"/>
          </p:cNvSpPr>
          <p:nvPr/>
        </p:nvSpPr>
        <p:spPr bwMode="auto">
          <a:xfrm>
            <a:off x="6880754" y="4504267"/>
            <a:ext cx="324379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4</a:t>
            </a:r>
            <a:endParaRPr lang="en-US" altLang="ko-KR" sz="1800" dirty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15" name="Rectangle 42"/>
          <p:cNvSpPr>
            <a:spLocks noChangeArrowheads="1"/>
          </p:cNvSpPr>
          <p:nvPr/>
        </p:nvSpPr>
        <p:spPr bwMode="auto">
          <a:xfrm>
            <a:off x="6889220" y="4817534"/>
            <a:ext cx="324379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7</a:t>
            </a:r>
            <a:endParaRPr lang="en-US" altLang="ko-KR" sz="1800" dirty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4885267" y="2514600"/>
            <a:ext cx="1557866" cy="135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885267" y="2904068"/>
            <a:ext cx="1574800" cy="5164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4893734" y="2861733"/>
            <a:ext cx="1540933" cy="2709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4885267" y="3352801"/>
            <a:ext cx="1557866" cy="10075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4893734" y="3606802"/>
            <a:ext cx="1523999" cy="10667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910667" y="4351868"/>
            <a:ext cx="1524000" cy="6349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2887133" y="2201334"/>
            <a:ext cx="9736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Code</a:t>
            </a:r>
          </a:p>
          <a:p>
            <a:r>
              <a:rPr lang="en-US" sz="1600" dirty="0" smtClean="0"/>
              <a:t>Static</a:t>
            </a:r>
            <a:endParaRPr lang="en-US" sz="1600" dirty="0" smtClean="0"/>
          </a:p>
          <a:p>
            <a:r>
              <a:rPr lang="en-US" sz="1600" dirty="0" smtClean="0"/>
              <a:t>Heap</a:t>
            </a:r>
          </a:p>
          <a:p>
            <a:r>
              <a:rPr lang="en-US" sz="1600" dirty="0" smtClean="0"/>
              <a:t>|</a:t>
            </a:r>
          </a:p>
          <a:p>
            <a:r>
              <a:rPr lang="en-US" sz="1600" dirty="0" smtClean="0"/>
              <a:t>V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^</a:t>
            </a:r>
          </a:p>
          <a:p>
            <a:r>
              <a:rPr lang="en-US" sz="1600" dirty="0" smtClean="0"/>
              <a:t>|</a:t>
            </a:r>
          </a:p>
          <a:p>
            <a:r>
              <a:rPr lang="en-US" sz="1600" dirty="0" smtClean="0"/>
              <a:t>Stack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EAA8-CAA0-EF4B-B3C1-ABB37D263657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77800"/>
            <a:ext cx="7835900" cy="736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Separate Address </a:t>
            </a:r>
            <a:r>
              <a:rPr lang="en-US" altLang="ko-KR" dirty="0">
                <a:ea typeface="굴림" charset="-127"/>
                <a:cs typeface="굴림" charset="-127"/>
              </a:rPr>
              <a:t>Space per</a:t>
            </a:r>
            <a:r>
              <a:rPr lang="en-US" altLang="ko-KR" dirty="0" smtClean="0">
                <a:ea typeface="굴림" charset="-127"/>
                <a:cs typeface="굴림" charset="-127"/>
              </a:rPr>
              <a:t> Program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99491" name="Rectangle 3"/>
          <p:cNvSpPr>
            <a:spLocks noChangeArrowheads="1"/>
          </p:cNvSpPr>
          <p:nvPr/>
        </p:nvSpPr>
        <p:spPr bwMode="auto">
          <a:xfrm>
            <a:off x="304800" y="5524500"/>
            <a:ext cx="6783388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ko-KR" altLang="en-US" sz="2400" dirty="0">
                <a:solidFill>
                  <a:srgbClr val="56127A"/>
                </a:solidFill>
                <a:latin typeface="+mj-lt"/>
                <a:ea typeface="굴림" charset="-127"/>
                <a:cs typeface="굴림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Each</a:t>
            </a: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 program has own 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page table 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 Page table contains an entry for each</a:t>
            </a: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 program page</a:t>
            </a:r>
            <a:endParaRPr lang="en-US" altLang="ko-KR" sz="2400" dirty="0">
              <a:solidFill>
                <a:srgbClr val="000000"/>
              </a:solidFill>
              <a:latin typeface="+mj-lt"/>
              <a:ea typeface="굴림" charset="-127"/>
              <a:cs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7500" y="1092200"/>
            <a:ext cx="8548689" cy="5029200"/>
            <a:chOff x="88" y="856"/>
            <a:chExt cx="5385" cy="3168"/>
          </a:xfrm>
        </p:grpSpPr>
        <p:sp>
          <p:nvSpPr>
            <p:cNvPr id="1599493" name="Rectangle 5"/>
            <p:cNvSpPr>
              <a:spLocks noChangeArrowheads="1"/>
            </p:cNvSpPr>
            <p:nvPr/>
          </p:nvSpPr>
          <p:spPr bwMode="auto">
            <a:xfrm>
              <a:off x="672" y="2704"/>
              <a:ext cx="704" cy="216"/>
            </a:xfrm>
            <a:prstGeom prst="rect">
              <a:avLst/>
            </a:prstGeom>
            <a:solidFill>
              <a:schemeClr val="folHlink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494" name="Rectangle 6"/>
            <p:cNvSpPr>
              <a:spLocks noChangeArrowheads="1"/>
            </p:cNvSpPr>
            <p:nvPr/>
          </p:nvSpPr>
          <p:spPr bwMode="auto">
            <a:xfrm>
              <a:off x="672" y="1936"/>
              <a:ext cx="704" cy="216"/>
            </a:xfrm>
            <a:prstGeom prst="rect">
              <a:avLst/>
            </a:prstGeom>
            <a:solidFill>
              <a:schemeClr val="folHlink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495" name="Rectangle 7"/>
            <p:cNvSpPr>
              <a:spLocks noChangeArrowheads="1"/>
            </p:cNvSpPr>
            <p:nvPr/>
          </p:nvSpPr>
          <p:spPr bwMode="auto">
            <a:xfrm>
              <a:off x="672" y="1104"/>
              <a:ext cx="704" cy="216"/>
            </a:xfrm>
            <a:prstGeom prst="rect">
              <a:avLst/>
            </a:prstGeom>
            <a:solidFill>
              <a:schemeClr val="folHlink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496" name="Rectangle 8" descr="90%"/>
            <p:cNvSpPr>
              <a:spLocks noChangeArrowheads="1"/>
            </p:cNvSpPr>
            <p:nvPr/>
          </p:nvSpPr>
          <p:spPr bwMode="auto">
            <a:xfrm>
              <a:off x="672" y="888"/>
              <a:ext cx="704" cy="65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497" name="Line 9"/>
            <p:cNvSpPr>
              <a:spLocks noChangeShapeType="1"/>
            </p:cNvSpPr>
            <p:nvPr/>
          </p:nvSpPr>
          <p:spPr bwMode="auto">
            <a:xfrm>
              <a:off x="672" y="1103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498" name="Line 10"/>
            <p:cNvSpPr>
              <a:spLocks noChangeShapeType="1"/>
            </p:cNvSpPr>
            <p:nvPr/>
          </p:nvSpPr>
          <p:spPr bwMode="auto">
            <a:xfrm>
              <a:off x="672" y="1325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499" name="Rectangle 11"/>
            <p:cNvSpPr>
              <a:spLocks noChangeArrowheads="1"/>
            </p:cNvSpPr>
            <p:nvPr/>
          </p:nvSpPr>
          <p:spPr bwMode="auto">
            <a:xfrm>
              <a:off x="848" y="1112"/>
              <a:ext cx="37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>
                  <a:latin typeface="+mj-lt"/>
                  <a:ea typeface="굴림" charset="-127"/>
                  <a:cs typeface="굴림" charset="-127"/>
                </a:rPr>
                <a:t>VA1</a:t>
              </a:r>
            </a:p>
          </p:txBody>
        </p:sp>
        <p:sp>
          <p:nvSpPr>
            <p:cNvPr id="1599500" name="Rectangle 12"/>
            <p:cNvSpPr>
              <a:spLocks noChangeArrowheads="1"/>
            </p:cNvSpPr>
            <p:nvPr/>
          </p:nvSpPr>
          <p:spPr bwMode="auto">
            <a:xfrm>
              <a:off x="88" y="1080"/>
              <a:ext cx="52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 dirty="0" err="1" smtClean="0">
                  <a:latin typeface="+mj-lt"/>
                  <a:ea typeface="굴림" charset="-127"/>
                  <a:cs typeface="굴림" charset="-127"/>
                </a:rPr>
                <a:t>Pgm</a:t>
              </a:r>
              <a:r>
                <a:rPr lang="en-US" altLang="ko-KR" sz="2000" dirty="0" smtClean="0">
                  <a:latin typeface="+mj-lt"/>
                  <a:ea typeface="굴림" charset="-127"/>
                  <a:cs typeface="굴림" charset="-127"/>
                </a:rPr>
                <a:t> 1</a:t>
              </a:r>
              <a:endParaRPr lang="en-US" altLang="ko-KR" sz="2000" dirty="0">
                <a:latin typeface="+mj-lt"/>
                <a:ea typeface="굴림" charset="-127"/>
                <a:cs typeface="굴림" charset="-127"/>
              </a:endParaRPr>
            </a:p>
          </p:txBody>
        </p:sp>
        <p:sp>
          <p:nvSpPr>
            <p:cNvPr id="1599501" name="Rectangle 13"/>
            <p:cNvSpPr>
              <a:spLocks noChangeArrowheads="1"/>
            </p:cNvSpPr>
            <p:nvPr/>
          </p:nvSpPr>
          <p:spPr bwMode="auto">
            <a:xfrm>
              <a:off x="1911" y="1424"/>
              <a:ext cx="81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>
                  <a:latin typeface="+mj-lt"/>
                  <a:ea typeface="굴림" charset="-127"/>
                  <a:cs typeface="굴림" charset="-127"/>
                </a:rPr>
                <a:t>Page Table 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976" y="889"/>
              <a:ext cx="704" cy="519"/>
              <a:chOff x="1976" y="889"/>
              <a:chExt cx="704" cy="519"/>
            </a:xfrm>
          </p:grpSpPr>
          <p:sp>
            <p:nvSpPr>
              <p:cNvPr id="1599503" name="Rectangle 15"/>
              <p:cNvSpPr>
                <a:spLocks noChangeArrowheads="1"/>
              </p:cNvSpPr>
              <p:nvPr/>
            </p:nvSpPr>
            <p:spPr bwMode="auto">
              <a:xfrm>
                <a:off x="1976" y="889"/>
                <a:ext cx="704" cy="51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04" name="Line 16"/>
              <p:cNvSpPr>
                <a:spLocks noChangeShapeType="1"/>
              </p:cNvSpPr>
              <p:nvPr/>
            </p:nvSpPr>
            <p:spPr bwMode="auto">
              <a:xfrm>
                <a:off x="1976" y="1059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05" name="Line 17"/>
              <p:cNvSpPr>
                <a:spLocks noChangeShapeType="1"/>
              </p:cNvSpPr>
              <p:nvPr/>
            </p:nvSpPr>
            <p:spPr bwMode="auto">
              <a:xfrm>
                <a:off x="1976" y="1235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</p:grpSp>
        <p:sp>
          <p:nvSpPr>
            <p:cNvPr id="1599506" name="Rectangle 18" descr="Dark upward diagonal"/>
            <p:cNvSpPr>
              <a:spLocks noChangeArrowheads="1"/>
            </p:cNvSpPr>
            <p:nvPr/>
          </p:nvSpPr>
          <p:spPr bwMode="auto">
            <a:xfrm>
              <a:off x="672" y="1712"/>
              <a:ext cx="704" cy="65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07" name="Line 19"/>
            <p:cNvSpPr>
              <a:spLocks noChangeShapeType="1"/>
            </p:cNvSpPr>
            <p:nvPr/>
          </p:nvSpPr>
          <p:spPr bwMode="auto">
            <a:xfrm>
              <a:off x="672" y="1927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08" name="Line 20"/>
            <p:cNvSpPr>
              <a:spLocks noChangeShapeType="1"/>
            </p:cNvSpPr>
            <p:nvPr/>
          </p:nvSpPr>
          <p:spPr bwMode="auto">
            <a:xfrm>
              <a:off x="672" y="2149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09" name="Rectangle 21"/>
            <p:cNvSpPr>
              <a:spLocks noChangeArrowheads="1"/>
            </p:cNvSpPr>
            <p:nvPr/>
          </p:nvSpPr>
          <p:spPr bwMode="auto">
            <a:xfrm>
              <a:off x="800" y="1928"/>
              <a:ext cx="37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>
                  <a:latin typeface="+mj-lt"/>
                  <a:ea typeface="굴림" charset="-127"/>
                  <a:cs typeface="굴림" charset="-127"/>
                </a:rPr>
                <a:t>VA1</a:t>
              </a:r>
            </a:p>
          </p:txBody>
        </p:sp>
        <p:sp>
          <p:nvSpPr>
            <p:cNvPr id="1599510" name="Rectangle 22"/>
            <p:cNvSpPr>
              <a:spLocks noChangeArrowheads="1"/>
            </p:cNvSpPr>
            <p:nvPr/>
          </p:nvSpPr>
          <p:spPr bwMode="auto">
            <a:xfrm>
              <a:off x="88" y="1896"/>
              <a:ext cx="52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 dirty="0" err="1" smtClean="0">
                  <a:latin typeface="+mj-lt"/>
                  <a:ea typeface="굴림" charset="-127"/>
                  <a:cs typeface="굴림" charset="-127"/>
                </a:rPr>
                <a:t>Pgm</a:t>
              </a:r>
              <a:r>
                <a:rPr lang="en-US" altLang="ko-KR" sz="2000" dirty="0" smtClean="0">
                  <a:latin typeface="+mj-lt"/>
                  <a:ea typeface="굴림" charset="-127"/>
                  <a:cs typeface="굴림" charset="-127"/>
                </a:rPr>
                <a:t> 2</a:t>
              </a:r>
              <a:endParaRPr lang="en-US" altLang="ko-KR" sz="2000" dirty="0">
                <a:latin typeface="+mj-lt"/>
                <a:ea typeface="굴림" charset="-127"/>
                <a:cs typeface="굴림" charset="-127"/>
              </a:endParaRPr>
            </a:p>
          </p:txBody>
        </p:sp>
        <p:sp>
          <p:nvSpPr>
            <p:cNvPr id="1599511" name="Rectangle 23"/>
            <p:cNvSpPr>
              <a:spLocks noChangeArrowheads="1"/>
            </p:cNvSpPr>
            <p:nvPr/>
          </p:nvSpPr>
          <p:spPr bwMode="auto">
            <a:xfrm>
              <a:off x="1911" y="2288"/>
              <a:ext cx="81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>
                  <a:latin typeface="+mj-lt"/>
                  <a:ea typeface="굴림" charset="-127"/>
                  <a:cs typeface="굴림" charset="-127"/>
                </a:rPr>
                <a:t>Page Table </a:t>
              </a: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976" y="1801"/>
              <a:ext cx="704" cy="519"/>
              <a:chOff x="1976" y="1801"/>
              <a:chExt cx="704" cy="519"/>
            </a:xfrm>
          </p:grpSpPr>
          <p:sp>
            <p:nvSpPr>
              <p:cNvPr id="1599513" name="Rectangle 25"/>
              <p:cNvSpPr>
                <a:spLocks noChangeArrowheads="1"/>
              </p:cNvSpPr>
              <p:nvPr/>
            </p:nvSpPr>
            <p:spPr bwMode="auto">
              <a:xfrm>
                <a:off x="1976" y="1801"/>
                <a:ext cx="704" cy="51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14" name="Line 26"/>
              <p:cNvSpPr>
                <a:spLocks noChangeShapeType="1"/>
              </p:cNvSpPr>
              <p:nvPr/>
            </p:nvSpPr>
            <p:spPr bwMode="auto">
              <a:xfrm>
                <a:off x="1976" y="197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15" name="Line 27"/>
              <p:cNvSpPr>
                <a:spLocks noChangeShapeType="1"/>
              </p:cNvSpPr>
              <p:nvPr/>
            </p:nvSpPr>
            <p:spPr bwMode="auto">
              <a:xfrm>
                <a:off x="1976" y="2147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</p:grpSp>
        <p:sp>
          <p:nvSpPr>
            <p:cNvPr id="1599516" name="Rectangle 28"/>
            <p:cNvSpPr>
              <a:spLocks noChangeArrowheads="1"/>
            </p:cNvSpPr>
            <p:nvPr/>
          </p:nvSpPr>
          <p:spPr bwMode="auto">
            <a:xfrm>
              <a:off x="672" y="2488"/>
              <a:ext cx="704" cy="872"/>
            </a:xfrm>
            <a:prstGeom prst="rect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17" name="Line 29"/>
            <p:cNvSpPr>
              <a:spLocks noChangeShapeType="1"/>
            </p:cNvSpPr>
            <p:nvPr/>
          </p:nvSpPr>
          <p:spPr bwMode="auto">
            <a:xfrm>
              <a:off x="672" y="2919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18" name="Line 30"/>
            <p:cNvSpPr>
              <a:spLocks noChangeShapeType="1"/>
            </p:cNvSpPr>
            <p:nvPr/>
          </p:nvSpPr>
          <p:spPr bwMode="auto">
            <a:xfrm>
              <a:off x="672" y="3141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19" name="Rectangle 31"/>
            <p:cNvSpPr>
              <a:spLocks noChangeArrowheads="1"/>
            </p:cNvSpPr>
            <p:nvPr/>
          </p:nvSpPr>
          <p:spPr bwMode="auto">
            <a:xfrm>
              <a:off x="800" y="2696"/>
              <a:ext cx="37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>
                  <a:latin typeface="+mj-lt"/>
                  <a:ea typeface="굴림" charset="-127"/>
                  <a:cs typeface="굴림" charset="-127"/>
                </a:rPr>
                <a:t>VA1</a:t>
              </a:r>
            </a:p>
          </p:txBody>
        </p:sp>
        <p:sp>
          <p:nvSpPr>
            <p:cNvPr id="1599520" name="Rectangle 32"/>
            <p:cNvSpPr>
              <a:spLocks noChangeArrowheads="1"/>
            </p:cNvSpPr>
            <p:nvPr/>
          </p:nvSpPr>
          <p:spPr bwMode="auto">
            <a:xfrm>
              <a:off x="88" y="2760"/>
              <a:ext cx="52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 dirty="0" err="1" smtClean="0">
                  <a:latin typeface="+mj-lt"/>
                  <a:ea typeface="굴림" charset="-127"/>
                  <a:cs typeface="굴림" charset="-127"/>
                </a:rPr>
                <a:t>Pgm</a:t>
              </a:r>
              <a:r>
                <a:rPr lang="en-US" altLang="ko-KR" sz="2000" dirty="0" smtClean="0">
                  <a:latin typeface="+mj-lt"/>
                  <a:ea typeface="굴림" charset="-127"/>
                  <a:cs typeface="굴림" charset="-127"/>
                </a:rPr>
                <a:t> 3</a:t>
              </a:r>
              <a:endParaRPr lang="en-US" altLang="ko-KR" sz="2000" dirty="0">
                <a:latin typeface="+mj-lt"/>
                <a:ea typeface="굴림" charset="-127"/>
                <a:cs typeface="굴림" charset="-127"/>
              </a:endParaRPr>
            </a:p>
          </p:txBody>
        </p:sp>
        <p:sp>
          <p:nvSpPr>
            <p:cNvPr id="1599521" name="Rectangle 33"/>
            <p:cNvSpPr>
              <a:spLocks noChangeArrowheads="1"/>
            </p:cNvSpPr>
            <p:nvPr/>
          </p:nvSpPr>
          <p:spPr bwMode="auto">
            <a:xfrm>
              <a:off x="1903" y="3280"/>
              <a:ext cx="81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>
                  <a:latin typeface="+mj-lt"/>
                  <a:ea typeface="굴림" charset="-127"/>
                  <a:cs typeface="굴림" charset="-127"/>
                </a:rPr>
                <a:t>Page Table</a:t>
              </a:r>
              <a:r>
                <a:rPr lang="en-US" altLang="ko-KR" sz="2000" b="1">
                  <a:latin typeface="+mj-lt"/>
                  <a:ea typeface="굴림" charset="-127"/>
                  <a:cs typeface="굴림" charset="-127"/>
                </a:rPr>
                <a:t> </a:t>
              </a:r>
            </a:p>
          </p:txBody>
        </p:sp>
        <p:sp>
          <p:nvSpPr>
            <p:cNvPr id="1599522" name="Line 34"/>
            <p:cNvSpPr>
              <a:spLocks noChangeShapeType="1"/>
            </p:cNvSpPr>
            <p:nvPr/>
          </p:nvSpPr>
          <p:spPr bwMode="auto">
            <a:xfrm flipV="1">
              <a:off x="1392" y="1120"/>
              <a:ext cx="568" cy="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23" name="Line 35"/>
            <p:cNvSpPr>
              <a:spLocks noChangeShapeType="1"/>
            </p:cNvSpPr>
            <p:nvPr/>
          </p:nvSpPr>
          <p:spPr bwMode="auto">
            <a:xfrm>
              <a:off x="1392" y="2040"/>
              <a:ext cx="5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24" name="Line 36"/>
            <p:cNvSpPr>
              <a:spLocks noChangeShapeType="1"/>
            </p:cNvSpPr>
            <p:nvPr/>
          </p:nvSpPr>
          <p:spPr bwMode="auto">
            <a:xfrm>
              <a:off x="1392" y="2808"/>
              <a:ext cx="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25" name="Line 37" descr="Dark upward diagonal"/>
            <p:cNvSpPr>
              <a:spLocks noChangeShapeType="1"/>
            </p:cNvSpPr>
            <p:nvPr/>
          </p:nvSpPr>
          <p:spPr bwMode="auto">
            <a:xfrm>
              <a:off x="2688" y="984"/>
              <a:ext cx="1672" cy="11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26" name="Line 38"/>
            <p:cNvSpPr>
              <a:spLocks noChangeShapeType="1"/>
            </p:cNvSpPr>
            <p:nvPr/>
          </p:nvSpPr>
          <p:spPr bwMode="auto">
            <a:xfrm>
              <a:off x="2688" y="1176"/>
              <a:ext cx="1680" cy="1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27" name="Line 39"/>
            <p:cNvSpPr>
              <a:spLocks noChangeShapeType="1"/>
            </p:cNvSpPr>
            <p:nvPr/>
          </p:nvSpPr>
          <p:spPr bwMode="auto">
            <a:xfrm>
              <a:off x="2688" y="1320"/>
              <a:ext cx="1680" cy="182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28" name="Line 40"/>
            <p:cNvSpPr>
              <a:spLocks noChangeShapeType="1"/>
            </p:cNvSpPr>
            <p:nvPr/>
          </p:nvSpPr>
          <p:spPr bwMode="auto">
            <a:xfrm>
              <a:off x="2688" y="1896"/>
              <a:ext cx="1680" cy="672"/>
            </a:xfrm>
            <a:prstGeom prst="line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29" name="Line 41"/>
            <p:cNvSpPr>
              <a:spLocks noChangeShapeType="1"/>
            </p:cNvSpPr>
            <p:nvPr/>
          </p:nvSpPr>
          <p:spPr bwMode="auto">
            <a:xfrm>
              <a:off x="2688" y="2088"/>
              <a:ext cx="1680" cy="1632"/>
            </a:xfrm>
            <a:prstGeom prst="line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30" name="Line 42"/>
            <p:cNvSpPr>
              <a:spLocks noChangeShapeType="1"/>
            </p:cNvSpPr>
            <p:nvPr/>
          </p:nvSpPr>
          <p:spPr bwMode="auto">
            <a:xfrm>
              <a:off x="2688" y="2232"/>
              <a:ext cx="1680" cy="1104"/>
            </a:xfrm>
            <a:prstGeom prst="line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31" name="Line 43"/>
            <p:cNvSpPr>
              <a:spLocks noChangeShapeType="1"/>
            </p:cNvSpPr>
            <p:nvPr/>
          </p:nvSpPr>
          <p:spPr bwMode="auto">
            <a:xfrm flipV="1">
              <a:off x="2680" y="1968"/>
              <a:ext cx="1704" cy="656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32" name="Line 44"/>
            <p:cNvSpPr>
              <a:spLocks noChangeShapeType="1"/>
            </p:cNvSpPr>
            <p:nvPr/>
          </p:nvSpPr>
          <p:spPr bwMode="auto">
            <a:xfrm flipV="1">
              <a:off x="2688" y="2952"/>
              <a:ext cx="1680" cy="48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33" name="Line 45"/>
            <p:cNvSpPr>
              <a:spLocks noChangeShapeType="1"/>
            </p:cNvSpPr>
            <p:nvPr/>
          </p:nvSpPr>
          <p:spPr bwMode="auto">
            <a:xfrm>
              <a:off x="2688" y="3192"/>
              <a:ext cx="1680" cy="720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599534" name="Rectangle 46"/>
            <p:cNvSpPr>
              <a:spLocks noChangeArrowheads="1"/>
            </p:cNvSpPr>
            <p:nvPr/>
          </p:nvSpPr>
          <p:spPr bwMode="auto">
            <a:xfrm rot="16200000">
              <a:off x="4616" y="2358"/>
              <a:ext cx="146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000" dirty="0" smtClean="0">
                  <a:latin typeface="+mj-lt"/>
                  <a:ea typeface="굴림" charset="-127"/>
                  <a:cs typeface="굴림" charset="-127"/>
                </a:rPr>
                <a:t>Physical Memory</a:t>
              </a:r>
              <a:endParaRPr lang="en-US" altLang="ko-KR" sz="2000" dirty="0">
                <a:latin typeface="+mj-lt"/>
                <a:ea typeface="굴림" charset="-127"/>
                <a:cs typeface="굴림" charset="-127"/>
              </a:endParaRPr>
            </a:p>
          </p:txBody>
        </p:sp>
        <p:sp>
          <p:nvSpPr>
            <p:cNvPr id="1599535" name="Line 47"/>
            <p:cNvSpPr>
              <a:spLocks noChangeShapeType="1"/>
            </p:cNvSpPr>
            <p:nvPr/>
          </p:nvSpPr>
          <p:spPr bwMode="auto">
            <a:xfrm>
              <a:off x="672" y="2695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1968" y="2536"/>
              <a:ext cx="704" cy="752"/>
              <a:chOff x="1968" y="2512"/>
              <a:chExt cx="704" cy="752"/>
            </a:xfrm>
          </p:grpSpPr>
          <p:sp>
            <p:nvSpPr>
              <p:cNvPr id="1599537" name="Rectangle 49"/>
              <p:cNvSpPr>
                <a:spLocks noChangeArrowheads="1"/>
              </p:cNvSpPr>
              <p:nvPr/>
            </p:nvSpPr>
            <p:spPr bwMode="auto">
              <a:xfrm>
                <a:off x="1968" y="2512"/>
                <a:ext cx="704" cy="75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38" name="Line 50"/>
              <p:cNvSpPr>
                <a:spLocks noChangeShapeType="1"/>
              </p:cNvSpPr>
              <p:nvPr/>
            </p:nvSpPr>
            <p:spPr bwMode="auto">
              <a:xfrm>
                <a:off x="1968" y="2899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39" name="Line 51"/>
              <p:cNvSpPr>
                <a:spLocks noChangeShapeType="1"/>
              </p:cNvSpPr>
              <p:nvPr/>
            </p:nvSpPr>
            <p:spPr bwMode="auto">
              <a:xfrm>
                <a:off x="1968" y="309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40" name="Line 52"/>
              <p:cNvSpPr>
                <a:spLocks noChangeShapeType="1"/>
              </p:cNvSpPr>
              <p:nvPr/>
            </p:nvSpPr>
            <p:spPr bwMode="auto">
              <a:xfrm>
                <a:off x="1968" y="2707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</p:grpSp>
        <p:sp>
          <p:nvSpPr>
            <p:cNvPr id="1599541" name="Line 53"/>
            <p:cNvSpPr>
              <a:spLocks noChangeShapeType="1"/>
            </p:cNvSpPr>
            <p:nvPr/>
          </p:nvSpPr>
          <p:spPr bwMode="auto">
            <a:xfrm flipV="1">
              <a:off x="2680" y="2752"/>
              <a:ext cx="1688" cy="64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4368" y="856"/>
              <a:ext cx="768" cy="3168"/>
              <a:chOff x="4368" y="856"/>
              <a:chExt cx="768" cy="3168"/>
            </a:xfrm>
          </p:grpSpPr>
          <p:sp>
            <p:nvSpPr>
              <p:cNvPr id="1599543" name="Rectangle 55"/>
              <p:cNvSpPr>
                <a:spLocks noChangeArrowheads="1"/>
              </p:cNvSpPr>
              <p:nvPr/>
            </p:nvSpPr>
            <p:spPr bwMode="auto">
              <a:xfrm>
                <a:off x="4368" y="1416"/>
                <a:ext cx="768" cy="192"/>
              </a:xfrm>
              <a:prstGeom prst="rect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44" name="Rectangle 56"/>
              <p:cNvSpPr>
                <a:spLocks noChangeArrowheads="1"/>
              </p:cNvSpPr>
              <p:nvPr/>
            </p:nvSpPr>
            <p:spPr bwMode="auto">
              <a:xfrm>
                <a:off x="4368" y="1224"/>
                <a:ext cx="768" cy="192"/>
              </a:xfrm>
              <a:prstGeom prst="rect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45" name="Line 57"/>
              <p:cNvSpPr>
                <a:spLocks noChangeShapeType="1"/>
              </p:cNvSpPr>
              <p:nvPr/>
            </p:nvSpPr>
            <p:spPr bwMode="auto">
              <a:xfrm>
                <a:off x="4368" y="856"/>
                <a:ext cx="0" cy="3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46" name="Oval 58"/>
              <p:cNvSpPr>
                <a:spLocks noChangeArrowheads="1"/>
              </p:cNvSpPr>
              <p:nvPr/>
            </p:nvSpPr>
            <p:spPr bwMode="auto">
              <a:xfrm rot="2700000">
                <a:off x="4763" y="1851"/>
                <a:ext cx="42" cy="47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47" name="Rectangle 59"/>
              <p:cNvSpPr>
                <a:spLocks noChangeArrowheads="1"/>
              </p:cNvSpPr>
              <p:nvPr/>
            </p:nvSpPr>
            <p:spPr bwMode="auto">
              <a:xfrm>
                <a:off x="4368" y="3720"/>
                <a:ext cx="768" cy="192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48" name="Rectangle 60" descr="Dark upward diagonal"/>
              <p:cNvSpPr>
                <a:spLocks noChangeArrowheads="1"/>
              </p:cNvSpPr>
              <p:nvPr/>
            </p:nvSpPr>
            <p:spPr bwMode="auto">
              <a:xfrm>
                <a:off x="4368" y="3528"/>
                <a:ext cx="768" cy="192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49" name="Rectangle 61" descr="40%"/>
              <p:cNvSpPr>
                <a:spLocks noChangeArrowheads="1"/>
              </p:cNvSpPr>
              <p:nvPr/>
            </p:nvSpPr>
            <p:spPr bwMode="auto">
              <a:xfrm>
                <a:off x="4368" y="3336"/>
                <a:ext cx="768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2000" dirty="0" smtClean="0">
                    <a:latin typeface="+mj-lt"/>
                    <a:ea typeface="굴림" charset="-127"/>
                    <a:cs typeface="굴림" charset="-127"/>
                  </a:rPr>
                  <a:t>     free</a:t>
                </a:r>
                <a:endParaRPr lang="en-US" altLang="ko-KR" sz="2000" dirty="0">
                  <a:latin typeface="+mj-lt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599550" name="Rectangle 62" descr="Dark upward diagonal"/>
              <p:cNvSpPr>
                <a:spLocks noChangeArrowheads="1"/>
              </p:cNvSpPr>
              <p:nvPr/>
            </p:nvSpPr>
            <p:spPr bwMode="auto">
              <a:xfrm>
                <a:off x="4368" y="3144"/>
                <a:ext cx="768" cy="192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51" name="Rectangle 63" descr="90%"/>
              <p:cNvSpPr>
                <a:spLocks noChangeArrowheads="1"/>
              </p:cNvSpPr>
              <p:nvPr/>
            </p:nvSpPr>
            <p:spPr bwMode="auto">
              <a:xfrm>
                <a:off x="4368" y="2952"/>
                <a:ext cx="768" cy="1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52" name="Rectangle 64"/>
              <p:cNvSpPr>
                <a:spLocks noChangeArrowheads="1"/>
              </p:cNvSpPr>
              <p:nvPr/>
            </p:nvSpPr>
            <p:spPr bwMode="auto">
              <a:xfrm>
                <a:off x="4368" y="2760"/>
                <a:ext cx="768" cy="192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53" name="Rectangle 65"/>
              <p:cNvSpPr>
                <a:spLocks noChangeArrowheads="1"/>
              </p:cNvSpPr>
              <p:nvPr/>
            </p:nvSpPr>
            <p:spPr bwMode="auto">
              <a:xfrm>
                <a:off x="4368" y="2568"/>
                <a:ext cx="768" cy="192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54" name="Rectangle 66" descr="Dark upward diagonal"/>
              <p:cNvSpPr>
                <a:spLocks noChangeArrowheads="1"/>
              </p:cNvSpPr>
              <p:nvPr/>
            </p:nvSpPr>
            <p:spPr bwMode="auto">
              <a:xfrm>
                <a:off x="4368" y="2376"/>
                <a:ext cx="768" cy="192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55" name="Rectangle 67" descr="90%"/>
              <p:cNvSpPr>
                <a:spLocks noChangeArrowheads="1"/>
              </p:cNvSpPr>
              <p:nvPr/>
            </p:nvSpPr>
            <p:spPr bwMode="auto">
              <a:xfrm>
                <a:off x="4368" y="2184"/>
                <a:ext cx="768" cy="1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56" name="Rectangle 68" descr="90%"/>
              <p:cNvSpPr>
                <a:spLocks noChangeArrowheads="1"/>
              </p:cNvSpPr>
              <p:nvPr/>
            </p:nvSpPr>
            <p:spPr bwMode="auto">
              <a:xfrm>
                <a:off x="4368" y="1992"/>
                <a:ext cx="768" cy="1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57" name="Rectangle 69"/>
              <p:cNvSpPr>
                <a:spLocks noChangeArrowheads="1"/>
              </p:cNvSpPr>
              <p:nvPr/>
            </p:nvSpPr>
            <p:spPr bwMode="auto">
              <a:xfrm>
                <a:off x="4368" y="1032"/>
                <a:ext cx="768" cy="192"/>
              </a:xfrm>
              <a:prstGeom prst="rect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58" name="Rectangle 70"/>
              <p:cNvSpPr>
                <a:spLocks noChangeArrowheads="1"/>
              </p:cNvSpPr>
              <p:nvPr/>
            </p:nvSpPr>
            <p:spPr bwMode="auto">
              <a:xfrm>
                <a:off x="4483" y="1000"/>
                <a:ext cx="496" cy="4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2000">
                    <a:latin typeface="+mj-lt"/>
                    <a:ea typeface="굴림" charset="-127"/>
                    <a:cs typeface="굴림" charset="-127"/>
                  </a:rPr>
                  <a:t>OS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ko-KR" sz="2000">
                    <a:latin typeface="+mj-lt"/>
                    <a:ea typeface="굴림" charset="-127"/>
                    <a:cs typeface="굴림" charset="-127"/>
                  </a:rPr>
                  <a:t>pages</a:t>
                </a:r>
              </a:p>
            </p:txBody>
          </p:sp>
          <p:sp>
            <p:nvSpPr>
              <p:cNvPr id="1599559" name="Line 71"/>
              <p:cNvSpPr>
                <a:spLocks noChangeShapeType="1"/>
              </p:cNvSpPr>
              <p:nvPr/>
            </p:nvSpPr>
            <p:spPr bwMode="auto">
              <a:xfrm>
                <a:off x="5136" y="856"/>
                <a:ext cx="0" cy="3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1599560" name="Rectangle 72"/>
              <p:cNvSpPr>
                <a:spLocks noChangeArrowheads="1"/>
              </p:cNvSpPr>
              <p:nvPr/>
            </p:nvSpPr>
            <p:spPr bwMode="auto">
              <a:xfrm>
                <a:off x="4368" y="1800"/>
                <a:ext cx="768" cy="192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  <p:grpSp>
            <p:nvGrpSpPr>
              <p:cNvPr id="7" name="Group 73"/>
              <p:cNvGrpSpPr>
                <a:grpSpLocks/>
              </p:cNvGrpSpPr>
              <p:nvPr/>
            </p:nvGrpSpPr>
            <p:grpSpPr bwMode="auto">
              <a:xfrm>
                <a:off x="4624" y="1675"/>
                <a:ext cx="319" cy="42"/>
                <a:chOff x="4760" y="1675"/>
                <a:chExt cx="319" cy="42"/>
              </a:xfrm>
            </p:grpSpPr>
            <p:sp>
              <p:nvSpPr>
                <p:cNvPr id="1599562" name="Oval 74"/>
                <p:cNvSpPr>
                  <a:spLocks noChangeArrowheads="1"/>
                </p:cNvSpPr>
                <p:nvPr/>
              </p:nvSpPr>
              <p:spPr bwMode="auto">
                <a:xfrm rot="2700000">
                  <a:off x="4763" y="1672"/>
                  <a:ext cx="42" cy="47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+mj-lt"/>
                  </a:endParaRPr>
                </a:p>
              </p:txBody>
            </p:sp>
            <p:sp>
              <p:nvSpPr>
                <p:cNvPr id="1599563" name="Oval 75"/>
                <p:cNvSpPr>
                  <a:spLocks noChangeArrowheads="1"/>
                </p:cNvSpPr>
                <p:nvPr/>
              </p:nvSpPr>
              <p:spPr bwMode="auto">
                <a:xfrm rot="2700000">
                  <a:off x="4899" y="1672"/>
                  <a:ext cx="42" cy="47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+mj-lt"/>
                  </a:endParaRPr>
                </a:p>
              </p:txBody>
            </p:sp>
            <p:sp>
              <p:nvSpPr>
                <p:cNvPr id="1599564" name="Oval 76"/>
                <p:cNvSpPr>
                  <a:spLocks noChangeArrowheads="1"/>
                </p:cNvSpPr>
                <p:nvPr/>
              </p:nvSpPr>
              <p:spPr bwMode="auto">
                <a:xfrm rot="2700000">
                  <a:off x="5035" y="1672"/>
                  <a:ext cx="42" cy="47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+mj-lt"/>
                  </a:endParaRPr>
                </a:p>
              </p:txBody>
            </p:sp>
          </p:grpSp>
        </p:grpSp>
      </p:grpSp>
      <p:sp>
        <p:nvSpPr>
          <p:cNvPr id="78" name="Date Placeholder 7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2D4-CE5A-4D4F-944F-5E9BD9C41B93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80" name="Footer Placeholder 7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400"/>
            <a:ext cx="8229600" cy="5435600"/>
          </a:xfrm>
        </p:spPr>
        <p:txBody>
          <a:bodyPr>
            <a:normAutofit/>
          </a:bodyPr>
          <a:lstStyle/>
          <a:p>
            <a:r>
              <a:rPr lang="en-US" dirty="0" smtClean="0"/>
              <a:t>Program addresses called </a:t>
            </a:r>
            <a:r>
              <a:rPr lang="en-US" i="1" dirty="0" smtClean="0">
                <a:solidFill>
                  <a:srgbClr val="FF0000"/>
                </a:solidFill>
              </a:rPr>
              <a:t>virtual addresses</a:t>
            </a:r>
          </a:p>
          <a:p>
            <a:pPr lvl="1"/>
            <a:r>
              <a:rPr lang="en-US" dirty="0" smtClean="0"/>
              <a:t>Space of all virtual addresses </a:t>
            </a:r>
            <a:r>
              <a:rPr lang="en-US" dirty="0" smtClean="0">
                <a:solidFill>
                  <a:srgbClr val="000000"/>
                </a:solidFill>
              </a:rPr>
              <a:t>called </a:t>
            </a:r>
            <a:r>
              <a:rPr lang="en-US" i="1" dirty="0" smtClean="0">
                <a:solidFill>
                  <a:srgbClr val="FF0000"/>
                </a:solidFill>
              </a:rPr>
              <a:t>virtual </a:t>
            </a:r>
            <a:r>
              <a:rPr lang="en-US" i="1" dirty="0" smtClean="0">
                <a:solidFill>
                  <a:srgbClr val="FF0000"/>
                </a:solidFill>
              </a:rPr>
              <a:t>memory</a:t>
            </a:r>
          </a:p>
          <a:p>
            <a:pPr lvl="1"/>
            <a:r>
              <a:rPr lang="en-US" dirty="0" smtClean="0"/>
              <a:t>Divided into pages indexed by VPN.</a:t>
            </a:r>
            <a:endParaRPr lang="en-US" dirty="0" smtClean="0"/>
          </a:p>
          <a:p>
            <a:r>
              <a:rPr lang="en-US" dirty="0" smtClean="0"/>
              <a:t>Memory addresses called </a:t>
            </a:r>
            <a:r>
              <a:rPr lang="en-US" i="1" dirty="0" smtClean="0">
                <a:solidFill>
                  <a:srgbClr val="FF0000"/>
                </a:solidFill>
              </a:rPr>
              <a:t>physical addresses</a:t>
            </a:r>
          </a:p>
          <a:p>
            <a:pPr lvl="1"/>
            <a:r>
              <a:rPr lang="en-US" sz="2811" dirty="0" smtClean="0"/>
              <a:t>Space of all physical addresses called </a:t>
            </a:r>
            <a:r>
              <a:rPr lang="en-US" sz="2811" i="1" dirty="0" smtClean="0">
                <a:solidFill>
                  <a:srgbClr val="FF0000"/>
                </a:solidFill>
              </a:rPr>
              <a:t>physical </a:t>
            </a:r>
            <a:r>
              <a:rPr lang="en-US" sz="2811" i="1" dirty="0" smtClean="0">
                <a:solidFill>
                  <a:srgbClr val="FF0000"/>
                </a:solidFill>
              </a:rPr>
              <a:t>memory</a:t>
            </a:r>
          </a:p>
          <a:p>
            <a:pPr lvl="1"/>
            <a:r>
              <a:rPr lang="en-US" sz="2811" dirty="0" smtClean="0"/>
              <a:t>Divided into pages indexed by PPN.</a:t>
            </a:r>
            <a:endParaRPr lang="en-US" sz="281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3361-9B7E-834A-9167-386740840222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</a:t>
            </a:r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304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Allows </a:t>
            </a:r>
            <a:r>
              <a:rPr lang="en-US" dirty="0" smtClean="0"/>
              <a:t>multiple </a:t>
            </a:r>
            <a:r>
              <a:rPr lang="en-US" dirty="0" smtClean="0"/>
              <a:t>programs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 smtClean="0"/>
              <a:t>simultaneously occupy memory and </a:t>
            </a:r>
            <a:r>
              <a:rPr lang="en-US" dirty="0" smtClean="0"/>
              <a:t>provides </a:t>
            </a:r>
            <a:r>
              <a:rPr lang="en-US" dirty="0" smtClean="0"/>
              <a:t>protection – </a:t>
            </a:r>
            <a:br>
              <a:rPr lang="en-US" dirty="0" smtClean="0"/>
            </a:br>
            <a:r>
              <a:rPr lang="en-US" dirty="0" smtClean="0"/>
              <a:t>don’t let one program read/write memory from another</a:t>
            </a:r>
          </a:p>
          <a:p>
            <a:pPr lvl="1"/>
            <a:r>
              <a:rPr lang="en-US" dirty="0" smtClean="0"/>
              <a:t>Each program called a </a:t>
            </a:r>
            <a:r>
              <a:rPr lang="en-US" b="1" i="1" dirty="0" smtClean="0">
                <a:solidFill>
                  <a:srgbClr val="FF0000"/>
                </a:solidFill>
              </a:rPr>
              <a:t>Process</a:t>
            </a:r>
            <a:r>
              <a:rPr lang="en-US" dirty="0" smtClean="0"/>
              <a:t>, like a thread but has its own memory space.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Each </a:t>
            </a:r>
            <a:r>
              <a:rPr lang="en-US" dirty="0" smtClean="0"/>
              <a:t>has own PC, stack, heap</a:t>
            </a:r>
          </a:p>
          <a:p>
            <a:r>
              <a:rPr lang="en-US" dirty="0" smtClean="0"/>
              <a:t>Address </a:t>
            </a:r>
            <a:r>
              <a:rPr lang="en-US" dirty="0" smtClean="0"/>
              <a:t>space – give each program the </a:t>
            </a:r>
            <a:r>
              <a:rPr lang="en-US" i="1" dirty="0" smtClean="0">
                <a:solidFill>
                  <a:srgbClr val="FF0000"/>
                </a:solidFill>
              </a:rPr>
              <a:t>illusion </a:t>
            </a:r>
            <a:r>
              <a:rPr lang="en-US" dirty="0" smtClean="0"/>
              <a:t>that it has its own private memory</a:t>
            </a:r>
          </a:p>
          <a:p>
            <a:pPr lvl="1"/>
            <a:r>
              <a:rPr lang="en-US" dirty="0" smtClean="0"/>
              <a:t>Suppose code starts at address </a:t>
            </a:r>
            <a:r>
              <a:rPr lang="en-US" dirty="0" smtClean="0"/>
              <a:t>0x00400000</a:t>
            </a:r>
            <a:r>
              <a:rPr lang="en-US" dirty="0" smtClean="0"/>
              <a:t>.  But different processes have different code, both residing at the same (virtual) address.  So each program has a different view of memory.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BC0C-BDEC-2B41-AA36-ED4F2A4EAED4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Protection </a:t>
            </a:r>
            <a:r>
              <a:rPr lang="en-US" dirty="0" smtClean="0"/>
              <a:t>via Page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Access Rights </a:t>
            </a:r>
            <a:r>
              <a:rPr lang="en-US" dirty="0" smtClean="0"/>
              <a:t>checked on every access to see if allowed</a:t>
            </a:r>
          </a:p>
          <a:p>
            <a:pPr lvl="1"/>
            <a:r>
              <a:rPr lang="en-US" dirty="0" smtClean="0"/>
              <a:t>Read: can read, but not write page</a:t>
            </a:r>
          </a:p>
          <a:p>
            <a:pPr lvl="1"/>
            <a:r>
              <a:rPr lang="en-US" dirty="0" smtClean="0"/>
              <a:t>Read/Write: read or write data on page</a:t>
            </a:r>
          </a:p>
          <a:p>
            <a:pPr lvl="1"/>
            <a:r>
              <a:rPr lang="en-US" dirty="0" smtClean="0"/>
              <a:t>Execute: Can fetch instructions from page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Valid</a:t>
            </a:r>
            <a:r>
              <a:rPr lang="en-US" dirty="0" smtClean="0"/>
              <a:t> = Valid page table </a:t>
            </a:r>
            <a:r>
              <a:rPr lang="en-US" dirty="0" smtClean="0"/>
              <a:t>entry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When the virtual page can be found in physical memory.</a:t>
            </a:r>
            <a:endParaRPr lang="en-US" dirty="0" smtClean="0"/>
          </a:p>
          <a:p>
            <a:pPr lvl="1"/>
            <a:r>
              <a:rPr lang="en-US" dirty="0" smtClean="0"/>
              <a:t>(vs. found on disk [discussed later] or not yet allocated)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729A-2F20-0F45-A141-EC8610EA5AF7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</a:t>
            </a:r>
            <a:r>
              <a:rPr lang="en-US" dirty="0" smtClean="0"/>
              <a:t>Structures</a:t>
            </a:r>
            <a:endParaRPr lang="en-US" i="1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116738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60" name="Rectangle 59"/>
          <p:cNvSpPr/>
          <p:nvPr/>
        </p:nvSpPr>
        <p:spPr>
          <a:xfrm>
            <a:off x="4690532" y="3369733"/>
            <a:ext cx="1879601" cy="82973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te Placeholder 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393-B5D4-D449-93D7-DD5CD239BC02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114800" y="2662449"/>
            <a:ext cx="120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Virtual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Memory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3 released, due 8/7 @ midnight</a:t>
            </a:r>
          </a:p>
          <a:p>
            <a:pPr lvl="1"/>
            <a:r>
              <a:rPr lang="en-US" sz="2400" dirty="0" smtClean="0"/>
              <a:t>Work individually</a:t>
            </a:r>
          </a:p>
          <a:p>
            <a:r>
              <a:rPr lang="en-US" sz="2800" dirty="0" smtClean="0"/>
              <a:t>HW4 (Map Reduce) cancelled, reduced to a single lab</a:t>
            </a:r>
          </a:p>
          <a:p>
            <a:r>
              <a:rPr lang="en-US" sz="2800" dirty="0" smtClean="0"/>
              <a:t>Final Review - Monday, 8/8.</a:t>
            </a:r>
          </a:p>
          <a:p>
            <a:r>
              <a:rPr lang="en-US" sz="2800" dirty="0" smtClean="0"/>
              <a:t>Final Exam - Thursday, 8/11, 9am - 12pm 2050 VLSB</a:t>
            </a:r>
          </a:p>
          <a:p>
            <a:pPr lvl="1"/>
            <a:r>
              <a:rPr lang="en-US" sz="2400" dirty="0" smtClean="0"/>
              <a:t>Part midterm material, part material since.</a:t>
            </a:r>
          </a:p>
          <a:p>
            <a:pPr lvl="1"/>
            <a:r>
              <a:rPr lang="en-US" sz="2400" dirty="0" smtClean="0"/>
              <a:t>Midterm clobber policy in effect</a:t>
            </a:r>
          </a:p>
          <a:p>
            <a:pPr lvl="1"/>
            <a:r>
              <a:rPr lang="en-US" sz="2400" dirty="0" smtClean="0"/>
              <a:t>Green sheet provided</a:t>
            </a:r>
          </a:p>
          <a:p>
            <a:pPr lvl="1"/>
            <a:r>
              <a:rPr lang="en-US" sz="2400" dirty="0" smtClean="0"/>
              <a:t>Two-sided handwritten cheat sheet</a:t>
            </a:r>
          </a:p>
          <a:p>
            <a:pPr lvl="2"/>
            <a:r>
              <a:rPr lang="en-US" sz="2000" dirty="0" smtClean="0"/>
              <a:t>Use the back side of your midterm cheat sheet!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08D6-0B5F-5E49-987B-E5CA8C3EF66E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C299-CE5B-3F44-86A6-971E38FB1665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6140" y="6197601"/>
            <a:ext cx="4814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http://www.geekosystem.com/engineering-professor-meme/2/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359" y="1323973"/>
            <a:ext cx="7309908" cy="481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Depth on Page Tables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8525" y="1185862"/>
            <a:ext cx="3419475" cy="927100"/>
            <a:chOff x="296" y="438"/>
            <a:chExt cx="2154" cy="584"/>
          </a:xfrm>
        </p:grpSpPr>
        <p:sp>
          <p:nvSpPr>
            <p:cNvPr id="3064836" name="Rectangle 4"/>
            <p:cNvSpPr>
              <a:spLocks noChangeArrowheads="1"/>
            </p:cNvSpPr>
            <p:nvPr/>
          </p:nvSpPr>
          <p:spPr bwMode="auto">
            <a:xfrm>
              <a:off x="296" y="438"/>
              <a:ext cx="1644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b="1" dirty="0">
                  <a:solidFill>
                    <a:schemeClr val="tx1"/>
                  </a:solidFill>
                </a:rPr>
                <a:t>Virtual Address:</a:t>
              </a:r>
            </a:p>
          </p:txBody>
        </p:sp>
        <p:sp>
          <p:nvSpPr>
            <p:cNvPr id="3064837" name="Rectangle 5"/>
            <p:cNvSpPr>
              <a:spLocks noChangeArrowheads="1"/>
            </p:cNvSpPr>
            <p:nvPr/>
          </p:nvSpPr>
          <p:spPr bwMode="auto">
            <a:xfrm>
              <a:off x="808" y="752"/>
              <a:ext cx="871" cy="2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1"/>
                  </a:solidFill>
                </a:rPr>
                <a:t>page no.</a:t>
              </a:r>
            </a:p>
          </p:txBody>
        </p:sp>
        <p:sp>
          <p:nvSpPr>
            <p:cNvPr id="3064838" name="Rectangle 6"/>
            <p:cNvSpPr>
              <a:spLocks noChangeArrowheads="1"/>
            </p:cNvSpPr>
            <p:nvPr/>
          </p:nvSpPr>
          <p:spPr bwMode="auto">
            <a:xfrm>
              <a:off x="1836" y="752"/>
              <a:ext cx="614" cy="2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2"/>
                  </a:solidFill>
                </a:rPr>
                <a:t>offset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498600" y="2190750"/>
            <a:ext cx="1517650" cy="3043237"/>
            <a:chOff x="656" y="1041"/>
            <a:chExt cx="956" cy="1917"/>
          </a:xfrm>
        </p:grpSpPr>
        <p:sp>
          <p:nvSpPr>
            <p:cNvPr id="3064844" name="Rectangle 12"/>
            <p:cNvSpPr>
              <a:spLocks noChangeArrowheads="1"/>
            </p:cNvSpPr>
            <p:nvPr/>
          </p:nvSpPr>
          <p:spPr bwMode="auto">
            <a:xfrm>
              <a:off x="656" y="1996"/>
              <a:ext cx="582" cy="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+mj-lt"/>
                </a:rPr>
                <a:t>index</a:t>
              </a:r>
            </a:p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+mj-lt"/>
                </a:rPr>
                <a:t>into</a:t>
              </a:r>
            </a:p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+mj-lt"/>
                </a:rPr>
                <a:t>page</a:t>
              </a:r>
            </a:p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+mj-lt"/>
                </a:rPr>
                <a:t>table</a:t>
              </a:r>
            </a:p>
          </p:txBody>
        </p:sp>
        <p:cxnSp>
          <p:nvCxnSpPr>
            <p:cNvPr id="3064845" name="AutoShape 13"/>
            <p:cNvCxnSpPr>
              <a:cxnSpLocks noChangeShapeType="1"/>
            </p:cNvCxnSpPr>
            <p:nvPr/>
          </p:nvCxnSpPr>
          <p:spPr bwMode="auto">
            <a:xfrm rot="16200000" flipH="1">
              <a:off x="754" y="1600"/>
              <a:ext cx="1417" cy="299"/>
            </a:xfrm>
            <a:prstGeom prst="bentConnector2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873500" y="2174875"/>
            <a:ext cx="4395788" cy="3463925"/>
            <a:chOff x="2170" y="1061"/>
            <a:chExt cx="2769" cy="2182"/>
          </a:xfrm>
        </p:grpSpPr>
        <p:sp>
          <p:nvSpPr>
            <p:cNvPr id="3064848" name="Rectangle 16"/>
            <p:cNvSpPr>
              <a:spLocks noChangeArrowheads="1"/>
            </p:cNvSpPr>
            <p:nvPr/>
          </p:nvSpPr>
          <p:spPr bwMode="auto">
            <a:xfrm>
              <a:off x="4066" y="2512"/>
              <a:ext cx="873" cy="7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</a:rPr>
                <a:t>Physical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</a:rPr>
                <a:t>Memory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</a:rPr>
                <a:t>Address</a:t>
              </a:r>
            </a:p>
          </p:txBody>
        </p:sp>
        <p:cxnSp>
          <p:nvCxnSpPr>
            <p:cNvPr id="3064849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2859" y="372"/>
              <a:ext cx="883" cy="2262"/>
            </a:xfrm>
            <a:prstGeom prst="bentConnector3">
              <a:avLst>
                <a:gd name="adj1" fmla="val 15968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3064850" name="Line 18"/>
            <p:cNvSpPr>
              <a:spLocks noChangeShapeType="1"/>
            </p:cNvSpPr>
            <p:nvPr/>
          </p:nvSpPr>
          <p:spPr bwMode="auto">
            <a:xfrm>
              <a:off x="3972" y="2088"/>
              <a:ext cx="3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51" name="Line 19"/>
            <p:cNvSpPr>
              <a:spLocks noChangeShapeType="1"/>
            </p:cNvSpPr>
            <p:nvPr/>
          </p:nvSpPr>
          <p:spPr bwMode="auto">
            <a:xfrm>
              <a:off x="4452" y="222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028950" y="2438400"/>
            <a:ext cx="3714750" cy="3509964"/>
            <a:chOff x="1632" y="1215"/>
            <a:chExt cx="2340" cy="2211"/>
          </a:xfrm>
        </p:grpSpPr>
        <p:sp>
          <p:nvSpPr>
            <p:cNvPr id="3064853" name="Rectangle 21"/>
            <p:cNvSpPr>
              <a:spLocks noChangeArrowheads="1"/>
            </p:cNvSpPr>
            <p:nvPr/>
          </p:nvSpPr>
          <p:spPr bwMode="auto">
            <a:xfrm>
              <a:off x="2240" y="1215"/>
              <a:ext cx="1076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b="1" u="sng" dirty="0">
                  <a:solidFill>
                    <a:schemeClr val="tx2"/>
                  </a:solidFill>
                </a:rPr>
                <a:t>Page Table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3064854" name="Rectangle 22"/>
            <p:cNvSpPr>
              <a:spLocks noChangeArrowheads="1"/>
            </p:cNvSpPr>
            <p:nvPr/>
          </p:nvSpPr>
          <p:spPr bwMode="auto">
            <a:xfrm>
              <a:off x="1667" y="2027"/>
              <a:ext cx="357" cy="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Val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-id</a:t>
              </a:r>
            </a:p>
          </p:txBody>
        </p:sp>
        <p:sp>
          <p:nvSpPr>
            <p:cNvPr id="3064855" name="Rectangle 23"/>
            <p:cNvSpPr>
              <a:spLocks noChangeArrowheads="1"/>
            </p:cNvSpPr>
            <p:nvPr/>
          </p:nvSpPr>
          <p:spPr bwMode="auto">
            <a:xfrm>
              <a:off x="2092" y="1983"/>
              <a:ext cx="692" cy="5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dirty="0">
                  <a:solidFill>
                    <a:schemeClr val="tx1"/>
                  </a:solidFill>
                </a:rPr>
                <a:t>Access</a:t>
              </a:r>
            </a:p>
            <a:p>
              <a:pPr>
                <a:lnSpc>
                  <a:spcPct val="90000"/>
                </a:lnSpc>
              </a:pPr>
              <a:r>
                <a:rPr lang="en-US" sz="2800" dirty="0">
                  <a:solidFill>
                    <a:schemeClr val="tx1"/>
                  </a:solidFill>
                </a:rPr>
                <a:t>Rights</a:t>
              </a:r>
            </a:p>
          </p:txBody>
        </p:sp>
        <p:sp>
          <p:nvSpPr>
            <p:cNvPr id="3064856" name="Rectangle 24"/>
            <p:cNvSpPr>
              <a:spLocks noChangeArrowheads="1"/>
            </p:cNvSpPr>
            <p:nvPr/>
          </p:nvSpPr>
          <p:spPr bwMode="auto">
            <a:xfrm>
              <a:off x="2944" y="1995"/>
              <a:ext cx="837" cy="7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Physical</a:t>
              </a:r>
            </a:p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Page</a:t>
              </a:r>
            </a:p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chemeClr val="tx2"/>
                  </a:solidFill>
                  <a:latin typeface="+mj-lt"/>
                </a:rPr>
                <a:t>Number</a:t>
              </a:r>
              <a:endParaRPr lang="en-US" sz="28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064857" name="Rectangle 25"/>
            <p:cNvSpPr>
              <a:spLocks noChangeArrowheads="1"/>
            </p:cNvSpPr>
            <p:nvPr/>
          </p:nvSpPr>
          <p:spPr bwMode="auto">
            <a:xfrm>
              <a:off x="1632" y="1512"/>
              <a:ext cx="2340" cy="19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58" name="Line 26"/>
            <p:cNvSpPr>
              <a:spLocks noChangeShapeType="1"/>
            </p:cNvSpPr>
            <p:nvPr/>
          </p:nvSpPr>
          <p:spPr bwMode="auto">
            <a:xfrm>
              <a:off x="1644" y="1944"/>
              <a:ext cx="2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59" name="Line 27"/>
            <p:cNvSpPr>
              <a:spLocks noChangeShapeType="1"/>
            </p:cNvSpPr>
            <p:nvPr/>
          </p:nvSpPr>
          <p:spPr bwMode="auto">
            <a:xfrm>
              <a:off x="1644" y="2736"/>
              <a:ext cx="2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60" name="Line 28"/>
            <p:cNvSpPr>
              <a:spLocks noChangeShapeType="1"/>
            </p:cNvSpPr>
            <p:nvPr/>
          </p:nvSpPr>
          <p:spPr bwMode="auto">
            <a:xfrm>
              <a:off x="2076" y="1932"/>
              <a:ext cx="0" cy="79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644" y="2736"/>
              <a:ext cx="2328" cy="297"/>
              <a:chOff x="1644" y="2736"/>
              <a:chExt cx="2328" cy="297"/>
            </a:xfrm>
          </p:grpSpPr>
          <p:sp>
            <p:nvSpPr>
              <p:cNvPr id="3064862" name="Line 30"/>
              <p:cNvSpPr>
                <a:spLocks noChangeShapeType="1"/>
              </p:cNvSpPr>
              <p:nvPr/>
            </p:nvSpPr>
            <p:spPr bwMode="auto">
              <a:xfrm>
                <a:off x="2940" y="2736"/>
                <a:ext cx="0" cy="27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Light   02390"/>
                </a:endParaRPr>
              </a:p>
            </p:txBody>
          </p:sp>
          <p:sp>
            <p:nvSpPr>
              <p:cNvPr id="3064863" name="Rectangle 31"/>
              <p:cNvSpPr>
                <a:spLocks noChangeArrowheads="1"/>
              </p:cNvSpPr>
              <p:nvPr/>
            </p:nvSpPr>
            <p:spPr bwMode="auto">
              <a:xfrm>
                <a:off x="1822" y="2752"/>
                <a:ext cx="81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800">
                  <a:solidFill>
                    <a:schemeClr val="tx1"/>
                  </a:solidFill>
                  <a:latin typeface="18 VAG Rounded Light   02390"/>
                </a:endParaRPr>
              </a:p>
            </p:txBody>
          </p:sp>
          <p:sp>
            <p:nvSpPr>
              <p:cNvPr id="3064864" name="Rectangle 32"/>
              <p:cNvSpPr>
                <a:spLocks noChangeArrowheads="1"/>
              </p:cNvSpPr>
              <p:nvPr/>
            </p:nvSpPr>
            <p:spPr bwMode="auto">
              <a:xfrm>
                <a:off x="2248" y="2752"/>
                <a:ext cx="81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2800">
                  <a:solidFill>
                    <a:schemeClr val="tx1"/>
                  </a:solidFill>
                  <a:latin typeface="18 VAG Rounded Light   02390"/>
                </a:endParaRPr>
              </a:p>
            </p:txBody>
          </p:sp>
          <p:sp>
            <p:nvSpPr>
              <p:cNvPr id="3064865" name="Rectangle 33"/>
              <p:cNvSpPr>
                <a:spLocks noChangeArrowheads="1"/>
              </p:cNvSpPr>
              <p:nvPr/>
            </p:nvSpPr>
            <p:spPr bwMode="auto">
              <a:xfrm>
                <a:off x="2944" y="2752"/>
                <a:ext cx="81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endParaRPr lang="en-US" sz="2800">
                  <a:solidFill>
                    <a:schemeClr val="bg2"/>
                  </a:solidFill>
                  <a:latin typeface="18 VAG Rounded Light   02390"/>
                </a:endParaRPr>
              </a:p>
            </p:txBody>
          </p:sp>
          <p:sp>
            <p:nvSpPr>
              <p:cNvPr id="3064866" name="Line 34"/>
              <p:cNvSpPr>
                <a:spLocks noChangeShapeType="1"/>
              </p:cNvSpPr>
              <p:nvPr/>
            </p:nvSpPr>
            <p:spPr bwMode="auto">
              <a:xfrm>
                <a:off x="2076" y="2760"/>
                <a:ext cx="0" cy="204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Light   02390"/>
                </a:endParaRPr>
              </a:p>
            </p:txBody>
          </p:sp>
          <p:sp>
            <p:nvSpPr>
              <p:cNvPr id="3064867" name="Line 35"/>
              <p:cNvSpPr>
                <a:spLocks noChangeShapeType="1"/>
              </p:cNvSpPr>
              <p:nvPr/>
            </p:nvSpPr>
            <p:spPr bwMode="auto">
              <a:xfrm>
                <a:off x="1644" y="3000"/>
                <a:ext cx="23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Light   02390"/>
                </a:endParaRP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644" y="3000"/>
              <a:ext cx="2328" cy="297"/>
              <a:chOff x="1644" y="2736"/>
              <a:chExt cx="2328" cy="297"/>
            </a:xfrm>
          </p:grpSpPr>
          <p:sp>
            <p:nvSpPr>
              <p:cNvPr id="3064869" name="Line 37"/>
              <p:cNvSpPr>
                <a:spLocks noChangeShapeType="1"/>
              </p:cNvSpPr>
              <p:nvPr/>
            </p:nvSpPr>
            <p:spPr bwMode="auto">
              <a:xfrm>
                <a:off x="2940" y="2736"/>
                <a:ext cx="0" cy="27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Light   02390"/>
                </a:endParaRPr>
              </a:p>
            </p:txBody>
          </p:sp>
          <p:sp>
            <p:nvSpPr>
              <p:cNvPr id="3064870" name="Rectangle 38"/>
              <p:cNvSpPr>
                <a:spLocks noChangeArrowheads="1"/>
              </p:cNvSpPr>
              <p:nvPr/>
            </p:nvSpPr>
            <p:spPr bwMode="auto">
              <a:xfrm>
                <a:off x="1822" y="2752"/>
                <a:ext cx="81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800">
                  <a:solidFill>
                    <a:schemeClr val="tx1"/>
                  </a:solidFill>
                  <a:latin typeface="18 VAG Rounded Light   02390"/>
                </a:endParaRPr>
              </a:p>
            </p:txBody>
          </p:sp>
          <p:sp>
            <p:nvSpPr>
              <p:cNvPr id="3064871" name="Rectangle 39"/>
              <p:cNvSpPr>
                <a:spLocks noChangeArrowheads="1"/>
              </p:cNvSpPr>
              <p:nvPr/>
            </p:nvSpPr>
            <p:spPr bwMode="auto">
              <a:xfrm>
                <a:off x="2248" y="2752"/>
                <a:ext cx="137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>
                    <a:solidFill>
                      <a:schemeClr val="tx1"/>
                    </a:solidFill>
                    <a:latin typeface="18 VAG Rounded Light   02390"/>
                  </a:rPr>
                  <a:t>.</a:t>
                </a:r>
              </a:p>
            </p:txBody>
          </p:sp>
          <p:sp>
            <p:nvSpPr>
              <p:cNvPr id="3064872" name="Rectangle 40"/>
              <p:cNvSpPr>
                <a:spLocks noChangeArrowheads="1"/>
              </p:cNvSpPr>
              <p:nvPr/>
            </p:nvSpPr>
            <p:spPr bwMode="auto">
              <a:xfrm>
                <a:off x="2944" y="2752"/>
                <a:ext cx="81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endParaRPr lang="en-US" sz="2800">
                  <a:solidFill>
                    <a:schemeClr val="bg2"/>
                  </a:solidFill>
                  <a:latin typeface="18 VAG Rounded Light   02390"/>
                </a:endParaRPr>
              </a:p>
            </p:txBody>
          </p:sp>
          <p:sp>
            <p:nvSpPr>
              <p:cNvPr id="3064873" name="Line 41"/>
              <p:cNvSpPr>
                <a:spLocks noChangeShapeType="1"/>
              </p:cNvSpPr>
              <p:nvPr/>
            </p:nvSpPr>
            <p:spPr bwMode="auto">
              <a:xfrm>
                <a:off x="2076" y="2760"/>
                <a:ext cx="0" cy="204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Light   02390"/>
                </a:endParaRPr>
              </a:p>
            </p:txBody>
          </p:sp>
          <p:sp>
            <p:nvSpPr>
              <p:cNvPr id="3064874" name="Line 42"/>
              <p:cNvSpPr>
                <a:spLocks noChangeShapeType="1"/>
              </p:cNvSpPr>
              <p:nvPr/>
            </p:nvSpPr>
            <p:spPr bwMode="auto">
              <a:xfrm>
                <a:off x="1644" y="3000"/>
                <a:ext cx="23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Light   02390"/>
                </a:endParaRPr>
              </a:p>
            </p:txBody>
          </p:sp>
        </p:grpSp>
        <p:sp>
          <p:nvSpPr>
            <p:cNvPr id="3064875" name="Line 43"/>
            <p:cNvSpPr>
              <a:spLocks noChangeShapeType="1"/>
            </p:cNvSpPr>
            <p:nvPr/>
          </p:nvSpPr>
          <p:spPr bwMode="auto">
            <a:xfrm>
              <a:off x="2940" y="1680"/>
              <a:ext cx="0" cy="27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76" name="Rectangle 44"/>
            <p:cNvSpPr>
              <a:spLocks noChangeArrowheads="1"/>
            </p:cNvSpPr>
            <p:nvPr/>
          </p:nvSpPr>
          <p:spPr bwMode="auto">
            <a:xfrm>
              <a:off x="1744" y="1679"/>
              <a:ext cx="218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3064877" name="Rectangle 45"/>
            <p:cNvSpPr>
              <a:spLocks noChangeArrowheads="1"/>
            </p:cNvSpPr>
            <p:nvPr/>
          </p:nvSpPr>
          <p:spPr bwMode="auto">
            <a:xfrm>
              <a:off x="2248" y="1679"/>
              <a:ext cx="46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A.R.</a:t>
              </a:r>
            </a:p>
          </p:txBody>
        </p:sp>
        <p:sp>
          <p:nvSpPr>
            <p:cNvPr id="3064878" name="Rectangle 46"/>
            <p:cNvSpPr>
              <a:spLocks noChangeArrowheads="1"/>
            </p:cNvSpPr>
            <p:nvPr/>
          </p:nvSpPr>
          <p:spPr bwMode="auto">
            <a:xfrm>
              <a:off x="2944" y="1679"/>
              <a:ext cx="705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b="1" dirty="0">
                  <a:solidFill>
                    <a:schemeClr val="tx2"/>
                  </a:solidFill>
                </a:rPr>
                <a:t>P. P.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N.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3064879" name="Line 47"/>
            <p:cNvSpPr>
              <a:spLocks noChangeShapeType="1"/>
            </p:cNvSpPr>
            <p:nvPr/>
          </p:nvSpPr>
          <p:spPr bwMode="auto">
            <a:xfrm>
              <a:off x="2076" y="1704"/>
              <a:ext cx="0" cy="20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80" name="Line 48"/>
            <p:cNvSpPr>
              <a:spLocks noChangeShapeType="1"/>
            </p:cNvSpPr>
            <p:nvPr/>
          </p:nvSpPr>
          <p:spPr bwMode="auto">
            <a:xfrm>
              <a:off x="1644" y="1692"/>
              <a:ext cx="2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81" name="Text Box 49"/>
            <p:cNvSpPr txBox="1">
              <a:spLocks noChangeArrowheads="1"/>
            </p:cNvSpPr>
            <p:nvPr/>
          </p:nvSpPr>
          <p:spPr bwMode="auto">
            <a:xfrm>
              <a:off x="2366" y="3058"/>
              <a:ext cx="310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18 VAG Rounded Light   02390"/>
                </a:rPr>
                <a:t>...</a:t>
              </a:r>
              <a:endParaRPr lang="en-US" sz="2000">
                <a:latin typeface="18 VAG Rounded Light   02390"/>
              </a:endParaRPr>
            </a:p>
          </p:txBody>
        </p:sp>
        <p:sp>
          <p:nvSpPr>
            <p:cNvPr id="3064882" name="Text Box 50"/>
            <p:cNvSpPr txBox="1">
              <a:spLocks noChangeArrowheads="1"/>
            </p:cNvSpPr>
            <p:nvPr/>
          </p:nvSpPr>
          <p:spPr bwMode="auto">
            <a:xfrm>
              <a:off x="2366" y="1342"/>
              <a:ext cx="310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18 VAG Rounded Light   02390"/>
                </a:rPr>
                <a:t>...</a:t>
              </a:r>
              <a:endParaRPr lang="en-US" sz="2000" dirty="0">
                <a:latin typeface="18 VAG Rounded Light   02390"/>
              </a:endParaRPr>
            </a:p>
          </p:txBody>
        </p:sp>
        <p:sp>
          <p:nvSpPr>
            <p:cNvPr id="3064883" name="Line 51"/>
            <p:cNvSpPr>
              <a:spLocks noChangeShapeType="1"/>
            </p:cNvSpPr>
            <p:nvPr/>
          </p:nvSpPr>
          <p:spPr bwMode="auto">
            <a:xfrm>
              <a:off x="2940" y="1908"/>
              <a:ext cx="0" cy="80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A241-A9E2-634B-A9B7-EA0C6D58B1D3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676401" y="211666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bits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53468" y="199813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bits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13600" y="360680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concatenate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E55-011A-1943-8F7E-E9D4B6BAE8A4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76200"/>
            <a:ext cx="8356600" cy="927100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>
                <a:ea typeface="굴림" charset="-127"/>
                <a:cs typeface="굴림" charset="-127"/>
              </a:rPr>
              <a:t>Address Translation &amp; Protection</a:t>
            </a:r>
          </a:p>
        </p:txBody>
      </p:sp>
      <p:sp>
        <p:nvSpPr>
          <p:cNvPr id="1626115" name="Rectangle 3"/>
          <p:cNvSpPr>
            <a:spLocks noChangeArrowheads="1"/>
          </p:cNvSpPr>
          <p:nvPr/>
        </p:nvSpPr>
        <p:spPr bwMode="auto">
          <a:xfrm>
            <a:off x="419100" y="4368800"/>
            <a:ext cx="8420100" cy="12285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800" dirty="0" smtClean="0">
                <a:latin typeface="+mj-lt"/>
                <a:ea typeface="굴림" charset="-127"/>
                <a:cs typeface="굴림" charset="-127"/>
              </a:rPr>
              <a:t>Every </a:t>
            </a:r>
            <a:r>
              <a:rPr lang="en-US" altLang="ko-KR" sz="2800" dirty="0">
                <a:latin typeface="+mj-lt"/>
                <a:ea typeface="굴림" charset="-127"/>
                <a:cs typeface="굴림" charset="-127"/>
              </a:rPr>
              <a:t>instruction and data access needs </a:t>
            </a:r>
            <a:r>
              <a:rPr lang="en-US" altLang="ko-KR" sz="2800" dirty="0" smtClean="0">
                <a:latin typeface="+mj-lt"/>
                <a:ea typeface="굴림" charset="-127"/>
                <a:cs typeface="굴림" charset="-127"/>
              </a:rPr>
              <a:t>address </a:t>
            </a:r>
            <a:r>
              <a:rPr lang="en-US" altLang="ko-KR" sz="2800" dirty="0">
                <a:latin typeface="+mj-lt"/>
                <a:ea typeface="굴림" charset="-127"/>
                <a:cs typeface="굴림" charset="-127"/>
              </a:rPr>
              <a:t>translation and protection checks</a:t>
            </a:r>
            <a:endParaRPr lang="en-US" altLang="ko-KR" sz="2800" dirty="0" smtClean="0">
              <a:latin typeface="+mj-lt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endParaRPr lang="en-US" altLang="ko-KR" sz="1800" i="1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26116" name="Line 4"/>
          <p:cNvSpPr>
            <a:spLocks noChangeShapeType="1"/>
          </p:cNvSpPr>
          <p:nvPr/>
        </p:nvSpPr>
        <p:spPr bwMode="auto">
          <a:xfrm>
            <a:off x="5718175" y="3232150"/>
            <a:ext cx="0" cy="542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6117" name="Rectangle 5"/>
          <p:cNvSpPr>
            <a:spLocks noChangeArrowheads="1"/>
          </p:cNvSpPr>
          <p:nvPr/>
        </p:nvSpPr>
        <p:spPr bwMode="auto">
          <a:xfrm>
            <a:off x="1450975" y="3689350"/>
            <a:ext cx="18963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ea typeface="굴림" charset="-127"/>
                <a:cs typeface="굴림" charset="-127"/>
              </a:rPr>
              <a:t>Physical Address</a:t>
            </a:r>
          </a:p>
        </p:txBody>
      </p:sp>
      <p:sp>
        <p:nvSpPr>
          <p:cNvPr id="1626118" name="Rectangle 6"/>
          <p:cNvSpPr>
            <a:spLocks noChangeArrowheads="1"/>
          </p:cNvSpPr>
          <p:nvPr/>
        </p:nvSpPr>
        <p:spPr bwMode="auto">
          <a:xfrm>
            <a:off x="1763713" y="1092200"/>
            <a:ext cx="176909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ea typeface="굴림" charset="-127"/>
                <a:cs typeface="굴림" charset="-127"/>
              </a:rPr>
              <a:t>Virtual Address</a:t>
            </a:r>
          </a:p>
        </p:txBody>
      </p:sp>
      <p:sp>
        <p:nvSpPr>
          <p:cNvPr id="1626119" name="AutoShape 7"/>
          <p:cNvSpPr>
            <a:spLocks noChangeArrowheads="1"/>
          </p:cNvSpPr>
          <p:nvPr/>
        </p:nvSpPr>
        <p:spPr bwMode="auto">
          <a:xfrm>
            <a:off x="4460875" y="2114550"/>
            <a:ext cx="2425700" cy="1230313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6120" name="Line 8"/>
          <p:cNvSpPr>
            <a:spLocks noChangeShapeType="1"/>
          </p:cNvSpPr>
          <p:nvPr/>
        </p:nvSpPr>
        <p:spPr bwMode="auto">
          <a:xfrm flipH="1">
            <a:off x="7623175" y="1473200"/>
            <a:ext cx="0" cy="2292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6121" name="Rectangle 9"/>
          <p:cNvSpPr>
            <a:spLocks noChangeArrowheads="1"/>
          </p:cNvSpPr>
          <p:nvPr/>
        </p:nvSpPr>
        <p:spPr bwMode="auto">
          <a:xfrm>
            <a:off x="4919663" y="2325688"/>
            <a:ext cx="1245996" cy="6597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6362" tIns="52388" rIns="106362" bIns="52388">
            <a:prstTxWarp prst="textNoShape">
              <a:avLst/>
            </a:prstTxWarp>
            <a:spAutoFit/>
          </a:bodyPr>
          <a:lstStyle/>
          <a:p>
            <a:pPr defTabSz="12080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Address</a:t>
            </a:r>
          </a:p>
          <a:p>
            <a:pPr defTabSz="12080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Translation</a:t>
            </a:r>
          </a:p>
        </p:txBody>
      </p:sp>
      <p:sp>
        <p:nvSpPr>
          <p:cNvPr id="1626122" name="Line 10"/>
          <p:cNvSpPr>
            <a:spLocks noChangeShapeType="1"/>
          </p:cNvSpPr>
          <p:nvPr/>
        </p:nvSpPr>
        <p:spPr bwMode="auto">
          <a:xfrm>
            <a:off x="5718175" y="1473200"/>
            <a:ext cx="0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6123" name="Rectangle 11"/>
          <p:cNvSpPr>
            <a:spLocks noChangeArrowheads="1"/>
          </p:cNvSpPr>
          <p:nvPr/>
        </p:nvSpPr>
        <p:spPr bwMode="auto">
          <a:xfrm>
            <a:off x="3889375" y="1168400"/>
            <a:ext cx="3216275" cy="295275"/>
          </a:xfrm>
          <a:prstGeom prst="rect">
            <a:avLst/>
          </a:prstGeom>
          <a:solidFill>
            <a:srgbClr val="FFCC66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Virtual Page No. (VPN)</a:t>
            </a:r>
          </a:p>
        </p:txBody>
      </p:sp>
      <p:sp>
        <p:nvSpPr>
          <p:cNvPr id="1626124" name="Rectangle 12"/>
          <p:cNvSpPr>
            <a:spLocks noChangeArrowheads="1"/>
          </p:cNvSpPr>
          <p:nvPr/>
        </p:nvSpPr>
        <p:spPr bwMode="auto">
          <a:xfrm>
            <a:off x="7089775" y="1168400"/>
            <a:ext cx="1090613" cy="295275"/>
          </a:xfrm>
          <a:prstGeom prst="rect">
            <a:avLst/>
          </a:prstGeom>
          <a:solidFill>
            <a:srgbClr val="FFCC66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offset</a:t>
            </a:r>
          </a:p>
        </p:txBody>
      </p:sp>
      <p:sp>
        <p:nvSpPr>
          <p:cNvPr id="1626125" name="Rectangle 13" descr="90%"/>
          <p:cNvSpPr>
            <a:spLocks noChangeArrowheads="1"/>
          </p:cNvSpPr>
          <p:nvPr/>
        </p:nvSpPr>
        <p:spPr bwMode="auto">
          <a:xfrm>
            <a:off x="3889375" y="3765550"/>
            <a:ext cx="3216275" cy="295275"/>
          </a:xfrm>
          <a:prstGeom prst="rect">
            <a:avLst/>
          </a:prstGeom>
          <a:pattFill prst="pct90">
            <a:fgClr>
              <a:srgbClr val="FFCC66"/>
            </a:fgClr>
            <a:bgClr>
              <a:srgbClr val="FFFFFF"/>
            </a:bgClr>
          </a:patt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Physical Page No. (PPN)</a:t>
            </a:r>
          </a:p>
        </p:txBody>
      </p:sp>
      <p:sp>
        <p:nvSpPr>
          <p:cNvPr id="1626126" name="Rectangle 14"/>
          <p:cNvSpPr>
            <a:spLocks noChangeArrowheads="1"/>
          </p:cNvSpPr>
          <p:nvPr/>
        </p:nvSpPr>
        <p:spPr bwMode="auto">
          <a:xfrm>
            <a:off x="7032625" y="3765550"/>
            <a:ext cx="1147763" cy="2952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offset</a:t>
            </a:r>
            <a:endParaRPr lang="en-US" altLang="ko-KR" sz="200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  <p:sp>
        <p:nvSpPr>
          <p:cNvPr id="1626127" name="Line 15"/>
          <p:cNvSpPr>
            <a:spLocks noChangeShapeType="1"/>
          </p:cNvSpPr>
          <p:nvPr/>
        </p:nvSpPr>
        <p:spPr bwMode="auto">
          <a:xfrm flipH="1">
            <a:off x="3889375" y="1771650"/>
            <a:ext cx="1828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30375" y="2012950"/>
            <a:ext cx="2667000" cy="1230313"/>
            <a:chOff x="1200" y="1444"/>
            <a:chExt cx="1680" cy="775"/>
          </a:xfrm>
        </p:grpSpPr>
        <p:sp>
          <p:nvSpPr>
            <p:cNvPr id="1626129" name="AutoShape 17"/>
            <p:cNvSpPr>
              <a:spLocks noChangeArrowheads="1"/>
            </p:cNvSpPr>
            <p:nvPr/>
          </p:nvSpPr>
          <p:spPr bwMode="auto">
            <a:xfrm>
              <a:off x="1200" y="1444"/>
              <a:ext cx="1680" cy="775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2400" b="1">
                  <a:solidFill>
                    <a:srgbClr val="000000"/>
                  </a:solidFill>
                  <a:ea typeface="굴림" charset="-127"/>
                  <a:cs typeface="굴림" charset="-127"/>
                </a:rPr>
                <a:t> </a:t>
              </a:r>
              <a:endParaRPr lang="ko-KR" altLang="en-US" sz="2400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626130" name="Text Box 18"/>
            <p:cNvSpPr txBox="1">
              <a:spLocks noChangeArrowheads="1"/>
            </p:cNvSpPr>
            <p:nvPr/>
          </p:nvSpPr>
          <p:spPr bwMode="auto">
            <a:xfrm>
              <a:off x="1615" y="1649"/>
              <a:ext cx="732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charset="-127"/>
                  <a:cs typeface="굴림" charset="-127"/>
                </a:rPr>
                <a:t>Protection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charset="-127"/>
                  <a:cs typeface="굴림" charset="-127"/>
                </a:rPr>
                <a:t>Check</a:t>
              </a:r>
              <a:endParaRPr lang="en-US" altLang="ko-KR" sz="2000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</p:grpSp>
      <p:sp>
        <p:nvSpPr>
          <p:cNvPr id="1626131" name="Text Box 19"/>
          <p:cNvSpPr txBox="1">
            <a:spLocks noChangeArrowheads="1"/>
          </p:cNvSpPr>
          <p:nvPr/>
        </p:nvSpPr>
        <p:spPr bwMode="auto">
          <a:xfrm>
            <a:off x="523875" y="3300413"/>
            <a:ext cx="13177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ea typeface="굴림" charset="-127"/>
                <a:cs typeface="굴림" charset="-127"/>
              </a:rPr>
              <a:t>Exception?</a:t>
            </a:r>
          </a:p>
        </p:txBody>
      </p:sp>
      <p:sp>
        <p:nvSpPr>
          <p:cNvPr id="1626132" name="Line 20"/>
          <p:cNvSpPr>
            <a:spLocks noChangeShapeType="1"/>
          </p:cNvSpPr>
          <p:nvPr/>
        </p:nvSpPr>
        <p:spPr bwMode="auto">
          <a:xfrm>
            <a:off x="1108075" y="2578100"/>
            <a:ext cx="59690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6133" name="Line 21"/>
          <p:cNvSpPr>
            <a:spLocks noChangeShapeType="1"/>
          </p:cNvSpPr>
          <p:nvPr/>
        </p:nvSpPr>
        <p:spPr bwMode="auto">
          <a:xfrm>
            <a:off x="2060575" y="1854200"/>
            <a:ext cx="457200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333375" y="1531938"/>
            <a:ext cx="191512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Kernel/User Mode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180975" y="2082800"/>
            <a:ext cx="17462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ea typeface="굴림" charset="-127"/>
                <a:cs typeface="굴림" charset="-127"/>
              </a:rPr>
              <a:t>Read/Write</a:t>
            </a:r>
          </a:p>
        </p:txBody>
      </p:sp>
      <p:sp>
        <p:nvSpPr>
          <p:cNvPr id="1626136" name="Freeform 24"/>
          <p:cNvSpPr>
            <a:spLocks/>
          </p:cNvSpPr>
          <p:nvPr/>
        </p:nvSpPr>
        <p:spPr bwMode="auto">
          <a:xfrm>
            <a:off x="1362075" y="2901434"/>
            <a:ext cx="184666" cy="369332"/>
          </a:xfrm>
          <a:custGeom>
            <a:avLst/>
            <a:gdLst/>
            <a:ahLst/>
            <a:cxnLst>
              <a:cxn ang="0">
                <a:pos x="392" y="0"/>
              </a:cxn>
              <a:cxn ang="0">
                <a:pos x="0" y="144"/>
              </a:cxn>
              <a:cxn ang="0">
                <a:pos x="0" y="288"/>
              </a:cxn>
            </a:cxnLst>
            <a:rect l="0" t="0" r="r" b="b"/>
            <a:pathLst>
              <a:path w="392" h="288">
                <a:moveTo>
                  <a:pt x="392" y="0"/>
                </a:moveTo>
                <a:lnTo>
                  <a:pt x="0" y="144"/>
                </a:lnTo>
                <a:lnTo>
                  <a:pt x="0" y="28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5F96-5B4C-0E4B-9069-6E7682B92EEC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Patterson’s Analogy</a:t>
            </a:r>
            <a:endParaRPr lang="en-US" dirty="0"/>
          </a:p>
        </p:txBody>
      </p:sp>
      <p:sp>
        <p:nvSpPr>
          <p:cNvPr id="305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 title like </a:t>
            </a:r>
            <a:r>
              <a:rPr lang="en-US" i="1" dirty="0" smtClean="0">
                <a:solidFill>
                  <a:srgbClr val="FF0000"/>
                </a:solidFill>
              </a:rPr>
              <a:t>virtual address</a:t>
            </a:r>
          </a:p>
          <a:p>
            <a:r>
              <a:rPr lang="en-US" dirty="0" smtClean="0"/>
              <a:t>Library of Congress call number like </a:t>
            </a:r>
            <a:r>
              <a:rPr lang="en-US" i="1" dirty="0" smtClean="0">
                <a:solidFill>
                  <a:srgbClr val="FF0000"/>
                </a:solidFill>
              </a:rPr>
              <a:t>physical address</a:t>
            </a:r>
          </a:p>
          <a:p>
            <a:r>
              <a:rPr lang="en-US" dirty="0" smtClean="0"/>
              <a:t>Card catalogue like </a:t>
            </a:r>
            <a:r>
              <a:rPr lang="en-US" i="1" dirty="0" smtClean="0">
                <a:solidFill>
                  <a:srgbClr val="FF0000"/>
                </a:solidFill>
              </a:rPr>
              <a:t>page table</a:t>
            </a:r>
            <a:r>
              <a:rPr lang="en-US" dirty="0" smtClean="0"/>
              <a:t>, mapping from book title to call #</a:t>
            </a:r>
          </a:p>
          <a:p>
            <a:r>
              <a:rPr lang="en-US" dirty="0" smtClean="0"/>
              <a:t>On card, available for 2-hour in library use (vs. 2-week checkout) like </a:t>
            </a:r>
            <a:r>
              <a:rPr lang="en-US" i="1" dirty="0" smtClean="0">
                <a:solidFill>
                  <a:srgbClr val="FF0000"/>
                </a:solidFill>
              </a:rPr>
              <a:t>access rights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3E03-B8E2-D945-8BF4-6A2F0ADB422B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Virtual Memory Intro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Page Tables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Translation </a:t>
            </a:r>
            <a:r>
              <a:rPr lang="en-US" dirty="0" err="1" smtClean="0"/>
              <a:t>Lookaside</a:t>
            </a:r>
            <a:r>
              <a:rPr lang="en-US" dirty="0" smtClean="0"/>
              <a:t> Buffer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Demand Paging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Putting it all Together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62F7-4132-0F44-B010-D23C7FD5DDB5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Where Should Page Tables Reside?</a:t>
            </a:r>
            <a:endParaRPr lang="en-US" altLang="ko-KR" dirty="0"/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3597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Space required by the page tables is proportional to the address space, number of users, …</a:t>
            </a:r>
          </a:p>
          <a:p>
            <a:pPr lvl="1"/>
            <a:r>
              <a:rPr lang="en-US" altLang="ko-KR" dirty="0" smtClean="0"/>
              <a:t>Space requirement is large: </a:t>
            </a:r>
            <a:br>
              <a:rPr lang="en-US" altLang="ko-KR" dirty="0" smtClean="0"/>
            </a:br>
            <a:r>
              <a:rPr lang="en-US" altLang="ko-KR" dirty="0" smtClean="0"/>
              <a:t>e.g., 2</a:t>
            </a:r>
            <a:r>
              <a:rPr lang="en-US" altLang="ko-KR" baseline="30000" dirty="0" smtClean="0"/>
              <a:t>32</a:t>
            </a:r>
            <a:r>
              <a:rPr lang="en-US" altLang="ko-KR" dirty="0" smtClean="0"/>
              <a:t> byte address space, 2</a:t>
            </a:r>
            <a:r>
              <a:rPr lang="en-US" altLang="ko-KR" baseline="30000" dirty="0" smtClean="0"/>
              <a:t>12</a:t>
            </a:r>
            <a:r>
              <a:rPr lang="en-US" altLang="ko-KR" dirty="0" smtClean="0"/>
              <a:t> byte pages </a:t>
            </a:r>
            <a:br>
              <a:rPr lang="en-US" altLang="ko-KR" dirty="0" smtClean="0"/>
            </a:br>
            <a:r>
              <a:rPr lang="en-US" altLang="ko-KR" dirty="0" smtClean="0"/>
              <a:t>= 2</a:t>
            </a:r>
            <a:r>
              <a:rPr lang="en-US" altLang="ko-KR" baseline="30000" dirty="0" smtClean="0"/>
              <a:t>20</a:t>
            </a:r>
            <a:r>
              <a:rPr lang="en-US" altLang="ko-KR" dirty="0" smtClean="0"/>
              <a:t> table entries </a:t>
            </a:r>
            <a:br>
              <a:rPr lang="en-US" altLang="ko-KR" dirty="0" smtClean="0"/>
            </a:br>
            <a:r>
              <a:rPr lang="en-US" altLang="ko-KR" dirty="0" smtClean="0"/>
              <a:t>= 1024 x 1024 entries (per process!)</a:t>
            </a:r>
          </a:p>
          <a:p>
            <a:pPr lvl="1"/>
            <a:r>
              <a:rPr lang="en-US" altLang="ko-KR" dirty="0" smtClean="0"/>
              <a:t>How </a:t>
            </a:r>
            <a:r>
              <a:rPr lang="en-US" altLang="ko-KR" dirty="0" smtClean="0"/>
              <a:t>many bits per page table entry?</a:t>
            </a:r>
          </a:p>
          <a:p>
            <a:pPr lvl="1"/>
            <a:r>
              <a:rPr lang="en-US" altLang="ko-KR" dirty="0" smtClean="0"/>
              <a:t>Too expensive to keep in processor registers!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9B8-13F0-E544-8B59-298B7FB68B9A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37E-7454-1E43-91F3-29AB02F9CCE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Where Should Page Tables Reside?</a:t>
            </a:r>
            <a:endParaRPr lang="en-US" altLang="ko-KR" dirty="0"/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3597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Idea: Keep page tables in the main </a:t>
            </a:r>
            <a:r>
              <a:rPr lang="en-US" altLang="ko-KR" dirty="0" smtClean="0"/>
              <a:t>memory</a:t>
            </a:r>
          </a:p>
          <a:p>
            <a:pPr lvl="1"/>
            <a:r>
              <a:rPr lang="en-US" altLang="ko-KR" dirty="0" smtClean="0"/>
              <a:t>Keep physical address of page table in Page Table Base Register.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One </a:t>
            </a:r>
            <a:r>
              <a:rPr lang="en-US" altLang="ko-KR" dirty="0" smtClean="0"/>
              <a:t>access to </a:t>
            </a:r>
            <a:r>
              <a:rPr lang="en-US" altLang="ko-KR" dirty="0" smtClean="0"/>
              <a:t>retrieve the </a:t>
            </a:r>
            <a:r>
              <a:rPr lang="en-US" altLang="ko-KR" dirty="0" smtClean="0"/>
              <a:t>physical page address </a:t>
            </a:r>
            <a:r>
              <a:rPr lang="en-US" altLang="ko-KR" dirty="0" smtClean="0"/>
              <a:t>from </a:t>
            </a:r>
            <a:r>
              <a:rPr lang="en-US" altLang="ko-KR" dirty="0" smtClean="0"/>
              <a:t>table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Second memory access to retrieve the data word</a:t>
            </a:r>
          </a:p>
          <a:p>
            <a:pPr lvl="1"/>
            <a:r>
              <a:rPr lang="en-US" altLang="ko-KR" i="1" dirty="0" smtClean="0"/>
              <a:t>Doubles </a:t>
            </a:r>
            <a:r>
              <a:rPr lang="en-US" altLang="ko-KR" dirty="0" smtClean="0"/>
              <a:t>the number of memory references!</a:t>
            </a:r>
          </a:p>
          <a:p>
            <a:r>
              <a:rPr lang="en-US" altLang="ko-KR" dirty="0" smtClean="0"/>
              <a:t>Why is this bad news?</a:t>
            </a:r>
            <a:endParaRPr lang="en-US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9B8-13F0-E544-8B59-298B7FB68B9A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37E-7454-1E43-91F3-29AB02F9CCE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E94-9524-7646-98F2-B9A4E6AA31B5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0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344" y="267545"/>
            <a:ext cx="8039100" cy="9017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Page Tables</a:t>
            </a:r>
            <a:r>
              <a:rPr lang="en-US" altLang="ko-KR" dirty="0" smtClean="0">
                <a:ea typeface="굴림" charset="-127"/>
                <a:cs typeface="굴림" charset="-127"/>
              </a:rPr>
              <a:t> Can Be HUGE:</a:t>
            </a:r>
            <a:br>
              <a:rPr lang="en-US" altLang="ko-KR" dirty="0" smtClean="0">
                <a:ea typeface="굴림" charset="-127"/>
                <a:cs typeface="굴림" charset="-127"/>
              </a:rPr>
            </a:br>
            <a:r>
              <a:rPr lang="en-US" altLang="ko-KR" dirty="0" smtClean="0">
                <a:ea typeface="굴림" charset="-127"/>
                <a:cs typeface="굴림" charset="-127"/>
              </a:rPr>
              <a:t>Put Them In </a:t>
            </a:r>
            <a:r>
              <a:rPr lang="en-US" altLang="ko-KR" dirty="0">
                <a:ea typeface="굴림" charset="-127"/>
                <a:cs typeface="굴림" charset="-127"/>
              </a:rPr>
              <a:t>Physical Memory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1393460"/>
            <a:ext cx="7491413" cy="5270500"/>
            <a:chOff x="632" y="848"/>
            <a:chExt cx="4719" cy="332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" y="1352"/>
              <a:ext cx="1536" cy="2580"/>
              <a:chOff x="632" y="1352"/>
              <a:chExt cx="1536" cy="2580"/>
            </a:xfrm>
          </p:grpSpPr>
          <p:sp>
            <p:nvSpPr>
              <p:cNvPr id="1603589" name="Rectangle 5"/>
              <p:cNvSpPr>
                <a:spLocks noChangeArrowheads="1"/>
              </p:cNvSpPr>
              <p:nvPr/>
            </p:nvSpPr>
            <p:spPr bwMode="auto">
              <a:xfrm>
                <a:off x="632" y="1568"/>
                <a:ext cx="704" cy="216"/>
              </a:xfrm>
              <a:prstGeom prst="rect">
                <a:avLst/>
              </a:prstGeom>
              <a:solidFill>
                <a:schemeClr val="folHlink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03590" name="Rectangle 6" descr="90%"/>
              <p:cNvSpPr>
                <a:spLocks noChangeArrowheads="1"/>
              </p:cNvSpPr>
              <p:nvPr/>
            </p:nvSpPr>
            <p:spPr bwMode="auto">
              <a:xfrm>
                <a:off x="632" y="1352"/>
                <a:ext cx="704" cy="656"/>
              </a:xfrm>
              <a:prstGeom prst="rect">
                <a:avLst/>
              </a:prstGeom>
              <a:pattFill prst="pct90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03591" name="Line 7"/>
              <p:cNvSpPr>
                <a:spLocks noChangeShapeType="1"/>
              </p:cNvSpPr>
              <p:nvPr/>
            </p:nvSpPr>
            <p:spPr bwMode="auto">
              <a:xfrm>
                <a:off x="632" y="1567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03592" name="Line 8"/>
              <p:cNvSpPr>
                <a:spLocks noChangeShapeType="1"/>
              </p:cNvSpPr>
              <p:nvPr/>
            </p:nvSpPr>
            <p:spPr bwMode="auto">
              <a:xfrm>
                <a:off x="632" y="1789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03593" name="Rectangle 9"/>
              <p:cNvSpPr>
                <a:spLocks noChangeArrowheads="1"/>
              </p:cNvSpPr>
              <p:nvPr/>
            </p:nvSpPr>
            <p:spPr bwMode="auto">
              <a:xfrm>
                <a:off x="783" y="1568"/>
                <a:ext cx="349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000000"/>
                    </a:solidFill>
                    <a:latin typeface="+mj-lt"/>
                    <a:ea typeface="굴림" charset="-127"/>
                    <a:cs typeface="굴림" charset="-127"/>
                  </a:rPr>
                  <a:t>VA1</a:t>
                </a:r>
              </a:p>
            </p:txBody>
          </p:sp>
          <p:sp>
            <p:nvSpPr>
              <p:cNvPr id="1603594" name="Rectangle 10"/>
              <p:cNvSpPr>
                <a:spLocks noChangeArrowheads="1"/>
              </p:cNvSpPr>
              <p:nvPr/>
            </p:nvSpPr>
            <p:spPr bwMode="auto">
              <a:xfrm>
                <a:off x="667" y="2016"/>
                <a:ext cx="1501" cy="4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2000" dirty="0">
                    <a:solidFill>
                      <a:srgbClr val="000000"/>
                    </a:solidFill>
                    <a:latin typeface="+mj-lt"/>
                    <a:ea typeface="굴림" charset="-127"/>
                    <a:cs typeface="굴림" charset="-127"/>
                  </a:rPr>
                  <a:t>User 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+mj-lt"/>
                    <a:ea typeface="굴림" charset="-127"/>
                    <a:cs typeface="굴림" charset="-127"/>
                  </a:rPr>
                  <a:t>1 Virtual Address Space</a:t>
                </a:r>
                <a:endParaRPr lang="en-US" altLang="ko-KR" sz="2000" dirty="0">
                  <a:solidFill>
                    <a:srgbClr val="000000"/>
                  </a:solidFill>
                  <a:latin typeface="+mj-lt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43" name="Rectangle 10"/>
              <p:cNvSpPr>
                <a:spLocks noChangeArrowheads="1"/>
              </p:cNvSpPr>
              <p:nvPr/>
            </p:nvSpPr>
            <p:spPr bwMode="auto">
              <a:xfrm>
                <a:off x="632" y="3488"/>
                <a:ext cx="1501" cy="4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2000" dirty="0">
                    <a:solidFill>
                      <a:srgbClr val="000000"/>
                    </a:solidFill>
                    <a:latin typeface="+mj-lt"/>
                    <a:ea typeface="굴림" charset="-127"/>
                    <a:cs typeface="굴림" charset="-127"/>
                  </a:rPr>
                  <a:t>User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+mj-lt"/>
                    <a:ea typeface="굴림" charset="-127"/>
                    <a:cs typeface="굴림" charset="-127"/>
                  </a:rPr>
                  <a:t> 2 Virtual Address Space</a:t>
                </a:r>
                <a:endParaRPr lang="en-US" altLang="ko-KR" sz="2000" dirty="0">
                  <a:solidFill>
                    <a:srgbClr val="000000"/>
                  </a:solidFill>
                  <a:latin typeface="+mj-lt"/>
                  <a:ea typeface="굴림" charset="-127"/>
                  <a:cs typeface="굴림" charset="-127"/>
                </a:endParaRPr>
              </a:p>
            </p:txBody>
          </p:sp>
        </p:grpSp>
        <p:sp>
          <p:nvSpPr>
            <p:cNvPr id="1603595" name="Line 11"/>
            <p:cNvSpPr>
              <a:spLocks noChangeShapeType="1"/>
            </p:cNvSpPr>
            <p:nvPr/>
          </p:nvSpPr>
          <p:spPr bwMode="auto">
            <a:xfrm flipV="1">
              <a:off x="1296" y="1240"/>
              <a:ext cx="2648" cy="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596" name="Line 12"/>
            <p:cNvSpPr>
              <a:spLocks noChangeShapeType="1"/>
            </p:cNvSpPr>
            <p:nvPr/>
          </p:nvSpPr>
          <p:spPr bwMode="auto">
            <a:xfrm>
              <a:off x="3936" y="856"/>
              <a:ext cx="0" cy="33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597" name="Rectangle 13" descr="Dark upward diagonal"/>
            <p:cNvSpPr>
              <a:spLocks noChangeArrowheads="1"/>
            </p:cNvSpPr>
            <p:nvPr/>
          </p:nvSpPr>
          <p:spPr bwMode="auto">
            <a:xfrm>
              <a:off x="3936" y="3928"/>
              <a:ext cx="768" cy="19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598" name="Rectangle 14" descr="Dark upward diagonal"/>
            <p:cNvSpPr>
              <a:spLocks noChangeArrowheads="1"/>
            </p:cNvSpPr>
            <p:nvPr/>
          </p:nvSpPr>
          <p:spPr bwMode="auto">
            <a:xfrm>
              <a:off x="3936" y="3728"/>
              <a:ext cx="768" cy="19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599" name="Rectangle 15" descr="90%"/>
            <p:cNvSpPr>
              <a:spLocks noChangeArrowheads="1"/>
            </p:cNvSpPr>
            <p:nvPr/>
          </p:nvSpPr>
          <p:spPr bwMode="auto">
            <a:xfrm>
              <a:off x="3936" y="3536"/>
              <a:ext cx="768" cy="192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00" name="Rectangle 16" descr="Dark upward diagonal"/>
            <p:cNvSpPr>
              <a:spLocks noChangeArrowheads="1"/>
            </p:cNvSpPr>
            <p:nvPr/>
          </p:nvSpPr>
          <p:spPr bwMode="auto">
            <a:xfrm>
              <a:off x="3936" y="3344"/>
              <a:ext cx="768" cy="19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01" name="Rectangle 17" descr="90%"/>
            <p:cNvSpPr>
              <a:spLocks noChangeArrowheads="1"/>
            </p:cNvSpPr>
            <p:nvPr/>
          </p:nvSpPr>
          <p:spPr bwMode="auto">
            <a:xfrm>
              <a:off x="3936" y="3152"/>
              <a:ext cx="768" cy="192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02" name="Rectangle 18" descr="90%"/>
            <p:cNvSpPr>
              <a:spLocks noChangeArrowheads="1"/>
            </p:cNvSpPr>
            <p:nvPr/>
          </p:nvSpPr>
          <p:spPr bwMode="auto">
            <a:xfrm>
              <a:off x="3936" y="2960"/>
              <a:ext cx="768" cy="192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03" name="Line 19"/>
            <p:cNvSpPr>
              <a:spLocks noChangeShapeType="1"/>
            </p:cNvSpPr>
            <p:nvPr/>
          </p:nvSpPr>
          <p:spPr bwMode="auto">
            <a:xfrm>
              <a:off x="4704" y="848"/>
              <a:ext cx="0" cy="3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04" name="Rectangle 20" descr="90%"/>
            <p:cNvSpPr>
              <a:spLocks noChangeArrowheads="1"/>
            </p:cNvSpPr>
            <p:nvPr/>
          </p:nvSpPr>
          <p:spPr bwMode="auto">
            <a:xfrm>
              <a:off x="3936" y="1336"/>
              <a:ext cx="768" cy="192"/>
            </a:xfrm>
            <a:prstGeom prst="rect">
              <a:avLst/>
            </a:prstGeom>
            <a:pattFill prst="pct90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05" name="Rectangle 21" descr="90%"/>
            <p:cNvSpPr>
              <a:spLocks noChangeArrowheads="1"/>
            </p:cNvSpPr>
            <p:nvPr/>
          </p:nvSpPr>
          <p:spPr bwMode="auto">
            <a:xfrm>
              <a:off x="3936" y="1144"/>
              <a:ext cx="768" cy="192"/>
            </a:xfrm>
            <a:prstGeom prst="rect">
              <a:avLst/>
            </a:prstGeom>
            <a:pattFill prst="pct90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06" name="Rectangle 22" descr="90%"/>
            <p:cNvSpPr>
              <a:spLocks noChangeArrowheads="1"/>
            </p:cNvSpPr>
            <p:nvPr/>
          </p:nvSpPr>
          <p:spPr bwMode="auto">
            <a:xfrm>
              <a:off x="3936" y="952"/>
              <a:ext cx="768" cy="192"/>
            </a:xfrm>
            <a:prstGeom prst="rect">
              <a:avLst/>
            </a:prstGeom>
            <a:pattFill prst="pct90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07" name="Rectangle 23"/>
            <p:cNvSpPr>
              <a:spLocks noChangeArrowheads="1"/>
            </p:cNvSpPr>
            <p:nvPr/>
          </p:nvSpPr>
          <p:spPr bwMode="auto">
            <a:xfrm>
              <a:off x="3988" y="922"/>
              <a:ext cx="81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>
                  <a:solidFill>
                    <a:srgbClr val="000000"/>
                  </a:solidFill>
                  <a:latin typeface="+mj-lt"/>
                  <a:ea typeface="굴림" charset="-127"/>
                  <a:cs typeface="굴림" charset="-127"/>
                </a:rPr>
                <a:t>PT User 1 </a:t>
              </a:r>
            </a:p>
          </p:txBody>
        </p:sp>
        <p:sp>
          <p:nvSpPr>
            <p:cNvPr id="1603608" name="Rectangle 24"/>
            <p:cNvSpPr>
              <a:spLocks noChangeArrowheads="1"/>
            </p:cNvSpPr>
            <p:nvPr/>
          </p:nvSpPr>
          <p:spPr bwMode="auto">
            <a:xfrm>
              <a:off x="3936" y="1528"/>
              <a:ext cx="768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ko-KR" altLang="en-US" sz="2400" b="1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endParaRPr>
            </a:p>
          </p:txBody>
        </p:sp>
        <p:sp>
          <p:nvSpPr>
            <p:cNvPr id="1603609" name="Rectangle 25" descr="Dark upward diagonal"/>
            <p:cNvSpPr>
              <a:spLocks noChangeArrowheads="1"/>
            </p:cNvSpPr>
            <p:nvPr/>
          </p:nvSpPr>
          <p:spPr bwMode="auto">
            <a:xfrm>
              <a:off x="3936" y="2104"/>
              <a:ext cx="768" cy="192"/>
            </a:xfrm>
            <a:prstGeom prst="rect">
              <a:avLst/>
            </a:prstGeom>
            <a:pattFill prst="dkUpDiag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10" name="Rectangle 26" descr="Dark upward diagonal"/>
            <p:cNvSpPr>
              <a:spLocks noChangeArrowheads="1"/>
            </p:cNvSpPr>
            <p:nvPr/>
          </p:nvSpPr>
          <p:spPr bwMode="auto">
            <a:xfrm>
              <a:off x="3936" y="1912"/>
              <a:ext cx="768" cy="192"/>
            </a:xfrm>
            <a:prstGeom prst="rect">
              <a:avLst/>
            </a:prstGeom>
            <a:pattFill prst="dkUpDiag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11" name="Rectangle 27" descr="Dark upward diagonal"/>
            <p:cNvSpPr>
              <a:spLocks noChangeArrowheads="1"/>
            </p:cNvSpPr>
            <p:nvPr/>
          </p:nvSpPr>
          <p:spPr bwMode="auto">
            <a:xfrm>
              <a:off x="3936" y="1720"/>
              <a:ext cx="768" cy="192"/>
            </a:xfrm>
            <a:prstGeom prst="rect">
              <a:avLst/>
            </a:prstGeom>
            <a:pattFill prst="dkUpDiag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12" name="Rectangle 28"/>
            <p:cNvSpPr>
              <a:spLocks noChangeArrowheads="1"/>
            </p:cNvSpPr>
            <p:nvPr/>
          </p:nvSpPr>
          <p:spPr bwMode="auto">
            <a:xfrm>
              <a:off x="3977" y="1690"/>
              <a:ext cx="81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>
                  <a:solidFill>
                    <a:srgbClr val="000000"/>
                  </a:solidFill>
                  <a:latin typeface="+mj-lt"/>
                  <a:ea typeface="굴림" charset="-127"/>
                  <a:cs typeface="굴림" charset="-127"/>
                </a:rPr>
                <a:t>PT User 2 </a:t>
              </a:r>
            </a:p>
          </p:txBody>
        </p:sp>
        <p:sp>
          <p:nvSpPr>
            <p:cNvPr id="1603613" name="Freeform 29"/>
            <p:cNvSpPr>
              <a:spLocks/>
            </p:cNvSpPr>
            <p:nvPr/>
          </p:nvSpPr>
          <p:spPr bwMode="auto">
            <a:xfrm>
              <a:off x="3147" y="1004"/>
              <a:ext cx="914" cy="2225"/>
            </a:xfrm>
            <a:custGeom>
              <a:avLst/>
              <a:gdLst/>
              <a:ahLst/>
              <a:cxnLst>
                <a:cxn ang="0">
                  <a:pos x="914" y="34"/>
                </a:cxn>
                <a:cxn ang="0">
                  <a:pos x="294" y="65"/>
                </a:cxn>
                <a:cxn ang="0">
                  <a:pos x="119" y="240"/>
                </a:cxn>
                <a:cxn ang="0">
                  <a:pos x="0" y="891"/>
                </a:cxn>
                <a:cxn ang="0">
                  <a:pos x="150" y="1467"/>
                </a:cxn>
                <a:cxn ang="0">
                  <a:pos x="301" y="1668"/>
                </a:cxn>
                <a:cxn ang="0">
                  <a:pos x="426" y="1855"/>
                </a:cxn>
                <a:cxn ang="0">
                  <a:pos x="651" y="2106"/>
                </a:cxn>
                <a:cxn ang="0">
                  <a:pos x="733" y="2175"/>
                </a:cxn>
                <a:cxn ang="0">
                  <a:pos x="789" y="2225"/>
                </a:cxn>
              </a:cxnLst>
              <a:rect l="0" t="0" r="r" b="b"/>
              <a:pathLst>
                <a:path w="914" h="2225">
                  <a:moveTo>
                    <a:pt x="914" y="34"/>
                  </a:moveTo>
                  <a:cubicBezTo>
                    <a:pt x="704" y="0"/>
                    <a:pt x="502" y="36"/>
                    <a:pt x="294" y="65"/>
                  </a:cubicBezTo>
                  <a:cubicBezTo>
                    <a:pt x="236" y="123"/>
                    <a:pt x="157" y="167"/>
                    <a:pt x="119" y="240"/>
                  </a:cubicBezTo>
                  <a:cubicBezTo>
                    <a:pt x="6" y="456"/>
                    <a:pt x="15" y="660"/>
                    <a:pt x="0" y="891"/>
                  </a:cubicBezTo>
                  <a:cubicBezTo>
                    <a:pt x="37" y="1096"/>
                    <a:pt x="47" y="1283"/>
                    <a:pt x="150" y="1467"/>
                  </a:cubicBezTo>
                  <a:cubicBezTo>
                    <a:pt x="191" y="1540"/>
                    <a:pt x="252" y="1600"/>
                    <a:pt x="301" y="1668"/>
                  </a:cubicBezTo>
                  <a:cubicBezTo>
                    <a:pt x="344" y="1729"/>
                    <a:pt x="381" y="1795"/>
                    <a:pt x="426" y="1855"/>
                  </a:cubicBezTo>
                  <a:cubicBezTo>
                    <a:pt x="635" y="2133"/>
                    <a:pt x="523" y="2001"/>
                    <a:pt x="651" y="2106"/>
                  </a:cubicBezTo>
                  <a:cubicBezTo>
                    <a:pt x="679" y="2129"/>
                    <a:pt x="706" y="2151"/>
                    <a:pt x="733" y="2175"/>
                  </a:cubicBezTo>
                  <a:cubicBezTo>
                    <a:pt x="752" y="2192"/>
                    <a:pt x="789" y="2225"/>
                    <a:pt x="789" y="2225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14" name="Freeform 30"/>
            <p:cNvSpPr>
              <a:spLocks/>
            </p:cNvSpPr>
            <p:nvPr/>
          </p:nvSpPr>
          <p:spPr bwMode="auto">
            <a:xfrm>
              <a:off x="3600" y="1419"/>
              <a:ext cx="384" cy="159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242" y="276"/>
                </a:cxn>
                <a:cxn ang="0">
                  <a:pos x="30" y="940"/>
                </a:cxn>
                <a:cxn ang="0">
                  <a:pos x="55" y="1353"/>
                </a:cxn>
                <a:cxn ang="0">
                  <a:pos x="161" y="1553"/>
                </a:cxn>
                <a:cxn ang="0">
                  <a:pos x="336" y="1616"/>
                </a:cxn>
                <a:cxn ang="0">
                  <a:pos x="393" y="1641"/>
                </a:cxn>
              </a:cxnLst>
              <a:rect l="0" t="0" r="r" b="b"/>
              <a:pathLst>
                <a:path w="474" h="1641">
                  <a:moveTo>
                    <a:pt x="474" y="0"/>
                  </a:moveTo>
                  <a:cubicBezTo>
                    <a:pt x="397" y="92"/>
                    <a:pt x="308" y="175"/>
                    <a:pt x="242" y="276"/>
                  </a:cubicBezTo>
                  <a:cubicBezTo>
                    <a:pt x="82" y="521"/>
                    <a:pt x="88" y="650"/>
                    <a:pt x="30" y="940"/>
                  </a:cubicBezTo>
                  <a:cubicBezTo>
                    <a:pt x="16" y="1182"/>
                    <a:pt x="0" y="1131"/>
                    <a:pt x="55" y="1353"/>
                  </a:cubicBezTo>
                  <a:cubicBezTo>
                    <a:pt x="70" y="1411"/>
                    <a:pt x="98" y="1518"/>
                    <a:pt x="161" y="1553"/>
                  </a:cubicBezTo>
                  <a:cubicBezTo>
                    <a:pt x="210" y="1580"/>
                    <a:pt x="280" y="1605"/>
                    <a:pt x="336" y="1616"/>
                  </a:cubicBezTo>
                  <a:cubicBezTo>
                    <a:pt x="355" y="1625"/>
                    <a:pt x="374" y="1632"/>
                    <a:pt x="393" y="164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15" name="Line 31"/>
            <p:cNvSpPr>
              <a:spLocks noChangeShapeType="1"/>
            </p:cNvSpPr>
            <p:nvPr/>
          </p:nvSpPr>
          <p:spPr bwMode="auto">
            <a:xfrm flipV="1">
              <a:off x="1312" y="2016"/>
              <a:ext cx="2616" cy="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16" name="Freeform 32"/>
            <p:cNvSpPr>
              <a:spLocks/>
            </p:cNvSpPr>
            <p:nvPr/>
          </p:nvSpPr>
          <p:spPr bwMode="auto">
            <a:xfrm>
              <a:off x="4631" y="2021"/>
              <a:ext cx="657" cy="20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4" y="1064"/>
                </a:cxn>
                <a:cxn ang="0">
                  <a:pos x="588" y="1640"/>
                </a:cxn>
                <a:cxn ang="0">
                  <a:pos x="463" y="1828"/>
                </a:cxn>
                <a:cxn ang="0">
                  <a:pos x="275" y="1990"/>
                </a:cxn>
                <a:cxn ang="0">
                  <a:pos x="207" y="2053"/>
                </a:cxn>
                <a:cxn ang="0">
                  <a:pos x="113" y="2116"/>
                </a:cxn>
                <a:cxn ang="0">
                  <a:pos x="75" y="2141"/>
                </a:cxn>
              </a:cxnLst>
              <a:rect l="0" t="0" r="r" b="b"/>
              <a:pathLst>
                <a:path w="657" h="2141">
                  <a:moveTo>
                    <a:pt x="0" y="0"/>
                  </a:moveTo>
                  <a:cubicBezTo>
                    <a:pt x="430" y="296"/>
                    <a:pt x="491" y="592"/>
                    <a:pt x="614" y="1064"/>
                  </a:cubicBezTo>
                  <a:cubicBezTo>
                    <a:pt x="633" y="1260"/>
                    <a:pt x="657" y="1450"/>
                    <a:pt x="588" y="1640"/>
                  </a:cubicBezTo>
                  <a:cubicBezTo>
                    <a:pt x="569" y="1692"/>
                    <a:pt x="494" y="1790"/>
                    <a:pt x="463" y="1828"/>
                  </a:cubicBezTo>
                  <a:cubicBezTo>
                    <a:pt x="410" y="1891"/>
                    <a:pt x="340" y="1941"/>
                    <a:pt x="275" y="1990"/>
                  </a:cubicBezTo>
                  <a:cubicBezTo>
                    <a:pt x="250" y="2009"/>
                    <a:pt x="232" y="2034"/>
                    <a:pt x="207" y="2053"/>
                  </a:cubicBezTo>
                  <a:cubicBezTo>
                    <a:pt x="177" y="2076"/>
                    <a:pt x="143" y="2093"/>
                    <a:pt x="113" y="2116"/>
                  </a:cubicBezTo>
                  <a:cubicBezTo>
                    <a:pt x="101" y="2125"/>
                    <a:pt x="75" y="2141"/>
                    <a:pt x="75" y="214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17" name="Freeform 33"/>
            <p:cNvSpPr>
              <a:spLocks/>
            </p:cNvSpPr>
            <p:nvPr/>
          </p:nvSpPr>
          <p:spPr bwMode="auto">
            <a:xfrm>
              <a:off x="4631" y="1801"/>
              <a:ext cx="720" cy="1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6" y="282"/>
                </a:cxn>
                <a:cxn ang="0">
                  <a:pos x="651" y="1021"/>
                </a:cxn>
                <a:cxn ang="0">
                  <a:pos x="513" y="1321"/>
                </a:cxn>
                <a:cxn ang="0">
                  <a:pos x="288" y="1459"/>
                </a:cxn>
                <a:cxn ang="0">
                  <a:pos x="182" y="1534"/>
                </a:cxn>
                <a:cxn ang="0">
                  <a:pos x="75" y="1603"/>
                </a:cxn>
              </a:cxnLst>
              <a:rect l="0" t="0" r="r" b="b"/>
              <a:pathLst>
                <a:path w="720" h="1603">
                  <a:moveTo>
                    <a:pt x="0" y="0"/>
                  </a:moveTo>
                  <a:cubicBezTo>
                    <a:pt x="338" y="84"/>
                    <a:pt x="406" y="62"/>
                    <a:pt x="626" y="282"/>
                  </a:cubicBezTo>
                  <a:cubicBezTo>
                    <a:pt x="720" y="524"/>
                    <a:pt x="706" y="768"/>
                    <a:pt x="651" y="1021"/>
                  </a:cubicBezTo>
                  <a:cubicBezTo>
                    <a:pt x="628" y="1128"/>
                    <a:pt x="595" y="1243"/>
                    <a:pt x="513" y="1321"/>
                  </a:cubicBezTo>
                  <a:cubicBezTo>
                    <a:pt x="472" y="1360"/>
                    <a:pt x="294" y="1456"/>
                    <a:pt x="288" y="1459"/>
                  </a:cubicBezTo>
                  <a:cubicBezTo>
                    <a:pt x="250" y="1482"/>
                    <a:pt x="220" y="1511"/>
                    <a:pt x="182" y="1534"/>
                  </a:cubicBezTo>
                  <a:cubicBezTo>
                    <a:pt x="149" y="1554"/>
                    <a:pt x="103" y="1575"/>
                    <a:pt x="75" y="1603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18" name="Freeform 34"/>
            <p:cNvSpPr>
              <a:spLocks/>
            </p:cNvSpPr>
            <p:nvPr/>
          </p:nvSpPr>
          <p:spPr bwMode="auto">
            <a:xfrm>
              <a:off x="4600" y="2196"/>
              <a:ext cx="464" cy="16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0" y="1002"/>
                </a:cxn>
                <a:cxn ang="0">
                  <a:pos x="400" y="1365"/>
                </a:cxn>
                <a:cxn ang="0">
                  <a:pos x="269" y="1471"/>
                </a:cxn>
                <a:cxn ang="0">
                  <a:pos x="87" y="1609"/>
                </a:cxn>
              </a:cxnLst>
              <a:rect l="0" t="0" r="r" b="b"/>
              <a:pathLst>
                <a:path w="464" h="1609">
                  <a:moveTo>
                    <a:pt x="0" y="0"/>
                  </a:moveTo>
                  <a:cubicBezTo>
                    <a:pt x="301" y="304"/>
                    <a:pt x="396" y="596"/>
                    <a:pt x="450" y="1002"/>
                  </a:cubicBezTo>
                  <a:cubicBezTo>
                    <a:pt x="457" y="1118"/>
                    <a:pt x="464" y="1260"/>
                    <a:pt x="400" y="1365"/>
                  </a:cubicBezTo>
                  <a:cubicBezTo>
                    <a:pt x="379" y="1399"/>
                    <a:pt x="301" y="1446"/>
                    <a:pt x="269" y="1471"/>
                  </a:cubicBezTo>
                  <a:cubicBezTo>
                    <a:pt x="209" y="1517"/>
                    <a:pt x="143" y="1561"/>
                    <a:pt x="87" y="1609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19" name="Freeform 35"/>
            <p:cNvSpPr>
              <a:spLocks/>
            </p:cNvSpPr>
            <p:nvPr/>
          </p:nvSpPr>
          <p:spPr bwMode="auto">
            <a:xfrm>
              <a:off x="3303" y="1250"/>
              <a:ext cx="683" cy="2355"/>
            </a:xfrm>
            <a:custGeom>
              <a:avLst/>
              <a:gdLst/>
              <a:ahLst/>
              <a:cxnLst>
                <a:cxn ang="0">
                  <a:pos x="683" y="0"/>
                </a:cxn>
                <a:cxn ang="0">
                  <a:pos x="276" y="457"/>
                </a:cxn>
                <a:cxn ang="0">
                  <a:pos x="138" y="745"/>
                </a:cxn>
                <a:cxn ang="0">
                  <a:pos x="207" y="2048"/>
                </a:cxn>
                <a:cxn ang="0">
                  <a:pos x="527" y="2286"/>
                </a:cxn>
                <a:cxn ang="0">
                  <a:pos x="608" y="2336"/>
                </a:cxn>
                <a:cxn ang="0">
                  <a:pos x="639" y="2355"/>
                </a:cxn>
              </a:cxnLst>
              <a:rect l="0" t="0" r="r" b="b"/>
              <a:pathLst>
                <a:path w="683" h="2355">
                  <a:moveTo>
                    <a:pt x="683" y="0"/>
                  </a:moveTo>
                  <a:cubicBezTo>
                    <a:pt x="601" y="87"/>
                    <a:pt x="344" y="349"/>
                    <a:pt x="276" y="457"/>
                  </a:cubicBezTo>
                  <a:cubicBezTo>
                    <a:pt x="219" y="547"/>
                    <a:pt x="184" y="649"/>
                    <a:pt x="138" y="745"/>
                  </a:cubicBezTo>
                  <a:cubicBezTo>
                    <a:pt x="73" y="1165"/>
                    <a:pt x="0" y="1652"/>
                    <a:pt x="207" y="2048"/>
                  </a:cubicBezTo>
                  <a:cubicBezTo>
                    <a:pt x="271" y="2171"/>
                    <a:pt x="417" y="2215"/>
                    <a:pt x="527" y="2286"/>
                  </a:cubicBezTo>
                  <a:cubicBezTo>
                    <a:pt x="555" y="2304"/>
                    <a:pt x="579" y="2321"/>
                    <a:pt x="608" y="2336"/>
                  </a:cubicBezTo>
                  <a:cubicBezTo>
                    <a:pt x="619" y="2342"/>
                    <a:pt x="639" y="2355"/>
                    <a:pt x="639" y="2355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20" name="Rectangle 36" descr="Dark upward diagonal"/>
            <p:cNvSpPr>
              <a:spLocks noChangeArrowheads="1"/>
            </p:cNvSpPr>
            <p:nvPr/>
          </p:nvSpPr>
          <p:spPr bwMode="auto">
            <a:xfrm>
              <a:off x="640" y="3000"/>
              <a:ext cx="704" cy="21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21" name="Rectangle 37" descr="Dark upward diagonal"/>
            <p:cNvSpPr>
              <a:spLocks noChangeArrowheads="1"/>
            </p:cNvSpPr>
            <p:nvPr/>
          </p:nvSpPr>
          <p:spPr bwMode="auto">
            <a:xfrm>
              <a:off x="640" y="2784"/>
              <a:ext cx="704" cy="65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22" name="Line 38" descr="Dark upward diagonal"/>
            <p:cNvSpPr>
              <a:spLocks noChangeShapeType="1"/>
            </p:cNvSpPr>
            <p:nvPr/>
          </p:nvSpPr>
          <p:spPr bwMode="auto">
            <a:xfrm>
              <a:off x="640" y="2999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23" name="Line 39" descr="Dark upward diagonal"/>
            <p:cNvSpPr>
              <a:spLocks noChangeShapeType="1"/>
            </p:cNvSpPr>
            <p:nvPr/>
          </p:nvSpPr>
          <p:spPr bwMode="auto">
            <a:xfrm>
              <a:off x="640" y="3221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03624" name="Rectangle 40"/>
            <p:cNvSpPr>
              <a:spLocks noChangeArrowheads="1"/>
            </p:cNvSpPr>
            <p:nvPr/>
          </p:nvSpPr>
          <p:spPr bwMode="auto">
            <a:xfrm>
              <a:off x="791" y="3000"/>
              <a:ext cx="349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+mj-lt"/>
                  <a:ea typeface="굴림" charset="-127"/>
                  <a:cs typeface="굴림" charset="-127"/>
                </a:rPr>
                <a:t>VA1</a:t>
              </a:r>
            </a:p>
          </p:txBody>
        </p:sp>
      </p:grpSp>
      <p:sp>
        <p:nvSpPr>
          <p:cNvPr id="45" name="Rectangle 46"/>
          <p:cNvSpPr>
            <a:spLocks noChangeArrowheads="1"/>
          </p:cNvSpPr>
          <p:nvPr/>
        </p:nvSpPr>
        <p:spPr bwMode="auto">
          <a:xfrm rot="16200000">
            <a:off x="7404100" y="3514360"/>
            <a:ext cx="23225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Physical Memory</a:t>
            </a:r>
            <a:endParaRPr lang="en-US" altLang="ko-KR" sz="1800" dirty="0">
              <a:solidFill>
                <a:srgbClr val="000000"/>
              </a:solidFill>
              <a:latin typeface="+mj-lt"/>
              <a:ea typeface="굴림" charset="-127"/>
              <a:cs typeface="굴림" charset="-127"/>
            </a:endParaRPr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22ED-3AE8-F441-BDAA-5D9462A5600E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Memory Without Doubling Memory Accesses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Temporal and Spatial locality of Page Table accesses?</a:t>
            </a:r>
          </a:p>
          <a:p>
            <a:pPr lvl="1"/>
            <a:r>
              <a:rPr lang="en-US" dirty="0" smtClean="0"/>
              <a:t>(Not a huge amount of spatial locality since pages are so big)</a:t>
            </a:r>
            <a:endParaRPr lang="en-US" dirty="0" smtClean="0"/>
          </a:p>
          <a:p>
            <a:r>
              <a:rPr lang="en-US" dirty="0" smtClean="0"/>
              <a:t>Build a separate cache for entries in the Page Table!</a:t>
            </a:r>
            <a:endParaRPr lang="en-US" dirty="0" smtClean="0"/>
          </a:p>
          <a:p>
            <a:r>
              <a:rPr lang="en-US" dirty="0" smtClean="0"/>
              <a:t>For historical reasons, called </a:t>
            </a:r>
            <a:br>
              <a:rPr lang="en-US" dirty="0" smtClean="0"/>
            </a:br>
            <a:r>
              <a:rPr lang="en-US" i="1" dirty="0" smtClean="0">
                <a:solidFill>
                  <a:srgbClr val="FF0000"/>
                </a:solidFill>
              </a:rPr>
              <a:t>Translation </a:t>
            </a:r>
            <a:r>
              <a:rPr lang="en-US" i="1" dirty="0" err="1" smtClean="0">
                <a:solidFill>
                  <a:srgbClr val="FF0000"/>
                </a:solidFill>
              </a:rPr>
              <a:t>Lookaside</a:t>
            </a:r>
            <a:r>
              <a:rPr lang="en-US" i="1" dirty="0" smtClean="0">
                <a:solidFill>
                  <a:srgbClr val="FF0000"/>
                </a:solidFill>
              </a:rPr>
              <a:t> Buffer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TLB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More accurate name is </a:t>
            </a:r>
            <a:r>
              <a:rPr lang="en-US" i="1" dirty="0" smtClean="0"/>
              <a:t>Page Table Address Cache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30A9-6596-4B4B-B1AC-262F97589A62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Theme for Today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7870" y="1600200"/>
            <a:ext cx="5571067" cy="50545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“</a:t>
            </a:r>
            <a:r>
              <a:rPr lang="en-US" i="1" dirty="0" smtClean="0"/>
              <a:t>Any problem in computer science can be solved by an extra level of indirection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Often attributed to Butler Lampson (Berkeley PhD and Professor, Turing Award Winner), who in turn, attributed it to David Wheeler, a British computer scientist, who also said “</a:t>
            </a:r>
            <a:r>
              <a:rPr lang="en-US" i="1" dirty="0" smtClean="0"/>
              <a:t>… except for the problem of too many layers of indirection!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69DE-8661-2D4F-B0F4-85E27BE41DC8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 l="30214" t="17197" r="12331"/>
          <a:stretch>
            <a:fillRect/>
          </a:stretch>
        </p:blipFill>
        <p:spPr bwMode="auto">
          <a:xfrm>
            <a:off x="5960537" y="1842492"/>
            <a:ext cx="2997200" cy="287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417733" y="4724403"/>
            <a:ext cx="2144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Butler Lampson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TLBs vs. Caches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19C6-73FF-674A-9B0D-9F4E72DACF10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8668" y="2582325"/>
            <a:ext cx="1693333" cy="1583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7" idx="1"/>
          </p:cNvCxnSpPr>
          <p:nvPr/>
        </p:nvCxnSpPr>
        <p:spPr>
          <a:xfrm flipV="1">
            <a:off x="965200" y="3373958"/>
            <a:ext cx="643468" cy="12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27400" y="3386656"/>
            <a:ext cx="6011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45202" y="2633125"/>
            <a:ext cx="1693333" cy="1583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8" idx="1"/>
          </p:cNvCxnSpPr>
          <p:nvPr/>
        </p:nvCxnSpPr>
        <p:spPr>
          <a:xfrm flipV="1">
            <a:off x="5401734" y="3424758"/>
            <a:ext cx="643468" cy="12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763934" y="3445923"/>
            <a:ext cx="6011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5733" y="2658523"/>
            <a:ext cx="107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Address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61266" y="2480723"/>
            <a:ext cx="1075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at memory address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122334" y="2523057"/>
            <a:ext cx="1210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 Page Number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755466" y="2556924"/>
            <a:ext cx="1210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Page Number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7" idx="2"/>
          </p:cNvCxnSpPr>
          <p:nvPr/>
        </p:nvCxnSpPr>
        <p:spPr>
          <a:xfrm rot="16200000" flipH="1">
            <a:off x="2201335" y="4419590"/>
            <a:ext cx="516465" cy="8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6663268" y="4470390"/>
            <a:ext cx="516465" cy="8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31534" y="429259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miss: Access next cache level / main memory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27333" y="4309523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miss: Access Page Table in memory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86468" y="2819389"/>
            <a:ext cx="1701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/ Instruction Cache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595535" y="3141123"/>
            <a:ext cx="89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TLB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389-10EB-9445-9A72-341816864186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712" y="402550"/>
            <a:ext cx="8234432" cy="5334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Translation </a:t>
            </a:r>
            <a:r>
              <a:rPr lang="en-US" altLang="ko-KR" dirty="0" err="1">
                <a:ea typeface="굴림" charset="-127"/>
                <a:cs typeface="굴림" charset="-127"/>
              </a:rPr>
              <a:t>Lookaside</a:t>
            </a:r>
            <a:r>
              <a:rPr lang="en-US" altLang="ko-KR" dirty="0">
                <a:ea typeface="굴림" charset="-127"/>
                <a:cs typeface="굴림" charset="-127"/>
              </a:rPr>
              <a:t> </a:t>
            </a:r>
            <a:r>
              <a:rPr lang="en-US" altLang="ko-KR" dirty="0" smtClean="0">
                <a:ea typeface="굴림" charset="-127"/>
                <a:cs typeface="굴림" charset="-127"/>
              </a:rPr>
              <a:t>Buffers (TLB): </a:t>
            </a:r>
            <a:br>
              <a:rPr lang="en-US" altLang="ko-KR" dirty="0" smtClean="0">
                <a:ea typeface="굴림" charset="-127"/>
                <a:cs typeface="굴림" charset="-127"/>
              </a:rPr>
            </a:br>
            <a:r>
              <a:rPr lang="en-US" altLang="ko-KR" dirty="0" smtClean="0">
                <a:ea typeface="굴림" charset="-127"/>
                <a:cs typeface="굴림" charset="-127"/>
              </a:rPr>
              <a:t>More Detail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1628163" name="Rectangle 3"/>
          <p:cNvSpPr>
            <a:spLocks noChangeArrowheads="1"/>
          </p:cNvSpPr>
          <p:nvPr/>
        </p:nvSpPr>
        <p:spPr bwMode="auto">
          <a:xfrm>
            <a:off x="457200" y="1621758"/>
            <a:ext cx="8305800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Cache Page Table Entries in TLB</a:t>
            </a:r>
            <a:endParaRPr lang="en-US" altLang="ko-KR" sz="2400" dirty="0" smtClean="0">
              <a:solidFill>
                <a:srgbClr val="000000"/>
              </a:solidFill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ea typeface="굴림" charset="-127"/>
                <a:cs typeface="굴림" charset="-127"/>
              </a:rPr>
              <a:t>		TLB hit		</a:t>
            </a:r>
            <a:r>
              <a:rPr lang="en-US" altLang="ko-KR" sz="2400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=&gt;</a:t>
            </a:r>
            <a:r>
              <a:rPr lang="en-US" altLang="ko-KR" sz="2400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 </a:t>
            </a:r>
            <a:r>
              <a:rPr lang="en-US" altLang="ko-KR" sz="2400" i="1" dirty="0">
                <a:solidFill>
                  <a:srgbClr val="000000"/>
                </a:solidFill>
                <a:ea typeface="굴림" charset="-127"/>
                <a:cs typeface="굴림" charset="-127"/>
              </a:rPr>
              <a:t>Single Cycle Translation</a:t>
            </a:r>
            <a:endParaRPr lang="en-US" altLang="ko-KR" sz="2400" dirty="0">
              <a:solidFill>
                <a:srgbClr val="000000"/>
              </a:solidFill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ea typeface="굴림" charset="-127"/>
                <a:cs typeface="굴림" charset="-127"/>
              </a:rPr>
              <a:t>	     	TLB miss 	</a:t>
            </a:r>
            <a:r>
              <a:rPr lang="en-US" altLang="ko-KR" sz="2400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=&gt;</a:t>
            </a:r>
            <a:r>
              <a:rPr lang="en-US" altLang="ko-KR" sz="2400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 </a:t>
            </a:r>
            <a:r>
              <a:rPr lang="en-US" altLang="ko-KR" sz="2400" i="1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Access Page-Table to </a:t>
            </a:r>
            <a:r>
              <a:rPr lang="en-US" altLang="ko-KR" sz="2400" i="1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fill </a:t>
            </a:r>
            <a:endParaRPr lang="en-US" altLang="ko-KR" sz="2400" i="1" dirty="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  <p:sp>
        <p:nvSpPr>
          <p:cNvPr id="1628164" name="Rectangle 4"/>
          <p:cNvSpPr>
            <a:spLocks noChangeArrowheads="1"/>
          </p:cNvSpPr>
          <p:nvPr/>
        </p:nvSpPr>
        <p:spPr bwMode="auto">
          <a:xfrm>
            <a:off x="5387975" y="5838825"/>
            <a:ext cx="1600200" cy="279400"/>
          </a:xfrm>
          <a:prstGeom prst="rect">
            <a:avLst/>
          </a:prstGeom>
          <a:solidFill>
            <a:schemeClr val="folHlink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65" name="Rectangle 5"/>
          <p:cNvSpPr>
            <a:spLocks noChangeArrowheads="1"/>
          </p:cNvSpPr>
          <p:nvPr/>
        </p:nvSpPr>
        <p:spPr bwMode="auto">
          <a:xfrm>
            <a:off x="569913" y="4418013"/>
            <a:ext cx="3213100" cy="915987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66" name="Line 6"/>
          <p:cNvSpPr>
            <a:spLocks noChangeShapeType="1"/>
          </p:cNvSpPr>
          <p:nvPr/>
        </p:nvSpPr>
        <p:spPr bwMode="auto">
          <a:xfrm>
            <a:off x="585788" y="4721225"/>
            <a:ext cx="319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67" name="Line 7"/>
          <p:cNvSpPr>
            <a:spLocks noChangeShapeType="1"/>
          </p:cNvSpPr>
          <p:nvPr/>
        </p:nvSpPr>
        <p:spPr bwMode="auto">
          <a:xfrm>
            <a:off x="569913" y="4418013"/>
            <a:ext cx="0" cy="91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68" name="Line 8"/>
          <p:cNvSpPr>
            <a:spLocks noChangeShapeType="1"/>
          </p:cNvSpPr>
          <p:nvPr/>
        </p:nvSpPr>
        <p:spPr bwMode="auto">
          <a:xfrm>
            <a:off x="823913" y="4418013"/>
            <a:ext cx="0" cy="91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69" name="Line 9"/>
          <p:cNvSpPr>
            <a:spLocks noChangeShapeType="1"/>
          </p:cNvSpPr>
          <p:nvPr/>
        </p:nvSpPr>
        <p:spPr bwMode="auto">
          <a:xfrm>
            <a:off x="1314450" y="4430713"/>
            <a:ext cx="0" cy="903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70" name="Line 10"/>
          <p:cNvSpPr>
            <a:spLocks noChangeShapeType="1"/>
          </p:cNvSpPr>
          <p:nvPr/>
        </p:nvSpPr>
        <p:spPr bwMode="auto">
          <a:xfrm flipH="1">
            <a:off x="1065213" y="4418013"/>
            <a:ext cx="0" cy="91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71" name="Line 11"/>
          <p:cNvSpPr>
            <a:spLocks noChangeShapeType="1"/>
          </p:cNvSpPr>
          <p:nvPr/>
        </p:nvSpPr>
        <p:spPr bwMode="auto">
          <a:xfrm>
            <a:off x="2589213" y="4430713"/>
            <a:ext cx="0" cy="903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72" name="Rectangle 12"/>
          <p:cNvSpPr>
            <a:spLocks noChangeArrowheads="1"/>
          </p:cNvSpPr>
          <p:nvPr/>
        </p:nvSpPr>
        <p:spPr bwMode="auto">
          <a:xfrm>
            <a:off x="5430838" y="3714750"/>
            <a:ext cx="2476500" cy="279400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73" name="Line 13"/>
          <p:cNvSpPr>
            <a:spLocks noChangeShapeType="1"/>
          </p:cNvSpPr>
          <p:nvPr/>
        </p:nvSpPr>
        <p:spPr bwMode="auto">
          <a:xfrm>
            <a:off x="7031038" y="3727450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74" name="Rectangle 14"/>
          <p:cNvSpPr>
            <a:spLocks noChangeArrowheads="1"/>
          </p:cNvSpPr>
          <p:nvPr/>
        </p:nvSpPr>
        <p:spPr bwMode="auto">
          <a:xfrm>
            <a:off x="5759450" y="3667125"/>
            <a:ext cx="195377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VPN   	      offset</a:t>
            </a:r>
          </a:p>
        </p:txBody>
      </p:sp>
      <p:sp>
        <p:nvSpPr>
          <p:cNvPr id="1628175" name="Rectangle 15"/>
          <p:cNvSpPr>
            <a:spLocks noChangeArrowheads="1"/>
          </p:cNvSpPr>
          <p:nvPr/>
        </p:nvSpPr>
        <p:spPr bwMode="auto">
          <a:xfrm>
            <a:off x="565150" y="4379913"/>
            <a:ext cx="27782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600" dirty="0">
                <a:solidFill>
                  <a:srgbClr val="000000"/>
                </a:solidFill>
                <a:ea typeface="굴림" charset="-127"/>
                <a:cs typeface="굴림" charset="-127"/>
              </a:rPr>
              <a:t>V</a:t>
            </a:r>
            <a:r>
              <a:rPr lang="en-US" altLang="ko-KR" sz="1600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  R   W  X    </a:t>
            </a:r>
            <a:r>
              <a:rPr lang="en-US" altLang="ko-KR" sz="1800" dirty="0">
                <a:solidFill>
                  <a:srgbClr val="000000"/>
                </a:solidFill>
                <a:ea typeface="굴림" charset="-127"/>
                <a:cs typeface="굴림" charset="-127"/>
              </a:rPr>
              <a:t>tag       </a:t>
            </a:r>
            <a:r>
              <a:rPr lang="en-US" altLang="ko-KR" sz="1800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        PPN</a:t>
            </a:r>
            <a:endParaRPr lang="en-US" altLang="ko-KR" sz="1800" dirty="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  <p:sp>
        <p:nvSpPr>
          <p:cNvPr id="1628176" name="Rectangle 16"/>
          <p:cNvSpPr>
            <a:spLocks noChangeArrowheads="1"/>
          </p:cNvSpPr>
          <p:nvPr/>
        </p:nvSpPr>
        <p:spPr bwMode="auto">
          <a:xfrm>
            <a:off x="3122674" y="5723467"/>
            <a:ext cx="22110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ea typeface="굴림" charset="-127"/>
                <a:cs typeface="굴림" charset="-127"/>
              </a:rPr>
              <a:t>physical address</a:t>
            </a:r>
          </a:p>
        </p:txBody>
      </p:sp>
      <p:sp>
        <p:nvSpPr>
          <p:cNvPr id="1628177" name="Rectangle 17"/>
          <p:cNvSpPr>
            <a:spLocks noChangeArrowheads="1"/>
          </p:cNvSpPr>
          <p:nvPr/>
        </p:nvSpPr>
        <p:spPr bwMode="auto">
          <a:xfrm>
            <a:off x="5386388" y="5826125"/>
            <a:ext cx="2476500" cy="279400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78" name="Line 18"/>
          <p:cNvSpPr>
            <a:spLocks noChangeShapeType="1"/>
          </p:cNvSpPr>
          <p:nvPr/>
        </p:nvSpPr>
        <p:spPr bwMode="auto">
          <a:xfrm>
            <a:off x="6986588" y="5838825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79" name="Rectangle 19"/>
          <p:cNvSpPr>
            <a:spLocks noChangeArrowheads="1"/>
          </p:cNvSpPr>
          <p:nvPr/>
        </p:nvSpPr>
        <p:spPr bwMode="auto">
          <a:xfrm>
            <a:off x="5740400" y="5791200"/>
            <a:ext cx="2016579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ea typeface="굴림" charset="-127"/>
                <a:cs typeface="굴림" charset="-127"/>
              </a:rPr>
              <a:t>PPN	    </a:t>
            </a:r>
            <a:r>
              <a:rPr lang="en-US" altLang="ko-KR" sz="1800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           offset</a:t>
            </a:r>
            <a:endParaRPr lang="en-US" altLang="ko-KR" sz="1800" dirty="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  <p:sp>
        <p:nvSpPr>
          <p:cNvPr id="1628181" name="Line 21"/>
          <p:cNvSpPr>
            <a:spLocks noChangeShapeType="1"/>
          </p:cNvSpPr>
          <p:nvPr/>
        </p:nvSpPr>
        <p:spPr bwMode="auto">
          <a:xfrm>
            <a:off x="7661275" y="39909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82" name="Freeform 22"/>
          <p:cNvSpPr>
            <a:spLocks/>
          </p:cNvSpPr>
          <p:nvPr/>
        </p:nvSpPr>
        <p:spPr bwMode="auto">
          <a:xfrm>
            <a:off x="3200400" y="5334000"/>
            <a:ext cx="2979738" cy="452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1876" y="71"/>
              </a:cxn>
              <a:cxn ang="0">
                <a:pos x="1876" y="284"/>
              </a:cxn>
            </a:cxnLst>
            <a:rect l="0" t="0" r="r" b="b"/>
            <a:pathLst>
              <a:path w="1877" h="285">
                <a:moveTo>
                  <a:pt x="0" y="0"/>
                </a:moveTo>
                <a:lnTo>
                  <a:pt x="0" y="71"/>
                </a:lnTo>
                <a:lnTo>
                  <a:pt x="1876" y="71"/>
                </a:lnTo>
                <a:lnTo>
                  <a:pt x="1876" y="28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83" name="Line 23"/>
          <p:cNvSpPr>
            <a:spLocks noChangeShapeType="1"/>
          </p:cNvSpPr>
          <p:nvPr/>
        </p:nvSpPr>
        <p:spPr bwMode="auto">
          <a:xfrm>
            <a:off x="1557338" y="4424363"/>
            <a:ext cx="0" cy="909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84" name="Line 24"/>
          <p:cNvSpPr>
            <a:spLocks noChangeShapeType="1"/>
          </p:cNvSpPr>
          <p:nvPr/>
        </p:nvSpPr>
        <p:spPr bwMode="auto">
          <a:xfrm flipH="1">
            <a:off x="1981200" y="5334000"/>
            <a:ext cx="0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85" name="Rectangle 25"/>
          <p:cNvSpPr>
            <a:spLocks noChangeArrowheads="1"/>
          </p:cNvSpPr>
          <p:nvPr/>
        </p:nvSpPr>
        <p:spPr bwMode="auto">
          <a:xfrm>
            <a:off x="1676400" y="5638800"/>
            <a:ext cx="66078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>
                <a:solidFill>
                  <a:srgbClr val="000000"/>
                </a:solidFill>
                <a:ea typeface="굴림" charset="-127"/>
                <a:cs typeface="굴림" charset="-127"/>
              </a:rPr>
              <a:t>hit?</a:t>
            </a:r>
          </a:p>
        </p:txBody>
      </p:sp>
      <p:sp>
        <p:nvSpPr>
          <p:cNvPr id="1628186" name="Line 26"/>
          <p:cNvSpPr>
            <a:spLocks noChangeShapeType="1"/>
          </p:cNvSpPr>
          <p:nvPr/>
        </p:nvSpPr>
        <p:spPr bwMode="auto">
          <a:xfrm>
            <a:off x="576263" y="5011738"/>
            <a:ext cx="319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87" name="Freeform 27"/>
          <p:cNvSpPr>
            <a:spLocks/>
          </p:cNvSpPr>
          <p:nvPr/>
        </p:nvSpPr>
        <p:spPr bwMode="auto">
          <a:xfrm>
            <a:off x="2022475" y="3981450"/>
            <a:ext cx="4114800" cy="438150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2592" y="96"/>
              </a:cxn>
              <a:cxn ang="0">
                <a:pos x="0" y="96"/>
              </a:cxn>
              <a:cxn ang="0">
                <a:pos x="0" y="288"/>
              </a:cxn>
            </a:cxnLst>
            <a:rect l="0" t="0" r="r" b="b"/>
            <a:pathLst>
              <a:path w="2592" h="288">
                <a:moveTo>
                  <a:pt x="2592" y="0"/>
                </a:moveTo>
                <a:lnTo>
                  <a:pt x="2592" y="96"/>
                </a:lnTo>
                <a:lnTo>
                  <a:pt x="0" y="96"/>
                </a:lnTo>
                <a:lnTo>
                  <a:pt x="0" y="28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88" name="Text Box 28"/>
          <p:cNvSpPr txBox="1">
            <a:spLocks noChangeArrowheads="1"/>
          </p:cNvSpPr>
          <p:nvPr/>
        </p:nvSpPr>
        <p:spPr bwMode="auto">
          <a:xfrm>
            <a:off x="3851275" y="4357688"/>
            <a:ext cx="28444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(VPN = virtual page number)</a:t>
            </a:r>
            <a:endParaRPr lang="en-US" altLang="ko-KR" sz="200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  <p:sp>
        <p:nvSpPr>
          <p:cNvPr id="1628189" name="Text Box 29"/>
          <p:cNvSpPr txBox="1">
            <a:spLocks noChangeArrowheads="1"/>
          </p:cNvSpPr>
          <p:nvPr/>
        </p:nvSpPr>
        <p:spPr bwMode="auto">
          <a:xfrm>
            <a:off x="3810000" y="4953000"/>
            <a:ext cx="297595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(PPN = physical page number)</a:t>
            </a:r>
            <a:endParaRPr lang="en-US" altLang="ko-KR" sz="200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E505-FA41-6044-9563-F7687CD9CE87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68867" y="3716867"/>
            <a:ext cx="185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Split into T, I, O!</a:t>
            </a:r>
            <a:endParaRPr lang="en-US" sz="2000" dirty="0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3215807" y="3615268"/>
            <a:ext cx="202055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virtual address</a:t>
            </a:r>
            <a:endParaRPr lang="en-US" altLang="ko-KR" sz="2400" dirty="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TLB Design</a:t>
            </a:r>
            <a:endParaRPr lang="en-US" altLang="ko-KR" dirty="0"/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Typically 32-128 entries</a:t>
            </a:r>
          </a:p>
          <a:p>
            <a:pPr lvl="1"/>
            <a:r>
              <a:rPr lang="en-US" altLang="ko-KR" dirty="0" smtClean="0"/>
              <a:t>Usually </a:t>
            </a:r>
            <a:r>
              <a:rPr lang="en-US" altLang="ko-KR" dirty="0" smtClean="0"/>
              <a:t>fully/highly </a:t>
            </a:r>
            <a:r>
              <a:rPr lang="en-US" altLang="ko-KR" dirty="0" smtClean="0"/>
              <a:t>associative: why wouldn’t direct mapped work?</a:t>
            </a:r>
          </a:p>
          <a:p>
            <a:pPr lvl="1"/>
            <a:r>
              <a:rPr lang="en-US" altLang="ko-KR" dirty="0" smtClean="0"/>
              <a:t>Each entry maps a large page, hence less spatial locality </a:t>
            </a:r>
            <a:r>
              <a:rPr lang="en-US" altLang="ko-KR" i="1" dirty="0" smtClean="0"/>
              <a:t>across </a:t>
            </a:r>
            <a:r>
              <a:rPr lang="en-US" altLang="ko-KR" dirty="0" smtClean="0"/>
              <a:t>pages</a:t>
            </a:r>
          </a:p>
          <a:p>
            <a:r>
              <a:rPr lang="en-US" altLang="ko-KR" dirty="0" smtClean="0"/>
              <a:t>A </a:t>
            </a:r>
            <a:r>
              <a:rPr lang="en-US" altLang="ko-KR" i="1" dirty="0" smtClean="0"/>
              <a:t>memory management unit </a:t>
            </a:r>
            <a:r>
              <a:rPr lang="en-US" altLang="ko-KR" dirty="0" smtClean="0"/>
              <a:t>(MMU) is hardware that walks the page tables and reloads the TLB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6ECA-5121-244F-93EE-BEF1F3E69654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36D-2362-D64E-A858-5200C07DF98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Virtual Memory Intro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Page Tables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Translation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Lookaside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Buffer</a:t>
            </a:r>
          </a:p>
          <a:p>
            <a:r>
              <a:rPr lang="en-US" dirty="0" smtClean="0"/>
              <a:t>Break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Demand Paging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Putting it all Together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62F7-4132-0F44-B010-D23C7FD5DDB5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Virtual Memory Intro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Page Tables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Translation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Lookaside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Buffer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Demand Paging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Putting it all Together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62F7-4132-0F44-B010-D23C7FD5DDB5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5844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Historical Retrospective:</a:t>
            </a:r>
            <a:br>
              <a:rPr lang="en-US" altLang="ko-KR" dirty="0" smtClean="0"/>
            </a:br>
            <a:r>
              <a:rPr lang="en-US" altLang="ko-KR" dirty="0" smtClean="0"/>
              <a:t>1960 versus 2010</a:t>
            </a:r>
            <a:endParaRPr lang="en-US" altLang="ko-KR" dirty="0"/>
          </a:p>
        </p:txBody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Memory used to be very expensive, and amount available to the processor was highly limited</a:t>
            </a:r>
          </a:p>
          <a:p>
            <a:pPr lvl="1"/>
            <a:r>
              <a:rPr lang="en-US" altLang="ko-KR" dirty="0" smtClean="0"/>
              <a:t>Now memory is cheap: </a:t>
            </a:r>
            <a:r>
              <a:rPr lang="en-US" altLang="ko-KR" dirty="0" smtClean="0"/>
              <a:t>&lt;$10 </a:t>
            </a:r>
            <a:r>
              <a:rPr lang="en-US" altLang="ko-KR" dirty="0" smtClean="0"/>
              <a:t>per </a:t>
            </a:r>
            <a:r>
              <a:rPr lang="en-US" altLang="ko-KR" dirty="0" err="1" smtClean="0"/>
              <a:t>GByte</a:t>
            </a:r>
            <a:endParaRPr lang="en-US" altLang="ko-KR" dirty="0" smtClean="0"/>
          </a:p>
          <a:p>
            <a:r>
              <a:rPr lang="en-US" altLang="ko-KR" dirty="0" smtClean="0"/>
              <a:t>Many apps’ data could not fit in main memory, e.g., payroll</a:t>
            </a:r>
          </a:p>
          <a:p>
            <a:pPr lvl="1"/>
            <a:r>
              <a:rPr lang="en-US" altLang="ko-KR" dirty="0" smtClean="0"/>
              <a:t>Paged memory system reduced fragmentation but still required whole program to be resident in the main memory</a:t>
            </a:r>
          </a:p>
          <a:p>
            <a:pPr lvl="1"/>
            <a:r>
              <a:rPr lang="en-US" altLang="ko-KR" dirty="0" smtClean="0"/>
              <a:t>For good performance, buy enough memory to hold your apps</a:t>
            </a:r>
          </a:p>
          <a:p>
            <a:r>
              <a:rPr lang="en-US" altLang="ko-KR" dirty="0" smtClean="0"/>
              <a:t>Programmers moved the data back and forth from the </a:t>
            </a:r>
            <a:r>
              <a:rPr lang="en-US" altLang="ko-KR" dirty="0" smtClean="0"/>
              <a:t>disk store </a:t>
            </a:r>
            <a:r>
              <a:rPr lang="en-US" altLang="ko-KR" dirty="0" smtClean="0"/>
              <a:t>by overlaying it repeatedly on the primary store</a:t>
            </a:r>
          </a:p>
          <a:p>
            <a:pPr lvl="1"/>
            <a:r>
              <a:rPr lang="en-US" altLang="ko-KR" dirty="0" smtClean="0"/>
              <a:t>Programmers no longer need to worry about this level of detail anymore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F2D9-F568-2D4E-9403-3182AF911B58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A784-13AC-F34A-8DAA-8660867687B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1344-FAE5-7845-8357-6B9686E8973E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09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altLang="ko-KR" i="1" dirty="0">
                <a:ea typeface="굴림" charset="-127"/>
                <a:cs typeface="굴림" charset="-127"/>
              </a:rPr>
              <a:t>Demand </a:t>
            </a:r>
            <a:r>
              <a:rPr lang="en-US" altLang="ko-KR" dirty="0">
                <a:ea typeface="굴림" charset="-127"/>
                <a:cs typeface="굴림" charset="-127"/>
              </a:rPr>
              <a:t>Paging in Atlas (1962)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38700" y="1460500"/>
            <a:ext cx="3860800" cy="4013200"/>
            <a:chOff x="440" y="920"/>
            <a:chExt cx="2432" cy="2528"/>
          </a:xfrm>
        </p:grpSpPr>
        <p:sp>
          <p:nvSpPr>
            <p:cNvPr id="1609732" name="Rectangle 4"/>
            <p:cNvSpPr>
              <a:spLocks noChangeArrowheads="1"/>
            </p:cNvSpPr>
            <p:nvPr/>
          </p:nvSpPr>
          <p:spPr bwMode="auto">
            <a:xfrm>
              <a:off x="440" y="920"/>
              <a:ext cx="2432" cy="25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9733" name="Rectangle 5"/>
            <p:cNvSpPr>
              <a:spLocks noChangeArrowheads="1"/>
            </p:cNvSpPr>
            <p:nvPr/>
          </p:nvSpPr>
          <p:spPr bwMode="auto">
            <a:xfrm>
              <a:off x="1922" y="2784"/>
              <a:ext cx="848" cy="6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000" dirty="0">
                  <a:ea typeface="굴림" charset="-127"/>
                  <a:cs typeface="굴림" charset="-127"/>
                </a:rPr>
                <a:t>Secondary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000" dirty="0" smtClean="0">
                  <a:ea typeface="굴림" charset="-127"/>
                  <a:cs typeface="굴림" charset="-127"/>
                </a:rPr>
                <a:t>(~disk)</a:t>
              </a:r>
              <a:endParaRPr lang="en-US" altLang="ko-KR" sz="2000" dirty="0">
                <a:ea typeface="굴림" charset="-127"/>
                <a:cs typeface="굴림" charset="-127"/>
              </a:endParaRPr>
            </a:p>
            <a:p>
              <a:pPr>
                <a:spcBef>
                  <a:spcPct val="0"/>
                </a:spcBef>
              </a:pPr>
              <a:r>
                <a:rPr lang="en-US" altLang="ko-KR" sz="2000" dirty="0">
                  <a:ea typeface="굴림" charset="-127"/>
                  <a:cs typeface="굴림" charset="-127"/>
                </a:rPr>
                <a:t>32x6 pages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6" y="1016"/>
              <a:ext cx="704" cy="1720"/>
              <a:chOff x="1976" y="1016"/>
              <a:chExt cx="704" cy="1720"/>
            </a:xfrm>
          </p:grpSpPr>
          <p:sp>
            <p:nvSpPr>
              <p:cNvPr id="1609735" name="Rectangle 7"/>
              <p:cNvSpPr>
                <a:spLocks noChangeArrowheads="1"/>
              </p:cNvSpPr>
              <p:nvPr/>
            </p:nvSpPr>
            <p:spPr bwMode="auto">
              <a:xfrm>
                <a:off x="1976" y="1016"/>
                <a:ext cx="704" cy="1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736" name="Line 8"/>
              <p:cNvSpPr>
                <a:spLocks noChangeShapeType="1"/>
              </p:cNvSpPr>
              <p:nvPr/>
            </p:nvSpPr>
            <p:spPr bwMode="auto">
              <a:xfrm>
                <a:off x="1976" y="1200"/>
                <a:ext cx="7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737" name="Line 9"/>
              <p:cNvSpPr>
                <a:spLocks noChangeShapeType="1"/>
              </p:cNvSpPr>
              <p:nvPr/>
            </p:nvSpPr>
            <p:spPr bwMode="auto">
              <a:xfrm>
                <a:off x="1976" y="1392"/>
                <a:ext cx="7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738" name="Line 10"/>
              <p:cNvSpPr>
                <a:spLocks noChangeShapeType="1"/>
              </p:cNvSpPr>
              <p:nvPr/>
            </p:nvSpPr>
            <p:spPr bwMode="auto">
              <a:xfrm>
                <a:off x="1976" y="1584"/>
                <a:ext cx="7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739" name="Line 11"/>
              <p:cNvSpPr>
                <a:spLocks noChangeShapeType="1"/>
              </p:cNvSpPr>
              <p:nvPr/>
            </p:nvSpPr>
            <p:spPr bwMode="auto">
              <a:xfrm>
                <a:off x="1976" y="1776"/>
                <a:ext cx="7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740" name="Line 12"/>
              <p:cNvSpPr>
                <a:spLocks noChangeShapeType="1"/>
              </p:cNvSpPr>
              <p:nvPr/>
            </p:nvSpPr>
            <p:spPr bwMode="auto">
              <a:xfrm>
                <a:off x="1976" y="1968"/>
                <a:ext cx="7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741" name="Line 13"/>
              <p:cNvSpPr>
                <a:spLocks noChangeShapeType="1"/>
              </p:cNvSpPr>
              <p:nvPr/>
            </p:nvSpPr>
            <p:spPr bwMode="auto">
              <a:xfrm>
                <a:off x="1976" y="2160"/>
                <a:ext cx="7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742" name="Line 14"/>
              <p:cNvSpPr>
                <a:spLocks noChangeShapeType="1"/>
              </p:cNvSpPr>
              <p:nvPr/>
            </p:nvSpPr>
            <p:spPr bwMode="auto">
              <a:xfrm>
                <a:off x="1976" y="2352"/>
                <a:ext cx="7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743" name="Line 15"/>
              <p:cNvSpPr>
                <a:spLocks noChangeShapeType="1"/>
              </p:cNvSpPr>
              <p:nvPr/>
            </p:nvSpPr>
            <p:spPr bwMode="auto">
              <a:xfrm>
                <a:off x="1976" y="2544"/>
                <a:ext cx="7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680" y="1064"/>
              <a:ext cx="704" cy="752"/>
              <a:chOff x="680" y="1064"/>
              <a:chExt cx="704" cy="752"/>
            </a:xfrm>
          </p:grpSpPr>
          <p:sp>
            <p:nvSpPr>
              <p:cNvPr id="1609745" name="Rectangle 17"/>
              <p:cNvSpPr>
                <a:spLocks noChangeArrowheads="1"/>
              </p:cNvSpPr>
              <p:nvPr/>
            </p:nvSpPr>
            <p:spPr bwMode="auto">
              <a:xfrm>
                <a:off x="680" y="1064"/>
                <a:ext cx="704" cy="75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746" name="Line 18"/>
              <p:cNvSpPr>
                <a:spLocks noChangeShapeType="1"/>
              </p:cNvSpPr>
              <p:nvPr/>
            </p:nvSpPr>
            <p:spPr bwMode="auto">
              <a:xfrm>
                <a:off x="680" y="1248"/>
                <a:ext cx="7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747" name="Line 19"/>
              <p:cNvSpPr>
                <a:spLocks noChangeShapeType="1"/>
              </p:cNvSpPr>
              <p:nvPr/>
            </p:nvSpPr>
            <p:spPr bwMode="auto">
              <a:xfrm>
                <a:off x="680" y="1440"/>
                <a:ext cx="7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748" name="Line 20"/>
              <p:cNvSpPr>
                <a:spLocks noChangeShapeType="1"/>
              </p:cNvSpPr>
              <p:nvPr/>
            </p:nvSpPr>
            <p:spPr bwMode="auto">
              <a:xfrm>
                <a:off x="680" y="1632"/>
                <a:ext cx="7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09749" name="Rectangle 21"/>
            <p:cNvSpPr>
              <a:spLocks noChangeArrowheads="1"/>
            </p:cNvSpPr>
            <p:nvPr/>
          </p:nvSpPr>
          <p:spPr bwMode="auto">
            <a:xfrm>
              <a:off x="548" y="1872"/>
              <a:ext cx="1407" cy="8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000" dirty="0" smtClean="0">
                  <a:ea typeface="굴림" charset="-127"/>
                  <a:cs typeface="굴림" charset="-127"/>
                </a:rPr>
                <a:t>Primary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000" dirty="0" smtClean="0">
                  <a:ea typeface="굴림" charset="-127"/>
                  <a:cs typeface="굴림" charset="-127"/>
                </a:rPr>
                <a:t>(~physical memory)</a:t>
              </a:r>
              <a:endParaRPr lang="en-US" altLang="ko-KR" sz="2000" dirty="0">
                <a:ea typeface="굴림" charset="-127"/>
                <a:cs typeface="굴림" charset="-127"/>
              </a:endParaRPr>
            </a:p>
            <a:p>
              <a:pPr>
                <a:spcBef>
                  <a:spcPct val="0"/>
                </a:spcBef>
              </a:pPr>
              <a:r>
                <a:rPr lang="en-US" altLang="ko-KR" sz="2000" dirty="0">
                  <a:ea typeface="굴림" charset="-127"/>
                  <a:cs typeface="굴림" charset="-127"/>
                </a:rPr>
                <a:t>32 Pages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000" dirty="0">
                  <a:ea typeface="굴림" charset="-127"/>
                  <a:cs typeface="굴림" charset="-127"/>
                </a:rPr>
                <a:t>512 words/page</a:t>
              </a:r>
            </a:p>
          </p:txBody>
        </p:sp>
        <p:sp>
          <p:nvSpPr>
            <p:cNvPr id="1609750" name="Rectangle 22"/>
            <p:cNvSpPr>
              <a:spLocks noChangeArrowheads="1"/>
            </p:cNvSpPr>
            <p:nvPr/>
          </p:nvSpPr>
          <p:spPr bwMode="auto">
            <a:xfrm>
              <a:off x="451" y="2919"/>
              <a:ext cx="794" cy="5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>
                  <a:ea typeface="굴림" charset="-127"/>
                  <a:cs typeface="굴림" charset="-127"/>
                </a:rPr>
                <a:t>Central 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>
                  <a:ea typeface="굴림" charset="-127"/>
                  <a:cs typeface="굴림" charset="-127"/>
                </a:rPr>
                <a:t>Memory</a:t>
              </a:r>
            </a:p>
          </p:txBody>
        </p:sp>
      </p:grpSp>
      <p:sp>
        <p:nvSpPr>
          <p:cNvPr id="1609751" name="Rectangle 23"/>
          <p:cNvSpPr>
            <a:spLocks noChangeArrowheads="1"/>
          </p:cNvSpPr>
          <p:nvPr/>
        </p:nvSpPr>
        <p:spPr bwMode="auto">
          <a:xfrm>
            <a:off x="481013" y="4951413"/>
            <a:ext cx="3762299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User sees 32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x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 6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x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 512 words</a:t>
            </a:r>
          </a:p>
          <a:p>
            <a:pPr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of storage</a:t>
            </a:r>
          </a:p>
        </p:txBody>
      </p:sp>
      <p:sp>
        <p:nvSpPr>
          <p:cNvPr id="1609752" name="Rectangle 24"/>
          <p:cNvSpPr>
            <a:spLocks noChangeArrowheads="1"/>
          </p:cNvSpPr>
          <p:nvPr/>
        </p:nvSpPr>
        <p:spPr bwMode="auto">
          <a:xfrm>
            <a:off x="481013" y="1497013"/>
            <a:ext cx="3589337" cy="23057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굴림" charset="-127"/>
                <a:cs typeface="굴림" charset="-127"/>
              </a:rPr>
              <a:t>“A </a:t>
            </a:r>
            <a:r>
              <a:rPr lang="en-US" altLang="ko-KR" sz="2400" dirty="0">
                <a:latin typeface="+mj-lt"/>
                <a:ea typeface="굴림" charset="-127"/>
                <a:cs typeface="굴림" charset="-127"/>
              </a:rPr>
              <a:t>page from secondary</a:t>
            </a:r>
          </a:p>
          <a:p>
            <a:pPr algn="l">
              <a:spcBef>
                <a:spcPct val="0"/>
              </a:spcBef>
            </a:pPr>
            <a:r>
              <a:rPr lang="en-US" altLang="ko-KR" sz="2400" dirty="0">
                <a:latin typeface="+mj-lt"/>
                <a:ea typeface="굴림" charset="-127"/>
                <a:cs typeface="굴림" charset="-127"/>
              </a:rPr>
              <a:t>storage is brought into the primary storage whenever it is (implicitly) demanded by the processor.”</a:t>
            </a:r>
          </a:p>
          <a:p>
            <a:pPr algn="l">
              <a:spcBef>
                <a:spcPct val="0"/>
              </a:spcBef>
            </a:pPr>
            <a:r>
              <a:rPr lang="en-US" altLang="ko-KR" sz="2400" dirty="0">
                <a:latin typeface="+mj-lt"/>
                <a:ea typeface="굴림" charset="-127"/>
                <a:cs typeface="굴림" charset="-127"/>
              </a:rPr>
              <a:t>		</a:t>
            </a:r>
            <a:r>
              <a:rPr lang="en-US" altLang="ko-KR" sz="2400" i="1" dirty="0">
                <a:latin typeface="+mj-lt"/>
                <a:ea typeface="굴림" charset="-127"/>
                <a:cs typeface="굴림" charset="-127"/>
              </a:rPr>
              <a:t>Tom </a:t>
            </a:r>
            <a:r>
              <a:rPr lang="en-US" altLang="ko-KR" sz="2400" i="1" dirty="0" smtClean="0">
                <a:latin typeface="+mj-lt"/>
                <a:ea typeface="굴림" charset="-127"/>
                <a:cs typeface="굴림" charset="-127"/>
              </a:rPr>
              <a:t>Kilburn</a:t>
            </a:r>
            <a:endParaRPr lang="en-US" altLang="ko-KR" sz="2400" i="1" dirty="0">
              <a:latin typeface="+mj-lt"/>
              <a:ea typeface="굴림" charset="-127"/>
              <a:cs typeface="굴림" charset="-127"/>
            </a:endParaRPr>
          </a:p>
        </p:txBody>
      </p:sp>
      <p:sp>
        <p:nvSpPr>
          <p:cNvPr id="1609753" name="Text Box 25"/>
          <p:cNvSpPr txBox="1">
            <a:spLocks noChangeArrowheads="1"/>
          </p:cNvSpPr>
          <p:nvPr/>
        </p:nvSpPr>
        <p:spPr bwMode="auto">
          <a:xfrm>
            <a:off x="481013" y="4014788"/>
            <a:ext cx="3688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Primary memory as a </a:t>
            </a:r>
            <a:r>
              <a:rPr lang="en-US" altLang="ko-KR" sz="2400" i="1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cache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for secondary memory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EABE-0B07-7E4E-99DB-8BAFC49E6A20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9751" grpId="0"/>
      <p:bldP spid="16097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required pages no longer fit into Physical Memory?</a:t>
            </a:r>
          </a:p>
          <a:p>
            <a:pPr lvl="1"/>
            <a:r>
              <a:rPr lang="en-US" dirty="0" smtClean="0"/>
              <a:t>Think running out of RAM on a machine</a:t>
            </a:r>
          </a:p>
          <a:p>
            <a:r>
              <a:rPr lang="en-US" dirty="0" smtClean="0"/>
              <a:t>Physical memory becomes a cache for disk.</a:t>
            </a:r>
          </a:p>
          <a:p>
            <a:pPr lvl="1"/>
            <a:r>
              <a:rPr lang="en-US" dirty="0" smtClean="0"/>
              <a:t>Page not found in memory =&gt; </a:t>
            </a:r>
            <a:r>
              <a:rPr lang="en-US" b="1" i="1" dirty="0" smtClean="0"/>
              <a:t>Page Fault</a:t>
            </a:r>
            <a:r>
              <a:rPr lang="en-US" dirty="0" smtClean="0"/>
              <a:t>, must retrieve it from disk.</a:t>
            </a:r>
          </a:p>
          <a:p>
            <a:pPr lvl="1"/>
            <a:r>
              <a:rPr lang="en-US" dirty="0" smtClean="0"/>
              <a:t>Memory full? Invoke replacement policy to swap pages back to disk.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19C6-73FF-674A-9B0D-9F4E72DACF10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DF89-859C-C141-8BCD-92BB396B1E89}" type="slidenum">
              <a:rPr lang="en-US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Demand </a:t>
            </a:r>
            <a:r>
              <a:rPr lang="en-US" altLang="ko-KR" dirty="0">
                <a:ea typeface="굴림" charset="-127"/>
                <a:cs typeface="굴림" charset="-127"/>
              </a:rPr>
              <a:t>Paging Scheme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1428750"/>
            <a:ext cx="7748587" cy="48958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3200" dirty="0">
                <a:ea typeface="굴림" charset="-127"/>
                <a:cs typeface="굴림" charset="-127"/>
              </a:rPr>
              <a:t>On a </a:t>
            </a:r>
            <a:r>
              <a:rPr lang="en-US" altLang="ko-KR" sz="3200" i="1" dirty="0">
                <a:solidFill>
                  <a:srgbClr val="FF0000"/>
                </a:solidFill>
                <a:ea typeface="굴림" charset="-127"/>
                <a:cs typeface="굴림" charset="-127"/>
              </a:rPr>
              <a:t>page fault</a:t>
            </a:r>
            <a:r>
              <a:rPr lang="en-US" altLang="ko-KR" sz="3200" dirty="0">
                <a:ea typeface="굴림" charset="-127"/>
                <a:cs typeface="굴림" charset="-127"/>
              </a:rPr>
              <a:t>: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charset="-127"/>
                <a:cs typeface="굴림" charset="-127"/>
              </a:rPr>
              <a:t>Allocate a free page in memory, if available.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charset="-127"/>
                <a:cs typeface="굴림" charset="-127"/>
              </a:rPr>
              <a:t>If </a:t>
            </a:r>
            <a:r>
              <a:rPr lang="en-US" altLang="ko-KR" sz="2400" dirty="0">
                <a:ea typeface="굴림" charset="-127"/>
                <a:cs typeface="굴림" charset="-127"/>
              </a:rPr>
              <a:t>no free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page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s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, invoke replacement policy to select page to swap out.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charset="-127"/>
                <a:cs typeface="굴림" charset="-127"/>
              </a:rPr>
              <a:t>Replaced </a:t>
            </a:r>
            <a:r>
              <a:rPr lang="en-US" altLang="ko-KR" sz="2400" dirty="0">
                <a:ea typeface="굴림" charset="-127"/>
                <a:cs typeface="굴림" charset="-127"/>
              </a:rPr>
              <a:t>page is written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to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disk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i="1" dirty="0" smtClean="0">
                <a:ea typeface="굴림" charset="-127"/>
                <a:cs typeface="굴림" charset="-127"/>
              </a:rPr>
              <a:t>Page </a:t>
            </a:r>
            <a:r>
              <a:rPr lang="en-US" altLang="ko-KR" sz="2400" i="1" dirty="0">
                <a:ea typeface="굴림" charset="-127"/>
                <a:cs typeface="굴림" charset="-127"/>
              </a:rPr>
              <a:t>table is updated</a:t>
            </a:r>
            <a:r>
              <a:rPr lang="en-US" altLang="ko-KR" sz="2400" dirty="0">
                <a:ea typeface="굴림" charset="-127"/>
                <a:cs typeface="굴림" charset="-127"/>
              </a:rPr>
              <a:t>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- The entry for the replaced page is marked as invalid. The entry for the new page is filled in.</a:t>
            </a:r>
            <a:endParaRPr lang="en-US" altLang="ko-KR" sz="2400" dirty="0">
              <a:ea typeface="굴림" charset="-127"/>
              <a:cs typeface="굴림" charset="-127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9BFC-FEAE-AC42-9AA3-83FE342DE0A7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Paging</a:t>
            </a:r>
            <a:endParaRPr lang="en-US" dirty="0"/>
          </a:p>
        </p:txBody>
      </p:sp>
      <p:sp>
        <p:nvSpPr>
          <p:cNvPr id="307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36067"/>
          </a:xfrm>
        </p:spPr>
        <p:txBody>
          <a:bodyPr>
            <a:normAutofit/>
          </a:bodyPr>
          <a:lstStyle/>
          <a:p>
            <a:r>
              <a:rPr lang="en-US" dirty="0" smtClean="0"/>
              <a:t>OS </a:t>
            </a:r>
            <a:r>
              <a:rPr lang="en-US" dirty="0" smtClean="0"/>
              <a:t>must reserve </a:t>
            </a:r>
            <a:r>
              <a:rPr lang="en-US" dirty="0" smtClean="0">
                <a:solidFill>
                  <a:srgbClr val="FF0000"/>
                </a:solidFill>
              </a:rPr>
              <a:t>Swap Space </a:t>
            </a:r>
            <a:r>
              <a:rPr lang="en-US" dirty="0" smtClean="0"/>
              <a:t>on disk</a:t>
            </a:r>
            <a:br>
              <a:rPr lang="en-US" dirty="0" smtClean="0"/>
            </a:br>
            <a:r>
              <a:rPr lang="en-US" i="1" dirty="0" smtClean="0"/>
              <a:t>for each </a:t>
            </a:r>
            <a:r>
              <a:rPr lang="en-US" i="1" dirty="0" smtClean="0"/>
              <a:t>process</a:t>
            </a:r>
          </a:p>
          <a:p>
            <a:pPr lvl="1"/>
            <a:r>
              <a:rPr lang="en-US" dirty="0" smtClean="0"/>
              <a:t>Place to put swapped out pages.</a:t>
            </a:r>
            <a:endParaRPr lang="en-US" dirty="0" smtClean="0"/>
          </a:p>
          <a:p>
            <a:r>
              <a:rPr lang="en-US" dirty="0" smtClean="0"/>
              <a:t>To grow a process, ask Operating System</a:t>
            </a:r>
          </a:p>
          <a:p>
            <a:pPr lvl="1"/>
            <a:r>
              <a:rPr lang="en-US" dirty="0" smtClean="0"/>
              <a:t>If unused pages available, OS uses them first</a:t>
            </a:r>
          </a:p>
          <a:p>
            <a:pPr lvl="1"/>
            <a:r>
              <a:rPr lang="en-US" dirty="0" smtClean="0"/>
              <a:t>If not, OS swaps some old pages to disk</a:t>
            </a:r>
          </a:p>
          <a:p>
            <a:pPr lvl="1"/>
            <a:r>
              <a:rPr lang="en-US" dirty="0" smtClean="0"/>
              <a:t>(</a:t>
            </a:r>
            <a:r>
              <a:rPr lang="en-US" i="1" dirty="0" smtClean="0"/>
              <a:t>Least Recently Used </a:t>
            </a:r>
            <a:r>
              <a:rPr lang="en-US" dirty="0" smtClean="0"/>
              <a:t>to pick pages to swap)</a:t>
            </a:r>
          </a:p>
          <a:p>
            <a:r>
              <a:rPr lang="en-US" dirty="0" smtClean="0"/>
              <a:t>How/Why grow a process?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E928-2023-4C4D-ADD5-3F8971FE8CD7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Virtual Memory Intro</a:t>
            </a:r>
            <a:endParaRPr lang="en-US" dirty="0" smtClean="0"/>
          </a:p>
          <a:p>
            <a:r>
              <a:rPr lang="en-US" dirty="0" smtClean="0"/>
              <a:t>Page Tables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Translation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Lookaside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Buffer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Demand Paging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Putting it all Together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62F7-4132-0F44-B010-D23C7FD5DDB5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TLB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track of whether page needs to be written back to disk if its been modified</a:t>
            </a:r>
          </a:p>
          <a:p>
            <a:r>
              <a:rPr lang="en-US" dirty="0" smtClean="0"/>
              <a:t>Set “Page Dirty Bit” in TLB when any data in page is written</a:t>
            </a:r>
          </a:p>
          <a:p>
            <a:r>
              <a:rPr lang="en-US" dirty="0" smtClean="0"/>
              <a:t>When TLB entry replaced, corresponding Page Dirty Bit is set in Page Table Entry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BCD0-2454-DA4C-B676-147F8920D3AF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7D99-5CFA-7747-A245-D13B8DF6A751}" type="slidenum">
              <a:rPr lang="en-US"/>
              <a:pPr/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5228" y="96365"/>
            <a:ext cx="7950200" cy="10922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Modern </a:t>
            </a:r>
            <a:r>
              <a:rPr lang="en-US" altLang="ko-KR" dirty="0">
                <a:ea typeface="굴림" charset="-127"/>
                <a:cs typeface="굴림" charset="-127"/>
              </a:rPr>
              <a:t>Virtual Memory Systems</a:t>
            </a:r>
            <a:r>
              <a:rPr lang="en-US" altLang="ko-KR" sz="2000" dirty="0">
                <a:ea typeface="굴림" charset="-127"/>
                <a:cs typeface="굴림" charset="-127"/>
              </a:rPr>
              <a:t/>
            </a:r>
            <a:br>
              <a:rPr lang="en-US" altLang="ko-KR" sz="2000" dirty="0">
                <a:ea typeface="굴림" charset="-127"/>
                <a:cs typeface="굴림" charset="-127"/>
              </a:rPr>
            </a:br>
            <a:r>
              <a:rPr lang="en-US" altLang="ko-KR" sz="2000" dirty="0">
                <a:ea typeface="굴림" charset="-127"/>
                <a:cs typeface="굴림" charset="-127"/>
              </a:rPr>
              <a:t> </a:t>
            </a:r>
            <a:r>
              <a:rPr lang="en-US" altLang="ko-KR" sz="3111" i="1" dirty="0">
                <a:ea typeface="굴림" charset="-127"/>
                <a:cs typeface="굴림" charset="-127"/>
              </a:rPr>
              <a:t>Illusion of a large, private, uniform store</a:t>
            </a:r>
          </a:p>
        </p:txBody>
      </p:sp>
      <p:sp>
        <p:nvSpPr>
          <p:cNvPr id="1617924" name="Rectangle 4"/>
          <p:cNvSpPr>
            <a:spLocks noChangeArrowheads="1"/>
          </p:cNvSpPr>
          <p:nvPr/>
        </p:nvSpPr>
        <p:spPr bwMode="auto">
          <a:xfrm>
            <a:off x="279400" y="1449288"/>
            <a:ext cx="5477933" cy="51373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Protection &amp; Privacy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lvl="1" algn="l">
              <a:spcBef>
                <a:spcPct val="0"/>
              </a:spcBef>
            </a:pPr>
            <a:r>
              <a:rPr lang="en-US" altLang="ko-KR" sz="2000" dirty="0">
                <a:ea typeface="굴림" charset="-127"/>
                <a:cs typeface="굴림" charset="-127"/>
              </a:rPr>
              <a:t>S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everal </a:t>
            </a:r>
            <a:r>
              <a:rPr lang="en-US" altLang="ko-KR" sz="2000" dirty="0">
                <a:ea typeface="굴림" charset="-127"/>
                <a:cs typeface="굴림" charset="-127"/>
              </a:rPr>
              <a:t>users, each with their private address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Space </a:t>
            </a:r>
            <a:r>
              <a:rPr lang="en-US" altLang="ko-KR" sz="2000" dirty="0">
                <a:ea typeface="굴림" charset="-127"/>
                <a:cs typeface="굴림" charset="-127"/>
              </a:rPr>
              <a:t>and one or more shared address spaces</a:t>
            </a:r>
          </a:p>
          <a:p>
            <a:pPr algn="l">
              <a:spcBef>
                <a:spcPct val="0"/>
              </a:spcBef>
            </a:pPr>
            <a:r>
              <a:rPr lang="en-US" altLang="ko-KR" sz="2000" dirty="0">
                <a:ea typeface="굴림" charset="-127"/>
                <a:cs typeface="굴림" charset="-127"/>
              </a:rPr>
              <a:t>		</a:t>
            </a:r>
          </a:p>
          <a:p>
            <a:pPr algn="l">
              <a:spcBef>
                <a:spcPct val="0"/>
              </a:spcBef>
            </a:pPr>
            <a:endParaRPr lang="en-US" altLang="ko-KR" sz="2000" dirty="0"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Demand Paging</a:t>
            </a:r>
          </a:p>
          <a:p>
            <a:pPr lvl="1" algn="l">
              <a:spcBef>
                <a:spcPct val="0"/>
              </a:spcBef>
            </a:pPr>
            <a:r>
              <a:rPr lang="en-US" altLang="ko-KR" sz="2000" dirty="0">
                <a:ea typeface="굴림" charset="-127"/>
                <a:cs typeface="굴림" charset="-127"/>
              </a:rPr>
              <a:t>Provides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ability </a:t>
            </a:r>
            <a:r>
              <a:rPr lang="en-US" altLang="ko-KR" sz="2000" dirty="0">
                <a:ea typeface="굴림" charset="-127"/>
                <a:cs typeface="굴림" charset="-127"/>
              </a:rPr>
              <a:t>to run programs larger than the primary memory</a:t>
            </a:r>
          </a:p>
          <a:p>
            <a:pPr lvl="1" algn="l">
              <a:spcBef>
                <a:spcPct val="0"/>
              </a:spcBef>
            </a:pPr>
            <a:endParaRPr lang="en-US" altLang="ko-KR" sz="2000" dirty="0">
              <a:ea typeface="굴림" charset="-127"/>
              <a:cs typeface="굴림" charset="-127"/>
            </a:endParaRPr>
          </a:p>
          <a:p>
            <a:pPr lvl="1" algn="l">
              <a:spcBef>
                <a:spcPct val="0"/>
              </a:spcBef>
            </a:pPr>
            <a:r>
              <a:rPr lang="en-US" altLang="ko-KR" sz="2000" dirty="0">
                <a:ea typeface="굴림" charset="-127"/>
                <a:cs typeface="굴림" charset="-127"/>
              </a:rPr>
              <a:t>Hides differences in machine configurations</a:t>
            </a:r>
          </a:p>
          <a:p>
            <a:pPr lvl="1" algn="l">
              <a:spcBef>
                <a:spcPct val="0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		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2400" i="1" dirty="0" smtClean="0">
                <a:ea typeface="굴림" charset="-127"/>
                <a:cs typeface="굴림" charset="-127"/>
              </a:rPr>
              <a:t>Price </a:t>
            </a:r>
            <a:r>
              <a:rPr lang="en-US" altLang="ko-KR" sz="2400" i="1" dirty="0">
                <a:ea typeface="굴림" charset="-127"/>
                <a:cs typeface="굴림" charset="-127"/>
              </a:rPr>
              <a:t>is address translation on</a:t>
            </a:r>
            <a:r>
              <a:rPr lang="en-US" altLang="ko-KR" sz="2400" i="1" dirty="0" smtClean="0">
                <a:ea typeface="굴림" charset="-127"/>
                <a:cs typeface="굴림" charset="-127"/>
              </a:rPr>
              <a:t> each </a:t>
            </a:r>
            <a:r>
              <a:rPr lang="en-US" altLang="ko-KR" sz="2400" i="1" dirty="0">
                <a:ea typeface="굴림" charset="-127"/>
                <a:cs typeface="굴림" charset="-127"/>
              </a:rPr>
              <a:t>memory </a:t>
            </a:r>
            <a:r>
              <a:rPr lang="en-US" altLang="ko-KR" sz="2400" i="1" dirty="0" smtClean="0">
                <a:ea typeface="굴림" charset="-127"/>
                <a:cs typeface="굴림" charset="-127"/>
              </a:rPr>
              <a:t>reference;</a:t>
            </a:r>
          </a:p>
          <a:p>
            <a:pPr algn="l">
              <a:spcBef>
                <a:spcPct val="0"/>
              </a:spcBef>
            </a:pPr>
            <a:r>
              <a:rPr lang="en-US" altLang="ko-KR" sz="2400" i="1" dirty="0" smtClean="0">
                <a:ea typeface="굴림" charset="-127"/>
                <a:cs typeface="굴림" charset="-127"/>
              </a:rPr>
              <a:t>And disk </a:t>
            </a:r>
            <a:r>
              <a:rPr lang="en-US" altLang="ko-KR" sz="2400" i="1" dirty="0" smtClean="0">
                <a:ea typeface="굴림" charset="-127"/>
                <a:cs typeface="굴림" charset="-127"/>
              </a:rPr>
              <a:t>so slow that performance suffers if going to disk all the time (“thrashing”)</a:t>
            </a:r>
            <a:endParaRPr lang="en-US" altLang="ko-KR" sz="2400" i="1" dirty="0">
              <a:ea typeface="굴림" charset="-127"/>
              <a:cs typeface="굴림" charset="-127"/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6248400" y="1444255"/>
            <a:ext cx="1117600" cy="1498600"/>
            <a:chOff x="6705600" y="1028700"/>
            <a:chExt cx="1117600" cy="1498600"/>
          </a:xfrm>
        </p:grpSpPr>
        <p:sp>
          <p:nvSpPr>
            <p:cNvPr id="1617925" name="Rectangle 5"/>
            <p:cNvSpPr>
              <a:spLocks noChangeArrowheads="1"/>
            </p:cNvSpPr>
            <p:nvPr/>
          </p:nvSpPr>
          <p:spPr bwMode="auto">
            <a:xfrm>
              <a:off x="6705600" y="1028700"/>
              <a:ext cx="812800" cy="431800"/>
            </a:xfrm>
            <a:prstGeom prst="rect">
              <a:avLst/>
            </a:prstGeom>
            <a:solidFill>
              <a:srgbClr val="FFA74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26" name="Rectangle 6"/>
            <p:cNvSpPr>
              <a:spLocks noChangeArrowheads="1"/>
            </p:cNvSpPr>
            <p:nvPr/>
          </p:nvSpPr>
          <p:spPr bwMode="auto">
            <a:xfrm>
              <a:off x="6705600" y="1485900"/>
              <a:ext cx="812800" cy="736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27" name="Rectangle 7"/>
            <p:cNvSpPr>
              <a:spLocks noChangeArrowheads="1"/>
            </p:cNvSpPr>
            <p:nvPr/>
          </p:nvSpPr>
          <p:spPr bwMode="auto">
            <a:xfrm>
              <a:off x="6858000" y="1638300"/>
              <a:ext cx="812800" cy="736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28" name="Rectangle 8"/>
            <p:cNvSpPr>
              <a:spLocks noChangeArrowheads="1"/>
            </p:cNvSpPr>
            <p:nvPr/>
          </p:nvSpPr>
          <p:spPr bwMode="auto">
            <a:xfrm>
              <a:off x="7010400" y="1790700"/>
              <a:ext cx="812800" cy="736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29" name="Rectangle 9"/>
            <p:cNvSpPr>
              <a:spLocks noChangeArrowheads="1"/>
            </p:cNvSpPr>
            <p:nvPr/>
          </p:nvSpPr>
          <p:spPr bwMode="auto">
            <a:xfrm>
              <a:off x="6858000" y="1028700"/>
              <a:ext cx="470407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>
                  <a:ea typeface="굴림" charset="-127"/>
                  <a:cs typeface="굴림" charset="-127"/>
                </a:rPr>
                <a:t>OS</a:t>
              </a:r>
            </a:p>
          </p:txBody>
        </p:sp>
        <p:sp>
          <p:nvSpPr>
            <p:cNvPr id="1617930" name="Rectangle 10"/>
            <p:cNvSpPr>
              <a:spLocks noChangeArrowheads="1"/>
            </p:cNvSpPr>
            <p:nvPr/>
          </p:nvSpPr>
          <p:spPr bwMode="auto">
            <a:xfrm>
              <a:off x="6983413" y="1962150"/>
              <a:ext cx="67408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 dirty="0" err="1">
                  <a:ea typeface="굴림" charset="-127"/>
                  <a:cs typeface="굴림" charset="-127"/>
                </a:rPr>
                <a:t>user</a:t>
              </a:r>
              <a:r>
                <a:rPr lang="en-US" altLang="ko-KR" sz="2000" baseline="-25000" dirty="0" err="1">
                  <a:ea typeface="굴림" charset="-127"/>
                  <a:cs typeface="굴림" charset="-127"/>
                </a:rPr>
                <a:t>i</a:t>
              </a:r>
              <a:endParaRPr lang="en-US" altLang="ko-KR" sz="2000" baseline="-25000" dirty="0">
                <a:ea typeface="굴림" charset="-127"/>
                <a:cs typeface="굴림" charset="-127"/>
              </a:endParaRP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6115050" y="2890670"/>
            <a:ext cx="2460625" cy="2481060"/>
            <a:chOff x="5756275" y="2722765"/>
            <a:chExt cx="2460625" cy="2481060"/>
          </a:xfrm>
        </p:grpSpPr>
        <p:sp>
          <p:nvSpPr>
            <p:cNvPr id="1617922" name="AutoShape 2"/>
            <p:cNvSpPr>
              <a:spLocks noChangeArrowheads="1"/>
            </p:cNvSpPr>
            <p:nvPr/>
          </p:nvSpPr>
          <p:spPr bwMode="auto">
            <a:xfrm>
              <a:off x="6997700" y="3070225"/>
              <a:ext cx="1219200" cy="2133600"/>
            </a:xfrm>
            <a:prstGeom prst="can">
              <a:avLst>
                <a:gd name="adj" fmla="val 3776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31" name="Rectangle 11"/>
            <p:cNvSpPr>
              <a:spLocks noChangeArrowheads="1"/>
            </p:cNvSpPr>
            <p:nvPr/>
          </p:nvSpPr>
          <p:spPr bwMode="auto">
            <a:xfrm>
              <a:off x="5943600" y="3883025"/>
              <a:ext cx="660400" cy="584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32" name="Line 12"/>
            <p:cNvSpPr>
              <a:spLocks noChangeShapeType="1"/>
            </p:cNvSpPr>
            <p:nvPr/>
          </p:nvSpPr>
          <p:spPr bwMode="auto">
            <a:xfrm>
              <a:off x="5943600" y="4022725"/>
              <a:ext cx="660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33" name="Line 13"/>
            <p:cNvSpPr>
              <a:spLocks noChangeShapeType="1"/>
            </p:cNvSpPr>
            <p:nvPr/>
          </p:nvSpPr>
          <p:spPr bwMode="auto">
            <a:xfrm>
              <a:off x="5943600" y="4175125"/>
              <a:ext cx="660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7302500" y="3603625"/>
              <a:ext cx="660400" cy="1346200"/>
              <a:chOff x="5096" y="2384"/>
              <a:chExt cx="416" cy="848"/>
            </a:xfrm>
          </p:grpSpPr>
          <p:sp>
            <p:nvSpPr>
              <p:cNvPr id="1617935" name="Rectangle 15"/>
              <p:cNvSpPr>
                <a:spLocks noChangeArrowheads="1"/>
              </p:cNvSpPr>
              <p:nvPr/>
            </p:nvSpPr>
            <p:spPr bwMode="auto">
              <a:xfrm>
                <a:off x="5096" y="2384"/>
                <a:ext cx="416" cy="8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endParaRPr lang="ko-KR" altLang="en-US" b="1" i="1"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617936" name="Line 16"/>
              <p:cNvSpPr>
                <a:spLocks noChangeShapeType="1"/>
              </p:cNvSpPr>
              <p:nvPr/>
            </p:nvSpPr>
            <p:spPr bwMode="auto">
              <a:xfrm>
                <a:off x="5096" y="2472"/>
                <a:ext cx="41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937" name="Line 17"/>
              <p:cNvSpPr>
                <a:spLocks noChangeShapeType="1"/>
              </p:cNvSpPr>
              <p:nvPr/>
            </p:nvSpPr>
            <p:spPr bwMode="auto">
              <a:xfrm>
                <a:off x="5096" y="2568"/>
                <a:ext cx="41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938" name="Line 18"/>
              <p:cNvSpPr>
                <a:spLocks noChangeShapeType="1"/>
              </p:cNvSpPr>
              <p:nvPr/>
            </p:nvSpPr>
            <p:spPr bwMode="auto">
              <a:xfrm>
                <a:off x="5096" y="2664"/>
                <a:ext cx="41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939" name="Line 19"/>
              <p:cNvSpPr>
                <a:spLocks noChangeShapeType="1"/>
              </p:cNvSpPr>
              <p:nvPr/>
            </p:nvSpPr>
            <p:spPr bwMode="auto">
              <a:xfrm>
                <a:off x="5096" y="2760"/>
                <a:ext cx="41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940" name="Line 20"/>
              <p:cNvSpPr>
                <a:spLocks noChangeShapeType="1"/>
              </p:cNvSpPr>
              <p:nvPr/>
            </p:nvSpPr>
            <p:spPr bwMode="auto">
              <a:xfrm>
                <a:off x="5096" y="2856"/>
                <a:ext cx="41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941" name="Line 21"/>
              <p:cNvSpPr>
                <a:spLocks noChangeShapeType="1"/>
              </p:cNvSpPr>
              <p:nvPr/>
            </p:nvSpPr>
            <p:spPr bwMode="auto">
              <a:xfrm>
                <a:off x="5096" y="2952"/>
                <a:ext cx="41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942" name="Line 22"/>
              <p:cNvSpPr>
                <a:spLocks noChangeShapeType="1"/>
              </p:cNvSpPr>
              <p:nvPr/>
            </p:nvSpPr>
            <p:spPr bwMode="auto">
              <a:xfrm>
                <a:off x="5096" y="3048"/>
                <a:ext cx="41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943" name="Line 23"/>
              <p:cNvSpPr>
                <a:spLocks noChangeShapeType="1"/>
              </p:cNvSpPr>
              <p:nvPr/>
            </p:nvSpPr>
            <p:spPr bwMode="auto">
              <a:xfrm>
                <a:off x="5096" y="3144"/>
                <a:ext cx="41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17944" name="Line 24"/>
            <p:cNvSpPr>
              <a:spLocks noChangeShapeType="1"/>
            </p:cNvSpPr>
            <p:nvPr/>
          </p:nvSpPr>
          <p:spPr bwMode="auto">
            <a:xfrm>
              <a:off x="5943600" y="4327525"/>
              <a:ext cx="660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6553200" y="3695700"/>
              <a:ext cx="833438" cy="892175"/>
              <a:chOff x="4616" y="2602"/>
              <a:chExt cx="525" cy="562"/>
            </a:xfrm>
          </p:grpSpPr>
          <p:sp>
            <p:nvSpPr>
              <p:cNvPr id="1617946" name="Line 26"/>
              <p:cNvSpPr>
                <a:spLocks noChangeShapeType="1"/>
              </p:cNvSpPr>
              <p:nvPr/>
            </p:nvSpPr>
            <p:spPr bwMode="auto">
              <a:xfrm flipV="1">
                <a:off x="4616" y="2602"/>
                <a:ext cx="512" cy="1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947" name="Line 27"/>
              <p:cNvSpPr>
                <a:spLocks noChangeShapeType="1"/>
              </p:cNvSpPr>
              <p:nvPr/>
            </p:nvSpPr>
            <p:spPr bwMode="auto">
              <a:xfrm flipV="1">
                <a:off x="4616" y="2780"/>
                <a:ext cx="512" cy="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948" name="Line 28"/>
              <p:cNvSpPr>
                <a:spLocks noChangeShapeType="1"/>
              </p:cNvSpPr>
              <p:nvPr/>
            </p:nvSpPr>
            <p:spPr bwMode="auto">
              <a:xfrm>
                <a:off x="4616" y="2960"/>
                <a:ext cx="525" cy="2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949" name="Line 29"/>
              <p:cNvSpPr>
                <a:spLocks noChangeShapeType="1"/>
              </p:cNvSpPr>
              <p:nvPr/>
            </p:nvSpPr>
            <p:spPr bwMode="auto">
              <a:xfrm flipV="1">
                <a:off x="4616" y="2979"/>
                <a:ext cx="519" cy="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17950" name="Rectangle 30"/>
            <p:cNvSpPr>
              <a:spLocks noChangeArrowheads="1"/>
            </p:cNvSpPr>
            <p:nvPr/>
          </p:nvSpPr>
          <p:spPr bwMode="auto">
            <a:xfrm>
              <a:off x="5756275" y="3260725"/>
              <a:ext cx="990657" cy="6437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ea typeface="굴림" charset="-127"/>
                  <a:cs typeface="굴림" charset="-127"/>
                </a:rPr>
                <a:t>Primary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ea typeface="굴림" charset="-127"/>
                  <a:cs typeface="굴림" charset="-127"/>
                </a:rPr>
                <a:t>Memory</a:t>
              </a:r>
            </a:p>
          </p:txBody>
        </p:sp>
        <p:sp>
          <p:nvSpPr>
            <p:cNvPr id="1617951" name="Rectangle 31"/>
            <p:cNvSpPr>
              <a:spLocks noChangeArrowheads="1"/>
            </p:cNvSpPr>
            <p:nvPr/>
          </p:nvSpPr>
          <p:spPr bwMode="auto">
            <a:xfrm>
              <a:off x="7059214" y="2722765"/>
              <a:ext cx="1085334" cy="6437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1800" dirty="0">
                  <a:ea typeface="굴림" charset="-127"/>
                  <a:cs typeface="굴림" charset="-127"/>
                </a:rPr>
                <a:t>Swapping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800" dirty="0">
                  <a:ea typeface="굴림" charset="-127"/>
                  <a:cs typeface="굴림" charset="-127"/>
                </a:rPr>
                <a:t>Store</a:t>
              </a: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5994400" y="5717805"/>
            <a:ext cx="2605088" cy="863600"/>
            <a:chOff x="5994400" y="5492750"/>
            <a:chExt cx="2605088" cy="863600"/>
          </a:xfrm>
        </p:grpSpPr>
        <p:sp>
          <p:nvSpPr>
            <p:cNvPr id="1617952" name="Rectangle 32"/>
            <p:cNvSpPr>
              <a:spLocks noChangeArrowheads="1"/>
            </p:cNvSpPr>
            <p:nvPr/>
          </p:nvSpPr>
          <p:spPr bwMode="auto">
            <a:xfrm>
              <a:off x="6630988" y="5492750"/>
              <a:ext cx="1447800" cy="863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53" name="Line 33"/>
            <p:cNvSpPr>
              <a:spLocks noChangeShapeType="1"/>
            </p:cNvSpPr>
            <p:nvPr/>
          </p:nvSpPr>
          <p:spPr bwMode="auto">
            <a:xfrm>
              <a:off x="6084888" y="5962650"/>
              <a:ext cx="508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54" name="Line 34"/>
            <p:cNvSpPr>
              <a:spLocks noChangeShapeType="1"/>
            </p:cNvSpPr>
            <p:nvPr/>
          </p:nvSpPr>
          <p:spPr bwMode="auto">
            <a:xfrm>
              <a:off x="8091488" y="5962650"/>
              <a:ext cx="508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55" name="Rectangle 35"/>
            <p:cNvSpPr>
              <a:spLocks noChangeArrowheads="1"/>
            </p:cNvSpPr>
            <p:nvPr/>
          </p:nvSpPr>
          <p:spPr bwMode="auto">
            <a:xfrm>
              <a:off x="5994400" y="5575300"/>
              <a:ext cx="464872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>
                  <a:ea typeface="굴림" charset="-127"/>
                  <a:cs typeface="굴림" charset="-127"/>
                </a:rPr>
                <a:t>VA</a:t>
              </a:r>
            </a:p>
          </p:txBody>
        </p:sp>
        <p:sp>
          <p:nvSpPr>
            <p:cNvPr id="1617956" name="Rectangle 36"/>
            <p:cNvSpPr>
              <a:spLocks noChangeArrowheads="1"/>
            </p:cNvSpPr>
            <p:nvPr/>
          </p:nvSpPr>
          <p:spPr bwMode="auto">
            <a:xfrm>
              <a:off x="8091488" y="5575300"/>
              <a:ext cx="45204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>
                  <a:ea typeface="굴림" charset="-127"/>
                  <a:cs typeface="굴림" charset="-127"/>
                </a:rPr>
                <a:t>PA</a:t>
              </a:r>
            </a:p>
          </p:txBody>
        </p:sp>
        <p:sp>
          <p:nvSpPr>
            <p:cNvPr id="1617957" name="Rectangle 37"/>
            <p:cNvSpPr>
              <a:spLocks noChangeArrowheads="1"/>
            </p:cNvSpPr>
            <p:nvPr/>
          </p:nvSpPr>
          <p:spPr bwMode="auto">
            <a:xfrm>
              <a:off x="6705600" y="5765800"/>
              <a:ext cx="110872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 dirty="0">
                  <a:ea typeface="굴림" charset="-127"/>
                  <a:cs typeface="굴림" charset="-127"/>
                </a:rPr>
                <a:t>M</a:t>
              </a:r>
              <a:r>
                <a:rPr lang="en-US" altLang="ko-KR" sz="2000" dirty="0" smtClean="0">
                  <a:ea typeface="굴림" charset="-127"/>
                  <a:cs typeface="굴림" charset="-127"/>
                </a:rPr>
                <a:t>apping</a:t>
              </a:r>
              <a:endParaRPr lang="en-US" altLang="ko-KR" sz="2000" dirty="0">
                <a:ea typeface="굴림" charset="-127"/>
                <a:cs typeface="굴림" charset="-127"/>
              </a:endParaRPr>
            </a:p>
          </p:txBody>
        </p:sp>
      </p:grp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9BD1-56C3-E74D-875D-7B0648369C34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AU" dirty="0"/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Hardware/Software Support for </a:t>
            </a:r>
            <a:br>
              <a:rPr lang="en-US" dirty="0" smtClean="0"/>
            </a:br>
            <a:r>
              <a:rPr lang="en-US" dirty="0" smtClean="0"/>
              <a:t>Memory </a:t>
            </a:r>
            <a:r>
              <a:rPr lang="en-US" dirty="0"/>
              <a:t>Protection</a:t>
            </a:r>
            <a:endParaRPr lang="en-AU" dirty="0"/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Different tasks can share parts of their virtual address spaces</a:t>
            </a:r>
          </a:p>
          <a:p>
            <a:pPr lvl="1"/>
            <a:r>
              <a:rPr lang="en-US" dirty="0"/>
              <a:t>But need to protect against errant access</a:t>
            </a:r>
          </a:p>
          <a:p>
            <a:pPr lvl="1"/>
            <a:r>
              <a:rPr lang="en-US" dirty="0"/>
              <a:t>Requires OS assistance</a:t>
            </a:r>
          </a:p>
          <a:p>
            <a:r>
              <a:rPr lang="en-US" dirty="0"/>
              <a:t>Hardware support for OS protection</a:t>
            </a:r>
          </a:p>
          <a:p>
            <a:pPr lvl="1"/>
            <a:r>
              <a:rPr lang="en-US" dirty="0"/>
              <a:t>Privileged supervisor mode (aka </a:t>
            </a:r>
            <a:r>
              <a:rPr lang="en-US" i="1" dirty="0"/>
              <a:t>kernel mode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Privileged instructions</a:t>
            </a:r>
          </a:p>
          <a:p>
            <a:pPr lvl="1"/>
            <a:r>
              <a:rPr lang="en-US" dirty="0"/>
              <a:t>Page tables and other state information only accessible in supervisor mode</a:t>
            </a:r>
          </a:p>
          <a:p>
            <a:pPr lvl="1"/>
            <a:r>
              <a:rPr lang="en-US" dirty="0"/>
              <a:t>System call exception (e.g., </a:t>
            </a:r>
            <a:r>
              <a:rPr lang="en-US" dirty="0" err="1"/>
              <a:t>syscall</a:t>
            </a:r>
            <a:r>
              <a:rPr lang="en-US" dirty="0"/>
              <a:t> in MIPS)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63D-A275-6548-BC4F-0CA429143E07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355" name="Rectangle 3"/>
          <p:cNvSpPr>
            <a:spLocks noChangeArrowheads="1"/>
          </p:cNvSpPr>
          <p:nvPr/>
        </p:nvSpPr>
        <p:spPr bwMode="auto">
          <a:xfrm>
            <a:off x="3251200" y="1027112"/>
            <a:ext cx="1193800" cy="43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56" name="Rectangle 4"/>
          <p:cNvSpPr>
            <a:spLocks noChangeArrowheads="1"/>
          </p:cNvSpPr>
          <p:nvPr/>
        </p:nvSpPr>
        <p:spPr bwMode="auto">
          <a:xfrm>
            <a:off x="3321050" y="990600"/>
            <a:ext cx="996950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itchFamily="-65" charset="0"/>
              </a:rPr>
              <a:t>Regs</a:t>
            </a:r>
            <a:endParaRPr lang="en-US" sz="2800" b="1" dirty="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3044357" name="Rectangle 5"/>
          <p:cNvSpPr>
            <a:spLocks noChangeArrowheads="1"/>
          </p:cNvSpPr>
          <p:nvPr/>
        </p:nvSpPr>
        <p:spPr bwMode="auto">
          <a:xfrm>
            <a:off x="3073400" y="3052762"/>
            <a:ext cx="17081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solidFill>
                  <a:schemeClr val="tx1"/>
                </a:solidFill>
                <a:latin typeface="Arial" pitchFamily="-65" charset="0"/>
              </a:rPr>
              <a:t>L2 Cache</a:t>
            </a:r>
          </a:p>
        </p:txBody>
      </p:sp>
      <p:sp>
        <p:nvSpPr>
          <p:cNvPr id="3044358" name="Rectangle 6"/>
          <p:cNvSpPr>
            <a:spLocks noChangeArrowheads="1"/>
          </p:cNvSpPr>
          <p:nvPr/>
        </p:nvSpPr>
        <p:spPr bwMode="auto">
          <a:xfrm>
            <a:off x="3168650" y="4100512"/>
            <a:ext cx="1490663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solidFill>
                  <a:schemeClr val="tx1"/>
                </a:solidFill>
                <a:latin typeface="Arial" pitchFamily="-65" charset="0"/>
              </a:rPr>
              <a:t>Memory</a:t>
            </a:r>
          </a:p>
        </p:txBody>
      </p:sp>
      <p:sp>
        <p:nvSpPr>
          <p:cNvPr id="3044359" name="Rectangle 7"/>
          <p:cNvSpPr>
            <a:spLocks noChangeArrowheads="1"/>
          </p:cNvSpPr>
          <p:nvPr/>
        </p:nvSpPr>
        <p:spPr bwMode="auto">
          <a:xfrm>
            <a:off x="3435350" y="5205412"/>
            <a:ext cx="87788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>
                <a:solidFill>
                  <a:schemeClr val="tx1"/>
                </a:solidFill>
                <a:latin typeface="Arial" pitchFamily="-65" charset="0"/>
              </a:rPr>
              <a:t>Disk</a:t>
            </a:r>
          </a:p>
        </p:txBody>
      </p:sp>
      <p:sp>
        <p:nvSpPr>
          <p:cNvPr id="3044360" name="Rectangle 8"/>
          <p:cNvSpPr>
            <a:spLocks noChangeArrowheads="1"/>
          </p:cNvSpPr>
          <p:nvPr/>
        </p:nvSpPr>
        <p:spPr bwMode="auto">
          <a:xfrm>
            <a:off x="3511550" y="6172200"/>
            <a:ext cx="957263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>
                <a:solidFill>
                  <a:schemeClr val="tx1"/>
                </a:solidFill>
                <a:latin typeface="Arial" pitchFamily="-65" charset="0"/>
              </a:rPr>
              <a:t>Tape</a:t>
            </a:r>
          </a:p>
        </p:txBody>
      </p:sp>
      <p:sp>
        <p:nvSpPr>
          <p:cNvPr id="3044361" name="Rectangle 9"/>
          <p:cNvSpPr>
            <a:spLocks noChangeArrowheads="1"/>
          </p:cNvSpPr>
          <p:nvPr/>
        </p:nvSpPr>
        <p:spPr bwMode="auto">
          <a:xfrm>
            <a:off x="2908300" y="2989262"/>
            <a:ext cx="1955800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62" name="Rectangle 10"/>
          <p:cNvSpPr>
            <a:spLocks noChangeArrowheads="1"/>
          </p:cNvSpPr>
          <p:nvPr/>
        </p:nvSpPr>
        <p:spPr bwMode="auto">
          <a:xfrm>
            <a:off x="2603500" y="4056062"/>
            <a:ext cx="2870200" cy="50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63" name="Rectangle 11"/>
          <p:cNvSpPr>
            <a:spLocks noChangeArrowheads="1"/>
          </p:cNvSpPr>
          <p:nvPr/>
        </p:nvSpPr>
        <p:spPr bwMode="auto">
          <a:xfrm>
            <a:off x="2070100" y="5122862"/>
            <a:ext cx="3937000" cy="50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64" name="Rectangle 12"/>
          <p:cNvSpPr>
            <a:spLocks noChangeArrowheads="1"/>
          </p:cNvSpPr>
          <p:nvPr/>
        </p:nvSpPr>
        <p:spPr bwMode="auto">
          <a:xfrm>
            <a:off x="1765300" y="6189662"/>
            <a:ext cx="4699000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65" name="Line 13"/>
          <p:cNvSpPr>
            <a:spLocks noChangeShapeType="1"/>
          </p:cNvSpPr>
          <p:nvPr/>
        </p:nvSpPr>
        <p:spPr bwMode="auto">
          <a:xfrm>
            <a:off x="3848100" y="1447800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66" name="Line 14"/>
          <p:cNvSpPr>
            <a:spLocks noChangeShapeType="1"/>
          </p:cNvSpPr>
          <p:nvPr/>
        </p:nvSpPr>
        <p:spPr bwMode="auto">
          <a:xfrm>
            <a:off x="3886200" y="3516312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67" name="Line 15"/>
          <p:cNvSpPr>
            <a:spLocks noChangeShapeType="1"/>
          </p:cNvSpPr>
          <p:nvPr/>
        </p:nvSpPr>
        <p:spPr bwMode="auto">
          <a:xfrm>
            <a:off x="3886200" y="4589462"/>
            <a:ext cx="0" cy="50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68" name="Line 16"/>
          <p:cNvSpPr>
            <a:spLocks noChangeShapeType="1"/>
          </p:cNvSpPr>
          <p:nvPr/>
        </p:nvSpPr>
        <p:spPr bwMode="auto">
          <a:xfrm>
            <a:off x="3886200" y="5649912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69" name="Rectangle 17"/>
          <p:cNvSpPr>
            <a:spLocks noChangeArrowheads="1"/>
          </p:cNvSpPr>
          <p:nvPr/>
        </p:nvSpPr>
        <p:spPr bwMode="auto">
          <a:xfrm>
            <a:off x="3930650" y="1447800"/>
            <a:ext cx="25781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-65" charset="0"/>
              </a:rPr>
              <a:t>Instr. Operands</a:t>
            </a:r>
          </a:p>
        </p:txBody>
      </p:sp>
      <p:sp>
        <p:nvSpPr>
          <p:cNvPr id="3044370" name="Rectangle 18"/>
          <p:cNvSpPr>
            <a:spLocks noChangeArrowheads="1"/>
          </p:cNvSpPr>
          <p:nvPr/>
        </p:nvSpPr>
        <p:spPr bwMode="auto">
          <a:xfrm>
            <a:off x="3968750" y="3505200"/>
            <a:ext cx="11747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-65" charset="0"/>
              </a:rPr>
              <a:t>Blocks</a:t>
            </a:r>
          </a:p>
        </p:txBody>
      </p:sp>
      <p:sp>
        <p:nvSpPr>
          <p:cNvPr id="3044371" name="Rectangle 19"/>
          <p:cNvSpPr>
            <a:spLocks noChangeArrowheads="1"/>
          </p:cNvSpPr>
          <p:nvPr/>
        </p:nvSpPr>
        <p:spPr bwMode="auto">
          <a:xfrm>
            <a:off x="3968750" y="4572000"/>
            <a:ext cx="1135063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chemeClr val="tx1"/>
                </a:solidFill>
                <a:latin typeface="Arial" pitchFamily="-65" charset="0"/>
              </a:rPr>
              <a:t>Pages</a:t>
            </a:r>
          </a:p>
        </p:txBody>
      </p:sp>
      <p:sp>
        <p:nvSpPr>
          <p:cNvPr id="3044372" name="Rectangle 20"/>
          <p:cNvSpPr>
            <a:spLocks noChangeArrowheads="1"/>
          </p:cNvSpPr>
          <p:nvPr/>
        </p:nvSpPr>
        <p:spPr bwMode="auto">
          <a:xfrm>
            <a:off x="3968750" y="5638800"/>
            <a:ext cx="87788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chemeClr val="tx1"/>
                </a:solidFill>
                <a:latin typeface="Arial" pitchFamily="-65" charset="0"/>
              </a:rPr>
              <a:t>Files</a:t>
            </a:r>
          </a:p>
        </p:txBody>
      </p:sp>
      <p:sp>
        <p:nvSpPr>
          <p:cNvPr id="3044373" name="Rectangle 21"/>
          <p:cNvSpPr>
            <a:spLocks noChangeArrowheads="1"/>
          </p:cNvSpPr>
          <p:nvPr/>
        </p:nvSpPr>
        <p:spPr bwMode="auto">
          <a:xfrm>
            <a:off x="6845300" y="1109662"/>
            <a:ext cx="20447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latin typeface="Arial" pitchFamily="-65" charset="0"/>
              </a:rPr>
              <a:t>Upper Level</a:t>
            </a:r>
          </a:p>
        </p:txBody>
      </p:sp>
      <p:sp>
        <p:nvSpPr>
          <p:cNvPr id="3044374" name="Rectangle 22"/>
          <p:cNvSpPr>
            <a:spLocks noChangeArrowheads="1"/>
          </p:cNvSpPr>
          <p:nvPr/>
        </p:nvSpPr>
        <p:spPr bwMode="auto">
          <a:xfrm>
            <a:off x="6692900" y="6291262"/>
            <a:ext cx="20447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latin typeface="Arial" pitchFamily="-65" charset="0"/>
              </a:rPr>
              <a:t>Lower Level</a:t>
            </a:r>
          </a:p>
        </p:txBody>
      </p:sp>
      <p:sp>
        <p:nvSpPr>
          <p:cNvPr id="3044375" name="Line 23"/>
          <p:cNvSpPr>
            <a:spLocks noChangeShapeType="1"/>
          </p:cNvSpPr>
          <p:nvPr/>
        </p:nvSpPr>
        <p:spPr bwMode="auto">
          <a:xfrm flipV="1">
            <a:off x="7219950" y="1693862"/>
            <a:ext cx="0" cy="443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76" name="Rectangle 24"/>
          <p:cNvSpPr>
            <a:spLocks noChangeArrowheads="1"/>
          </p:cNvSpPr>
          <p:nvPr/>
        </p:nvSpPr>
        <p:spPr bwMode="auto">
          <a:xfrm>
            <a:off x="7397750" y="1662112"/>
            <a:ext cx="1135063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chemeClr val="tx1"/>
                </a:solidFill>
                <a:latin typeface="Arial" pitchFamily="-65" charset="0"/>
              </a:rPr>
              <a:t>Faster</a:t>
            </a:r>
          </a:p>
        </p:txBody>
      </p:sp>
      <p:sp>
        <p:nvSpPr>
          <p:cNvPr id="3044377" name="Line 25"/>
          <p:cNvSpPr>
            <a:spLocks noChangeShapeType="1"/>
          </p:cNvSpPr>
          <p:nvPr/>
        </p:nvSpPr>
        <p:spPr bwMode="auto">
          <a:xfrm>
            <a:off x="7829550" y="2087562"/>
            <a:ext cx="0" cy="372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78" name="Rectangle 26"/>
          <p:cNvSpPr>
            <a:spLocks noChangeArrowheads="1"/>
          </p:cNvSpPr>
          <p:nvPr/>
        </p:nvSpPr>
        <p:spPr bwMode="auto">
          <a:xfrm>
            <a:off x="7454900" y="5910262"/>
            <a:ext cx="11557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chemeClr val="tx1"/>
                </a:solidFill>
                <a:latin typeface="Arial" pitchFamily="-65" charset="0"/>
              </a:rPr>
              <a:t>Larger</a:t>
            </a:r>
          </a:p>
        </p:txBody>
      </p:sp>
      <p:sp>
        <p:nvSpPr>
          <p:cNvPr id="3044379" name="Rectangle 27"/>
          <p:cNvSpPr>
            <a:spLocks noChangeArrowheads="1"/>
          </p:cNvSpPr>
          <p:nvPr/>
        </p:nvSpPr>
        <p:spPr bwMode="auto">
          <a:xfrm>
            <a:off x="3206750" y="2005012"/>
            <a:ext cx="11938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solidFill>
                  <a:schemeClr val="tx1"/>
                </a:solidFill>
                <a:latin typeface="Arial" pitchFamily="-65" charset="0"/>
              </a:rPr>
              <a:t>Cache</a:t>
            </a:r>
          </a:p>
        </p:txBody>
      </p:sp>
      <p:sp>
        <p:nvSpPr>
          <p:cNvPr id="3044380" name="Rectangle 28"/>
          <p:cNvSpPr>
            <a:spLocks noChangeArrowheads="1"/>
          </p:cNvSpPr>
          <p:nvPr/>
        </p:nvSpPr>
        <p:spPr bwMode="auto">
          <a:xfrm>
            <a:off x="3155950" y="1960562"/>
            <a:ext cx="1517650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81" name="Line 29"/>
          <p:cNvSpPr>
            <a:spLocks noChangeShapeType="1"/>
          </p:cNvSpPr>
          <p:nvPr/>
        </p:nvSpPr>
        <p:spPr bwMode="auto">
          <a:xfrm>
            <a:off x="3886200" y="2487612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4382" name="Rectangle 30"/>
          <p:cNvSpPr>
            <a:spLocks noChangeArrowheads="1"/>
          </p:cNvSpPr>
          <p:nvPr/>
        </p:nvSpPr>
        <p:spPr bwMode="auto">
          <a:xfrm>
            <a:off x="3949700" y="2500312"/>
            <a:ext cx="11747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chemeClr val="tx1"/>
                </a:solidFill>
                <a:latin typeface="Arial" pitchFamily="-65" charset="0"/>
              </a:rPr>
              <a:t>Blocks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17500" y="4157661"/>
            <a:ext cx="1868488" cy="1295400"/>
            <a:chOff x="200" y="2460"/>
            <a:chExt cx="1177" cy="816"/>
          </a:xfrm>
        </p:grpSpPr>
        <p:sp>
          <p:nvSpPr>
            <p:cNvPr id="3044387" name="Rectangle 35"/>
            <p:cNvSpPr>
              <a:spLocks noChangeArrowheads="1"/>
            </p:cNvSpPr>
            <p:nvPr/>
          </p:nvSpPr>
          <p:spPr bwMode="auto">
            <a:xfrm>
              <a:off x="928" y="2460"/>
              <a:ext cx="449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9600">
                  <a:latin typeface="Times New Roman" pitchFamily="-65" charset="0"/>
                </a:rPr>
                <a:t>{</a:t>
              </a:r>
              <a:endParaRPr lang="en-US" sz="2800">
                <a:latin typeface="Arial" pitchFamily="-65" charset="0"/>
              </a:endParaRPr>
            </a:p>
          </p:txBody>
        </p:sp>
        <p:sp>
          <p:nvSpPr>
            <p:cNvPr id="3044388" name="Rectangle 36"/>
            <p:cNvSpPr>
              <a:spLocks noChangeArrowheads="1"/>
            </p:cNvSpPr>
            <p:nvPr/>
          </p:nvSpPr>
          <p:spPr bwMode="auto">
            <a:xfrm>
              <a:off x="200" y="2608"/>
              <a:ext cx="898" cy="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latin typeface="Arial" pitchFamily="-65" charset="0"/>
                </a:rPr>
                <a:t>Virtual</a:t>
              </a:r>
              <a:endParaRPr lang="en-US" sz="2800" dirty="0">
                <a:latin typeface="Arial" pitchFamily="-65" charset="0"/>
              </a:endParaRPr>
            </a:p>
            <a:p>
              <a:pPr>
                <a:lnSpc>
                  <a:spcPct val="85000"/>
                </a:lnSpc>
              </a:pPr>
              <a:r>
                <a:rPr lang="en-US" sz="2800" dirty="0">
                  <a:latin typeface="Arial" pitchFamily="-65" charset="0"/>
                </a:rPr>
                <a:t>Memory</a:t>
              </a:r>
            </a:p>
          </p:txBody>
        </p: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231052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Just Another Level in the</a:t>
            </a:r>
            <a:r>
              <a:rPr lang="en-US" sz="4000" dirty="0" smtClean="0"/>
              <a:t> </a:t>
            </a:r>
            <a:r>
              <a:rPr lang="en-US" sz="4000" dirty="0" smtClean="0"/>
              <a:t>Memory Hierarchy</a:t>
            </a:r>
            <a:endParaRPr lang="en-US" sz="4000" dirty="0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BFEB-38AE-9148-9EB9-C4A0E042E3A4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B787-953E-CB44-A01E-5FE23BF0F50F}" type="slidenum">
              <a:rPr lang="en-US"/>
              <a:pPr/>
              <a:t>44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27748" y="330200"/>
            <a:ext cx="7162800" cy="901700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 dirty="0">
                <a:ea typeface="굴림" charset="-127"/>
                <a:cs typeface="굴림" charset="-127"/>
              </a:rPr>
              <a:t>Caching vs. Demand Paging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45400" y="2146300"/>
            <a:ext cx="889000" cy="584200"/>
            <a:chOff x="5048" y="1256"/>
            <a:chExt cx="560" cy="368"/>
          </a:xfrm>
        </p:grpSpPr>
        <p:sp>
          <p:nvSpPr>
            <p:cNvPr id="1615876" name="Oval 4" descr="90%"/>
            <p:cNvSpPr>
              <a:spLocks noChangeArrowheads="1"/>
            </p:cNvSpPr>
            <p:nvPr/>
          </p:nvSpPr>
          <p:spPr bwMode="auto">
            <a:xfrm>
              <a:off x="5048" y="1496"/>
              <a:ext cx="560" cy="128"/>
            </a:xfrm>
            <a:prstGeom prst="ellipse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877" name="Oval 5" descr="90%"/>
            <p:cNvSpPr>
              <a:spLocks noChangeArrowheads="1"/>
            </p:cNvSpPr>
            <p:nvPr/>
          </p:nvSpPr>
          <p:spPr bwMode="auto">
            <a:xfrm>
              <a:off x="5048" y="1448"/>
              <a:ext cx="560" cy="128"/>
            </a:xfrm>
            <a:prstGeom prst="ellipse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878" name="Oval 6" descr="90%"/>
            <p:cNvSpPr>
              <a:spLocks noChangeArrowheads="1"/>
            </p:cNvSpPr>
            <p:nvPr/>
          </p:nvSpPr>
          <p:spPr bwMode="auto">
            <a:xfrm>
              <a:off x="5048" y="1400"/>
              <a:ext cx="560" cy="128"/>
            </a:xfrm>
            <a:prstGeom prst="ellipse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879" name="Oval 7" descr="90%"/>
            <p:cNvSpPr>
              <a:spLocks noChangeArrowheads="1"/>
            </p:cNvSpPr>
            <p:nvPr/>
          </p:nvSpPr>
          <p:spPr bwMode="auto">
            <a:xfrm>
              <a:off x="5048" y="1352"/>
              <a:ext cx="560" cy="128"/>
            </a:xfrm>
            <a:prstGeom prst="ellipse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880" name="Oval 8" descr="90%"/>
            <p:cNvSpPr>
              <a:spLocks noChangeArrowheads="1"/>
            </p:cNvSpPr>
            <p:nvPr/>
          </p:nvSpPr>
          <p:spPr bwMode="auto">
            <a:xfrm>
              <a:off x="5048" y="1304"/>
              <a:ext cx="560" cy="128"/>
            </a:xfrm>
            <a:prstGeom prst="ellipse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881" name="Oval 9" descr="90%"/>
            <p:cNvSpPr>
              <a:spLocks noChangeArrowheads="1"/>
            </p:cNvSpPr>
            <p:nvPr/>
          </p:nvSpPr>
          <p:spPr bwMode="auto">
            <a:xfrm>
              <a:off x="5048" y="1256"/>
              <a:ext cx="560" cy="128"/>
            </a:xfrm>
            <a:prstGeom prst="ellipse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882" name="Oval 10" descr="90%"/>
            <p:cNvSpPr>
              <a:spLocks noChangeArrowheads="1"/>
            </p:cNvSpPr>
            <p:nvPr/>
          </p:nvSpPr>
          <p:spPr bwMode="auto">
            <a:xfrm>
              <a:off x="5240" y="1304"/>
              <a:ext cx="176" cy="32"/>
            </a:xfrm>
            <a:prstGeom prst="ellipse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5883" name="Line 11"/>
          <p:cNvSpPr>
            <a:spLocks noChangeShapeType="1"/>
          </p:cNvSpPr>
          <p:nvPr/>
        </p:nvSpPr>
        <p:spPr bwMode="auto">
          <a:xfrm>
            <a:off x="1168400" y="24384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5884" name="Line 12"/>
          <p:cNvSpPr>
            <a:spLocks noChangeShapeType="1"/>
          </p:cNvSpPr>
          <p:nvPr/>
        </p:nvSpPr>
        <p:spPr bwMode="auto">
          <a:xfrm>
            <a:off x="2501900" y="2438400"/>
            <a:ext cx="55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5885" name="Line 13"/>
          <p:cNvSpPr>
            <a:spLocks noChangeShapeType="1"/>
          </p:cNvSpPr>
          <p:nvPr/>
        </p:nvSpPr>
        <p:spPr bwMode="auto">
          <a:xfrm>
            <a:off x="5359400" y="2438400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5886" name="Line 14"/>
          <p:cNvSpPr>
            <a:spLocks noChangeShapeType="1"/>
          </p:cNvSpPr>
          <p:nvPr/>
        </p:nvSpPr>
        <p:spPr bwMode="auto">
          <a:xfrm>
            <a:off x="7035800" y="2438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5887" name="Rectangle 15"/>
          <p:cNvSpPr>
            <a:spLocks noChangeArrowheads="1"/>
          </p:cNvSpPr>
          <p:nvPr/>
        </p:nvSpPr>
        <p:spPr bwMode="auto">
          <a:xfrm>
            <a:off x="392113" y="2225675"/>
            <a:ext cx="722312" cy="419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latin typeface="Verdana" charset="0"/>
                <a:ea typeface="굴림" charset="-127"/>
                <a:cs typeface="굴림" charset="-127"/>
              </a:rPr>
              <a:t>CPU</a:t>
            </a:r>
          </a:p>
        </p:txBody>
      </p:sp>
      <p:sp>
        <p:nvSpPr>
          <p:cNvPr id="1615888" name="Rectangle 16"/>
          <p:cNvSpPr>
            <a:spLocks noChangeArrowheads="1"/>
          </p:cNvSpPr>
          <p:nvPr/>
        </p:nvSpPr>
        <p:spPr bwMode="auto">
          <a:xfrm>
            <a:off x="1674813" y="2263775"/>
            <a:ext cx="849312" cy="3762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latin typeface="Verdana" charset="0"/>
                <a:ea typeface="굴림" charset="-127"/>
                <a:cs typeface="굴림" charset="-127"/>
              </a:rPr>
              <a:t>cache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81700" y="1549400"/>
            <a:ext cx="1133475" cy="1752600"/>
            <a:chOff x="3768" y="960"/>
            <a:chExt cx="714" cy="1104"/>
          </a:xfrm>
        </p:grpSpPr>
        <p:sp>
          <p:nvSpPr>
            <p:cNvPr id="1615890" name="Rectangle 18"/>
            <p:cNvSpPr>
              <a:spLocks noChangeArrowheads="1"/>
            </p:cNvSpPr>
            <p:nvPr/>
          </p:nvSpPr>
          <p:spPr bwMode="auto">
            <a:xfrm>
              <a:off x="3792" y="960"/>
              <a:ext cx="672" cy="110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891" name="Rectangle 19"/>
            <p:cNvSpPr>
              <a:spLocks noChangeArrowheads="1"/>
            </p:cNvSpPr>
            <p:nvPr/>
          </p:nvSpPr>
          <p:spPr bwMode="auto">
            <a:xfrm>
              <a:off x="3768" y="1314"/>
              <a:ext cx="714" cy="4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primary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memory</a:t>
              </a:r>
            </a:p>
          </p:txBody>
        </p:sp>
      </p:grpSp>
      <p:sp>
        <p:nvSpPr>
          <p:cNvPr id="1615892" name="Rectangle 20"/>
          <p:cNvSpPr>
            <a:spLocks noChangeArrowheads="1"/>
          </p:cNvSpPr>
          <p:nvPr/>
        </p:nvSpPr>
        <p:spPr bwMode="auto">
          <a:xfrm>
            <a:off x="7466013" y="1349375"/>
            <a:ext cx="1350962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latin typeface="Verdana" charset="0"/>
                <a:ea typeface="굴림" charset="-127"/>
                <a:cs typeface="굴림" charset="-127"/>
              </a:rPr>
              <a:t>secondary</a:t>
            </a:r>
          </a:p>
          <a:p>
            <a:pPr algn="l">
              <a:spcBef>
                <a:spcPct val="0"/>
              </a:spcBef>
            </a:pPr>
            <a:r>
              <a:rPr lang="en-US" altLang="ko-KR" sz="1800">
                <a:latin typeface="Verdana" charset="0"/>
                <a:ea typeface="굴림" charset="-127"/>
                <a:cs typeface="굴림" charset="-127"/>
              </a:rPr>
              <a:t>memory</a:t>
            </a:r>
          </a:p>
        </p:txBody>
      </p:sp>
      <p:sp>
        <p:nvSpPr>
          <p:cNvPr id="1615893" name="Rectangle 21"/>
          <p:cNvSpPr>
            <a:spLocks noChangeArrowheads="1"/>
          </p:cNvSpPr>
          <p:nvPr/>
        </p:nvSpPr>
        <p:spPr bwMode="auto">
          <a:xfrm>
            <a:off x="546100" y="3581400"/>
            <a:ext cx="7945460" cy="30444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i="1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Caching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			      </a:t>
            </a: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 			</a:t>
            </a:r>
            <a:r>
              <a:rPr lang="en-US" altLang="ko-KR" sz="2400" i="1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Demand </a:t>
            </a:r>
            <a:r>
              <a:rPr lang="en-US" altLang="ko-KR" sz="2400" i="1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paging</a:t>
            </a:r>
          </a:p>
          <a:p>
            <a:pPr lvl="1"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cache entry		</a:t>
            </a: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				page 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frame</a:t>
            </a:r>
          </a:p>
          <a:p>
            <a:pPr lvl="1"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cache block (~32 bytes)	</a:t>
            </a: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		page 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(~4K bytes)</a:t>
            </a:r>
          </a:p>
          <a:p>
            <a:pPr lvl="1"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cache miss rate (1% to 20%)</a:t>
            </a: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		page 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miss rate (&lt;0.001%)</a:t>
            </a:r>
          </a:p>
          <a:p>
            <a:pPr lvl="1"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cache hit (~1 cycle)	</a:t>
            </a: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			page 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hit (~100 cycles)</a:t>
            </a:r>
          </a:p>
          <a:p>
            <a:pPr lvl="1"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cache miss (~100 cycles)</a:t>
            </a: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			page 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miss (~5M cycles)</a:t>
            </a:r>
          </a:p>
          <a:p>
            <a:pPr lvl="1"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a miss is handled 	         </a:t>
            </a: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 			a 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miss is handled </a:t>
            </a:r>
          </a:p>
          <a:p>
            <a:pPr lvl="1"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     in </a:t>
            </a:r>
            <a:r>
              <a:rPr lang="en-US" altLang="ko-KR" sz="2400" i="1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hardware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		              </a:t>
            </a: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 		mostly 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in </a:t>
            </a:r>
            <a:r>
              <a:rPr lang="en-US" altLang="ko-KR" sz="2400" i="1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software</a:t>
            </a:r>
            <a:endParaRPr lang="en-US" altLang="ko-KR" sz="2400" dirty="0">
              <a:solidFill>
                <a:srgbClr val="000000"/>
              </a:solidFill>
              <a:latin typeface="+mj-lt"/>
              <a:ea typeface="굴림" charset="-127"/>
              <a:cs typeface="굴림" charset="-127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09900" y="1549400"/>
            <a:ext cx="1133475" cy="1752600"/>
            <a:chOff x="1896" y="976"/>
            <a:chExt cx="714" cy="1104"/>
          </a:xfrm>
        </p:grpSpPr>
        <p:sp>
          <p:nvSpPr>
            <p:cNvPr id="1615895" name="Rectangle 23" descr="90%"/>
            <p:cNvSpPr>
              <a:spLocks noChangeArrowheads="1"/>
            </p:cNvSpPr>
            <p:nvPr/>
          </p:nvSpPr>
          <p:spPr bwMode="auto">
            <a:xfrm>
              <a:off x="1920" y="976"/>
              <a:ext cx="672" cy="1104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896" name="Rectangle 24" descr="90%"/>
            <p:cNvSpPr>
              <a:spLocks noChangeArrowheads="1"/>
            </p:cNvSpPr>
            <p:nvPr/>
          </p:nvSpPr>
          <p:spPr bwMode="auto">
            <a:xfrm>
              <a:off x="1896" y="1330"/>
              <a:ext cx="714" cy="4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primary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memory</a:t>
              </a:r>
            </a:p>
          </p:txBody>
        </p:sp>
      </p:grpSp>
      <p:sp>
        <p:nvSpPr>
          <p:cNvPr id="1615897" name="Rectangle 25"/>
          <p:cNvSpPr>
            <a:spLocks noChangeArrowheads="1"/>
          </p:cNvSpPr>
          <p:nvPr/>
        </p:nvSpPr>
        <p:spPr bwMode="auto">
          <a:xfrm>
            <a:off x="4608513" y="2200275"/>
            <a:ext cx="722312" cy="419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latin typeface="Verdana" charset="0"/>
                <a:ea typeface="굴림" charset="-127"/>
                <a:cs typeface="굴림" charset="-127"/>
              </a:rPr>
              <a:t>CPU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EF14-58CF-894B-8232-A12161EE5939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Virtual Memory Intro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Page Tables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Translation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Lookaside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Buffer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Demand Paging</a:t>
            </a:r>
          </a:p>
          <a:p>
            <a:r>
              <a:rPr lang="en-US" dirty="0" smtClean="0"/>
              <a:t>Putting it all Together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62F7-4132-0F44-B010-D23C7FD5DDB5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Memory and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options:</a:t>
            </a:r>
          </a:p>
          <a:p>
            <a:r>
              <a:rPr lang="en-US" dirty="0" smtClean="0"/>
              <a:t>Perform address translation BEFORE caching</a:t>
            </a:r>
          </a:p>
          <a:p>
            <a:pPr lvl="1"/>
            <a:r>
              <a:rPr lang="en-US" dirty="0" smtClean="0"/>
              <a:t>Cache operates on physical address.</a:t>
            </a:r>
          </a:p>
          <a:p>
            <a:pPr lvl="1"/>
            <a:r>
              <a:rPr lang="en-US" dirty="0" smtClean="0"/>
              <a:t>This is mostly what we’ll talk about.</a:t>
            </a:r>
          </a:p>
          <a:p>
            <a:r>
              <a:rPr lang="en-US" dirty="0" smtClean="0"/>
              <a:t>Perform address translation AFTER caching</a:t>
            </a:r>
          </a:p>
          <a:p>
            <a:pPr lvl="1"/>
            <a:r>
              <a:rPr lang="en-US" dirty="0" smtClean="0"/>
              <a:t>Cache operates on virtual address.</a:t>
            </a:r>
          </a:p>
          <a:p>
            <a:pPr lvl="1"/>
            <a:r>
              <a:rPr lang="en-US" dirty="0" smtClean="0"/>
              <a:t>Must either clear cache on context switch or store Process ID with the Tag.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19C6-73FF-674A-9B0D-9F4E72DACF10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-64680" y="274638"/>
            <a:ext cx="9336992" cy="1143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Virtual Memory and Caching</a:t>
            </a:r>
            <a:endParaRPr lang="en-US" sz="4444" dirty="0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D24A-68AC-E54D-96FB-EDBB6CB9EE7A}" type="datetime1">
              <a:rPr lang="en-US" smtClean="0">
                <a:solidFill>
                  <a:srgbClr val="000000"/>
                </a:solidFill>
              </a:rPr>
              <a:pPr/>
              <a:t>8/1/2011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Summer 2011 </a:t>
            </a:r>
            <a:r>
              <a:rPr lang="en-US" dirty="0" smtClean="0">
                <a:solidFill>
                  <a:srgbClr val="000000"/>
                </a:solidFill>
              </a:rPr>
              <a:t>-- Lecture #24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12B1-ACA4-6F44-831B-6C6DCB6D02C6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689602" name="Freeform 2"/>
          <p:cNvSpPr>
            <a:spLocks/>
          </p:cNvSpPr>
          <p:nvPr/>
        </p:nvSpPr>
        <p:spPr bwMode="auto">
          <a:xfrm>
            <a:off x="457200" y="2389830"/>
            <a:ext cx="3505200" cy="4067175"/>
          </a:xfrm>
          <a:custGeom>
            <a:avLst/>
            <a:gdLst/>
            <a:ahLst/>
            <a:cxnLst>
              <a:cxn ang="0">
                <a:pos x="2208" y="1944"/>
              </a:cxn>
              <a:cxn ang="0">
                <a:pos x="2208" y="2562"/>
              </a:cxn>
              <a:cxn ang="0">
                <a:pos x="0" y="2556"/>
              </a:cxn>
              <a:cxn ang="0">
                <a:pos x="0" y="6"/>
              </a:cxn>
              <a:cxn ang="0">
                <a:pos x="1980" y="0"/>
              </a:cxn>
            </a:cxnLst>
            <a:rect l="0" t="0" r="r" b="b"/>
            <a:pathLst>
              <a:path w="2208" h="2562">
                <a:moveTo>
                  <a:pt x="2208" y="1944"/>
                </a:moveTo>
                <a:lnTo>
                  <a:pt x="2208" y="2562"/>
                </a:lnTo>
                <a:lnTo>
                  <a:pt x="0" y="2556"/>
                </a:lnTo>
                <a:lnTo>
                  <a:pt x="0" y="6"/>
                </a:lnTo>
                <a:lnTo>
                  <a:pt x="1980" y="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03" name="Line 3"/>
          <p:cNvSpPr>
            <a:spLocks noChangeShapeType="1"/>
          </p:cNvSpPr>
          <p:nvPr/>
        </p:nvSpPr>
        <p:spPr bwMode="auto">
          <a:xfrm>
            <a:off x="1676400" y="589503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05" name="Rectangle 5"/>
          <p:cNvSpPr>
            <a:spLocks noChangeArrowheads="1"/>
          </p:cNvSpPr>
          <p:nvPr/>
        </p:nvSpPr>
        <p:spPr bwMode="auto">
          <a:xfrm>
            <a:off x="3048000" y="1321443"/>
            <a:ext cx="2086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Virtual Address</a:t>
            </a:r>
          </a:p>
        </p:txBody>
      </p:sp>
      <p:sp>
        <p:nvSpPr>
          <p:cNvPr id="1689606" name="Rectangle 6"/>
          <p:cNvSpPr>
            <a:spLocks noChangeArrowheads="1"/>
          </p:cNvSpPr>
          <p:nvPr/>
        </p:nvSpPr>
        <p:spPr bwMode="auto">
          <a:xfrm>
            <a:off x="3576638" y="2088205"/>
            <a:ext cx="1096154" cy="8284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TLB</a:t>
            </a:r>
          </a:p>
          <a:p>
            <a:r>
              <a:rPr lang="en-US" sz="2400">
                <a:solidFill>
                  <a:srgbClr val="000000"/>
                </a:solidFill>
              </a:rPr>
              <a:t>Lookup</a:t>
            </a:r>
          </a:p>
        </p:txBody>
      </p:sp>
      <p:sp>
        <p:nvSpPr>
          <p:cNvPr id="1689607" name="Rectangle 7" descr="90%"/>
          <p:cNvSpPr>
            <a:spLocks noChangeArrowheads="1"/>
          </p:cNvSpPr>
          <p:nvPr/>
        </p:nvSpPr>
        <p:spPr bwMode="auto">
          <a:xfrm>
            <a:off x="1636713" y="3540768"/>
            <a:ext cx="1814512" cy="844550"/>
          </a:xfrm>
          <a:prstGeom prst="rect">
            <a:avLst/>
          </a:prstGeom>
          <a:pattFill prst="pct90">
            <a:fgClr>
              <a:schemeClr val="accent1"/>
            </a:fgClr>
            <a:bgClr>
              <a:srgbClr val="FFFFFF"/>
            </a:bgClr>
          </a:patt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00"/>
                </a:solidFill>
              </a:rPr>
              <a:t>Page Table</a:t>
            </a:r>
          </a:p>
          <a:p>
            <a:r>
              <a:rPr lang="en-US" sz="2400">
                <a:solidFill>
                  <a:srgbClr val="000000"/>
                </a:solidFill>
              </a:rPr>
              <a:t>Walk</a:t>
            </a:r>
          </a:p>
        </p:txBody>
      </p:sp>
      <p:sp>
        <p:nvSpPr>
          <p:cNvPr id="1689608" name="Rectangle 8" descr="90%"/>
          <p:cNvSpPr>
            <a:spLocks noChangeArrowheads="1"/>
          </p:cNvSpPr>
          <p:nvPr/>
        </p:nvSpPr>
        <p:spPr bwMode="auto">
          <a:xfrm>
            <a:off x="3048000" y="5285430"/>
            <a:ext cx="1916113" cy="479425"/>
          </a:xfrm>
          <a:prstGeom prst="rect">
            <a:avLst/>
          </a:prstGeom>
          <a:pattFill prst="pct90">
            <a:fgClr>
              <a:schemeClr val="accent1"/>
            </a:fgClr>
            <a:bgClr>
              <a:srgbClr val="FFFFFF"/>
            </a:bgClr>
          </a:patt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00"/>
                </a:solidFill>
              </a:rPr>
              <a:t>Update TLB</a:t>
            </a:r>
          </a:p>
        </p:txBody>
      </p:sp>
      <p:sp>
        <p:nvSpPr>
          <p:cNvPr id="1689609" name="Rectangle 9"/>
          <p:cNvSpPr>
            <a:spLocks noChangeArrowheads="1"/>
          </p:cNvSpPr>
          <p:nvPr/>
        </p:nvSpPr>
        <p:spPr bwMode="auto">
          <a:xfrm>
            <a:off x="609600" y="5209230"/>
            <a:ext cx="2286000" cy="693738"/>
          </a:xfrm>
          <a:prstGeom prst="rect">
            <a:avLst/>
          </a:prstGeom>
          <a:solidFill>
            <a:srgbClr val="FFCC6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000000"/>
                </a:solidFill>
              </a:rPr>
              <a:t>Page Fault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(OS loads page)</a:t>
            </a:r>
          </a:p>
        </p:txBody>
      </p:sp>
      <p:sp>
        <p:nvSpPr>
          <p:cNvPr id="1689610" name="Rectangle 10"/>
          <p:cNvSpPr>
            <a:spLocks noChangeArrowheads="1"/>
          </p:cNvSpPr>
          <p:nvPr/>
        </p:nvSpPr>
        <p:spPr bwMode="auto">
          <a:xfrm>
            <a:off x="5375275" y="3543943"/>
            <a:ext cx="1267901" cy="70532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Protection</a:t>
            </a:r>
          </a:p>
          <a:p>
            <a:r>
              <a:rPr lang="en-US" sz="2000">
                <a:solidFill>
                  <a:srgbClr val="000000"/>
                </a:solidFill>
              </a:rPr>
              <a:t>Check</a:t>
            </a:r>
          </a:p>
        </p:txBody>
      </p:sp>
      <p:sp>
        <p:nvSpPr>
          <p:cNvPr id="1689611" name="Rectangle 11"/>
          <p:cNvSpPr>
            <a:spLocks noChangeArrowheads="1"/>
          </p:cNvSpPr>
          <p:nvPr/>
        </p:nvSpPr>
        <p:spPr bwMode="auto">
          <a:xfrm>
            <a:off x="7469188" y="5264793"/>
            <a:ext cx="1162554" cy="982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Physical</a:t>
            </a:r>
          </a:p>
          <a:p>
            <a:r>
              <a:rPr lang="en-US" sz="2000">
                <a:solidFill>
                  <a:srgbClr val="000000"/>
                </a:solidFill>
              </a:rPr>
              <a:t>Address</a:t>
            </a:r>
          </a:p>
          <a:p>
            <a:r>
              <a:rPr lang="en-US" i="1">
                <a:solidFill>
                  <a:srgbClr val="000000"/>
                </a:solidFill>
              </a:rPr>
              <a:t>(to cache)</a:t>
            </a:r>
          </a:p>
        </p:txBody>
      </p:sp>
      <p:sp>
        <p:nvSpPr>
          <p:cNvPr id="1689612" name="Line 12"/>
          <p:cNvSpPr>
            <a:spLocks noChangeShapeType="1"/>
          </p:cNvSpPr>
          <p:nvPr/>
        </p:nvSpPr>
        <p:spPr bwMode="auto">
          <a:xfrm>
            <a:off x="4160838" y="1751655"/>
            <a:ext cx="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13" name="Freeform 13"/>
          <p:cNvSpPr>
            <a:spLocks/>
          </p:cNvSpPr>
          <p:nvPr/>
        </p:nvSpPr>
        <p:spPr bwMode="auto">
          <a:xfrm>
            <a:off x="2565400" y="2935930"/>
            <a:ext cx="1576388" cy="612775"/>
          </a:xfrm>
          <a:custGeom>
            <a:avLst/>
            <a:gdLst/>
            <a:ahLst/>
            <a:cxnLst>
              <a:cxn ang="0">
                <a:pos x="992" y="0"/>
              </a:cxn>
              <a:cxn ang="0">
                <a:pos x="992" y="136"/>
              </a:cxn>
              <a:cxn ang="0">
                <a:pos x="0" y="369"/>
              </a:cxn>
            </a:cxnLst>
            <a:rect l="0" t="0" r="r" b="b"/>
            <a:pathLst>
              <a:path w="993" h="370">
                <a:moveTo>
                  <a:pt x="992" y="0"/>
                </a:moveTo>
                <a:lnTo>
                  <a:pt x="992" y="136"/>
                </a:lnTo>
                <a:lnTo>
                  <a:pt x="0" y="36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14" name="Line 14"/>
          <p:cNvSpPr>
            <a:spLocks noChangeShapeType="1"/>
          </p:cNvSpPr>
          <p:nvPr/>
        </p:nvSpPr>
        <p:spPr bwMode="auto">
          <a:xfrm>
            <a:off x="4141788" y="3177230"/>
            <a:ext cx="2024062" cy="369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15" name="Rectangle 15"/>
          <p:cNvSpPr>
            <a:spLocks noChangeArrowheads="1"/>
          </p:cNvSpPr>
          <p:nvPr/>
        </p:nvSpPr>
        <p:spPr bwMode="auto">
          <a:xfrm>
            <a:off x="2786063" y="2993080"/>
            <a:ext cx="605936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miss</a:t>
            </a:r>
          </a:p>
        </p:txBody>
      </p:sp>
      <p:sp>
        <p:nvSpPr>
          <p:cNvPr id="1689616" name="Rectangle 16"/>
          <p:cNvSpPr>
            <a:spLocks noChangeArrowheads="1"/>
          </p:cNvSpPr>
          <p:nvPr/>
        </p:nvSpPr>
        <p:spPr bwMode="auto">
          <a:xfrm>
            <a:off x="5008563" y="3004193"/>
            <a:ext cx="43922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hit</a:t>
            </a:r>
          </a:p>
        </p:txBody>
      </p:sp>
      <p:sp>
        <p:nvSpPr>
          <p:cNvPr id="1689617" name="Freeform 17"/>
          <p:cNvSpPr>
            <a:spLocks/>
          </p:cNvSpPr>
          <p:nvPr/>
        </p:nvSpPr>
        <p:spPr bwMode="auto">
          <a:xfrm>
            <a:off x="1606550" y="4393255"/>
            <a:ext cx="890588" cy="835025"/>
          </a:xfrm>
          <a:custGeom>
            <a:avLst/>
            <a:gdLst/>
            <a:ahLst/>
            <a:cxnLst>
              <a:cxn ang="0">
                <a:pos x="560" y="0"/>
              </a:cxn>
              <a:cxn ang="0">
                <a:pos x="560" y="205"/>
              </a:cxn>
              <a:cxn ang="0">
                <a:pos x="0" y="525"/>
              </a:cxn>
            </a:cxnLst>
            <a:rect l="0" t="0" r="r" b="b"/>
            <a:pathLst>
              <a:path w="561" h="526">
                <a:moveTo>
                  <a:pt x="560" y="0"/>
                </a:moveTo>
                <a:lnTo>
                  <a:pt x="560" y="205"/>
                </a:lnTo>
                <a:lnTo>
                  <a:pt x="0" y="525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18" name="Line 18"/>
          <p:cNvSpPr>
            <a:spLocks noChangeShapeType="1"/>
          </p:cNvSpPr>
          <p:nvPr/>
        </p:nvSpPr>
        <p:spPr bwMode="auto">
          <a:xfrm>
            <a:off x="2503488" y="4740918"/>
            <a:ext cx="1077912" cy="544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19" name="Rectangle 19"/>
          <p:cNvSpPr>
            <a:spLocks noChangeArrowheads="1"/>
          </p:cNvSpPr>
          <p:nvPr/>
        </p:nvSpPr>
        <p:spPr bwMode="auto">
          <a:xfrm>
            <a:off x="628650" y="4386905"/>
            <a:ext cx="3531078" cy="6488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	      </a:t>
            </a:r>
            <a:r>
              <a:rPr lang="en-US" dirty="0">
                <a:solidFill>
                  <a:srgbClr val="000000"/>
                </a:solidFill>
              </a:rPr>
              <a:t>the  </a:t>
            </a:r>
            <a:r>
              <a:rPr lang="en-US" dirty="0" smtClean="0">
                <a:solidFill>
                  <a:srgbClr val="000000"/>
                </a:solidFill>
              </a:rPr>
              <a:t>page   </a:t>
            </a:r>
            <a:r>
              <a:rPr lang="en-US" dirty="0">
                <a:solidFill>
                  <a:srgbClr val="000000"/>
                </a:solidFill>
              </a:rPr>
              <a:t>is 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Symbol" charset="2"/>
              </a:rPr>
              <a:t>Ï</a:t>
            </a:r>
            <a:r>
              <a:rPr lang="en-US" dirty="0" smtClean="0">
                <a:solidFill>
                  <a:srgbClr val="000000"/>
                </a:solidFill>
                <a:latin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Memory         	</a:t>
            </a:r>
            <a:r>
              <a:rPr lang="en-US" dirty="0">
                <a:solidFill>
                  <a:srgbClr val="000000"/>
                </a:solidFill>
              </a:rPr>
              <a:t>         </a:t>
            </a:r>
            <a:r>
              <a:rPr lang="en-US" sz="2000" dirty="0">
                <a:solidFill>
                  <a:srgbClr val="000000"/>
                </a:solidFill>
                <a:latin typeface="Symbol" charset="2"/>
              </a:rPr>
              <a:t>Î</a:t>
            </a:r>
            <a:r>
              <a:rPr lang="en-US" dirty="0">
                <a:solidFill>
                  <a:srgbClr val="000000"/>
                </a:solidFill>
                <a:latin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1689620" name="Freeform 20"/>
          <p:cNvSpPr>
            <a:spLocks/>
          </p:cNvSpPr>
          <p:nvPr/>
        </p:nvSpPr>
        <p:spPr bwMode="auto">
          <a:xfrm>
            <a:off x="5584825" y="4385318"/>
            <a:ext cx="530225" cy="842962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187"/>
              </a:cxn>
              <a:cxn ang="0">
                <a:pos x="0" y="505"/>
              </a:cxn>
            </a:cxnLst>
            <a:rect l="0" t="0" r="r" b="b"/>
            <a:pathLst>
              <a:path w="334" h="506">
                <a:moveTo>
                  <a:pt x="333" y="0"/>
                </a:moveTo>
                <a:lnTo>
                  <a:pt x="333" y="187"/>
                </a:lnTo>
                <a:lnTo>
                  <a:pt x="0" y="505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21" name="Line 21"/>
          <p:cNvSpPr>
            <a:spLocks noChangeShapeType="1"/>
          </p:cNvSpPr>
          <p:nvPr/>
        </p:nvSpPr>
        <p:spPr bwMode="auto">
          <a:xfrm>
            <a:off x="6113463" y="4712343"/>
            <a:ext cx="1914525" cy="515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22" name="Rectangle 22"/>
          <p:cNvSpPr>
            <a:spLocks noChangeArrowheads="1"/>
          </p:cNvSpPr>
          <p:nvPr/>
        </p:nvSpPr>
        <p:spPr bwMode="auto">
          <a:xfrm>
            <a:off x="4876800" y="4599630"/>
            <a:ext cx="82925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denied</a:t>
            </a:r>
          </a:p>
        </p:txBody>
      </p:sp>
      <p:sp>
        <p:nvSpPr>
          <p:cNvPr id="1689623" name="Rectangle 23"/>
          <p:cNvSpPr>
            <a:spLocks noChangeArrowheads="1"/>
          </p:cNvSpPr>
          <p:nvPr/>
        </p:nvSpPr>
        <p:spPr bwMode="auto">
          <a:xfrm>
            <a:off x="7002463" y="4610743"/>
            <a:ext cx="111926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permitted</a:t>
            </a:r>
          </a:p>
        </p:txBody>
      </p:sp>
      <p:sp>
        <p:nvSpPr>
          <p:cNvPr id="1689624" name="Rectangle 24"/>
          <p:cNvSpPr>
            <a:spLocks noChangeArrowheads="1"/>
          </p:cNvSpPr>
          <p:nvPr/>
        </p:nvSpPr>
        <p:spPr bwMode="auto">
          <a:xfrm>
            <a:off x="5264150" y="5207643"/>
            <a:ext cx="1484933" cy="828432"/>
          </a:xfrm>
          <a:prstGeom prst="rect">
            <a:avLst/>
          </a:prstGeom>
          <a:solidFill>
            <a:srgbClr val="FFCC6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Protection</a:t>
            </a:r>
          </a:p>
          <a:p>
            <a:r>
              <a:rPr lang="en-US" sz="2400">
                <a:solidFill>
                  <a:srgbClr val="000000"/>
                </a:solidFill>
              </a:rPr>
              <a:t>Fault</a:t>
            </a:r>
          </a:p>
        </p:txBody>
      </p:sp>
      <p:sp>
        <p:nvSpPr>
          <p:cNvPr id="1689625" name="Rectangle 25"/>
          <p:cNvSpPr>
            <a:spLocks noChangeArrowheads="1"/>
          </p:cNvSpPr>
          <p:nvPr/>
        </p:nvSpPr>
        <p:spPr bwMode="auto">
          <a:xfrm>
            <a:off x="5551488" y="1888180"/>
            <a:ext cx="330200" cy="1905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26" name="Rectangle 26" descr="90%"/>
          <p:cNvSpPr>
            <a:spLocks noChangeArrowheads="1"/>
          </p:cNvSpPr>
          <p:nvPr/>
        </p:nvSpPr>
        <p:spPr bwMode="auto">
          <a:xfrm>
            <a:off x="5551488" y="2180280"/>
            <a:ext cx="330200" cy="190500"/>
          </a:xfrm>
          <a:prstGeom prst="rect">
            <a:avLst/>
          </a:prstGeom>
          <a:pattFill prst="pct90">
            <a:fgClr>
              <a:schemeClr val="accent1"/>
            </a:fgClr>
            <a:bgClr>
              <a:srgbClr val="FFFFFF"/>
            </a:bgClr>
          </a:patt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27" name="Rectangle 27"/>
          <p:cNvSpPr>
            <a:spLocks noChangeArrowheads="1"/>
          </p:cNvSpPr>
          <p:nvPr/>
        </p:nvSpPr>
        <p:spPr bwMode="auto">
          <a:xfrm>
            <a:off x="5551488" y="2459680"/>
            <a:ext cx="330200" cy="190500"/>
          </a:xfrm>
          <a:prstGeom prst="rect">
            <a:avLst/>
          </a:prstGeom>
          <a:solidFill>
            <a:srgbClr val="FFCC6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28" name="Rectangle 28"/>
          <p:cNvSpPr>
            <a:spLocks noChangeArrowheads="1"/>
          </p:cNvSpPr>
          <p:nvPr/>
        </p:nvSpPr>
        <p:spPr bwMode="auto">
          <a:xfrm>
            <a:off x="6019800" y="1780230"/>
            <a:ext cx="2204443" cy="9207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hardware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hardware or software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1689629" name="Line 29"/>
          <p:cNvSpPr>
            <a:spLocks noChangeShapeType="1"/>
          </p:cNvSpPr>
          <p:nvPr/>
        </p:nvSpPr>
        <p:spPr bwMode="auto">
          <a:xfrm flipH="1">
            <a:off x="6096000" y="6047430"/>
            <a:ext cx="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30" name="Text Box 30"/>
          <p:cNvSpPr txBox="1">
            <a:spLocks noChangeArrowheads="1"/>
          </p:cNvSpPr>
          <p:nvPr/>
        </p:nvSpPr>
        <p:spPr bwMode="auto">
          <a:xfrm>
            <a:off x="5409460" y="6363488"/>
            <a:ext cx="1371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SEGFAULT</a:t>
            </a:r>
          </a:p>
        </p:txBody>
      </p:sp>
      <p:sp>
        <p:nvSpPr>
          <p:cNvPr id="1689631" name="Rectangle 31"/>
          <p:cNvSpPr>
            <a:spLocks noChangeArrowheads="1"/>
          </p:cNvSpPr>
          <p:nvPr/>
        </p:nvSpPr>
        <p:spPr bwMode="auto">
          <a:xfrm>
            <a:off x="762000" y="1996130"/>
            <a:ext cx="210396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</a:rPr>
              <a:t>Restart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6D43-7022-E244-A60F-6385EDCB4C84}" type="slidenum">
              <a:rPr lang="en-US"/>
              <a:pPr/>
              <a:t>48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41313"/>
            <a:ext cx="8639175" cy="831850"/>
          </a:xfrm>
        </p:spPr>
        <p:txBody>
          <a:bodyPr/>
          <a:lstStyle/>
          <a:p>
            <a:r>
              <a:rPr lang="en-US"/>
              <a:t>Address Translation in CPU Pipeline</a:t>
            </a:r>
          </a:p>
        </p:txBody>
      </p:sp>
      <p:sp>
        <p:nvSpPr>
          <p:cNvPr id="173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8153400" cy="3124200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2595" dirty="0" smtClean="0"/>
              <a:t>Need </a:t>
            </a:r>
            <a:r>
              <a:rPr lang="en-US" sz="2595" dirty="0"/>
              <a:t>mechanisms to cope with the additional latency of a TLB:</a:t>
            </a:r>
          </a:p>
          <a:p>
            <a:pPr marL="631825" lvl="1" indent="-233363"/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sz="2595" dirty="0"/>
              <a:t>S</a:t>
            </a:r>
            <a:r>
              <a:rPr lang="en-US" sz="2595" dirty="0" smtClean="0"/>
              <a:t>low </a:t>
            </a:r>
            <a:r>
              <a:rPr lang="en-US" sz="2595" dirty="0"/>
              <a:t>down the clock</a:t>
            </a:r>
            <a:endParaRPr lang="en-US" sz="2595" i="1" dirty="0"/>
          </a:p>
          <a:p>
            <a:pPr marL="631825" lvl="1" indent="-233363"/>
            <a:r>
              <a:rPr lang="en-US" sz="2595" dirty="0"/>
              <a:t> </a:t>
            </a:r>
            <a:r>
              <a:rPr lang="en-US" sz="2595" dirty="0" smtClean="0"/>
              <a:t> Pipeline </a:t>
            </a:r>
            <a:r>
              <a:rPr lang="en-US" sz="2595" dirty="0"/>
              <a:t>the TLB and cache access</a:t>
            </a:r>
          </a:p>
          <a:p>
            <a:pPr marL="631825" lvl="1" indent="-233363"/>
            <a:r>
              <a:rPr lang="en-US" sz="2595" dirty="0"/>
              <a:t> </a:t>
            </a:r>
            <a:r>
              <a:rPr lang="en-US" sz="2595" dirty="0" smtClean="0"/>
              <a:t> Virtual </a:t>
            </a:r>
            <a:r>
              <a:rPr lang="en-US" sz="2595" dirty="0"/>
              <a:t>address </a:t>
            </a:r>
            <a:r>
              <a:rPr lang="en-US" sz="2595" dirty="0" smtClean="0"/>
              <a:t>caches (indexed with virtual addresses)</a:t>
            </a:r>
          </a:p>
          <a:p>
            <a:pPr marL="631825" lvl="1" indent="-233363"/>
            <a:endParaRPr lang="en-US" sz="2595" dirty="0">
              <a:solidFill>
                <a:srgbClr val="56127A"/>
              </a:solidFill>
            </a:endParaRPr>
          </a:p>
        </p:txBody>
      </p:sp>
      <p:sp>
        <p:nvSpPr>
          <p:cNvPr id="1738756" name="Line 4"/>
          <p:cNvSpPr>
            <a:spLocks noChangeShapeType="1"/>
          </p:cNvSpPr>
          <p:nvPr/>
        </p:nvSpPr>
        <p:spPr bwMode="auto">
          <a:xfrm>
            <a:off x="5638800" y="200275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8757" name="Line 5"/>
          <p:cNvSpPr>
            <a:spLocks noChangeShapeType="1"/>
          </p:cNvSpPr>
          <p:nvPr/>
        </p:nvSpPr>
        <p:spPr bwMode="auto">
          <a:xfrm>
            <a:off x="990600" y="200275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1393150"/>
            <a:ext cx="304800" cy="1219200"/>
            <a:chOff x="336" y="1200"/>
            <a:chExt cx="144" cy="720"/>
          </a:xfrm>
        </p:grpSpPr>
        <p:sp>
          <p:nvSpPr>
            <p:cNvPr id="1738759" name="Rectangle 7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PC</a:t>
              </a:r>
            </a:p>
          </p:txBody>
        </p:sp>
        <p:sp>
          <p:nvSpPr>
            <p:cNvPr id="1738760" name="Freeform 8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8761" name="Rectangle 9"/>
          <p:cNvSpPr>
            <a:spLocks noChangeArrowheads="1"/>
          </p:cNvSpPr>
          <p:nvPr/>
        </p:nvSpPr>
        <p:spPr bwMode="auto">
          <a:xfrm>
            <a:off x="1143000" y="1469350"/>
            <a:ext cx="685800" cy="990600"/>
          </a:xfrm>
          <a:prstGeom prst="rect">
            <a:avLst/>
          </a:prstGeom>
          <a:solidFill>
            <a:srgbClr val="FFA74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Inst TLB</a:t>
            </a:r>
          </a:p>
        </p:txBody>
      </p:sp>
      <p:sp>
        <p:nvSpPr>
          <p:cNvPr id="1738762" name="Rectangle 10"/>
          <p:cNvSpPr>
            <a:spLocks noChangeArrowheads="1"/>
          </p:cNvSpPr>
          <p:nvPr/>
        </p:nvSpPr>
        <p:spPr bwMode="auto">
          <a:xfrm>
            <a:off x="1981200" y="1469350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Inst. Cache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48000" y="1393150"/>
            <a:ext cx="304800" cy="1219200"/>
            <a:chOff x="336" y="1200"/>
            <a:chExt cx="144" cy="720"/>
          </a:xfrm>
        </p:grpSpPr>
        <p:sp>
          <p:nvSpPr>
            <p:cNvPr id="1738764" name="Rectangle 12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D</a:t>
              </a:r>
            </a:p>
          </p:txBody>
        </p:sp>
        <p:sp>
          <p:nvSpPr>
            <p:cNvPr id="1738765" name="Freeform 13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8766" name="Rectangle 14"/>
          <p:cNvSpPr>
            <a:spLocks noChangeArrowheads="1"/>
          </p:cNvSpPr>
          <p:nvPr/>
        </p:nvSpPr>
        <p:spPr bwMode="auto">
          <a:xfrm>
            <a:off x="3505200" y="1469350"/>
            <a:ext cx="1066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Decode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00600" y="1393150"/>
            <a:ext cx="304800" cy="1219200"/>
            <a:chOff x="336" y="1200"/>
            <a:chExt cx="144" cy="720"/>
          </a:xfrm>
        </p:grpSpPr>
        <p:sp>
          <p:nvSpPr>
            <p:cNvPr id="1738768" name="Rectangle 16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E</a:t>
              </a:r>
            </a:p>
          </p:txBody>
        </p:sp>
        <p:sp>
          <p:nvSpPr>
            <p:cNvPr id="1738769" name="Freeform 17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8770" name="Freeform 18"/>
          <p:cNvSpPr>
            <a:spLocks/>
          </p:cNvSpPr>
          <p:nvPr/>
        </p:nvSpPr>
        <p:spPr bwMode="auto">
          <a:xfrm>
            <a:off x="5257800" y="1469350"/>
            <a:ext cx="3810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48" y="336"/>
              </a:cxn>
              <a:cxn ang="0">
                <a:pos x="0" y="384"/>
              </a:cxn>
              <a:cxn ang="0">
                <a:pos x="0" y="672"/>
              </a:cxn>
              <a:cxn ang="0">
                <a:pos x="240" y="480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672">
                <a:moveTo>
                  <a:pt x="0" y="0"/>
                </a:moveTo>
                <a:lnTo>
                  <a:pt x="0" y="288"/>
                </a:lnTo>
                <a:lnTo>
                  <a:pt x="48" y="336"/>
                </a:lnTo>
                <a:lnTo>
                  <a:pt x="0" y="384"/>
                </a:lnTo>
                <a:lnTo>
                  <a:pt x="0" y="672"/>
                </a:lnTo>
                <a:lnTo>
                  <a:pt x="240" y="480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91200" y="1393150"/>
            <a:ext cx="304800" cy="1219200"/>
            <a:chOff x="336" y="1200"/>
            <a:chExt cx="144" cy="720"/>
          </a:xfrm>
        </p:grpSpPr>
        <p:sp>
          <p:nvSpPr>
            <p:cNvPr id="1738772" name="Rectangle 20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M</a:t>
              </a:r>
            </a:p>
          </p:txBody>
        </p:sp>
        <p:sp>
          <p:nvSpPr>
            <p:cNvPr id="1738773" name="Freeform 21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8774" name="Rectangle 22"/>
          <p:cNvSpPr>
            <a:spLocks noChangeArrowheads="1"/>
          </p:cNvSpPr>
          <p:nvPr/>
        </p:nvSpPr>
        <p:spPr bwMode="auto">
          <a:xfrm>
            <a:off x="6248400" y="1469350"/>
            <a:ext cx="762000" cy="990600"/>
          </a:xfrm>
          <a:prstGeom prst="rect">
            <a:avLst/>
          </a:prstGeom>
          <a:solidFill>
            <a:srgbClr val="FFA74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Data TLB</a:t>
            </a:r>
          </a:p>
        </p:txBody>
      </p:sp>
      <p:sp>
        <p:nvSpPr>
          <p:cNvPr id="1738775" name="Rectangle 23"/>
          <p:cNvSpPr>
            <a:spLocks noChangeArrowheads="1"/>
          </p:cNvSpPr>
          <p:nvPr/>
        </p:nvSpPr>
        <p:spPr bwMode="auto">
          <a:xfrm>
            <a:off x="7162800" y="1469350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dirty="0"/>
              <a:t>Data Cache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8229600" y="1393150"/>
            <a:ext cx="304800" cy="1219200"/>
            <a:chOff x="336" y="1200"/>
            <a:chExt cx="144" cy="720"/>
          </a:xfrm>
        </p:grpSpPr>
        <p:sp>
          <p:nvSpPr>
            <p:cNvPr id="1738777" name="Rectangle 2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W</a:t>
              </a:r>
            </a:p>
          </p:txBody>
        </p:sp>
        <p:sp>
          <p:nvSpPr>
            <p:cNvPr id="1738778" name="Freeform 2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8779" name="Line 27"/>
          <p:cNvSpPr>
            <a:spLocks noChangeShapeType="1"/>
          </p:cNvSpPr>
          <p:nvPr/>
        </p:nvSpPr>
        <p:spPr bwMode="auto">
          <a:xfrm>
            <a:off x="5105400" y="169795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8780" name="Line 28"/>
          <p:cNvSpPr>
            <a:spLocks noChangeShapeType="1"/>
          </p:cNvSpPr>
          <p:nvPr/>
        </p:nvSpPr>
        <p:spPr bwMode="auto">
          <a:xfrm>
            <a:off x="5105400" y="230755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8781" name="Text Box 29"/>
          <p:cNvSpPr txBox="1">
            <a:spLocks noChangeArrowheads="1"/>
          </p:cNvSpPr>
          <p:nvPr/>
        </p:nvSpPr>
        <p:spPr bwMode="auto">
          <a:xfrm>
            <a:off x="5310188" y="1850350"/>
            <a:ext cx="3508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+</a:t>
            </a:r>
          </a:p>
        </p:txBody>
      </p:sp>
      <p:sp>
        <p:nvSpPr>
          <p:cNvPr id="1738782" name="Line 30"/>
          <p:cNvSpPr>
            <a:spLocks noChangeShapeType="1"/>
          </p:cNvSpPr>
          <p:nvPr/>
        </p:nvSpPr>
        <p:spPr bwMode="auto">
          <a:xfrm>
            <a:off x="1447800" y="245995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8783" name="Line 31"/>
          <p:cNvSpPr>
            <a:spLocks noChangeShapeType="1"/>
          </p:cNvSpPr>
          <p:nvPr/>
        </p:nvSpPr>
        <p:spPr bwMode="auto">
          <a:xfrm>
            <a:off x="6629400" y="245995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8784" name="Text Box 32"/>
          <p:cNvSpPr txBox="1">
            <a:spLocks noChangeArrowheads="1"/>
          </p:cNvSpPr>
          <p:nvPr/>
        </p:nvSpPr>
        <p:spPr bwMode="auto">
          <a:xfrm>
            <a:off x="200025" y="2695585"/>
            <a:ext cx="229519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TLB miss? Page Fault?</a:t>
            </a:r>
          </a:p>
          <a:p>
            <a:r>
              <a:rPr lang="en-US" i="1">
                <a:solidFill>
                  <a:srgbClr val="000000"/>
                </a:solidFill>
              </a:rPr>
              <a:t>Protection violation?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38785" name="Text Box 33"/>
          <p:cNvSpPr txBox="1">
            <a:spLocks noChangeArrowheads="1"/>
          </p:cNvSpPr>
          <p:nvPr/>
        </p:nvSpPr>
        <p:spPr bwMode="auto">
          <a:xfrm>
            <a:off x="5214938" y="2695585"/>
            <a:ext cx="229519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TLB miss? Page Fault?</a:t>
            </a:r>
          </a:p>
          <a:p>
            <a:r>
              <a:rPr lang="en-US" i="1">
                <a:solidFill>
                  <a:srgbClr val="000000"/>
                </a:solidFill>
              </a:rPr>
              <a:t>Protection violation?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31A7-21D0-E042-A662-32CC7242F324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8755" grpId="0" build="p" bldLvl="2"/>
      <p:bldP spid="1738784" grpId="0"/>
      <p:bldP spid="173878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 smtClean="0"/>
              <a:t>Third Option: Concurrent </a:t>
            </a:r>
            <a:r>
              <a:rPr lang="en-US" dirty="0"/>
              <a:t>Access to TLB &amp; </a:t>
            </a:r>
            <a:r>
              <a:rPr lang="en-US" dirty="0" smtClean="0"/>
              <a:t>Phys. Addressed Cache</a:t>
            </a:r>
            <a:endParaRPr lang="en-US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D005-A539-5D41-91FE-730450955A27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1502-EFEE-C14C-8111-1973EA73E032}" type="slidenum">
              <a:rPr lang="en-US"/>
              <a:pPr/>
              <a:t>49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99843" name="Rectangle 3"/>
          <p:cNvSpPr>
            <a:spLocks noChangeArrowheads="1"/>
          </p:cNvSpPr>
          <p:nvPr/>
        </p:nvSpPr>
        <p:spPr bwMode="auto">
          <a:xfrm>
            <a:off x="685800" y="4780740"/>
            <a:ext cx="6312664" cy="162865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Index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I</a:t>
            </a:r>
            <a:r>
              <a:rPr lang="en-US" sz="2000" dirty="0" smtClean="0"/>
              <a:t> </a:t>
            </a:r>
            <a:r>
              <a:rPr lang="en-US" sz="2000" dirty="0"/>
              <a:t>is available without consulting the TLB</a:t>
            </a:r>
          </a:p>
          <a:p>
            <a:pPr lvl="1" algn="l"/>
            <a:r>
              <a:rPr lang="en-US" sz="2000" dirty="0" err="1">
                <a:solidFill>
                  <a:schemeClr val="tx2"/>
                </a:solidFill>
                <a:latin typeface="Symbol" charset="2"/>
              </a:rPr>
              <a:t></a:t>
            </a:r>
            <a:r>
              <a:rPr lang="en-US" sz="2000" dirty="0" err="1">
                <a:latin typeface="Symbol" charset="2"/>
              </a:rPr>
              <a:t></a:t>
            </a:r>
            <a:r>
              <a:rPr lang="en-US" sz="2000" i="1" dirty="0" err="1">
                <a:solidFill>
                  <a:srgbClr val="000000"/>
                </a:solidFill>
              </a:rPr>
              <a:t>cache</a:t>
            </a:r>
            <a:r>
              <a:rPr lang="en-US" sz="2000" i="1" dirty="0">
                <a:solidFill>
                  <a:srgbClr val="000000"/>
                </a:solidFill>
              </a:rPr>
              <a:t> and TLB accesses can begin simultaneously</a:t>
            </a:r>
          </a:p>
          <a:p>
            <a:pPr algn="l"/>
            <a:r>
              <a:rPr lang="en-US" sz="2000" dirty="0"/>
              <a:t>Tag comparison is made after both accesses are completed</a:t>
            </a:r>
          </a:p>
          <a:p>
            <a:pPr algn="l"/>
            <a:endParaRPr lang="en-US" sz="2000" i="1" dirty="0">
              <a:solidFill>
                <a:schemeClr val="bg2"/>
              </a:solidFill>
            </a:endParaRPr>
          </a:p>
          <a:p>
            <a:pPr algn="l"/>
            <a:r>
              <a:rPr lang="en-US" sz="2000" i="1" dirty="0"/>
              <a:t>Cases: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+ </a:t>
            </a:r>
            <a:r>
              <a:rPr lang="en-US" sz="2000" i="1" dirty="0">
                <a:solidFill>
                  <a:srgbClr val="000000"/>
                </a:solidFill>
              </a:rPr>
              <a:t>O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= k	</a:t>
            </a:r>
            <a:r>
              <a:rPr lang="en-US" sz="2000" i="1" dirty="0" smtClean="0">
                <a:solidFill>
                  <a:srgbClr val="000000"/>
                </a:solidFill>
              </a:rPr>
              <a:t>I </a:t>
            </a:r>
            <a:r>
              <a:rPr lang="en-US" sz="2000" i="1" dirty="0">
                <a:solidFill>
                  <a:srgbClr val="000000"/>
                </a:solidFill>
              </a:rPr>
              <a:t>+ </a:t>
            </a:r>
            <a:r>
              <a:rPr lang="en-US" sz="2000" i="1" dirty="0">
                <a:solidFill>
                  <a:srgbClr val="000000"/>
                </a:solidFill>
              </a:rPr>
              <a:t>O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&lt; </a:t>
            </a:r>
            <a:r>
              <a:rPr lang="en-US" sz="2000" i="1" dirty="0" smtClean="0">
                <a:solidFill>
                  <a:srgbClr val="000000"/>
                </a:solidFill>
              </a:rPr>
              <a:t>k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    </a:t>
            </a:r>
            <a:r>
              <a:rPr lang="en-US" sz="2000" i="1" dirty="0" smtClean="0">
                <a:solidFill>
                  <a:srgbClr val="000000"/>
                </a:solidFill>
              </a:rPr>
              <a:t>I </a:t>
            </a:r>
            <a:r>
              <a:rPr lang="en-US" sz="2000" i="1" dirty="0">
                <a:solidFill>
                  <a:srgbClr val="000000"/>
                </a:solidFill>
              </a:rPr>
              <a:t>+ </a:t>
            </a:r>
            <a:r>
              <a:rPr lang="en-US" sz="2000" i="1" dirty="0">
                <a:solidFill>
                  <a:srgbClr val="000000"/>
                </a:solidFill>
              </a:rPr>
              <a:t>O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&gt; 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438" y="1347958"/>
            <a:ext cx="8335962" cy="3494087"/>
            <a:chOff x="125" y="811"/>
            <a:chExt cx="5251" cy="2201"/>
          </a:xfrm>
        </p:grpSpPr>
        <p:sp>
          <p:nvSpPr>
            <p:cNvPr id="1699845" name="Line 5"/>
            <p:cNvSpPr>
              <a:spLocks noChangeShapeType="1"/>
            </p:cNvSpPr>
            <p:nvPr/>
          </p:nvSpPr>
          <p:spPr bwMode="auto">
            <a:xfrm>
              <a:off x="5136" y="2052"/>
              <a:ext cx="0" cy="5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46" name="Line 6"/>
            <p:cNvSpPr>
              <a:spLocks noChangeShapeType="1"/>
            </p:cNvSpPr>
            <p:nvPr/>
          </p:nvSpPr>
          <p:spPr bwMode="auto">
            <a:xfrm>
              <a:off x="2676" y="1944"/>
              <a:ext cx="0" cy="196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47" name="Rectangle 7"/>
            <p:cNvSpPr>
              <a:spLocks noChangeArrowheads="1"/>
            </p:cNvSpPr>
            <p:nvPr/>
          </p:nvSpPr>
          <p:spPr bwMode="auto">
            <a:xfrm>
              <a:off x="544" y="1056"/>
              <a:ext cx="1888" cy="216"/>
            </a:xfrm>
            <a:prstGeom prst="rect">
              <a:avLst/>
            </a:prstGeom>
            <a:solidFill>
              <a:srgbClr val="FFCC66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48" name="Rectangle 8"/>
            <p:cNvSpPr>
              <a:spLocks noChangeArrowheads="1"/>
            </p:cNvSpPr>
            <p:nvPr/>
          </p:nvSpPr>
          <p:spPr bwMode="auto">
            <a:xfrm>
              <a:off x="2704" y="1048"/>
              <a:ext cx="792" cy="208"/>
            </a:xfrm>
            <a:prstGeom prst="rect">
              <a:avLst/>
            </a:prstGeom>
            <a:solidFill>
              <a:srgbClr val="FFCC66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49" name="Rectangle 9"/>
            <p:cNvSpPr>
              <a:spLocks noChangeArrowheads="1"/>
            </p:cNvSpPr>
            <p:nvPr/>
          </p:nvSpPr>
          <p:spPr bwMode="auto">
            <a:xfrm>
              <a:off x="554" y="1048"/>
              <a:ext cx="3182" cy="2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               VPN                         </a:t>
              </a:r>
              <a:r>
                <a:rPr lang="en-US" dirty="0" smtClean="0">
                  <a:solidFill>
                    <a:srgbClr val="000000"/>
                  </a:solidFill>
                </a:rPr>
                <a:t>                            I             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99850" name="Line 10"/>
            <p:cNvSpPr>
              <a:spLocks noChangeShapeType="1"/>
            </p:cNvSpPr>
            <p:nvPr/>
          </p:nvSpPr>
          <p:spPr bwMode="auto">
            <a:xfrm>
              <a:off x="3486" y="1048"/>
              <a:ext cx="0" cy="1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51" name="Line 11"/>
            <p:cNvSpPr>
              <a:spLocks noChangeShapeType="1"/>
            </p:cNvSpPr>
            <p:nvPr/>
          </p:nvSpPr>
          <p:spPr bwMode="auto">
            <a:xfrm>
              <a:off x="2432" y="1064"/>
              <a:ext cx="0" cy="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52" name="Freeform 12"/>
            <p:cNvSpPr>
              <a:spLocks/>
            </p:cNvSpPr>
            <p:nvPr/>
          </p:nvSpPr>
          <p:spPr bwMode="auto">
            <a:xfrm>
              <a:off x="2712" y="944"/>
              <a:ext cx="761" cy="73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35" y="0"/>
                </a:cxn>
                <a:cxn ang="0">
                  <a:pos x="737" y="0"/>
                </a:cxn>
                <a:cxn ang="0">
                  <a:pos x="760" y="72"/>
                </a:cxn>
              </a:cxnLst>
              <a:rect l="0" t="0" r="r" b="b"/>
              <a:pathLst>
                <a:path w="761" h="73">
                  <a:moveTo>
                    <a:pt x="0" y="66"/>
                  </a:moveTo>
                  <a:lnTo>
                    <a:pt x="35" y="0"/>
                  </a:lnTo>
                  <a:lnTo>
                    <a:pt x="737" y="0"/>
                  </a:lnTo>
                  <a:lnTo>
                    <a:pt x="760" y="7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53" name="Line 13"/>
            <p:cNvSpPr>
              <a:spLocks noChangeShapeType="1"/>
            </p:cNvSpPr>
            <p:nvPr/>
          </p:nvSpPr>
          <p:spPr bwMode="auto">
            <a:xfrm>
              <a:off x="2694" y="1056"/>
              <a:ext cx="0" cy="1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54" name="Rectangle 14"/>
            <p:cNvSpPr>
              <a:spLocks noChangeArrowheads="1"/>
            </p:cNvSpPr>
            <p:nvPr/>
          </p:nvSpPr>
          <p:spPr bwMode="auto">
            <a:xfrm>
              <a:off x="1176" y="1400"/>
              <a:ext cx="840" cy="391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    TLB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699855" name="Line 15"/>
            <p:cNvSpPr>
              <a:spLocks noChangeShapeType="1"/>
            </p:cNvSpPr>
            <p:nvPr/>
          </p:nvSpPr>
          <p:spPr bwMode="auto">
            <a:xfrm flipH="1">
              <a:off x="1572" y="1256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56" name="Rectangle 16"/>
            <p:cNvSpPr>
              <a:spLocks noChangeArrowheads="1"/>
            </p:cNvSpPr>
            <p:nvPr/>
          </p:nvSpPr>
          <p:spPr bwMode="auto">
            <a:xfrm>
              <a:off x="3936" y="1368"/>
              <a:ext cx="1440" cy="68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Direct-map Cache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r>
                <a:rPr lang="en-US" baseline="30000" dirty="0">
                  <a:solidFill>
                    <a:srgbClr val="000000"/>
                  </a:solidFill>
                </a:rPr>
                <a:t>I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 </a:t>
              </a:r>
              <a:r>
                <a:rPr lang="en-US" dirty="0">
                  <a:solidFill>
                    <a:srgbClr val="000000"/>
                  </a:solidFill>
                </a:rPr>
                <a:t>blocks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r>
                <a:rPr lang="en-US" baseline="30000" dirty="0">
                  <a:solidFill>
                    <a:srgbClr val="000000"/>
                  </a:solidFill>
                </a:rPr>
                <a:t>O</a:t>
              </a:r>
              <a:r>
                <a:rPr lang="en-US" dirty="0" smtClean="0">
                  <a:solidFill>
                    <a:srgbClr val="000000"/>
                  </a:solidFill>
                </a:rPr>
                <a:t>-byte </a:t>
              </a:r>
              <a:r>
                <a:rPr lang="en-US" dirty="0">
                  <a:solidFill>
                    <a:srgbClr val="000000"/>
                  </a:solidFill>
                </a:rPr>
                <a:t>block</a:t>
              </a:r>
            </a:p>
          </p:txBody>
        </p:sp>
        <p:sp>
          <p:nvSpPr>
            <p:cNvPr id="1699857" name="Rectangle 17"/>
            <p:cNvSpPr>
              <a:spLocks noChangeArrowheads="1"/>
            </p:cNvSpPr>
            <p:nvPr/>
          </p:nvSpPr>
          <p:spPr bwMode="auto">
            <a:xfrm>
              <a:off x="502" y="1928"/>
              <a:ext cx="1888" cy="216"/>
            </a:xfrm>
            <a:prstGeom prst="rect">
              <a:avLst/>
            </a:prstGeom>
            <a:solidFill>
              <a:srgbClr val="FFCC66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58" name="Rectangle 18"/>
            <p:cNvSpPr>
              <a:spLocks noChangeArrowheads="1"/>
            </p:cNvSpPr>
            <p:nvPr/>
          </p:nvSpPr>
          <p:spPr bwMode="auto">
            <a:xfrm>
              <a:off x="512" y="1928"/>
              <a:ext cx="3246" cy="2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                PPN                    </a:t>
              </a:r>
              <a:r>
                <a:rPr lang="en-US" dirty="0" smtClean="0">
                  <a:solidFill>
                    <a:srgbClr val="000000"/>
                  </a:solidFill>
                </a:rPr>
                <a:t>                 </a:t>
              </a:r>
              <a:r>
                <a:rPr lang="en-US" dirty="0">
                  <a:solidFill>
                    <a:srgbClr val="000000"/>
                  </a:solidFill>
                </a:rPr>
                <a:t>Page Offset</a:t>
              </a:r>
            </a:p>
          </p:txBody>
        </p:sp>
        <p:sp>
          <p:nvSpPr>
            <p:cNvPr id="1699859" name="Line 19"/>
            <p:cNvSpPr>
              <a:spLocks noChangeShapeType="1"/>
            </p:cNvSpPr>
            <p:nvPr/>
          </p:nvSpPr>
          <p:spPr bwMode="auto">
            <a:xfrm>
              <a:off x="2390" y="1936"/>
              <a:ext cx="0" cy="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60" name="Line 20"/>
            <p:cNvSpPr>
              <a:spLocks noChangeShapeType="1"/>
            </p:cNvSpPr>
            <p:nvPr/>
          </p:nvSpPr>
          <p:spPr bwMode="auto">
            <a:xfrm>
              <a:off x="3104" y="1360"/>
              <a:ext cx="0" cy="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61" name="Line 21"/>
            <p:cNvSpPr>
              <a:spLocks noChangeShapeType="1"/>
            </p:cNvSpPr>
            <p:nvPr/>
          </p:nvSpPr>
          <p:spPr bwMode="auto">
            <a:xfrm>
              <a:off x="1568" y="1796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62" name="Oval 22"/>
            <p:cNvSpPr>
              <a:spLocks noChangeArrowheads="1"/>
            </p:cNvSpPr>
            <p:nvPr/>
          </p:nvSpPr>
          <p:spPr bwMode="auto">
            <a:xfrm>
              <a:off x="2880" y="2424"/>
              <a:ext cx="774" cy="2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  =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699863" name="Freeform 23"/>
            <p:cNvSpPr>
              <a:spLocks/>
            </p:cNvSpPr>
            <p:nvPr/>
          </p:nvSpPr>
          <p:spPr bwMode="auto">
            <a:xfrm>
              <a:off x="1566" y="2249"/>
              <a:ext cx="1314" cy="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2"/>
                </a:cxn>
                <a:cxn ang="0">
                  <a:pos x="1200" y="312"/>
                </a:cxn>
              </a:cxnLst>
              <a:rect l="0" t="0" r="r" b="b"/>
              <a:pathLst>
                <a:path w="1201" h="313">
                  <a:moveTo>
                    <a:pt x="0" y="0"/>
                  </a:moveTo>
                  <a:lnTo>
                    <a:pt x="0" y="312"/>
                  </a:lnTo>
                  <a:lnTo>
                    <a:pt x="1200" y="3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64" name="Freeform 24"/>
            <p:cNvSpPr>
              <a:spLocks/>
            </p:cNvSpPr>
            <p:nvPr/>
          </p:nvSpPr>
          <p:spPr bwMode="auto">
            <a:xfrm>
              <a:off x="3664" y="2056"/>
              <a:ext cx="673" cy="512"/>
            </a:xfrm>
            <a:custGeom>
              <a:avLst/>
              <a:gdLst/>
              <a:ahLst/>
              <a:cxnLst>
                <a:cxn ang="0">
                  <a:pos x="672" y="0"/>
                </a:cxn>
                <a:cxn ang="0">
                  <a:pos x="672" y="760"/>
                </a:cxn>
                <a:cxn ang="0">
                  <a:pos x="0" y="760"/>
                </a:cxn>
              </a:cxnLst>
              <a:rect l="0" t="0" r="r" b="b"/>
              <a:pathLst>
                <a:path w="673" h="761">
                  <a:moveTo>
                    <a:pt x="672" y="0"/>
                  </a:moveTo>
                  <a:lnTo>
                    <a:pt x="672" y="760"/>
                  </a:lnTo>
                  <a:lnTo>
                    <a:pt x="0" y="76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65" name="Line 25"/>
            <p:cNvSpPr>
              <a:spLocks noChangeShapeType="1"/>
            </p:cNvSpPr>
            <p:nvPr/>
          </p:nvSpPr>
          <p:spPr bwMode="auto">
            <a:xfrm>
              <a:off x="3264" y="2712"/>
              <a:ext cx="0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66" name="Rectangle 26"/>
            <p:cNvSpPr>
              <a:spLocks noChangeArrowheads="1"/>
            </p:cNvSpPr>
            <p:nvPr/>
          </p:nvSpPr>
          <p:spPr bwMode="auto">
            <a:xfrm>
              <a:off x="2736" y="2762"/>
              <a:ext cx="36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</a:rPr>
                <a:t>hit?</a:t>
              </a:r>
            </a:p>
          </p:txBody>
        </p:sp>
        <p:sp>
          <p:nvSpPr>
            <p:cNvPr id="1699867" name="Rectangle 27"/>
            <p:cNvSpPr>
              <a:spLocks noChangeArrowheads="1"/>
            </p:cNvSpPr>
            <p:nvPr/>
          </p:nvSpPr>
          <p:spPr bwMode="auto">
            <a:xfrm>
              <a:off x="4848" y="2616"/>
              <a:ext cx="42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</a:rPr>
                <a:t>Data</a:t>
              </a:r>
            </a:p>
          </p:txBody>
        </p:sp>
        <p:sp>
          <p:nvSpPr>
            <p:cNvPr id="1699868" name="Rectangle 28"/>
            <p:cNvSpPr>
              <a:spLocks noChangeArrowheads="1"/>
            </p:cNvSpPr>
            <p:nvPr/>
          </p:nvSpPr>
          <p:spPr bwMode="auto">
            <a:xfrm>
              <a:off x="3641" y="2616"/>
              <a:ext cx="89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Physical Tag</a:t>
              </a:r>
            </a:p>
          </p:txBody>
        </p:sp>
        <p:sp>
          <p:nvSpPr>
            <p:cNvPr id="1699869" name="Freeform 29"/>
            <p:cNvSpPr>
              <a:spLocks/>
            </p:cNvSpPr>
            <p:nvPr/>
          </p:nvSpPr>
          <p:spPr bwMode="auto">
            <a:xfrm>
              <a:off x="518" y="2168"/>
              <a:ext cx="2161" cy="8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1" y="80"/>
                </a:cxn>
                <a:cxn ang="0">
                  <a:pos x="2096" y="80"/>
                </a:cxn>
                <a:cxn ang="0">
                  <a:pos x="2160" y="0"/>
                </a:cxn>
              </a:cxnLst>
              <a:rect l="0" t="0" r="r" b="b"/>
              <a:pathLst>
                <a:path w="2161" h="81">
                  <a:moveTo>
                    <a:pt x="0" y="6"/>
                  </a:moveTo>
                  <a:lnTo>
                    <a:pt x="101" y="80"/>
                  </a:lnTo>
                  <a:lnTo>
                    <a:pt x="2096" y="80"/>
                  </a:lnTo>
                  <a:lnTo>
                    <a:pt x="216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70" name="Rectangle 30"/>
            <p:cNvSpPr>
              <a:spLocks noChangeArrowheads="1"/>
            </p:cNvSpPr>
            <p:nvPr/>
          </p:nvSpPr>
          <p:spPr bwMode="auto">
            <a:xfrm>
              <a:off x="1100" y="2370"/>
              <a:ext cx="33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</a:rPr>
                <a:t>Tag</a:t>
              </a:r>
            </a:p>
          </p:txBody>
        </p:sp>
        <p:sp>
          <p:nvSpPr>
            <p:cNvPr id="1699871" name="Rectangle 31"/>
            <p:cNvSpPr>
              <a:spLocks noChangeArrowheads="1"/>
            </p:cNvSpPr>
            <p:nvPr/>
          </p:nvSpPr>
          <p:spPr bwMode="auto">
            <a:xfrm>
              <a:off x="144" y="984"/>
              <a:ext cx="29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</a:rPr>
                <a:t>VA</a:t>
              </a:r>
            </a:p>
          </p:txBody>
        </p:sp>
        <p:sp>
          <p:nvSpPr>
            <p:cNvPr id="1699872" name="Rectangle 32"/>
            <p:cNvSpPr>
              <a:spLocks noChangeArrowheads="1"/>
            </p:cNvSpPr>
            <p:nvPr/>
          </p:nvSpPr>
          <p:spPr bwMode="auto">
            <a:xfrm>
              <a:off x="125" y="1879"/>
              <a:ext cx="28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</a:rPr>
                <a:t>PA</a:t>
              </a:r>
            </a:p>
          </p:txBody>
        </p:sp>
        <p:sp>
          <p:nvSpPr>
            <p:cNvPr id="1699873" name="Freeform 33"/>
            <p:cNvSpPr>
              <a:spLocks/>
            </p:cNvSpPr>
            <p:nvPr/>
          </p:nvSpPr>
          <p:spPr bwMode="auto">
            <a:xfrm>
              <a:off x="2448" y="1280"/>
              <a:ext cx="1281" cy="8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0" y="80"/>
                </a:cxn>
                <a:cxn ang="0">
                  <a:pos x="1242" y="80"/>
                </a:cxn>
                <a:cxn ang="0">
                  <a:pos x="1280" y="0"/>
                </a:cxn>
              </a:cxnLst>
              <a:rect l="0" t="0" r="r" b="b"/>
              <a:pathLst>
                <a:path w="1281" h="81">
                  <a:moveTo>
                    <a:pt x="0" y="6"/>
                  </a:moveTo>
                  <a:lnTo>
                    <a:pt x="60" y="80"/>
                  </a:lnTo>
                  <a:lnTo>
                    <a:pt x="1242" y="80"/>
                  </a:lnTo>
                  <a:lnTo>
                    <a:pt x="128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74" name="Rectangle 34"/>
            <p:cNvSpPr>
              <a:spLocks noChangeArrowheads="1"/>
            </p:cNvSpPr>
            <p:nvPr/>
          </p:nvSpPr>
          <p:spPr bwMode="auto">
            <a:xfrm>
              <a:off x="4567" y="811"/>
              <a:ext cx="554" cy="4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</a:rPr>
                <a:t>Virtual</a:t>
              </a:r>
            </a:p>
            <a:p>
              <a:pPr algn="l"/>
              <a:r>
                <a:rPr lang="en-US" sz="2000">
                  <a:solidFill>
                    <a:srgbClr val="000000"/>
                  </a:solidFill>
                </a:rPr>
                <a:t>Index</a:t>
              </a:r>
            </a:p>
          </p:txBody>
        </p:sp>
        <p:sp>
          <p:nvSpPr>
            <p:cNvPr id="1699875" name="Freeform 35"/>
            <p:cNvSpPr>
              <a:spLocks/>
            </p:cNvSpPr>
            <p:nvPr/>
          </p:nvSpPr>
          <p:spPr bwMode="auto">
            <a:xfrm>
              <a:off x="3104" y="848"/>
              <a:ext cx="1449" cy="512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0"/>
                </a:cxn>
                <a:cxn ang="0">
                  <a:pos x="1448" y="0"/>
                </a:cxn>
                <a:cxn ang="0">
                  <a:pos x="1448" y="536"/>
                </a:cxn>
              </a:cxnLst>
              <a:rect l="0" t="0" r="r" b="b"/>
              <a:pathLst>
                <a:path w="1449" h="537">
                  <a:moveTo>
                    <a:pt x="0" y="77"/>
                  </a:moveTo>
                  <a:lnTo>
                    <a:pt x="0" y="0"/>
                  </a:lnTo>
                  <a:lnTo>
                    <a:pt x="1448" y="0"/>
                  </a:lnTo>
                  <a:lnTo>
                    <a:pt x="1448" y="53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76" name="Line 36"/>
            <p:cNvSpPr>
              <a:spLocks noChangeShapeType="1"/>
            </p:cNvSpPr>
            <p:nvPr/>
          </p:nvSpPr>
          <p:spPr bwMode="auto">
            <a:xfrm flipH="1">
              <a:off x="3056" y="1592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877" name="Rectangle 37"/>
            <p:cNvSpPr>
              <a:spLocks noChangeArrowheads="1"/>
            </p:cNvSpPr>
            <p:nvPr/>
          </p:nvSpPr>
          <p:spPr bwMode="auto">
            <a:xfrm>
              <a:off x="3152" y="1496"/>
              <a:ext cx="18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en-US" dirty="0" smtClean="0"/>
              <a:t>Review: </a:t>
            </a:r>
            <a:r>
              <a:rPr lang="en-US" dirty="0" smtClean="0"/>
              <a:t>Memory </a:t>
            </a:r>
            <a:r>
              <a:rPr lang="en-US" dirty="0" smtClean="0"/>
              <a:t>Management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3" y="1363132"/>
            <a:ext cx="5401733" cy="545253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3429" dirty="0" smtClean="0"/>
              <a:t>The processor’s view of memory (</a:t>
            </a:r>
            <a:r>
              <a:rPr lang="en-US" sz="3429" dirty="0" err="1" smtClean="0"/>
              <a:t>eg</a:t>
            </a:r>
            <a:r>
              <a:rPr lang="en-US" sz="3429" dirty="0" smtClean="0"/>
              <a:t>, using the C programming language)</a:t>
            </a:r>
            <a:endParaRPr lang="en-US" sz="3429" dirty="0" smtClean="0"/>
          </a:p>
          <a:p>
            <a:pPr lvl="1">
              <a:defRPr/>
            </a:pPr>
            <a:r>
              <a:rPr lang="en-US" b="1" dirty="0" smtClean="0"/>
              <a:t>Static storage</a:t>
            </a:r>
            <a:r>
              <a:rPr lang="en-US" dirty="0" smtClean="0"/>
              <a:t>: global variable storage, basically permanent, entire program run</a:t>
            </a:r>
          </a:p>
          <a:p>
            <a:pPr lvl="1">
              <a:defRPr/>
            </a:pPr>
            <a:r>
              <a:rPr lang="en-US" b="1" dirty="0" smtClean="0"/>
              <a:t>The Stack</a:t>
            </a:r>
            <a:r>
              <a:rPr lang="en-US" dirty="0" smtClean="0"/>
              <a:t>: local variable storage, parameters, </a:t>
            </a:r>
            <a:r>
              <a:rPr lang="en-US" dirty="0" smtClean="0"/>
              <a:t>retu</a:t>
            </a:r>
            <a:r>
              <a:rPr lang="en-US" dirty="0" smtClean="0"/>
              <a:t>rn </a:t>
            </a:r>
            <a:r>
              <a:rPr lang="en-US" dirty="0" smtClean="0"/>
              <a:t>address</a:t>
            </a:r>
          </a:p>
          <a:p>
            <a:pPr lvl="1">
              <a:defRPr/>
            </a:pPr>
            <a:r>
              <a:rPr lang="en-US" b="1" dirty="0" smtClean="0"/>
              <a:t>The </a:t>
            </a:r>
            <a:r>
              <a:rPr lang="en-US" b="1" dirty="0" smtClean="0"/>
              <a:t>Heap</a:t>
            </a:r>
            <a:r>
              <a:rPr lang="en-US" dirty="0" smtClean="0"/>
              <a:t> (dynamic storage): </a:t>
            </a:r>
            <a:br>
              <a:rPr lang="en-US" dirty="0" smtClean="0"/>
            </a:br>
            <a:r>
              <a:rPr lang="en-US" dirty="0" err="1" smtClean="0">
                <a:latin typeface="Courier"/>
                <a:cs typeface="Courier"/>
              </a:rPr>
              <a:t>malloc</a:t>
            </a:r>
            <a:r>
              <a:rPr lang="en-US" dirty="0" smtClean="0">
                <a:latin typeface="Courier"/>
                <a:cs typeface="Courier"/>
              </a:rPr>
              <a:t>()</a:t>
            </a:r>
            <a:r>
              <a:rPr lang="en-US" dirty="0" smtClean="0"/>
              <a:t> grabs space from here, </a:t>
            </a:r>
            <a:br>
              <a:rPr lang="en-US" dirty="0" smtClean="0"/>
            </a:br>
            <a:r>
              <a:rPr lang="en-US" dirty="0" smtClean="0">
                <a:latin typeface="Courier"/>
                <a:cs typeface="Courier"/>
              </a:rPr>
              <a:t>free()</a:t>
            </a:r>
            <a:r>
              <a:rPr lang="en-US" dirty="0" smtClean="0">
                <a:cs typeface="Courier"/>
              </a:rPr>
              <a:t> </a:t>
            </a:r>
            <a:r>
              <a:rPr lang="en-US" dirty="0" smtClean="0"/>
              <a:t>returns </a:t>
            </a:r>
            <a:r>
              <a:rPr lang="en-US" dirty="0" smtClean="0"/>
              <a:t>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7644A-A1FD-BA47-9BC2-7CEF15755A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9" name="Rectangle 2" descr="Wide upward diagonal"/>
          <p:cNvSpPr>
            <a:spLocks noChangeArrowheads="1"/>
          </p:cNvSpPr>
          <p:nvPr/>
        </p:nvSpPr>
        <p:spPr bwMode="auto">
          <a:xfrm>
            <a:off x="6045202" y="1998130"/>
            <a:ext cx="2438400" cy="1828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45202" y="1464730"/>
            <a:ext cx="2438400" cy="457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045202" y="5198530"/>
            <a:ext cx="2438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45202" y="4512730"/>
            <a:ext cx="24384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045202" y="382693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045202" y="199813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788152" y="5211230"/>
            <a:ext cx="9906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>
                <a:latin typeface="+mn-lt"/>
              </a:rPr>
              <a:t>code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334127" y="4525430"/>
            <a:ext cx="189865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>
                <a:latin typeface="+mn-lt"/>
              </a:rPr>
              <a:t>static data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775452" y="3839630"/>
            <a:ext cx="10160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>
                <a:latin typeface="+mn-lt"/>
              </a:rPr>
              <a:t>heap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769102" y="1464730"/>
            <a:ext cx="10287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</a:rPr>
              <a:t>stack</a:t>
            </a: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7264402" y="3445930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7264402" y="1998130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673602" y="1388530"/>
            <a:ext cx="122713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b="1" i="1">
                <a:latin typeface="+mn-lt"/>
              </a:rPr>
              <a:t>~ FFFF FFFF</a:t>
            </a:r>
            <a:r>
              <a:rPr lang="en-US" sz="1400" b="1" i="1" baseline="-25000">
                <a:latin typeface="+mn-lt"/>
              </a:rPr>
              <a:t>hex</a:t>
            </a:r>
            <a:endParaRPr lang="en-US" sz="1400" b="1" i="1">
              <a:latin typeface="+mn-lt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435602" y="5808130"/>
            <a:ext cx="6334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b="1" i="1">
                <a:latin typeface="+mn-lt"/>
              </a:rPr>
              <a:t>~ 0</a:t>
            </a:r>
            <a:r>
              <a:rPr lang="en-US" sz="1400" b="1" i="1" baseline="-25000">
                <a:latin typeface="+mn-lt"/>
              </a:rPr>
              <a:t>hex</a:t>
            </a:r>
            <a:endParaRPr lang="en-US" sz="1400" b="1" i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3F2137-0E7E-934F-BB34-D210D2711D11}" type="slidenum">
              <a:rPr lang="en-US"/>
              <a:pPr/>
              <a:t>50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7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Nehalem Virtual Memory Details</a:t>
            </a:r>
          </a:p>
        </p:txBody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48</a:t>
            </a:r>
            <a:r>
              <a:rPr lang="en-US" dirty="0"/>
              <a:t>-bit virtual address space, </a:t>
            </a:r>
            <a:r>
              <a:rPr lang="en-US" dirty="0" smtClean="0"/>
              <a:t>34</a:t>
            </a:r>
            <a:r>
              <a:rPr lang="en-US" dirty="0" smtClean="0"/>
              <a:t>-bit </a:t>
            </a:r>
            <a:r>
              <a:rPr lang="en-US" dirty="0"/>
              <a:t>physical address space</a:t>
            </a:r>
          </a:p>
          <a:p>
            <a:r>
              <a:rPr lang="en-US" dirty="0"/>
              <a:t>Two-level </a:t>
            </a:r>
            <a:r>
              <a:rPr lang="en-US" dirty="0" smtClean="0"/>
              <a:t>TLB: L1 + L2</a:t>
            </a:r>
          </a:p>
          <a:p>
            <a:r>
              <a:rPr lang="en-US" dirty="0"/>
              <a:t>I-TLB (L1) has </a:t>
            </a:r>
            <a:r>
              <a:rPr lang="en-US" dirty="0" smtClean="0"/>
              <a:t>128 </a:t>
            </a:r>
            <a:r>
              <a:rPr lang="en-US" dirty="0"/>
              <a:t>entries 4-way associative for 4KB pages, plus 7 dedicated fully-associative entries per SMT thread for large page (2/4MB) entries</a:t>
            </a:r>
          </a:p>
          <a:p>
            <a:r>
              <a:rPr lang="en-US" dirty="0"/>
              <a:t>D-TLB (L1) has 64 entries for 4KB pages and 32 entries for 2/4MB pages, both 4-way associative, dynamically shared between SMT threads</a:t>
            </a:r>
          </a:p>
          <a:p>
            <a:r>
              <a:rPr lang="en-US" dirty="0"/>
              <a:t>Unified L2 TLB has 512 entries for 4KB pages only, also 4-way associative</a:t>
            </a:r>
            <a:endParaRPr lang="en-US" dirty="0" smtClean="0"/>
          </a:p>
          <a:p>
            <a:r>
              <a:rPr lang="en-US" dirty="0" smtClean="0"/>
              <a:t>Data TLB Reach </a:t>
            </a:r>
            <a:br>
              <a:rPr lang="en-US" dirty="0" smtClean="0"/>
            </a:br>
            <a:r>
              <a:rPr lang="en-US" dirty="0" smtClean="0"/>
              <a:t>(4 KB only) L1: 64*4 KB =0.25 MB,  L2:512*4 KB= 2MB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superpages</a:t>
            </a:r>
            <a:r>
              <a:rPr lang="en-US" dirty="0" smtClean="0"/>
              <a:t>) L1: 32 *2-4 MB = 64-128 MB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660-FE75-BA4E-9C47-EB12785B602B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801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Large Pages from 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Difficulty is communicating from application to operating system that want to use large pages</a:t>
            </a:r>
          </a:p>
          <a:p>
            <a:r>
              <a:rPr lang="en-US" dirty="0" smtClean="0"/>
              <a:t>Linux: “Huge pages” via a library file system and memory mapping; beyond 61C</a:t>
            </a:r>
          </a:p>
          <a:p>
            <a:pPr lvl="1"/>
            <a:r>
              <a:rPr lang="en-US" dirty="0" smtClean="0"/>
              <a:t>See </a:t>
            </a:r>
            <a:r>
              <a:rPr lang="en-US" u="sng" dirty="0" smtClean="0"/>
              <a:t>http://lwn.net/Articles/375096/ </a:t>
            </a:r>
          </a:p>
          <a:p>
            <a:pPr lvl="1"/>
            <a:r>
              <a:rPr lang="en-US" u="sng" dirty="0" err="1" smtClean="0"/>
              <a:t>http://www.ibm.com/developerworks/wikis/display/LinuxP/libhuge+short+and+simple</a:t>
            </a:r>
            <a:endParaRPr lang="en-US" dirty="0" smtClean="0"/>
          </a:p>
          <a:p>
            <a:r>
              <a:rPr lang="en-US" dirty="0" smtClean="0"/>
              <a:t>Max OS X: no support for applications to do this (OS decides if should use or not)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3CDE-A1E9-C445-989F-630CD3BA1088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B837-DC1F-5E49-BE61-C4D698C5E35E}" type="slidenum">
              <a:rPr lang="en-US"/>
              <a:pPr/>
              <a:t>52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303867"/>
            <a:ext cx="8449733" cy="55541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Virtual Memory supplies two features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sz="2581" i="1" dirty="0">
                <a:solidFill>
                  <a:srgbClr val="FF0000"/>
                </a:solidFill>
              </a:rPr>
              <a:t>Translation </a:t>
            </a:r>
            <a:r>
              <a:rPr lang="en-US" sz="2581" dirty="0"/>
              <a:t>(mapping of virtual address to physical address)</a:t>
            </a:r>
          </a:p>
          <a:p>
            <a:pPr lvl="1">
              <a:buClr>
                <a:schemeClr val="tx1"/>
              </a:buClr>
            </a:pPr>
            <a:r>
              <a:rPr lang="en-US" sz="2581" i="1" dirty="0">
                <a:solidFill>
                  <a:srgbClr val="FF0000"/>
                </a:solidFill>
              </a:rPr>
              <a:t>Protection </a:t>
            </a:r>
            <a:r>
              <a:rPr lang="en-US" sz="2581" dirty="0"/>
              <a:t>(permission to access word in memory)</a:t>
            </a:r>
            <a:endParaRPr lang="en-US" sz="2581" dirty="0" smtClean="0"/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ost </a:t>
            </a:r>
            <a:r>
              <a:rPr lang="en-US" dirty="0" smtClean="0"/>
              <a:t>modern systems provide support for all functions with </a:t>
            </a:r>
            <a:r>
              <a:rPr lang="en-US" dirty="0" smtClean="0"/>
              <a:t>a single </a:t>
            </a:r>
            <a:r>
              <a:rPr lang="en-US" dirty="0" smtClean="0"/>
              <a:t>page-based system</a:t>
            </a:r>
          </a:p>
          <a:p>
            <a:r>
              <a:rPr lang="en-US" dirty="0" smtClean="0"/>
              <a:t>All desktops/servers have full demand-paged </a:t>
            </a:r>
            <a:r>
              <a:rPr lang="en-US" dirty="0" smtClean="0"/>
              <a:t>Virtual </a:t>
            </a:r>
            <a:r>
              <a:rPr lang="en-US" dirty="0" smtClean="0"/>
              <a:t>M</a:t>
            </a:r>
            <a:r>
              <a:rPr lang="en-US" dirty="0" smtClean="0"/>
              <a:t>emory</a:t>
            </a:r>
            <a:endParaRPr lang="en-US" dirty="0" smtClean="0"/>
          </a:p>
          <a:p>
            <a:pPr lvl="1"/>
            <a:r>
              <a:rPr lang="en-US" dirty="0" smtClean="0"/>
              <a:t>Portability between machines with different memory sizes</a:t>
            </a:r>
          </a:p>
          <a:p>
            <a:pPr lvl="1"/>
            <a:r>
              <a:rPr lang="en-US" dirty="0" smtClean="0"/>
              <a:t>Protection between multiple users or multiple tasks</a:t>
            </a:r>
          </a:p>
          <a:p>
            <a:pPr lvl="1"/>
            <a:r>
              <a:rPr lang="en-US" dirty="0" smtClean="0"/>
              <a:t>Share small physical memory among active </a:t>
            </a:r>
            <a:r>
              <a:rPr lang="en-US" dirty="0" smtClean="0"/>
              <a:t>tasks</a:t>
            </a:r>
            <a:endParaRPr lang="en-US" dirty="0" smtClean="0"/>
          </a:p>
          <a:p>
            <a:r>
              <a:rPr lang="en-US" dirty="0" smtClean="0"/>
              <a:t>Hardware support: User/Supervisor Mode, invoke Supervisor Mode, TLB, Page Table Register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A0EC-7006-F946-B6C9-7FC445AC8692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0"/>
            <a:ext cx="8229600" cy="1143000"/>
          </a:xfrm>
        </p:spPr>
        <p:txBody>
          <a:bodyPr/>
          <a:lstStyle/>
          <a:p>
            <a:r>
              <a:rPr lang="en-US" dirty="0" smtClean="0"/>
              <a:t>Peer Instruction: 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86949"/>
            <a:ext cx="8636000" cy="4157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 smtClean="0"/>
              <a:t>are True or False:</a:t>
            </a:r>
          </a:p>
          <a:p>
            <a:pPr>
              <a:buNone/>
              <a:tabLst>
                <a:tab pos="3030538" algn="l"/>
              </a:tabLst>
            </a:pPr>
            <a:r>
              <a:rPr lang="en-US" dirty="0" smtClean="0"/>
              <a:t>1. </a:t>
            </a:r>
            <a:r>
              <a:rPr lang="en-US" dirty="0" smtClean="0"/>
              <a:t>A 32 bit architecture cannot make use of mor</a:t>
            </a:r>
            <a:r>
              <a:rPr lang="en-US" dirty="0" smtClean="0"/>
              <a:t>e than 4 GB of physical memory.</a:t>
            </a:r>
            <a:endParaRPr lang="en-US" dirty="0" smtClean="0"/>
          </a:p>
          <a:p>
            <a:pPr>
              <a:buNone/>
              <a:tabLst>
                <a:tab pos="3030538" algn="l"/>
              </a:tabLst>
            </a:pPr>
            <a:r>
              <a:rPr lang="en-US" dirty="0" smtClean="0"/>
              <a:t>2. </a:t>
            </a:r>
            <a:r>
              <a:rPr lang="en-US" dirty="0" smtClean="0"/>
              <a:t>Each process must have its own Page Table.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AFDF-61EB-A243-B10E-48201485815F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77336" y="4724400"/>
          <a:ext cx="748453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8415"/>
                <a:gridCol w="41561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Red)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1 F, 2 F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Blue) </a:t>
                      </a:r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1 F, 2 </a:t>
                      </a:r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T,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Green)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1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T,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</a:rPr>
                        <a:t>F,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Yellow) </a:t>
                      </a:r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1 </a:t>
                      </a:r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T, </a:t>
                      </a:r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2 </a:t>
                      </a:r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T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0"/>
            <a:ext cx="8229600" cy="1143000"/>
          </a:xfrm>
        </p:spPr>
        <p:txBody>
          <a:bodyPr/>
          <a:lstStyle/>
          <a:p>
            <a:r>
              <a:rPr lang="en-US" dirty="0" smtClean="0"/>
              <a:t>Peer Instruction: 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86949"/>
            <a:ext cx="8636000" cy="4157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 smtClean="0"/>
              <a:t>are True or False:</a:t>
            </a:r>
          </a:p>
          <a:p>
            <a:pPr>
              <a:buNone/>
              <a:tabLst>
                <a:tab pos="3030538" algn="l"/>
              </a:tabLst>
            </a:pPr>
            <a:r>
              <a:rPr lang="en-US" dirty="0" smtClean="0"/>
              <a:t>1. </a:t>
            </a:r>
            <a:r>
              <a:rPr lang="en-US" dirty="0" smtClean="0"/>
              <a:t>A 32 bit architecture cannot make use of mor</a:t>
            </a:r>
            <a:r>
              <a:rPr lang="en-US" dirty="0" smtClean="0"/>
              <a:t>e than 4 GB of physical memory.</a:t>
            </a:r>
            <a:endParaRPr lang="en-US" dirty="0" smtClean="0"/>
          </a:p>
          <a:p>
            <a:pPr>
              <a:buNone/>
              <a:tabLst>
                <a:tab pos="3030538" algn="l"/>
              </a:tabLst>
            </a:pPr>
            <a:r>
              <a:rPr lang="en-US" dirty="0" smtClean="0"/>
              <a:t>2. </a:t>
            </a:r>
            <a:r>
              <a:rPr lang="en-US" dirty="0" smtClean="0"/>
              <a:t>Each process must have its own Page Table.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AFDF-61EB-A243-B10E-48201485815F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77336" y="4724400"/>
          <a:ext cx="748453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8415"/>
                <a:gridCol w="41561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Red)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1 F, 2 F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Blue) </a:t>
                      </a:r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1 F, 2 </a:t>
                      </a:r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T,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Green)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1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T,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</a:rPr>
                        <a:t>F,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Yellow) </a:t>
                      </a:r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1 </a:t>
                      </a:r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T, </a:t>
                      </a:r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2 </a:t>
                      </a:r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T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5198533"/>
            <a:ext cx="2006600" cy="431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1533" y="3987800"/>
            <a:ext cx="477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False. A single process could not use more than 4 GB of memory at once, but multiple processes could.</a:t>
            </a:r>
          </a:p>
          <a:p>
            <a:pPr marL="342900" indent="-342900">
              <a:buAutoNum type="arabicPeriod"/>
            </a:pPr>
            <a:r>
              <a:rPr lang="en-US" dirty="0" smtClean="0"/>
              <a:t>True. Each VPN in each address space must have its own mapping.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0"/>
            <a:ext cx="8229600" cy="1143000"/>
          </a:xfrm>
        </p:spPr>
        <p:txBody>
          <a:bodyPr/>
          <a:lstStyle/>
          <a:p>
            <a:r>
              <a:rPr lang="en-US" dirty="0" smtClean="0"/>
              <a:t>Peer Instruction: 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05934"/>
            <a:ext cx="8636000" cy="4157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 program tries to load a word </a:t>
            </a:r>
            <a:r>
              <a:rPr lang="en-US" dirty="0" smtClean="0"/>
              <a:t>at X </a:t>
            </a:r>
            <a:r>
              <a:rPr lang="en-US" dirty="0" smtClean="0"/>
              <a:t>that causes a TLB miss but not a page fault. Which are True or False:</a:t>
            </a:r>
          </a:p>
          <a:p>
            <a:pPr>
              <a:buNone/>
              <a:tabLst>
                <a:tab pos="3030538" algn="l"/>
              </a:tabLst>
            </a:pPr>
            <a:r>
              <a:rPr lang="en-US" dirty="0" smtClean="0"/>
              <a:t>1. A TLB miss means that the page table does not contain a valid mapping for virtual page corresponding to the address X</a:t>
            </a:r>
          </a:p>
          <a:p>
            <a:pPr>
              <a:buNone/>
              <a:tabLst>
                <a:tab pos="3030538" algn="l"/>
              </a:tabLst>
            </a:pPr>
            <a:r>
              <a:rPr lang="en-US" dirty="0" smtClean="0"/>
              <a:t>2. There is no need to look up in the page table because there is no page fault</a:t>
            </a:r>
          </a:p>
          <a:p>
            <a:pPr>
              <a:buNone/>
              <a:tabLst>
                <a:tab pos="3030538" algn="l"/>
              </a:tabLst>
            </a:pPr>
            <a:r>
              <a:rPr lang="en-US" dirty="0" smtClean="0"/>
              <a:t>3. The word that the program is trying to load is present in physical memory.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AFDF-61EB-A243-B10E-48201485815F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94269" y="5029200"/>
          <a:ext cx="748453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8415"/>
                <a:gridCol w="41561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Red)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1 F, 2 F, 3 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Purple) 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1 T, 2 F, 3 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66FF"/>
                          </a:solidFill>
                        </a:rPr>
                        <a:t>Blue) 1 F, 2 F, 3 T</a:t>
                      </a:r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White)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 T, 2 F, 3 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Green)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1 F, 2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</a:rPr>
                        <a:t> T, 3 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Yellow) </a:t>
                      </a:r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1 F, 2 T, 3 T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0"/>
            <a:ext cx="8229600" cy="1143000"/>
          </a:xfrm>
        </p:spPr>
        <p:txBody>
          <a:bodyPr/>
          <a:lstStyle/>
          <a:p>
            <a:r>
              <a:rPr lang="en-US" dirty="0" smtClean="0"/>
              <a:t>Peer Instruction: 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05934"/>
            <a:ext cx="8636000" cy="4157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 program tries to load a </a:t>
            </a:r>
            <a:r>
              <a:rPr lang="en-US" dirty="0" smtClean="0"/>
              <a:t>word at </a:t>
            </a:r>
            <a:r>
              <a:rPr lang="en-US" dirty="0" smtClean="0"/>
              <a:t>X that causes a TLB miss but not a page fault. Which are True or False:</a:t>
            </a:r>
          </a:p>
          <a:p>
            <a:pPr>
              <a:buNone/>
              <a:tabLst>
                <a:tab pos="3030538" algn="l"/>
              </a:tabLst>
            </a:pPr>
            <a:r>
              <a:rPr lang="en-US" dirty="0" smtClean="0"/>
              <a:t>1. A TLB miss means that the page table does not contain a valid mapping for virtual page corresponding to the address X</a:t>
            </a:r>
          </a:p>
          <a:p>
            <a:pPr>
              <a:buNone/>
              <a:tabLst>
                <a:tab pos="3030538" algn="l"/>
              </a:tabLst>
            </a:pPr>
            <a:r>
              <a:rPr lang="en-US" dirty="0" smtClean="0"/>
              <a:t>2. There is no need to look up in the page table because there is no page fault</a:t>
            </a:r>
          </a:p>
          <a:p>
            <a:pPr>
              <a:buNone/>
              <a:tabLst>
                <a:tab pos="3030538" algn="l"/>
              </a:tabLst>
            </a:pPr>
            <a:r>
              <a:rPr lang="en-US" dirty="0" smtClean="0"/>
              <a:t>3. The word that the program is trying to load is present in physical memory.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AFDF-61EB-A243-B10E-48201485815F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94269" y="5029200"/>
          <a:ext cx="748453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8415"/>
                <a:gridCol w="41561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Red)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1 F, 2 F, 3 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Purple) 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1 T, 2 F, 3 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66FF"/>
                          </a:solidFill>
                        </a:rPr>
                        <a:t>Blue) 1 F, 2 F, 3 T</a:t>
                      </a:r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White)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 T, 2 F, 3 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Green)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1 F, 2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</a:rPr>
                        <a:t> T, 3 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Yellow) </a:t>
                      </a:r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1 F, 2 T, 3 T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11199" y="5494867"/>
            <a:ext cx="2472268" cy="431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0"/>
            <a:ext cx="8229600" cy="1143000"/>
          </a:xfrm>
        </p:spPr>
        <p:txBody>
          <a:bodyPr/>
          <a:lstStyle/>
          <a:p>
            <a:r>
              <a:rPr lang="en-US" dirty="0" smtClean="0"/>
              <a:t>Peer Instruction: 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05934"/>
            <a:ext cx="8636000" cy="41571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TLBs</a:t>
            </a:r>
            <a:r>
              <a:rPr lang="en-US" dirty="0" smtClean="0"/>
              <a:t> entries have valid bits and dirty bits. Data caches have them also. </a:t>
            </a:r>
          </a:p>
          <a:p>
            <a:pPr marL="0" indent="0">
              <a:buNone/>
            </a:pPr>
            <a:r>
              <a:rPr lang="en-US" dirty="0" smtClean="0"/>
              <a:t>A. The valid bit means the same in both: if valid = 0, it must miss in both </a:t>
            </a:r>
            <a:r>
              <a:rPr lang="en-US" dirty="0" err="1" smtClean="0"/>
              <a:t>TLBs</a:t>
            </a:r>
            <a:r>
              <a:rPr lang="en-US" dirty="0" smtClean="0"/>
              <a:t> and Caches.</a:t>
            </a:r>
          </a:p>
          <a:p>
            <a:pPr marL="0" indent="0">
              <a:buNone/>
            </a:pPr>
            <a:r>
              <a:rPr lang="en-US" dirty="0" smtClean="0"/>
              <a:t>B. The valid bit has different meanings. For caches, it means this entry is valid if the address requested matches the tag. For </a:t>
            </a:r>
            <a:r>
              <a:rPr lang="en-US" dirty="0" err="1" smtClean="0"/>
              <a:t>TLBs</a:t>
            </a:r>
            <a:r>
              <a:rPr lang="en-US" dirty="0" smtClean="0"/>
              <a:t>, it determines whether there is a page fault (valid=0) or not (valid=1).</a:t>
            </a:r>
          </a:p>
          <a:p>
            <a:pPr marL="0" indent="0">
              <a:buNone/>
            </a:pPr>
            <a:r>
              <a:rPr lang="en-US" dirty="0" smtClean="0"/>
              <a:t>C. The dirty bit means the same in both: the data in this block in the TLB or Cache has been changed.</a:t>
            </a:r>
          </a:p>
          <a:p>
            <a:pPr marL="0" indent="0">
              <a:buNone/>
            </a:pPr>
            <a:r>
              <a:rPr lang="en-US" dirty="0" smtClean="0"/>
              <a:t>D. The dirty bit has different meanings. For caches, it means the data block has been changed. For </a:t>
            </a:r>
            <a:r>
              <a:rPr lang="en-US" dirty="0" err="1" smtClean="0"/>
              <a:t>TLBs</a:t>
            </a:r>
            <a:r>
              <a:rPr lang="en-US" dirty="0" smtClean="0"/>
              <a:t>, it means that the page corresponding to this TLB entry has been changed.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E2A7-6A91-0345-89C6-B4C4799B5F4E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8536" y="4470401"/>
          <a:ext cx="308186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18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Red)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1 F, 2 T, 3 F, 4 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Blue) </a:t>
                      </a:r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1 F, 2 T, 3 T, 4 F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Green)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1 T, 2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</a:rPr>
                        <a:t> F, 3 F, 4 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Yellow) </a:t>
                      </a:r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1 T, 2 F, 3 T, 4 F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0"/>
            <a:ext cx="8229600" cy="1143000"/>
          </a:xfrm>
        </p:spPr>
        <p:txBody>
          <a:bodyPr/>
          <a:lstStyle/>
          <a:p>
            <a:r>
              <a:rPr lang="en-US" dirty="0" smtClean="0"/>
              <a:t>Peer Instruction: 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05934"/>
            <a:ext cx="8636000" cy="41571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TLBs</a:t>
            </a:r>
            <a:r>
              <a:rPr lang="en-US" dirty="0" smtClean="0"/>
              <a:t> entries have valid bits and dirty bits. Data caches have them also. </a:t>
            </a:r>
          </a:p>
          <a:p>
            <a:pPr marL="0" indent="0">
              <a:buNone/>
            </a:pPr>
            <a:r>
              <a:rPr lang="en-US" dirty="0" smtClean="0"/>
              <a:t>A. The valid bit means the same in both: if valid = 0, it must miss in both </a:t>
            </a:r>
            <a:r>
              <a:rPr lang="en-US" dirty="0" err="1" smtClean="0"/>
              <a:t>TLBs</a:t>
            </a:r>
            <a:r>
              <a:rPr lang="en-US" dirty="0" smtClean="0"/>
              <a:t> and Caches.</a:t>
            </a:r>
          </a:p>
          <a:p>
            <a:pPr marL="0" indent="0">
              <a:buNone/>
            </a:pPr>
            <a:r>
              <a:rPr lang="en-US" dirty="0" smtClean="0"/>
              <a:t>B. The valid bit has different meanings. For caches, it means this entry is valid if the address requested matches the tag. For </a:t>
            </a:r>
            <a:r>
              <a:rPr lang="en-US" dirty="0" err="1" smtClean="0"/>
              <a:t>TLBs</a:t>
            </a:r>
            <a:r>
              <a:rPr lang="en-US" dirty="0" smtClean="0"/>
              <a:t>, it determines whether there is a page fault (valid=0) or not (valid=1).</a:t>
            </a:r>
          </a:p>
          <a:p>
            <a:pPr marL="0" indent="0">
              <a:buNone/>
            </a:pPr>
            <a:r>
              <a:rPr lang="en-US" dirty="0" smtClean="0"/>
              <a:t>C. The dirty bit means the same in both: the data in this block in the TLB or Cache has been changed.</a:t>
            </a:r>
          </a:p>
          <a:p>
            <a:pPr marL="0" indent="0">
              <a:buNone/>
            </a:pPr>
            <a:r>
              <a:rPr lang="en-US" dirty="0" smtClean="0"/>
              <a:t>D. The dirty bit has different meanings. For caches, it means the data block has been changed. For </a:t>
            </a:r>
            <a:r>
              <a:rPr lang="en-US" dirty="0" err="1" smtClean="0"/>
              <a:t>TLBs</a:t>
            </a:r>
            <a:r>
              <a:rPr lang="en-US" dirty="0" smtClean="0"/>
              <a:t>, it means that the page corresponding to this TLB entry has been changed.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E2A7-6A91-0345-89C6-B4C4799B5F4E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8536" y="4470401"/>
          <a:ext cx="308186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18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Red)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1 F, 2 T, 3 F, 4 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Blue) </a:t>
                      </a:r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1 F, 2 T, 3 T, 4 F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Green)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1 T, 2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</a:rPr>
                        <a:t> F, 3 F, 4 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Yellow) </a:t>
                      </a:r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1 T, 2 F, 3 T, 4 F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66999" y="5410201"/>
            <a:ext cx="2954868" cy="431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Simplest Model: Only </a:t>
            </a:r>
            <a:r>
              <a:rPr lang="en-US" dirty="0" smtClean="0"/>
              <a:t>one program </a:t>
            </a:r>
            <a:r>
              <a:rPr lang="en-US" dirty="0" smtClean="0"/>
              <a:t>running </a:t>
            </a:r>
            <a:r>
              <a:rPr lang="en-US" dirty="0" smtClean="0"/>
              <a:t>on the computer</a:t>
            </a:r>
          </a:p>
          <a:p>
            <a:pPr lvl="1"/>
            <a:r>
              <a:rPr lang="en-US" dirty="0" smtClean="0"/>
              <a:t>Addresses in the program are exactly the physical memory addresses</a:t>
            </a:r>
          </a:p>
          <a:p>
            <a:r>
              <a:rPr lang="en-US" dirty="0" smtClean="0"/>
              <a:t>Problems with the simple model:</a:t>
            </a:r>
            <a:endParaRPr lang="en-US" dirty="0" smtClean="0"/>
          </a:p>
          <a:p>
            <a:pPr lvl="1"/>
            <a:r>
              <a:rPr lang="en-US" dirty="0" smtClean="0"/>
              <a:t>What if less physical memory than full address space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32 bit addresses =&gt; 4 GB address space, RAM hasn’t always been larger than 4 GB.</a:t>
            </a:r>
          </a:p>
          <a:p>
            <a:pPr lvl="2"/>
            <a:r>
              <a:rPr lang="en-US" dirty="0" smtClean="0"/>
              <a:t>64  bit addresses =&gt; 16 </a:t>
            </a:r>
            <a:r>
              <a:rPr lang="en-US" dirty="0" err="1" smtClean="0"/>
              <a:t>exbibytes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What if we want to run multiple programs at the same time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DEE-D9FC-E44C-A9D5-B32CC6E659BD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2"/>
            <a:ext cx="8229600" cy="4525963"/>
          </a:xfrm>
        </p:spPr>
        <p:txBody>
          <a:bodyPr/>
          <a:lstStyle/>
          <a:p>
            <a:r>
              <a:rPr lang="en-US" dirty="0" smtClean="0"/>
              <a:t>Limited physical memory, one or more programs each with their own address space.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19C6-73FF-674A-9B0D-9F4E72DACF10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9" name="Group 22"/>
          <p:cNvGrpSpPr/>
          <p:nvPr/>
        </p:nvGrpSpPr>
        <p:grpSpPr>
          <a:xfrm>
            <a:off x="0" y="2705279"/>
            <a:ext cx="2887133" cy="3255254"/>
            <a:chOff x="4038862" y="1580334"/>
            <a:chExt cx="4011217" cy="4572000"/>
          </a:xfrm>
        </p:grpSpPr>
        <p:sp>
          <p:nvSpPr>
            <p:cNvPr id="40" name="Rectangle 2" descr="Wide upward diagonal"/>
            <p:cNvSpPr>
              <a:spLocks noChangeArrowheads="1"/>
            </p:cNvSpPr>
            <p:nvPr/>
          </p:nvSpPr>
          <p:spPr bwMode="auto">
            <a:xfrm>
              <a:off x="5611679" y="2113734"/>
              <a:ext cx="2438400" cy="1828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5611679" y="1580334"/>
              <a:ext cx="2438400" cy="457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5611679" y="5314134"/>
              <a:ext cx="2438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5611679" y="4628334"/>
              <a:ext cx="24384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5611679" y="3942534"/>
              <a:ext cx="2438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5611679" y="2113734"/>
              <a:ext cx="2438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6354629" y="5488102"/>
              <a:ext cx="990599" cy="489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code</a:t>
              </a: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5900604" y="4756226"/>
              <a:ext cx="1898650" cy="4483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+mn-lt"/>
                </a:rPr>
                <a:t>static data</a:t>
              </a:r>
            </a:p>
          </p:txBody>
        </p:sp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6341929" y="4047388"/>
              <a:ext cx="1015999" cy="4483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+mn-lt"/>
                </a:rPr>
                <a:t>heap</a:t>
              </a:r>
            </a:p>
          </p:txBody>
        </p:sp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6335579" y="1580334"/>
              <a:ext cx="1028700" cy="489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stack</a:t>
              </a:r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 flipV="1">
              <a:off x="6830879" y="3561534"/>
              <a:ext cx="0" cy="381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Line 15"/>
            <p:cNvSpPr>
              <a:spLocks noChangeShapeType="1"/>
            </p:cNvSpPr>
            <p:nvPr/>
          </p:nvSpPr>
          <p:spPr bwMode="auto">
            <a:xfrm>
              <a:off x="6830879" y="2113734"/>
              <a:ext cx="0" cy="381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4038862" y="1665405"/>
              <a:ext cx="1889154" cy="407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400" b="1" i="1" dirty="0">
                  <a:latin typeface="+mn-lt"/>
                </a:rPr>
                <a:t>~ FFFF </a:t>
              </a:r>
              <a:r>
                <a:rPr lang="en-US" sz="1400" b="1" i="1" dirty="0" err="1">
                  <a:latin typeface="+mn-lt"/>
                </a:rPr>
                <a:t>FFFF</a:t>
              </a:r>
              <a:r>
                <a:rPr lang="en-US" sz="1400" b="1" i="1" baseline="-25000" dirty="0" err="1">
                  <a:latin typeface="+mn-lt"/>
                </a:rPr>
                <a:t>hex</a:t>
              </a:r>
              <a:endParaRPr lang="en-US" sz="1400" b="1" i="1" dirty="0">
                <a:latin typeface="+mn-lt"/>
              </a:endParaRP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4753118" y="5739423"/>
              <a:ext cx="1435333" cy="407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400" b="1" i="1" dirty="0">
                  <a:latin typeface="+mn-lt"/>
                </a:rPr>
                <a:t>~ 0</a:t>
              </a:r>
              <a:r>
                <a:rPr lang="en-US" sz="1400" b="1" i="1" baseline="-25000" dirty="0">
                  <a:latin typeface="+mn-lt"/>
                </a:rPr>
                <a:t>hex</a:t>
              </a:r>
              <a:endParaRPr lang="en-US" sz="1400" b="1" i="1" dirty="0">
                <a:latin typeface="+mn-lt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52422" y="6059485"/>
            <a:ext cx="141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Application 1</a:t>
            </a:r>
            <a:endParaRPr lang="en-US" dirty="0"/>
          </a:p>
        </p:txBody>
      </p:sp>
      <p:grpSp>
        <p:nvGrpSpPr>
          <p:cNvPr id="55" name="Group 22"/>
          <p:cNvGrpSpPr/>
          <p:nvPr/>
        </p:nvGrpSpPr>
        <p:grpSpPr>
          <a:xfrm>
            <a:off x="2935534" y="2718057"/>
            <a:ext cx="2762534" cy="3234009"/>
            <a:chOff x="3963718" y="1580334"/>
            <a:chExt cx="4086361" cy="4572000"/>
          </a:xfrm>
        </p:grpSpPr>
        <p:sp>
          <p:nvSpPr>
            <p:cNvPr id="56" name="Rectangle 2" descr="Wide upward diagonal"/>
            <p:cNvSpPr>
              <a:spLocks noChangeArrowheads="1"/>
            </p:cNvSpPr>
            <p:nvPr/>
          </p:nvSpPr>
          <p:spPr bwMode="auto">
            <a:xfrm>
              <a:off x="5611679" y="2113734"/>
              <a:ext cx="2438400" cy="1828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5611679" y="1580334"/>
              <a:ext cx="2438400" cy="4572000"/>
            </a:xfrm>
            <a:prstGeom prst="rect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5611679" y="5314134"/>
              <a:ext cx="2438400" cy="838200"/>
            </a:xfrm>
            <a:prstGeom prst="rect">
              <a:avLst/>
            </a:prstGeom>
            <a:noFill/>
            <a:ln w="12700">
              <a:solidFill>
                <a:srgbClr val="4F81BD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5611679" y="4628334"/>
              <a:ext cx="2438400" cy="685800"/>
            </a:xfrm>
            <a:prstGeom prst="rect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5611679" y="3942534"/>
              <a:ext cx="2438400" cy="0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>
              <a:off x="5611679" y="2113734"/>
              <a:ext cx="2438400" cy="0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auto">
            <a:xfrm>
              <a:off x="6354629" y="5488102"/>
              <a:ext cx="990599" cy="489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code</a:t>
              </a: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auto">
            <a:xfrm>
              <a:off x="5900604" y="4756226"/>
              <a:ext cx="1898650" cy="4483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+mn-lt"/>
                </a:rPr>
                <a:t>static data</a:t>
              </a:r>
            </a:p>
          </p:txBody>
        </p:sp>
        <p:sp>
          <p:nvSpPr>
            <p:cNvPr id="64" name="Text Box 12"/>
            <p:cNvSpPr txBox="1">
              <a:spLocks noChangeArrowheads="1"/>
            </p:cNvSpPr>
            <p:nvPr/>
          </p:nvSpPr>
          <p:spPr bwMode="auto">
            <a:xfrm>
              <a:off x="6341929" y="4047388"/>
              <a:ext cx="1015999" cy="4483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+mn-lt"/>
                </a:rPr>
                <a:t>heap</a:t>
              </a:r>
            </a:p>
          </p:txBody>
        </p:sp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>
              <a:off x="6335579" y="1580334"/>
              <a:ext cx="1028700" cy="489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stack</a:t>
              </a:r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V="1">
              <a:off x="6830879" y="3561534"/>
              <a:ext cx="0" cy="381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6830879" y="2113734"/>
              <a:ext cx="0" cy="381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3963718" y="1665405"/>
              <a:ext cx="1889153" cy="407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400" b="1" i="1" dirty="0">
                  <a:latin typeface="+mn-lt"/>
                </a:rPr>
                <a:t>~ FFFF </a:t>
              </a:r>
              <a:r>
                <a:rPr lang="en-US" sz="1400" b="1" i="1" dirty="0" err="1">
                  <a:latin typeface="+mn-lt"/>
                </a:rPr>
                <a:t>FFFF</a:t>
              </a:r>
              <a:r>
                <a:rPr lang="en-US" sz="1400" b="1" i="1" baseline="-25000" dirty="0" err="1">
                  <a:latin typeface="+mn-lt"/>
                </a:rPr>
                <a:t>hex</a:t>
              </a:r>
              <a:endParaRPr lang="en-US" sz="1400" b="1" i="1" dirty="0">
                <a:latin typeface="+mn-lt"/>
              </a:endParaRP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4753118" y="5739423"/>
              <a:ext cx="1435333" cy="407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400" b="1" i="1" dirty="0">
                  <a:latin typeface="+mn-lt"/>
                </a:rPr>
                <a:t>~ 0</a:t>
              </a:r>
              <a:r>
                <a:rPr lang="en-US" sz="1400" b="1" i="1" baseline="-25000" dirty="0">
                  <a:latin typeface="+mn-lt"/>
                </a:rPr>
                <a:t>hex</a:t>
              </a:r>
              <a:endParaRPr lang="en-US" sz="1400" b="1" i="1" dirty="0">
                <a:latin typeface="+mn-lt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163566" y="6067952"/>
            <a:ext cx="141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Application 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55934" y="3429001"/>
            <a:ext cx="1464732" cy="17779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526869" y="5350933"/>
            <a:ext cx="101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First Idea: Base + Bounds Registers</a:t>
            </a:r>
            <a:br>
              <a:rPr lang="en-US" altLang="ko-KR" dirty="0" smtClean="0">
                <a:ea typeface="굴림" charset="-127"/>
                <a:cs typeface="굴림" charset="-127"/>
              </a:rPr>
            </a:br>
            <a:r>
              <a:rPr lang="en-US" altLang="ko-KR" dirty="0" smtClean="0">
                <a:ea typeface="굴림" charset="-127"/>
                <a:cs typeface="굴림" charset="-127"/>
              </a:rPr>
              <a:t>for Location Independence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FDAE-0810-CD49-9E73-784762A6B95C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5961-5CA6-CE41-B1FD-151766DC89AE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48643" name="Rectangle 3"/>
          <p:cNvSpPr>
            <a:spLocks noChangeArrowheads="1"/>
          </p:cNvSpPr>
          <p:nvPr/>
        </p:nvSpPr>
        <p:spPr bwMode="auto">
          <a:xfrm>
            <a:off x="203196" y="1608657"/>
            <a:ext cx="7162800" cy="4938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endParaRPr lang="en-US" altLang="ko-KR" dirty="0" smtClean="0"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3200" dirty="0">
                <a:latin typeface="+mj-lt"/>
                <a:ea typeface="굴림" charset="-127"/>
                <a:cs typeface="굴림" charset="-127"/>
              </a:rPr>
              <a:t>Location-independent programs</a:t>
            </a:r>
          </a:p>
          <a:p>
            <a:pPr lvl="1" algn="l">
              <a:spcBef>
                <a:spcPct val="0"/>
              </a:spcBef>
            </a:pPr>
            <a:r>
              <a:rPr lang="en-US" altLang="ko-KR" sz="2800" dirty="0">
                <a:latin typeface="+mj-lt"/>
                <a:ea typeface="굴림" charset="-127"/>
                <a:cs typeface="굴림" charset="-127"/>
              </a:rPr>
              <a:t>Programming and storage management </a:t>
            </a:r>
            <a:r>
              <a:rPr lang="en-US" altLang="ko-KR" sz="2800" dirty="0" smtClean="0">
                <a:latin typeface="+mj-lt"/>
                <a:ea typeface="굴림" charset="-127"/>
                <a:cs typeface="굴림" charset="-127"/>
              </a:rPr>
              <a:t>ease:</a:t>
            </a:r>
            <a:r>
              <a:rPr lang="en-US" altLang="ko-KR" sz="2800" dirty="0" smtClean="0">
                <a:latin typeface="Verdana" charset="0"/>
                <a:ea typeface="굴림" charset="-127"/>
                <a:cs typeface="굴림" charset="-127"/>
              </a:rPr>
              <a:t> </a:t>
            </a:r>
            <a:r>
              <a:rPr lang="en-US" altLang="ko-KR" sz="2800" dirty="0" smtClean="0">
                <a:latin typeface="+mj-lt"/>
                <a:ea typeface="굴림" charset="-127"/>
                <a:cs typeface="굴림" charset="-127"/>
              </a:rPr>
              <a:t>need </a:t>
            </a:r>
            <a:r>
              <a:rPr lang="en-US" altLang="ko-KR" sz="2800" dirty="0">
                <a:latin typeface="+mj-lt"/>
                <a:ea typeface="굴림" charset="-127"/>
                <a:cs typeface="굴림" charset="-127"/>
              </a:rPr>
              <a:t>for a </a:t>
            </a:r>
            <a:r>
              <a:rPr lang="en-US" altLang="ko-KR" sz="2800" i="1" dirty="0">
                <a:solidFill>
                  <a:schemeClr val="accent1"/>
                </a:solidFill>
                <a:latin typeface="+mj-lt"/>
                <a:ea typeface="굴림" charset="-127"/>
                <a:cs typeface="굴림" charset="-127"/>
              </a:rPr>
              <a:t>base register</a:t>
            </a:r>
            <a:endParaRPr lang="en-US" altLang="ko-KR" sz="2800" dirty="0">
              <a:solidFill>
                <a:schemeClr val="accent1"/>
              </a:solidFill>
              <a:latin typeface="+mj-lt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endParaRPr lang="en-US" altLang="ko-KR" sz="1600" dirty="0"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3200" dirty="0">
                <a:latin typeface="+mj-lt"/>
                <a:ea typeface="굴림" charset="-127"/>
                <a:cs typeface="굴림" charset="-127"/>
              </a:rPr>
              <a:t>Protection</a:t>
            </a:r>
          </a:p>
          <a:p>
            <a:pPr lvl="1" algn="l">
              <a:spcBef>
                <a:spcPct val="0"/>
              </a:spcBef>
            </a:pPr>
            <a:r>
              <a:rPr lang="en-US" altLang="ko-KR" sz="2800" dirty="0">
                <a:latin typeface="+mj-lt"/>
                <a:ea typeface="굴림" charset="-127"/>
                <a:cs typeface="굴림" charset="-127"/>
              </a:rPr>
              <a:t>Independent programs should not </a:t>
            </a:r>
            <a:r>
              <a:rPr lang="en-US" altLang="ko-KR" sz="2800" dirty="0" smtClean="0">
                <a:latin typeface="+mj-lt"/>
                <a:ea typeface="굴림" charset="-127"/>
                <a:cs typeface="굴림" charset="-127"/>
              </a:rPr>
              <a:t>affect each </a:t>
            </a:r>
            <a:r>
              <a:rPr lang="en-US" altLang="ko-KR" sz="2800" dirty="0">
                <a:latin typeface="+mj-lt"/>
                <a:ea typeface="굴림" charset="-127"/>
                <a:cs typeface="굴림" charset="-127"/>
              </a:rPr>
              <a:t>other </a:t>
            </a:r>
            <a:r>
              <a:rPr lang="en-US" altLang="ko-KR" sz="2800" dirty="0" smtClean="0">
                <a:latin typeface="+mj-lt"/>
                <a:ea typeface="굴림" charset="-127"/>
                <a:cs typeface="굴림" charset="-127"/>
              </a:rPr>
              <a:t>inadvertently: need </a:t>
            </a:r>
            <a:r>
              <a:rPr lang="en-US" altLang="ko-KR" sz="2800" dirty="0">
                <a:latin typeface="+mj-lt"/>
                <a:ea typeface="굴림" charset="-127"/>
                <a:cs typeface="굴림" charset="-127"/>
              </a:rPr>
              <a:t>for a</a:t>
            </a:r>
            <a:r>
              <a:rPr lang="en-US" altLang="ko-KR" sz="2800" dirty="0" smtClean="0">
                <a:latin typeface="+mj-lt"/>
                <a:ea typeface="굴림" charset="-127"/>
                <a:cs typeface="굴림" charset="-127"/>
              </a:rPr>
              <a:t> </a:t>
            </a:r>
            <a:br>
              <a:rPr lang="en-US" altLang="ko-KR" sz="2800" dirty="0" smtClean="0">
                <a:latin typeface="+mj-lt"/>
                <a:ea typeface="굴림" charset="-127"/>
                <a:cs typeface="굴림" charset="-127"/>
              </a:rPr>
            </a:br>
            <a:r>
              <a:rPr lang="en-US" altLang="ko-KR" sz="2800" i="1" dirty="0" smtClean="0">
                <a:solidFill>
                  <a:srgbClr val="FF0000"/>
                </a:solidFill>
                <a:latin typeface="+mj-lt"/>
                <a:ea typeface="굴림" charset="-127"/>
                <a:cs typeface="굴림" charset="-127"/>
              </a:rPr>
              <a:t>bound register</a:t>
            </a:r>
          </a:p>
          <a:p>
            <a:pPr marL="0" lvl="1" algn="l">
              <a:spcBef>
                <a:spcPct val="0"/>
              </a:spcBef>
            </a:pPr>
            <a:endParaRPr lang="en-US" altLang="ko-KR" sz="2800" i="1" dirty="0" smtClean="0">
              <a:solidFill>
                <a:srgbClr val="FF0000"/>
              </a:solidFill>
              <a:latin typeface="+mj-lt"/>
              <a:ea typeface="굴림" charset="-127"/>
              <a:cs typeface="굴림" charset="-127"/>
            </a:endParaRPr>
          </a:p>
          <a:p>
            <a:pPr marL="0" lvl="1"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 smtClean="0">
                <a:latin typeface="+mj-lt"/>
                <a:ea typeface="굴림" charset="-127"/>
                <a:cs typeface="굴림" charset="-127"/>
              </a:rPr>
              <a:t>Historically, base + bounds registers were </a:t>
            </a:r>
            <a:br>
              <a:rPr lang="en-US" altLang="ko-KR" sz="2800" dirty="0" smtClean="0">
                <a:latin typeface="+mj-lt"/>
                <a:ea typeface="굴림" charset="-127"/>
                <a:cs typeface="굴림" charset="-127"/>
              </a:rPr>
            </a:br>
            <a:r>
              <a:rPr lang="en-US" altLang="ko-KR" sz="2800" dirty="0" smtClean="0">
                <a:latin typeface="+mj-lt"/>
                <a:ea typeface="굴림" charset="-127"/>
                <a:cs typeface="굴림" charset="-127"/>
              </a:rPr>
              <a:t>a very early idea in computer architecture</a:t>
            </a:r>
            <a:r>
              <a:rPr lang="en-US" altLang="ko-KR" sz="3200" dirty="0" smtClean="0">
                <a:solidFill>
                  <a:srgbClr val="FF0000"/>
                </a:solidFill>
                <a:latin typeface="Verdana" charset="0"/>
                <a:ea typeface="굴림" charset="-127"/>
                <a:cs typeface="굴림" charset="-127"/>
              </a:rPr>
              <a:t>	</a:t>
            </a:r>
            <a:endParaRPr lang="en-US" altLang="ko-KR" sz="3200" dirty="0">
              <a:solidFill>
                <a:srgbClr val="FF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48644" name="Rectangle 4"/>
          <p:cNvSpPr>
            <a:spLocks noChangeArrowheads="1"/>
          </p:cNvSpPr>
          <p:nvPr/>
        </p:nvSpPr>
        <p:spPr bwMode="auto">
          <a:xfrm>
            <a:off x="7467600" y="4518025"/>
            <a:ext cx="838200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z="2000"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48653" name="Rectangle 13"/>
          <p:cNvSpPr>
            <a:spLocks noChangeArrowheads="1"/>
          </p:cNvSpPr>
          <p:nvPr/>
        </p:nvSpPr>
        <p:spPr bwMode="auto">
          <a:xfrm>
            <a:off x="7475538" y="4616450"/>
            <a:ext cx="847725" cy="363538"/>
          </a:xfrm>
          <a:prstGeom prst="rect">
            <a:avLst/>
          </a:prstGeom>
          <a:solidFill>
            <a:srgbClr val="FAC090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dirty="0">
                <a:latin typeface="Verdana" charset="0"/>
                <a:ea typeface="굴림" charset="-127"/>
                <a:cs typeface="굴림" charset="-127"/>
              </a:rPr>
              <a:t>prog2</a:t>
            </a:r>
          </a:p>
        </p:txBody>
      </p:sp>
      <p:sp>
        <p:nvSpPr>
          <p:cNvPr id="1648645" name="Rectangle 5"/>
          <p:cNvSpPr>
            <a:spLocks noChangeArrowheads="1"/>
          </p:cNvSpPr>
          <p:nvPr/>
        </p:nvSpPr>
        <p:spPr bwMode="auto">
          <a:xfrm>
            <a:off x="7467600" y="2357438"/>
            <a:ext cx="838200" cy="8937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47" name="Rectangle 7"/>
          <p:cNvSpPr>
            <a:spLocks noChangeArrowheads="1"/>
          </p:cNvSpPr>
          <p:nvPr/>
        </p:nvSpPr>
        <p:spPr bwMode="auto">
          <a:xfrm>
            <a:off x="7467600" y="1955800"/>
            <a:ext cx="838200" cy="347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48" name="Line 8"/>
          <p:cNvSpPr>
            <a:spLocks noChangeShapeType="1"/>
          </p:cNvSpPr>
          <p:nvPr/>
        </p:nvSpPr>
        <p:spPr bwMode="auto">
          <a:xfrm>
            <a:off x="7478713" y="2376488"/>
            <a:ext cx="827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49" name="Line 9"/>
          <p:cNvSpPr>
            <a:spLocks noChangeShapeType="1"/>
          </p:cNvSpPr>
          <p:nvPr/>
        </p:nvSpPr>
        <p:spPr bwMode="auto">
          <a:xfrm>
            <a:off x="7478713" y="3251200"/>
            <a:ext cx="827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50" name="Line 10"/>
          <p:cNvSpPr>
            <a:spLocks noChangeShapeType="1"/>
          </p:cNvSpPr>
          <p:nvPr/>
        </p:nvSpPr>
        <p:spPr bwMode="auto">
          <a:xfrm>
            <a:off x="7478713" y="4511675"/>
            <a:ext cx="827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51" name="Line 11"/>
          <p:cNvSpPr>
            <a:spLocks noChangeShapeType="1"/>
          </p:cNvSpPr>
          <p:nvPr/>
        </p:nvSpPr>
        <p:spPr bwMode="auto">
          <a:xfrm>
            <a:off x="7478713" y="5099050"/>
            <a:ext cx="827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52" name="Rectangle 12"/>
          <p:cNvSpPr>
            <a:spLocks noChangeArrowheads="1"/>
          </p:cNvSpPr>
          <p:nvPr/>
        </p:nvSpPr>
        <p:spPr bwMode="auto">
          <a:xfrm>
            <a:off x="7488238" y="2614613"/>
            <a:ext cx="8477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dirty="0">
                <a:latin typeface="Verdana" charset="0"/>
                <a:ea typeface="굴림" charset="-127"/>
                <a:cs typeface="굴림" charset="-127"/>
              </a:rPr>
              <a:t>prog1</a:t>
            </a:r>
          </a:p>
        </p:txBody>
      </p:sp>
      <p:sp>
        <p:nvSpPr>
          <p:cNvPr id="1648654" name="Text Box 14"/>
          <p:cNvSpPr txBox="1">
            <a:spLocks noChangeArrowheads="1"/>
          </p:cNvSpPr>
          <p:nvPr/>
        </p:nvSpPr>
        <p:spPr bwMode="auto">
          <a:xfrm rot="-5400000">
            <a:off x="7459496" y="3209281"/>
            <a:ext cx="231490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>
                <a:latin typeface="+mj-lt"/>
                <a:ea typeface="굴림" charset="-127"/>
                <a:cs typeface="굴림" charset="-127"/>
              </a:rPr>
              <a:t>Physical Memory</a:t>
            </a:r>
          </a:p>
        </p:txBody>
      </p:sp>
      <p:cxnSp>
        <p:nvCxnSpPr>
          <p:cNvPr id="20" name="Straight Arrow Connector 19"/>
          <p:cNvCxnSpPr>
            <a:endCxn id="1648649" idx="0"/>
          </p:cNvCxnSpPr>
          <p:nvPr/>
        </p:nvCxnSpPr>
        <p:spPr>
          <a:xfrm>
            <a:off x="6095537" y="3201785"/>
            <a:ext cx="1383176" cy="49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648651" idx="0"/>
          </p:cNvCxnSpPr>
          <p:nvPr/>
        </p:nvCxnSpPr>
        <p:spPr>
          <a:xfrm rot="16200000" flipH="1">
            <a:off x="5846266" y="3466602"/>
            <a:ext cx="1897727" cy="1367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48650" idx="0"/>
          </p:cNvCxnSpPr>
          <p:nvPr/>
        </p:nvCxnSpPr>
        <p:spPr>
          <a:xfrm flipV="1">
            <a:off x="6536267" y="4511675"/>
            <a:ext cx="942446" cy="585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80377" y="1930851"/>
            <a:ext cx="107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addr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5651001" y="3250073"/>
            <a:ext cx="2748601" cy="910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71940" y="5057805"/>
            <a:ext cx="78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</a:t>
            </a:r>
            <a:r>
              <a:rPr lang="en-US" dirty="0" err="1" smtClean="0"/>
              <a:t>addr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6DB4-BDF0-6648-9566-36DDF6884643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91298" name="Rectangle 2"/>
          <p:cNvSpPr>
            <a:spLocks noChangeArrowheads="1"/>
          </p:cNvSpPr>
          <p:nvPr/>
        </p:nvSpPr>
        <p:spPr bwMode="auto">
          <a:xfrm>
            <a:off x="7379227" y="1707613"/>
            <a:ext cx="1133475" cy="3213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299" name="Freeform 3"/>
          <p:cNvSpPr>
            <a:spLocks/>
          </p:cNvSpPr>
          <p:nvPr/>
        </p:nvSpPr>
        <p:spPr bwMode="auto">
          <a:xfrm>
            <a:off x="3721627" y="2241013"/>
            <a:ext cx="914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2" y="0"/>
              </a:cxn>
            </a:cxnLst>
            <a:rect l="0" t="0" r="r" b="b"/>
            <a:pathLst>
              <a:path w="653" h="1">
                <a:moveTo>
                  <a:pt x="0" y="0"/>
                </a:moveTo>
                <a:lnTo>
                  <a:pt x="65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00" name="Freeform 4"/>
          <p:cNvSpPr>
            <a:spLocks/>
          </p:cNvSpPr>
          <p:nvPr/>
        </p:nvSpPr>
        <p:spPr bwMode="auto">
          <a:xfrm>
            <a:off x="3797827" y="3688813"/>
            <a:ext cx="9144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432" y="432"/>
              </a:cxn>
              <a:cxn ang="0">
                <a:pos x="816" y="0"/>
              </a:cxn>
            </a:cxnLst>
            <a:rect l="0" t="0" r="r" b="b"/>
            <a:pathLst>
              <a:path w="816" h="432">
                <a:moveTo>
                  <a:pt x="0" y="432"/>
                </a:moveTo>
                <a:lnTo>
                  <a:pt x="432" y="432"/>
                </a:lnTo>
                <a:lnTo>
                  <a:pt x="816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01" name="Freeform 5"/>
          <p:cNvSpPr>
            <a:spLocks/>
          </p:cNvSpPr>
          <p:nvPr/>
        </p:nvSpPr>
        <p:spPr bwMode="auto">
          <a:xfrm>
            <a:off x="3645427" y="4679413"/>
            <a:ext cx="37338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2352" y="144"/>
              </a:cxn>
            </a:cxnLst>
            <a:rect l="0" t="0" r="r" b="b"/>
            <a:pathLst>
              <a:path w="2352" h="144">
                <a:moveTo>
                  <a:pt x="0" y="0"/>
                </a:moveTo>
                <a:lnTo>
                  <a:pt x="0" y="144"/>
                </a:lnTo>
                <a:lnTo>
                  <a:pt x="2352" y="144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02" name="Rectangle 6"/>
          <p:cNvSpPr>
            <a:spLocks noGrp="1" noChangeArrowheads="1"/>
          </p:cNvSpPr>
          <p:nvPr>
            <p:ph type="title"/>
          </p:nvPr>
        </p:nvSpPr>
        <p:spPr>
          <a:xfrm>
            <a:off x="407987" y="152400"/>
            <a:ext cx="8583613" cy="831850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>
                <a:ea typeface="굴림" charset="-127"/>
                <a:cs typeface="굴림" charset="-127"/>
              </a:rPr>
              <a:t>Simple Base and Bound Translation</a:t>
            </a:r>
          </a:p>
        </p:txBody>
      </p:sp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1601583" y="3104613"/>
            <a:ext cx="639599" cy="3815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algn="l" defTabSz="585788">
              <a:spcBef>
                <a:spcPct val="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lw </a:t>
            </a:r>
            <a:r>
              <a:rPr lang="en-US" altLang="ko-KR" sz="20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…</a:t>
            </a:r>
            <a:endParaRPr lang="en-US" altLang="ko-KR" sz="2000" dirty="0">
              <a:solidFill>
                <a:srgbClr val="000000"/>
              </a:solidFill>
              <a:latin typeface="+mj-lt"/>
              <a:ea typeface="굴림" charset="-127"/>
              <a:cs typeface="굴림" charset="-127"/>
            </a:endParaRPr>
          </a:p>
        </p:txBody>
      </p:sp>
      <p:sp>
        <p:nvSpPr>
          <p:cNvPr id="1591304" name="Rectangle 8"/>
          <p:cNvSpPr>
            <a:spLocks noChangeArrowheads="1"/>
          </p:cNvSpPr>
          <p:nvPr/>
        </p:nvSpPr>
        <p:spPr bwMode="auto">
          <a:xfrm>
            <a:off x="375177" y="4849276"/>
            <a:ext cx="944569" cy="9047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algn="l"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Program</a:t>
            </a:r>
          </a:p>
          <a:p>
            <a:pPr algn="l"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Address</a:t>
            </a:r>
          </a:p>
          <a:p>
            <a:pPr algn="l"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Space</a:t>
            </a:r>
          </a:p>
        </p:txBody>
      </p:sp>
      <p:sp>
        <p:nvSpPr>
          <p:cNvPr id="1591305" name="Rectangle 9"/>
          <p:cNvSpPr>
            <a:spLocks noChangeArrowheads="1"/>
          </p:cNvSpPr>
          <p:nvPr/>
        </p:nvSpPr>
        <p:spPr bwMode="auto">
          <a:xfrm>
            <a:off x="2262715" y="1910813"/>
            <a:ext cx="1590675" cy="531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06" name="Rectangle 10"/>
          <p:cNvSpPr>
            <a:spLocks noChangeArrowheads="1"/>
          </p:cNvSpPr>
          <p:nvPr/>
        </p:nvSpPr>
        <p:spPr bwMode="auto">
          <a:xfrm>
            <a:off x="2377015" y="1961613"/>
            <a:ext cx="958850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07" name="Rectangle 11"/>
          <p:cNvSpPr>
            <a:spLocks noChangeArrowheads="1"/>
          </p:cNvSpPr>
          <p:nvPr/>
        </p:nvSpPr>
        <p:spPr bwMode="auto">
          <a:xfrm>
            <a:off x="2532590" y="1847313"/>
            <a:ext cx="904094" cy="6277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Bound</a:t>
            </a:r>
          </a:p>
          <a:p>
            <a:pPr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Register</a:t>
            </a:r>
          </a:p>
        </p:txBody>
      </p:sp>
      <p:sp>
        <p:nvSpPr>
          <p:cNvPr id="1591308" name="Rectangle 12"/>
          <p:cNvSpPr>
            <a:spLocks noChangeArrowheads="1"/>
          </p:cNvSpPr>
          <p:nvPr/>
        </p:nvSpPr>
        <p:spPr bwMode="auto">
          <a:xfrm>
            <a:off x="368827" y="1707613"/>
            <a:ext cx="1143000" cy="3200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09" name="Oval 13"/>
          <p:cNvSpPr>
            <a:spLocks noChangeArrowheads="1"/>
          </p:cNvSpPr>
          <p:nvPr/>
        </p:nvSpPr>
        <p:spPr bwMode="auto">
          <a:xfrm>
            <a:off x="4655077" y="1972726"/>
            <a:ext cx="463550" cy="4619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o-KR" altLang="en-US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  <a:sym typeface="Symbol" charset="2"/>
              </a:rPr>
              <a:t></a:t>
            </a:r>
            <a:endParaRPr lang="en-US" altLang="ko-KR" sz="2400" dirty="0" smtClean="0">
              <a:solidFill>
                <a:srgbClr val="000000"/>
              </a:solidFill>
              <a:latin typeface="+mj-lt"/>
              <a:ea typeface="굴림" charset="-127"/>
              <a:cs typeface="굴림" charset="-127"/>
              <a:sym typeface="Symbol" charset="2"/>
            </a:endParaRPr>
          </a:p>
        </p:txBody>
      </p:sp>
      <p:sp>
        <p:nvSpPr>
          <p:cNvPr id="1591310" name="Freeform 14"/>
          <p:cNvSpPr>
            <a:spLocks/>
          </p:cNvSpPr>
          <p:nvPr/>
        </p:nvSpPr>
        <p:spPr bwMode="auto">
          <a:xfrm>
            <a:off x="5112277" y="2201326"/>
            <a:ext cx="3175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3" y="0"/>
              </a:cxn>
            </a:cxnLst>
            <a:rect l="0" t="0" r="r" b="b"/>
            <a:pathLst>
              <a:path w="344" h="1">
                <a:moveTo>
                  <a:pt x="0" y="0"/>
                </a:moveTo>
                <a:lnTo>
                  <a:pt x="343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11" name="Rectangle 15"/>
          <p:cNvSpPr>
            <a:spLocks noChangeArrowheads="1"/>
          </p:cNvSpPr>
          <p:nvPr/>
        </p:nvSpPr>
        <p:spPr bwMode="auto">
          <a:xfrm>
            <a:off x="5398027" y="1860013"/>
            <a:ext cx="1096454" cy="6277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algn="l"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Bounds</a:t>
            </a:r>
          </a:p>
          <a:p>
            <a:pPr algn="l"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Violation?</a:t>
            </a:r>
          </a:p>
        </p:txBody>
      </p:sp>
      <p:sp>
        <p:nvSpPr>
          <p:cNvPr id="1591312" name="Rectangle 16"/>
          <p:cNvSpPr>
            <a:spLocks noChangeArrowheads="1"/>
          </p:cNvSpPr>
          <p:nvPr/>
        </p:nvSpPr>
        <p:spPr bwMode="auto">
          <a:xfrm rot="16200000">
            <a:off x="7633401" y="3008492"/>
            <a:ext cx="2277717" cy="4430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algn="l" defTabSz="585788">
              <a:spcBef>
                <a:spcPct val="0"/>
              </a:spcBef>
            </a:pPr>
            <a:r>
              <a:rPr lang="en-US" altLang="ko-KR" sz="2400" dirty="0" smtClean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Physical Memory</a:t>
            </a:r>
            <a:endParaRPr lang="en-US" altLang="ko-KR" sz="2400" dirty="0">
              <a:solidFill>
                <a:srgbClr val="000000"/>
              </a:solidFill>
              <a:latin typeface="+mj-lt"/>
              <a:ea typeface="굴림" charset="-127"/>
              <a:cs typeface="굴림" charset="-127"/>
            </a:endParaRPr>
          </a:p>
        </p:txBody>
      </p:sp>
      <p:sp>
        <p:nvSpPr>
          <p:cNvPr id="1591313" name="Line 17"/>
          <p:cNvSpPr>
            <a:spLocks noChangeShapeType="1"/>
          </p:cNvSpPr>
          <p:nvPr/>
        </p:nvSpPr>
        <p:spPr bwMode="auto">
          <a:xfrm>
            <a:off x="7379227" y="1294863"/>
            <a:ext cx="0" cy="422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591314" name="Line 18"/>
          <p:cNvSpPr>
            <a:spLocks noChangeShapeType="1"/>
          </p:cNvSpPr>
          <p:nvPr/>
        </p:nvSpPr>
        <p:spPr bwMode="auto">
          <a:xfrm>
            <a:off x="8522227" y="1237713"/>
            <a:ext cx="0" cy="405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591315" name="Line 19"/>
          <p:cNvSpPr>
            <a:spLocks noChangeShapeType="1"/>
          </p:cNvSpPr>
          <p:nvPr/>
        </p:nvSpPr>
        <p:spPr bwMode="auto">
          <a:xfrm>
            <a:off x="7391927" y="1707613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16" name="Line 20"/>
          <p:cNvSpPr>
            <a:spLocks noChangeShapeType="1"/>
          </p:cNvSpPr>
          <p:nvPr/>
        </p:nvSpPr>
        <p:spPr bwMode="auto">
          <a:xfrm>
            <a:off x="7377640" y="4922301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17" name="Rectangle 21"/>
          <p:cNvSpPr>
            <a:spLocks noChangeArrowheads="1"/>
          </p:cNvSpPr>
          <p:nvPr/>
        </p:nvSpPr>
        <p:spPr bwMode="auto">
          <a:xfrm>
            <a:off x="7384526" y="2882363"/>
            <a:ext cx="1082178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current</a:t>
            </a:r>
          </a:p>
          <a:p>
            <a:pPr algn="ctr"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segment</a:t>
            </a:r>
          </a:p>
        </p:txBody>
      </p:sp>
      <p:sp>
        <p:nvSpPr>
          <p:cNvPr id="1591318" name="Rectangle 22"/>
          <p:cNvSpPr>
            <a:spLocks noChangeArrowheads="1"/>
          </p:cNvSpPr>
          <p:nvPr/>
        </p:nvSpPr>
        <p:spPr bwMode="auto">
          <a:xfrm>
            <a:off x="2253190" y="4160301"/>
            <a:ext cx="1590675" cy="531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19" name="Rectangle 23"/>
          <p:cNvSpPr>
            <a:spLocks noChangeArrowheads="1"/>
          </p:cNvSpPr>
          <p:nvPr/>
        </p:nvSpPr>
        <p:spPr bwMode="auto">
          <a:xfrm>
            <a:off x="2367490" y="4211101"/>
            <a:ext cx="958850" cy="5603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20" name="Rectangle 24"/>
          <p:cNvSpPr>
            <a:spLocks noChangeArrowheads="1"/>
          </p:cNvSpPr>
          <p:nvPr/>
        </p:nvSpPr>
        <p:spPr bwMode="auto">
          <a:xfrm>
            <a:off x="2456390" y="4069813"/>
            <a:ext cx="904094" cy="6277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Base</a:t>
            </a:r>
          </a:p>
          <a:p>
            <a:pPr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Register</a:t>
            </a:r>
          </a:p>
        </p:txBody>
      </p:sp>
      <p:sp>
        <p:nvSpPr>
          <p:cNvPr id="1591321" name="Oval 25"/>
          <p:cNvSpPr>
            <a:spLocks noChangeArrowheads="1"/>
          </p:cNvSpPr>
          <p:nvPr/>
        </p:nvSpPr>
        <p:spPr bwMode="auto">
          <a:xfrm>
            <a:off x="4636027" y="3307813"/>
            <a:ext cx="463550" cy="4619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+</a:t>
            </a:r>
          </a:p>
        </p:txBody>
      </p:sp>
      <p:sp>
        <p:nvSpPr>
          <p:cNvPr id="1591322" name="Rectangle 26"/>
          <p:cNvSpPr>
            <a:spLocks noChangeArrowheads="1"/>
          </p:cNvSpPr>
          <p:nvPr/>
        </p:nvSpPr>
        <p:spPr bwMode="auto">
          <a:xfrm>
            <a:off x="2267477" y="3199863"/>
            <a:ext cx="1590675" cy="531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23" name="Rectangle 27"/>
          <p:cNvSpPr>
            <a:spLocks noChangeArrowheads="1"/>
          </p:cNvSpPr>
          <p:nvPr/>
        </p:nvSpPr>
        <p:spPr bwMode="auto">
          <a:xfrm>
            <a:off x="2396065" y="3250663"/>
            <a:ext cx="958850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24" name="Freeform 28"/>
          <p:cNvSpPr>
            <a:spLocks/>
          </p:cNvSpPr>
          <p:nvPr/>
        </p:nvSpPr>
        <p:spPr bwMode="auto">
          <a:xfrm flipV="1">
            <a:off x="5093227" y="3460213"/>
            <a:ext cx="2298700" cy="74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5" y="0"/>
              </a:cxn>
            </a:cxnLst>
            <a:rect l="0" t="0" r="r" b="b"/>
            <a:pathLst>
              <a:path w="1256" h="1">
                <a:moveTo>
                  <a:pt x="0" y="0"/>
                </a:moveTo>
                <a:lnTo>
                  <a:pt x="1255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25" name="Rectangle 29"/>
          <p:cNvSpPr>
            <a:spLocks noChangeArrowheads="1"/>
          </p:cNvSpPr>
          <p:nvPr/>
        </p:nvSpPr>
        <p:spPr bwMode="auto">
          <a:xfrm>
            <a:off x="5093227" y="2850613"/>
            <a:ext cx="896442" cy="6277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algn="l"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Physical</a:t>
            </a:r>
          </a:p>
          <a:p>
            <a:pPr algn="l"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Address</a:t>
            </a:r>
          </a:p>
        </p:txBody>
      </p:sp>
      <p:sp>
        <p:nvSpPr>
          <p:cNvPr id="1591326" name="Line 30"/>
          <p:cNvSpPr>
            <a:spLocks noChangeShapeType="1"/>
          </p:cNvSpPr>
          <p:nvPr/>
        </p:nvSpPr>
        <p:spPr bwMode="auto">
          <a:xfrm>
            <a:off x="1508652" y="3450688"/>
            <a:ext cx="766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27" name="Freeform 31"/>
          <p:cNvSpPr>
            <a:spLocks/>
          </p:cNvSpPr>
          <p:nvPr/>
        </p:nvSpPr>
        <p:spPr bwMode="auto">
          <a:xfrm>
            <a:off x="3870852" y="3384013"/>
            <a:ext cx="8413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2" y="0"/>
              </a:cxn>
            </a:cxnLst>
            <a:rect l="0" t="0" r="r" b="b"/>
            <a:pathLst>
              <a:path w="653" h="1">
                <a:moveTo>
                  <a:pt x="0" y="0"/>
                </a:moveTo>
                <a:lnTo>
                  <a:pt x="65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28" name="Rectangle 32"/>
          <p:cNvSpPr>
            <a:spLocks noChangeArrowheads="1"/>
          </p:cNvSpPr>
          <p:nvPr/>
        </p:nvSpPr>
        <p:spPr bwMode="auto">
          <a:xfrm>
            <a:off x="2513540" y="3155413"/>
            <a:ext cx="939836" cy="6277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Effective</a:t>
            </a:r>
          </a:p>
          <a:p>
            <a:pPr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Address</a:t>
            </a:r>
          </a:p>
        </p:txBody>
      </p:sp>
      <p:sp>
        <p:nvSpPr>
          <p:cNvPr id="1591329" name="Freeform 33"/>
          <p:cNvSpPr>
            <a:spLocks/>
          </p:cNvSpPr>
          <p:nvPr/>
        </p:nvSpPr>
        <p:spPr bwMode="auto">
          <a:xfrm flipH="1">
            <a:off x="4255027" y="2393413"/>
            <a:ext cx="457200" cy="990600"/>
          </a:xfrm>
          <a:custGeom>
            <a:avLst/>
            <a:gdLst/>
            <a:ahLst/>
            <a:cxnLst>
              <a:cxn ang="0">
                <a:pos x="192" y="672"/>
              </a:cxn>
              <a:cxn ang="0">
                <a:pos x="192" y="336"/>
              </a:cxn>
              <a:cxn ang="0">
                <a:pos x="0" y="0"/>
              </a:cxn>
            </a:cxnLst>
            <a:rect l="0" t="0" r="r" b="b"/>
            <a:pathLst>
              <a:path w="192" h="672">
                <a:moveTo>
                  <a:pt x="192" y="672"/>
                </a:moveTo>
                <a:lnTo>
                  <a:pt x="192" y="336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30" name="Text Box 34"/>
          <p:cNvSpPr txBox="1">
            <a:spLocks noChangeArrowheads="1"/>
          </p:cNvSpPr>
          <p:nvPr/>
        </p:nvSpPr>
        <p:spPr bwMode="auto">
          <a:xfrm>
            <a:off x="368827" y="5653083"/>
            <a:ext cx="86868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>
                <a:latin typeface="+mj-lt"/>
                <a:ea typeface="굴림" charset="-127"/>
                <a:cs typeface="굴림" charset="-127"/>
              </a:rPr>
              <a:t>Base and bounds registers are visible/accessible</a:t>
            </a:r>
            <a:r>
              <a:rPr lang="en-US" altLang="ko-KR" sz="2400" dirty="0" smtClean="0">
                <a:latin typeface="+mj-lt"/>
                <a:ea typeface="굴림" charset="-127"/>
                <a:cs typeface="굴림" charset="-127"/>
              </a:rPr>
              <a:t> to programmer</a:t>
            </a:r>
          </a:p>
          <a:p>
            <a:pPr algn="l">
              <a:spcBef>
                <a:spcPct val="0"/>
              </a:spcBef>
            </a:pPr>
            <a:r>
              <a:rPr lang="en-US" altLang="ko-KR" sz="2400" i="1" dirty="0" smtClean="0">
                <a:solidFill>
                  <a:srgbClr val="FF0000"/>
                </a:solidFill>
                <a:latin typeface="+mj-lt"/>
                <a:ea typeface="굴림" charset="-127"/>
                <a:cs typeface="굴림" charset="-127"/>
              </a:rPr>
              <a:t>Trap </a:t>
            </a:r>
            <a:r>
              <a:rPr lang="en-US" altLang="ko-KR" sz="2400" dirty="0" smtClean="0">
                <a:latin typeface="+mj-lt"/>
                <a:ea typeface="굴림" charset="-127"/>
                <a:cs typeface="굴림" charset="-127"/>
              </a:rPr>
              <a:t>to OS if bounds violation detected (“</a:t>
            </a:r>
            <a:r>
              <a:rPr lang="en-US" altLang="ko-KR" sz="2400" dirty="0" err="1" smtClean="0">
                <a:latin typeface="+mj-lt"/>
                <a:ea typeface="굴림" charset="-127"/>
                <a:cs typeface="굴림" charset="-127"/>
              </a:rPr>
              <a:t>seg</a:t>
            </a:r>
            <a:r>
              <a:rPr lang="en-US" altLang="ko-KR" sz="2400" dirty="0" smtClean="0">
                <a:latin typeface="+mj-lt"/>
                <a:ea typeface="굴림" charset="-127"/>
                <a:cs typeface="굴림" charset="-127"/>
              </a:rPr>
              <a:t> fault”/”core dumped”)</a:t>
            </a:r>
            <a:endParaRPr lang="en-US" altLang="ko-KR" sz="2400" dirty="0">
              <a:latin typeface="+mj-lt"/>
              <a:ea typeface="굴림" charset="-127"/>
              <a:cs typeface="굴림" charset="-127"/>
            </a:endParaRPr>
          </a:p>
        </p:txBody>
      </p:sp>
      <p:sp>
        <p:nvSpPr>
          <p:cNvPr id="1591331" name="Line 35"/>
          <p:cNvSpPr>
            <a:spLocks noChangeShapeType="1"/>
          </p:cNvSpPr>
          <p:nvPr/>
        </p:nvSpPr>
        <p:spPr bwMode="auto">
          <a:xfrm flipV="1">
            <a:off x="7074427" y="1707613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32" name="Text Box 36"/>
          <p:cNvSpPr txBox="1">
            <a:spLocks noChangeArrowheads="1"/>
          </p:cNvSpPr>
          <p:nvPr/>
        </p:nvSpPr>
        <p:spPr bwMode="auto">
          <a:xfrm>
            <a:off x="4255027" y="4603213"/>
            <a:ext cx="297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Base Physical Address</a:t>
            </a:r>
          </a:p>
        </p:txBody>
      </p:sp>
      <p:sp>
        <p:nvSpPr>
          <p:cNvPr id="1591333" name="Freeform 37"/>
          <p:cNvSpPr>
            <a:spLocks/>
          </p:cNvSpPr>
          <p:nvPr/>
        </p:nvSpPr>
        <p:spPr bwMode="auto">
          <a:xfrm>
            <a:off x="4178827" y="1783813"/>
            <a:ext cx="2895600" cy="1219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1584" y="0"/>
              </a:cxn>
              <a:cxn ang="0">
                <a:pos x="1584" y="768"/>
              </a:cxn>
              <a:cxn ang="0">
                <a:pos x="1728" y="768"/>
              </a:cxn>
            </a:cxnLst>
            <a:rect l="0" t="0" r="r" b="b"/>
            <a:pathLst>
              <a:path w="1728" h="768">
                <a:moveTo>
                  <a:pt x="0" y="288"/>
                </a:moveTo>
                <a:lnTo>
                  <a:pt x="0" y="0"/>
                </a:lnTo>
                <a:lnTo>
                  <a:pt x="1584" y="0"/>
                </a:lnTo>
                <a:lnTo>
                  <a:pt x="1584" y="768"/>
                </a:lnTo>
                <a:lnTo>
                  <a:pt x="1728" y="76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1334" name="Text Box 38"/>
          <p:cNvSpPr txBox="1">
            <a:spLocks noChangeArrowheads="1"/>
          </p:cNvSpPr>
          <p:nvPr/>
        </p:nvSpPr>
        <p:spPr bwMode="auto">
          <a:xfrm>
            <a:off x="4255027" y="1434563"/>
            <a:ext cx="2209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+mj-lt"/>
                <a:ea typeface="굴림" charset="-127"/>
                <a:cs typeface="굴림" charset="-127"/>
              </a:rPr>
              <a:t>Segment Length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FA4D-7F63-4E4E-9868-7FFCB6FC0D2B}" type="datetime1">
              <a:rPr lang="en-US" smtClean="0"/>
              <a:pPr/>
              <a:t>8/1/2011</a:t>
            </a:fld>
            <a:endParaRPr lang="en-US" dirty="0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26650</TotalTime>
  <Words>4429</Words>
  <Application>Microsoft Office PowerPoint</Application>
  <PresentationFormat>On-screen Show (4:3)</PresentationFormat>
  <Paragraphs>999</Paragraphs>
  <Slides>58</Slides>
  <Notes>37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Image</vt:lpstr>
      <vt:lpstr>CS 61C: Great Ideas in Computer Architecture (Machine Structures) Virtual Memory</vt:lpstr>
      <vt:lpstr>New-School Machine Structures</vt:lpstr>
      <vt:lpstr>Overarching Theme for Today</vt:lpstr>
      <vt:lpstr>Agenda</vt:lpstr>
      <vt:lpstr>Review: Memory Management</vt:lpstr>
      <vt:lpstr>The Problem</vt:lpstr>
      <vt:lpstr>The Problem</vt:lpstr>
      <vt:lpstr>First Idea: Base + Bounds Registers for Location Independence</vt:lpstr>
      <vt:lpstr>Simple Base and Bound Translation</vt:lpstr>
      <vt:lpstr>Programs Sharing Physical Memory</vt:lpstr>
      <vt:lpstr>Restriction on Base + Bounds Regs</vt:lpstr>
      <vt:lpstr>Programs Sharing Physical Memory</vt:lpstr>
      <vt:lpstr>Idea #2: Page Tables to avoid Fragmentation</vt:lpstr>
      <vt:lpstr>Paged Memory Systems</vt:lpstr>
      <vt:lpstr>Paged Memory Systems</vt:lpstr>
      <vt:lpstr>Separate Address Space per Program</vt:lpstr>
      <vt:lpstr>Paging Terminology</vt:lpstr>
      <vt:lpstr>Processes and Virtual Memory</vt:lpstr>
      <vt:lpstr>Protection via Page Table</vt:lpstr>
      <vt:lpstr>Administrivia</vt:lpstr>
      <vt:lpstr>Administrivia</vt:lpstr>
      <vt:lpstr>More Depth on Page Tables</vt:lpstr>
      <vt:lpstr>Address Translation &amp; Protection</vt:lpstr>
      <vt:lpstr>Patterson’s Analogy</vt:lpstr>
      <vt:lpstr>Agenda</vt:lpstr>
      <vt:lpstr>Where Should Page Tables Reside?</vt:lpstr>
      <vt:lpstr>Where Should Page Tables Reside?</vt:lpstr>
      <vt:lpstr>Page Tables Can Be HUGE: Put Them In Physical Memory</vt:lpstr>
      <vt:lpstr>Virtual Memory Without Doubling Memory Accesses</vt:lpstr>
      <vt:lpstr>TLBs vs. Caches</vt:lpstr>
      <vt:lpstr>Translation Lookaside Buffers (TLB):  More Detail</vt:lpstr>
      <vt:lpstr>TLB Design</vt:lpstr>
      <vt:lpstr>Agenda</vt:lpstr>
      <vt:lpstr>Agenda</vt:lpstr>
      <vt:lpstr>Historical Retrospective: 1960 versus 2010</vt:lpstr>
      <vt:lpstr>Demand Paging in Atlas (1962)</vt:lpstr>
      <vt:lpstr>Demand Paging</vt:lpstr>
      <vt:lpstr>Demand Paging Scheme</vt:lpstr>
      <vt:lpstr>Demand Paging</vt:lpstr>
      <vt:lpstr>Impact on TLB</vt:lpstr>
      <vt:lpstr>Modern Virtual Memory Systems  Illusion of a large, private, uniform store</vt:lpstr>
      <vt:lpstr>Hardware/Software Support for  Memory Protection</vt:lpstr>
      <vt:lpstr>Just Another Level in the Memory Hierarchy</vt:lpstr>
      <vt:lpstr>Caching vs. Demand Paging</vt:lpstr>
      <vt:lpstr>Agenda</vt:lpstr>
      <vt:lpstr>Virtual Memory and Caching</vt:lpstr>
      <vt:lpstr>Virtual Memory and Caching</vt:lpstr>
      <vt:lpstr>Address Translation in CPU Pipeline</vt:lpstr>
      <vt:lpstr>Third Option: Concurrent Access to TLB &amp; Phys. Addressed Cache</vt:lpstr>
      <vt:lpstr>Nehalem Virtual Memory Details</vt:lpstr>
      <vt:lpstr>Using Large Pages from Application?</vt:lpstr>
      <vt:lpstr>And in Conclusion, …</vt:lpstr>
      <vt:lpstr>Peer Instruction: True or False</vt:lpstr>
      <vt:lpstr>Peer Instruction: True or False</vt:lpstr>
      <vt:lpstr>Peer Instruction: True or False</vt:lpstr>
      <vt:lpstr>Peer Instruction: True or False</vt:lpstr>
      <vt:lpstr>Peer Instruction: True or False</vt:lpstr>
      <vt:lpstr>Peer Instruction: True or False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Michael</cp:lastModifiedBy>
  <cp:revision>322</cp:revision>
  <cp:lastPrinted>2011-04-08T04:07:47Z</cp:lastPrinted>
  <dcterms:created xsi:type="dcterms:W3CDTF">2011-04-18T22:06:20Z</dcterms:created>
  <dcterms:modified xsi:type="dcterms:W3CDTF">2011-08-01T14:55:52Z</dcterms:modified>
</cp:coreProperties>
</file>