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7" r:id="rId2"/>
    <p:sldId id="357" r:id="rId3"/>
    <p:sldId id="539" r:id="rId4"/>
    <p:sldId id="531" r:id="rId5"/>
    <p:sldId id="532" r:id="rId6"/>
    <p:sldId id="534" r:id="rId7"/>
    <p:sldId id="535" r:id="rId8"/>
    <p:sldId id="536" r:id="rId9"/>
    <p:sldId id="544" r:id="rId10"/>
    <p:sldId id="537" r:id="rId11"/>
    <p:sldId id="538" r:id="rId12"/>
    <p:sldId id="551" r:id="rId13"/>
    <p:sldId id="540" r:id="rId14"/>
    <p:sldId id="355" r:id="rId15"/>
    <p:sldId id="354" r:id="rId16"/>
    <p:sldId id="489" r:id="rId17"/>
    <p:sldId id="390" r:id="rId18"/>
    <p:sldId id="391" r:id="rId19"/>
    <p:sldId id="469" r:id="rId20"/>
    <p:sldId id="470" r:id="rId21"/>
    <p:sldId id="483" r:id="rId22"/>
    <p:sldId id="543" r:id="rId23"/>
    <p:sldId id="542" r:id="rId24"/>
    <p:sldId id="552" r:id="rId25"/>
    <p:sldId id="516" r:id="rId26"/>
    <p:sldId id="517" r:id="rId27"/>
    <p:sldId id="518" r:id="rId28"/>
    <p:sldId id="545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553" r:id="rId42"/>
    <p:sldId id="546" r:id="rId43"/>
    <p:sldId id="554" r:id="rId44"/>
    <p:sldId id="547" r:id="rId45"/>
    <p:sldId id="548" r:id="rId46"/>
    <p:sldId id="549" r:id="rId47"/>
    <p:sldId id="550" r:id="rId48"/>
    <p:sldId id="431" r:id="rId49"/>
    <p:sldId id="406" r:id="rId50"/>
    <p:sldId id="471" r:id="rId51"/>
    <p:sldId id="479" r:id="rId52"/>
    <p:sldId id="508" r:id="rId53"/>
    <p:sldId id="482" r:id="rId54"/>
    <p:sldId id="566" r:id="rId55"/>
    <p:sldId id="555" r:id="rId56"/>
    <p:sldId id="556" r:id="rId57"/>
    <p:sldId id="557" r:id="rId58"/>
    <p:sldId id="558" r:id="rId59"/>
    <p:sldId id="559" r:id="rId60"/>
    <p:sldId id="560" r:id="rId61"/>
    <p:sldId id="561" r:id="rId62"/>
    <p:sldId id="562" r:id="rId63"/>
    <p:sldId id="563" r:id="rId64"/>
    <p:sldId id="564" r:id="rId65"/>
    <p:sldId id="565" r:id="rId66"/>
    <p:sldId id="567" r:id="rId67"/>
    <p:sldId id="568" r:id="rId68"/>
    <p:sldId id="569" r:id="rId69"/>
    <p:sldId id="570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000"/>
    <a:srgbClr val="66FF66"/>
    <a:srgbClr val="EDEDED"/>
    <a:srgbClr val="A0B5D1"/>
    <a:srgbClr val="94AE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75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50F9359-56E5-5848-BB87-D7D858B7E248}" type="datetime3">
              <a:rPr lang="en-AU"/>
              <a:pPr/>
              <a:t>2 August, 2011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D1AF3-FEE2-9F41-8F8D-28A09C3EAED6}" type="slidenum">
              <a:rPr lang="en-AU"/>
              <a:pPr/>
              <a:t>18</a:t>
            </a:fld>
            <a:endParaRPr lang="en-AU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bit error</a:t>
            </a:r>
            <a:r>
              <a:rPr lang="en-US" baseline="0" dirty="0" smtClean="0"/>
              <a:t> from 0000, all numbers with one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bit error</a:t>
            </a:r>
            <a:r>
              <a:rPr lang="en-US" baseline="0" dirty="0" smtClean="0"/>
              <a:t> from 1111, all numbers with one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0000,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1111,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 1 is 0</a:t>
            </a:r>
          </a:p>
          <a:p>
            <a:r>
              <a:rPr lang="en-US" dirty="0" smtClean="0"/>
              <a:t>Bit 2 is 1</a:t>
            </a:r>
          </a:p>
          <a:p>
            <a:r>
              <a:rPr lang="en-US" dirty="0" smtClean="0"/>
              <a:t>Bit 4</a:t>
            </a:r>
            <a:r>
              <a:rPr lang="en-US" baseline="0" dirty="0" smtClean="0"/>
              <a:t>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 8 set to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 8 set to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on the blackboard</a:t>
            </a:r>
          </a:p>
          <a:p>
            <a:endParaRPr lang="en-US" dirty="0" smtClean="0"/>
          </a:p>
          <a:p>
            <a:r>
              <a:rPr lang="en-US" dirty="0" smtClean="0"/>
              <a:t>Bit 1: 1, 3, 5, 7, 9, 11</a:t>
            </a:r>
          </a:p>
          <a:p>
            <a:r>
              <a:rPr lang="en-US" dirty="0" smtClean="0"/>
              <a:t>Bit 2: 2,3,</a:t>
            </a:r>
            <a:r>
              <a:rPr lang="en-US" baseline="0" dirty="0" smtClean="0"/>
              <a:t> 6,7, 10,11</a:t>
            </a:r>
          </a:p>
          <a:p>
            <a:r>
              <a:rPr lang="en-US" baseline="0" dirty="0" smtClean="0"/>
              <a:t>Bit 4: 4, 5, 6, 7, 12</a:t>
            </a:r>
          </a:p>
          <a:p>
            <a:r>
              <a:rPr lang="en-US" baseline="0" dirty="0" smtClean="0"/>
              <a:t>Bit 8: 8, 9, 10, 11,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70DD4-A856-E044-A14B-9767FC586F0F}" type="slidenum">
              <a:rPr lang="en-US"/>
              <a:pPr/>
              <a:t>68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2" tIns="44971" rIns="89942" bIns="44971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2" tIns="44971" rIns="89942" bIns="44971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2" tIns="44971" rIns="89942" bIns="44971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60463" y="585788"/>
            <a:ext cx="4554537" cy="341630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660" y="4342777"/>
            <a:ext cx="5910840" cy="4115111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19" tIns="45709" rIns="91419" bIns="45709"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Use analogy to records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2" tIns="44971" rIns="89942" bIns="44971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2" tIns="44971" rIns="89942" bIns="44971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2" tIns="44971" rIns="89942" bIns="44971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58724-4B4C-A242-BBCB-824D9C9C52E7}" type="datetime3">
              <a:rPr lang="en-AU"/>
              <a:pPr/>
              <a:t>2 August, 2011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11F47-E4CE-4144-8E0D-72D40DE07E10}" type="slidenum">
              <a:rPr lang="en-AU"/>
              <a:pPr/>
              <a:t>17</a:t>
            </a:fld>
            <a:endParaRPr lang="en-AU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6CB3-73AC-F443-A64D-DF8F47F8534D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6A8A-3453-6540-93D9-4B17FB708E44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FC0C-BED3-524F-8541-A846DFBEEC21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B27E6-445E-414F-930C-C3519C6BD77F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D5B5-5AAE-7948-A133-F6E0DD572AC9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D9A55-4527-6641-BAD6-0520BD8D0039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F8736-51B3-0D44-A339-74D44973536A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1518-C8D8-564E-BE67-1133121B1BE4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541-406A-8948-B72C-803C3D0F1843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CDDC0-C493-D346-93E6-3AE2185591DB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43F8E-4FE4-B148-AE68-F1187A2152C9}" type="datetime1">
              <a:rPr lang="en-US" smtClean="0"/>
              <a:pPr/>
              <a:t>8/2/2011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inst.eecs.berkeley.edu/~cs61c/su11/signups/signup.cg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inst.eecs.berkeley.edu/~cs61c/sp11/picker/?g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Dependability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Instructor:</a:t>
            </a:r>
            <a:endParaRPr lang="en-US" dirty="0" smtClean="0"/>
          </a:p>
          <a:p>
            <a:r>
              <a:rPr lang="en-US" dirty="0" smtClean="0"/>
              <a:t>Michael Greenbaum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CF60-8B4F-2A40-B34A-0001BE60F097}" type="datetime1">
              <a:rPr lang="en-US" smtClean="0"/>
              <a:pPr/>
              <a:t>8/3/2011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Where does Flash memory come in?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90625"/>
            <a:ext cx="7848600" cy="5502275"/>
          </a:xfrm>
        </p:spPr>
        <p:txBody>
          <a:bodyPr/>
          <a:lstStyle/>
          <a:p>
            <a:r>
              <a:rPr lang="en-US" sz="2800" dirty="0" err="1" smtClean="0">
                <a:ea typeface="ＭＳ Ｐゴシック" pitchFamily="34" charset="-128"/>
              </a:rPr>
              <a:t>Microdrives</a:t>
            </a:r>
            <a:r>
              <a:rPr lang="en-US" sz="2800" dirty="0" smtClean="0">
                <a:ea typeface="ＭＳ Ｐゴシック" pitchFamily="34" charset="-128"/>
              </a:rPr>
              <a:t> and Flash memory (e.g., </a:t>
            </a:r>
            <a:r>
              <a:rPr lang="en-US" sz="2800" dirty="0" err="1" smtClean="0">
                <a:ea typeface="ＭＳ Ｐゴシック" pitchFamily="34" charset="-128"/>
              </a:rPr>
              <a:t>CompactFlash</a:t>
            </a:r>
            <a:r>
              <a:rPr lang="en-US" sz="2800" dirty="0" smtClean="0">
                <a:ea typeface="ＭＳ Ｐゴシック" pitchFamily="34" charset="-128"/>
              </a:rPr>
              <a:t>) are going head-to-head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Both non-volatile (no power, data ok)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Flash benefits: durable &amp; lower power</a:t>
            </a:r>
            <a:br>
              <a:rPr lang="en-US" sz="2400" dirty="0" smtClean="0">
                <a:ea typeface="ＭＳ Ｐゴシック" pitchFamily="34" charset="-128"/>
              </a:rPr>
            </a:br>
            <a:r>
              <a:rPr lang="en-US" sz="2400" dirty="0" smtClean="0">
                <a:ea typeface="ＭＳ Ｐゴシック" pitchFamily="34" charset="-128"/>
              </a:rPr>
              <a:t>(no moving parts, need to spin µdrives up/down)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Flash limitations: finite number of write cycles (wear on the insulating oxide layer around the charge storage mechanism). </a:t>
            </a:r>
            <a:r>
              <a:rPr lang="en-US" sz="2400" dirty="0" smtClean="0">
                <a:solidFill>
                  <a:schemeClr val="accent1"/>
                </a:solidFill>
                <a:ea typeface="ＭＳ Ｐゴシック" pitchFamily="34" charset="-128"/>
              </a:rPr>
              <a:t>Most ≥ 100K, some ≥ 1M W/erase cycles.</a:t>
            </a:r>
          </a:p>
          <a:p>
            <a:r>
              <a:rPr lang="en-US" sz="2800" dirty="0" smtClean="0">
                <a:ea typeface="ＭＳ Ｐゴシック" pitchFamily="34" charset="-128"/>
              </a:rPr>
              <a:t>How does Flash memory work?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NMOS transistor with an additional conductor between gate and source/drain which “traps” electrons. The presence/absence is a 1 or 0.</a:t>
            </a:r>
          </a:p>
          <a:p>
            <a:pPr lvl="1"/>
            <a:endParaRPr lang="en-US" sz="2400" dirty="0" smtClean="0">
              <a:ea typeface="ＭＳ Ｐゴシック" pitchFamily="34" charset="-128"/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1438275" y="6229350"/>
            <a:ext cx="6469063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63DE8"/>
                </a:solidFill>
                <a:latin typeface="Courier New" pitchFamily="49" charset="0"/>
                <a:cs typeface="Courier New" pitchFamily="49" charset="0"/>
              </a:rPr>
              <a:t>en.wikipedia.org/wiki/</a:t>
            </a:r>
            <a:r>
              <a:rPr lang="en-US" sz="2400" b="1" dirty="0" err="1">
                <a:solidFill>
                  <a:srgbClr val="063DE8"/>
                </a:solidFill>
                <a:latin typeface="Courier New" pitchFamily="49" charset="0"/>
                <a:cs typeface="Courier New" pitchFamily="49" charset="0"/>
              </a:rPr>
              <a:t>Flash_memory</a:t>
            </a:r>
            <a:endParaRPr lang="en-US" sz="2400" b="1" dirty="0">
              <a:solidFill>
                <a:srgbClr val="063DE8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7763" y="1276350"/>
            <a:ext cx="1417637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What does Apple put in its iPods?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 l="7370" t="3746" r="7933" b="4022"/>
          <a:stretch>
            <a:fillRect/>
          </a:stretch>
        </p:blipFill>
        <p:spPr bwMode="auto">
          <a:xfrm>
            <a:off x="4786313" y="1676400"/>
            <a:ext cx="808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332038" y="990600"/>
            <a:ext cx="1616075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Light   02390" charset="0"/>
              </a:rPr>
              <a:t>Samsung flash</a:t>
            </a:r>
            <a:br>
              <a:rPr lang="en-US" sz="1800">
                <a:solidFill>
                  <a:schemeClr val="tx1"/>
                </a:solidFill>
                <a:latin typeface="18 VAG Rounded Light   02390" charset="0"/>
              </a:rPr>
            </a:br>
            <a:r>
              <a:rPr lang="en-US" sz="1800">
                <a:solidFill>
                  <a:schemeClr val="tx1"/>
                </a:solidFill>
                <a:latin typeface="18 VAG Rounded Light   02390" charset="0"/>
              </a:rPr>
              <a:t>4, 8GB</a:t>
            </a:r>
          </a:p>
        </p:txBody>
      </p:sp>
      <p:sp>
        <p:nvSpPr>
          <p:cNvPr id="52229" name="Rectangle 7"/>
          <p:cNvSpPr>
            <a:spLocks noChangeArrowheads="1"/>
          </p:cNvSpPr>
          <p:nvPr/>
        </p:nvSpPr>
        <p:spPr bwMode="auto">
          <a:xfrm>
            <a:off x="457200" y="6096000"/>
            <a:ext cx="8382000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18 VAG Rounded Light   02390" charset="0"/>
              </a:rPr>
              <a:t>        shuffle,         nano,                 classic,              touch</a:t>
            </a:r>
          </a:p>
        </p:txBody>
      </p:sp>
      <p:sp>
        <p:nvSpPr>
          <p:cNvPr id="52230" name="Rectangle 8"/>
          <p:cNvSpPr>
            <a:spLocks noChangeArrowheads="1"/>
          </p:cNvSpPr>
          <p:nvPr/>
        </p:nvSpPr>
        <p:spPr bwMode="auto">
          <a:xfrm>
            <a:off x="4100513" y="990600"/>
            <a:ext cx="2224087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Light   02390" charset="0"/>
              </a:rPr>
              <a:t>Toshiba 1.8-inch HDD</a:t>
            </a:r>
            <a:br>
              <a:rPr lang="en-US" sz="1800">
                <a:solidFill>
                  <a:schemeClr val="tx1"/>
                </a:solidFill>
                <a:latin typeface="18 VAG Rounded Light   02390" charset="0"/>
              </a:rPr>
            </a:br>
            <a:r>
              <a:rPr lang="en-US" sz="1800">
                <a:solidFill>
                  <a:schemeClr val="tx1"/>
                </a:solidFill>
                <a:latin typeface="18 VAG Rounded Light   02390" charset="0"/>
              </a:rPr>
              <a:t>80, 160GB</a:t>
            </a:r>
            <a:endParaRPr lang="en-US" sz="3600">
              <a:solidFill>
                <a:schemeClr val="tx1"/>
              </a:solidFill>
              <a:latin typeface="18 VAG Rounded Light   02390" charset="0"/>
            </a:endParaRPr>
          </a:p>
        </p:txBody>
      </p:sp>
      <p:sp>
        <p:nvSpPr>
          <p:cNvPr id="52231" name="Rectangle 9"/>
          <p:cNvSpPr>
            <a:spLocks noChangeArrowheads="1"/>
          </p:cNvSpPr>
          <p:nvPr/>
        </p:nvSpPr>
        <p:spPr bwMode="auto">
          <a:xfrm>
            <a:off x="693738" y="990600"/>
            <a:ext cx="1439862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Light   02390" charset="0"/>
              </a:rPr>
              <a:t>Toshiba flash</a:t>
            </a:r>
            <a:br>
              <a:rPr lang="en-US" sz="1800">
                <a:solidFill>
                  <a:schemeClr val="tx1"/>
                </a:solidFill>
                <a:latin typeface="18 VAG Rounded Light   02390" charset="0"/>
              </a:rPr>
            </a:br>
            <a:r>
              <a:rPr lang="en-US" sz="1800">
                <a:solidFill>
                  <a:schemeClr val="tx1"/>
                </a:solidFill>
                <a:latin typeface="18 VAG Rounded Light   02390" charset="0"/>
              </a:rPr>
              <a:t> 1, 2GB</a:t>
            </a:r>
          </a:p>
        </p:txBody>
      </p:sp>
      <p:pic>
        <p:nvPicPr>
          <p:cNvPr id="52232" name="Picture 10"/>
          <p:cNvPicPr>
            <a:picLocks noChangeAspect="1" noChangeArrowheads="1"/>
          </p:cNvPicPr>
          <p:nvPr/>
        </p:nvPicPr>
        <p:blipFill>
          <a:blip r:embed="rId4"/>
          <a:srcRect l="9650" t="19658" r="16106" b="22186"/>
          <a:stretch>
            <a:fillRect/>
          </a:stretch>
        </p:blipFill>
        <p:spPr bwMode="auto">
          <a:xfrm>
            <a:off x="2362200" y="1695450"/>
            <a:ext cx="152400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223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63" t="11472" r="15001" b="42682"/>
          <a:stretch>
            <a:fillRect/>
          </a:stretch>
        </p:blipFill>
        <p:spPr bwMode="auto">
          <a:xfrm rot="10800000">
            <a:off x="847725" y="1716088"/>
            <a:ext cx="1219200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2234" name="Picture 14" descr="320px-IPod_Line2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7738" y="2646363"/>
            <a:ext cx="7358062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5" descr="17-1.jpg"/>
          <p:cNvPicPr>
            <a:picLocks noChangeAspect="1"/>
          </p:cNvPicPr>
          <p:nvPr/>
        </p:nvPicPr>
        <p:blipFill>
          <a:blip r:embed="rId7"/>
          <a:srcRect l="47000" t="8749" r="35001" b="50626"/>
          <a:stretch>
            <a:fillRect/>
          </a:stretch>
        </p:blipFill>
        <p:spPr bwMode="auto">
          <a:xfrm rot="5400000">
            <a:off x="6764337" y="1566863"/>
            <a:ext cx="83661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6" name="Rectangle 9"/>
          <p:cNvSpPr>
            <a:spLocks noChangeArrowheads="1"/>
          </p:cNvSpPr>
          <p:nvPr/>
        </p:nvSpPr>
        <p:spPr bwMode="auto">
          <a:xfrm>
            <a:off x="6477000" y="990600"/>
            <a:ext cx="1439863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Light   02390" charset="0"/>
              </a:rPr>
              <a:t>Toshiba flash</a:t>
            </a:r>
            <a:br>
              <a:rPr lang="en-US" sz="1800">
                <a:solidFill>
                  <a:schemeClr val="tx1"/>
                </a:solidFill>
                <a:latin typeface="18 VAG Rounded Light   02390" charset="0"/>
              </a:rPr>
            </a:br>
            <a:r>
              <a:rPr lang="en-US" sz="1800">
                <a:solidFill>
                  <a:schemeClr val="tx1"/>
                </a:solidFill>
                <a:latin typeface="18 VAG Rounded Light   02390" charset="0"/>
              </a:rPr>
              <a:t> 8, 16, 32GB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Disks</a:t>
            </a:r>
          </a:p>
          <a:p>
            <a:r>
              <a:rPr lang="en-US" sz="3600" dirty="0" smtClean="0"/>
              <a:t>Reliability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RAID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Error Correcting Codes (If time)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D5B5-5AAE-7948-A133-F6E0DD572AC9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- 6 Great Ideas in </a:t>
            </a:r>
            <a:br>
              <a:rPr lang="en-US" dirty="0" smtClean="0"/>
            </a:br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Layers of Representation/Interpretation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Moore’s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Measurement &amp;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Dependability via Redundancy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FB49-464C-FE48-A74B-5599B1C6C9A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</a:t>
            </a:r>
            <a:r>
              <a:rPr lang="en-US" dirty="0" smtClean="0"/>
              <a:t>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1210733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3C-F46F-0840-AECE-A9E84D9E9FE5}" type="datetime1">
              <a:rPr lang="en-US" smtClean="0"/>
              <a:pPr/>
              <a:t>8/3/2011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371595" y="4571989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2" name="Cube 11"/>
          <p:cNvSpPr/>
          <p:nvPr/>
        </p:nvSpPr>
        <p:spPr>
          <a:xfrm>
            <a:off x="3708395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3" name="Cube 12"/>
          <p:cNvSpPr/>
          <p:nvPr/>
        </p:nvSpPr>
        <p:spPr>
          <a:xfrm>
            <a:off x="6062129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1+1=1</a:t>
            </a:r>
            <a:endParaRPr lang="en-US" sz="2800" b="1" dirty="0"/>
          </a:p>
        </p:txBody>
      </p:sp>
      <p:grpSp>
        <p:nvGrpSpPr>
          <p:cNvPr id="8" name="Group 30"/>
          <p:cNvGrpSpPr/>
          <p:nvPr/>
        </p:nvGrpSpPr>
        <p:grpSpPr>
          <a:xfrm>
            <a:off x="2116667" y="2556923"/>
            <a:ext cx="4815877" cy="2150544"/>
            <a:chOff x="2116667" y="2556923"/>
            <a:chExt cx="4815877" cy="2150544"/>
          </a:xfrm>
        </p:grpSpPr>
        <p:grpSp>
          <p:nvGrpSpPr>
            <p:cNvPr id="9" name="Group 28"/>
            <p:cNvGrpSpPr/>
            <p:nvPr/>
          </p:nvGrpSpPr>
          <p:grpSpPr>
            <a:xfrm>
              <a:off x="2116667" y="2556923"/>
              <a:ext cx="4707467" cy="2150544"/>
              <a:chOff x="2116667" y="2556923"/>
              <a:chExt cx="4707467" cy="2150544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826928" y="2556923"/>
                <a:ext cx="1574800" cy="132080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1+1=2</a:t>
                </a:r>
                <a:endParaRPr lang="en-US" sz="2800" b="1" dirty="0"/>
              </a:p>
            </p:txBody>
          </p:sp>
          <p:cxnSp>
            <p:nvCxnSpPr>
              <p:cNvPr id="20" name="Straight Arrow Connector 19"/>
              <p:cNvCxnSpPr>
                <a:endCxn id="18" idx="3"/>
              </p:cNvCxnSpPr>
              <p:nvPr/>
            </p:nvCxnSpPr>
            <p:spPr>
              <a:xfrm flipV="1">
                <a:off x="2116667" y="3877724"/>
                <a:ext cx="2332561" cy="829743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3"/>
              </p:cNvCxnSpPr>
              <p:nvPr/>
            </p:nvCxnSpPr>
            <p:spPr>
              <a:xfrm rot="16200000" flipV="1">
                <a:off x="4053410" y="4273543"/>
                <a:ext cx="812809" cy="21172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3"/>
              </p:cNvCxnSpPr>
              <p:nvPr/>
            </p:nvCxnSpPr>
            <p:spPr>
              <a:xfrm rot="10800000">
                <a:off x="4449229" y="3877725"/>
                <a:ext cx="2374905" cy="762009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38800" y="2980266"/>
              <a:ext cx="12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of 3 agree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9728" y="4368790"/>
            <a:ext cx="2909366" cy="1811867"/>
            <a:chOff x="5909728" y="4368790"/>
            <a:chExt cx="2909366" cy="1811867"/>
          </a:xfrm>
        </p:grpSpPr>
        <p:grpSp>
          <p:nvGrpSpPr>
            <p:cNvPr id="7" name="Group 16"/>
            <p:cNvGrpSpPr/>
            <p:nvPr/>
          </p:nvGrpSpPr>
          <p:grpSpPr>
            <a:xfrm>
              <a:off x="5909728" y="4368790"/>
              <a:ext cx="1811866" cy="1811867"/>
              <a:chOff x="5909728" y="4368790"/>
              <a:chExt cx="1811866" cy="181186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909728" y="4402657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943594" y="4368790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907867" y="4978400"/>
              <a:ext cx="91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FAIL!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4142" y="6096003"/>
            <a:ext cx="58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transistor density reduces the cost of redundancy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pic>
        <p:nvPicPr>
          <p:cNvPr id="9" name="Picture 8" descr="R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72" y="4768367"/>
            <a:ext cx="4842927" cy="208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</a:t>
            </a:r>
            <a:r>
              <a:rPr lang="en-US" dirty="0" smtClean="0"/>
              <a:t>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4732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Applies to everything from datacenters to memory</a:t>
            </a:r>
          </a:p>
          <a:p>
            <a:pPr lvl="1"/>
            <a:r>
              <a:rPr lang="en-US" sz="2400" dirty="0" smtClean="0"/>
              <a:t>Redundant datacenters so that can lose 1 datacenter but Internet service stays online</a:t>
            </a:r>
          </a:p>
          <a:p>
            <a:pPr lvl="1"/>
            <a:r>
              <a:rPr lang="en-US" sz="2400" dirty="0" smtClean="0"/>
              <a:t>Redundant routes so can lose nodes but Internet doesn’t fail</a:t>
            </a:r>
          </a:p>
          <a:p>
            <a:pPr lvl="1"/>
            <a:r>
              <a:rPr lang="en-US" sz="2400" dirty="0" smtClean="0"/>
              <a:t>Redundant disks so that can lose 1 disk but not lose data (Redundant Arrays of Independent Disks/RAID)</a:t>
            </a:r>
          </a:p>
          <a:p>
            <a:pPr lvl="1"/>
            <a:r>
              <a:rPr lang="en-US" sz="2400" dirty="0" smtClean="0"/>
              <a:t>Redundant memory bits of so that can lose 1 bit but no data (Error Correcting Code/ECC Memory)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75C3-A6B2-0343-A2E1-305AD5756553}" type="datetime1">
              <a:rPr lang="en-US" smtClean="0"/>
              <a:pPr/>
              <a:t>8/3/2011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ECCmem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5302023"/>
            <a:ext cx="2709334" cy="636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a lot of buzzwords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Parity (even, odd)</a:t>
            </a:r>
          </a:p>
          <a:p>
            <a:r>
              <a:rPr lang="en-US" dirty="0" smtClean="0"/>
              <a:t>ECC</a:t>
            </a:r>
          </a:p>
          <a:p>
            <a:r>
              <a:rPr lang="en-US" dirty="0" smtClean="0"/>
              <a:t>SEC/DED</a:t>
            </a:r>
          </a:p>
          <a:p>
            <a:r>
              <a:rPr lang="en-US" dirty="0" smtClean="0"/>
              <a:t>Hamming Distance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MTTF</a:t>
            </a:r>
          </a:p>
          <a:p>
            <a:r>
              <a:rPr lang="en-US" dirty="0" smtClean="0"/>
              <a:t>MTBF</a:t>
            </a:r>
          </a:p>
          <a:p>
            <a:r>
              <a:rPr lang="en-US" dirty="0" smtClean="0"/>
              <a:t>MTTR</a:t>
            </a:r>
          </a:p>
          <a:p>
            <a:r>
              <a:rPr lang="en-US" dirty="0" smtClean="0"/>
              <a:t>Nines of availability</a:t>
            </a:r>
          </a:p>
          <a:p>
            <a:r>
              <a:rPr lang="en-US" dirty="0" smtClean="0"/>
              <a:t>Hot Spares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AU" dirty="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</a:t>
            </a:r>
            <a:endParaRPr lang="en-AU"/>
          </a:p>
        </p:txBody>
      </p:sp>
      <p:sp>
        <p:nvSpPr>
          <p:cNvPr id="3369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716463" y="2565400"/>
            <a:ext cx="3959225" cy="3671888"/>
          </a:xfrm>
        </p:spPr>
        <p:txBody>
          <a:bodyPr/>
          <a:lstStyle/>
          <a:p>
            <a:r>
              <a:rPr lang="en-AU" sz="2800"/>
              <a:t>Fault: failure of a component</a:t>
            </a:r>
          </a:p>
          <a:p>
            <a:pPr lvl="1"/>
            <a:r>
              <a:rPr lang="en-AU" sz="2400"/>
              <a:t>May or may not lead to system failure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1260475" y="1412875"/>
            <a:ext cx="3024188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000" u="sng"/>
              <a:t>Service accomplishment</a:t>
            </a:r>
          </a:p>
          <a:p>
            <a:pPr algn="ctr"/>
            <a:r>
              <a:rPr lang="en-AU" sz="2000"/>
              <a:t>Service delivered</a:t>
            </a:r>
            <a:br>
              <a:rPr lang="en-AU" sz="2000"/>
            </a:br>
            <a:r>
              <a:rPr lang="en-AU" sz="2000"/>
              <a:t>as specified</a:t>
            </a: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331913" y="4724400"/>
            <a:ext cx="3024187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000" u="sng"/>
              <a:t>Service interruption</a:t>
            </a:r>
          </a:p>
          <a:p>
            <a:pPr algn="ctr"/>
            <a:r>
              <a:rPr lang="en-AU" sz="2000"/>
              <a:t>Deviation from</a:t>
            </a:r>
            <a:br>
              <a:rPr lang="en-AU" sz="2000"/>
            </a:br>
            <a:r>
              <a:rPr lang="en-AU" sz="2000"/>
              <a:t>specified service</a:t>
            </a:r>
          </a:p>
        </p:txBody>
      </p:sp>
      <p:sp>
        <p:nvSpPr>
          <p:cNvPr id="336903" name="Freeform 7"/>
          <p:cNvSpPr>
            <a:spLocks/>
          </p:cNvSpPr>
          <p:nvPr/>
        </p:nvSpPr>
        <p:spPr bwMode="auto">
          <a:xfrm>
            <a:off x="3708400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563938" y="3429000"/>
            <a:ext cx="9620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000"/>
              <a:t>Failure</a:t>
            </a:r>
          </a:p>
        </p:txBody>
      </p:sp>
      <p:sp>
        <p:nvSpPr>
          <p:cNvPr id="336905" name="Freeform 9"/>
          <p:cNvSpPr>
            <a:spLocks/>
          </p:cNvSpPr>
          <p:nvPr/>
        </p:nvSpPr>
        <p:spPr bwMode="auto">
          <a:xfrm rot="10800000">
            <a:off x="1438275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684213" y="3429000"/>
            <a:ext cx="1482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/>
              <a:t>Restoration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2590800" y="6254750"/>
            <a:ext cx="2133600" cy="365125"/>
          </a:xfrm>
        </p:spPr>
        <p:txBody>
          <a:bodyPr/>
          <a:lstStyle/>
          <a:p>
            <a:fld id="{A1BE9DA0-6467-D842-A59C-F724893AB4F2}" type="datetime1">
              <a:rPr lang="en-US" smtClean="0"/>
              <a:pPr/>
              <a:t>8/3/2011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AU" dirty="0"/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 Measures</a:t>
            </a:r>
            <a:endParaRPr lang="en-AU"/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Reliability: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To Failure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MTTF</a:t>
            </a:r>
            <a:r>
              <a:rPr lang="en-US" sz="2800" dirty="0"/>
              <a:t>)</a:t>
            </a:r>
          </a:p>
          <a:p>
            <a:r>
              <a:rPr lang="en-US" sz="2800" dirty="0"/>
              <a:t>Service interruption: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</a:t>
            </a:r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R</a:t>
            </a:r>
            <a:r>
              <a:rPr lang="en-US" sz="2800" dirty="0" smtClean="0"/>
              <a:t>epair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MTTR</a:t>
            </a:r>
            <a:r>
              <a:rPr lang="en-US" sz="2800" dirty="0"/>
              <a:t>)</a:t>
            </a:r>
          </a:p>
          <a:p>
            <a:r>
              <a:rPr lang="en-US" sz="2800" dirty="0"/>
              <a:t>Mean time between </a:t>
            </a:r>
            <a:r>
              <a:rPr lang="en-US" sz="2800" dirty="0" smtClean="0"/>
              <a:t>failures (</a:t>
            </a:r>
            <a:r>
              <a:rPr lang="en-US" sz="2800" dirty="0" smtClean="0">
                <a:solidFill>
                  <a:srgbClr val="0000FF"/>
                </a:solidFill>
              </a:rPr>
              <a:t>MTBF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/>
              <a:t>MTBF = MTTF + MTTR</a:t>
            </a:r>
          </a:p>
          <a:p>
            <a:r>
              <a:rPr lang="en-US" sz="2800" dirty="0"/>
              <a:t>Availability = MTTF / (MTTF + MTTR)</a:t>
            </a:r>
            <a:endParaRPr lang="en-AU" sz="2800" dirty="0"/>
          </a:p>
          <a:p>
            <a:r>
              <a:rPr lang="en-US" sz="2800" dirty="0"/>
              <a:t>Improving Availability</a:t>
            </a:r>
            <a:endParaRPr lang="en-AU" sz="2800" dirty="0"/>
          </a:p>
          <a:p>
            <a:pPr lvl="1"/>
            <a:r>
              <a:rPr lang="en-US" sz="2400" dirty="0"/>
              <a:t>Increase MTTF:</a:t>
            </a:r>
            <a:r>
              <a:rPr lang="en-US" sz="2400" dirty="0" smtClean="0"/>
              <a:t> More reliable hardware/software + Fault Tolerance</a:t>
            </a:r>
          </a:p>
          <a:p>
            <a:pPr lvl="1"/>
            <a:r>
              <a:rPr lang="en-US" sz="2400" dirty="0"/>
              <a:t>Reduce MTTR: improved tools and processes for diagnosis and repair</a:t>
            </a:r>
            <a:endParaRPr lang="en-AU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548D-9A00-3B40-9928-0FC17700F50E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MTTF, MTBF usually measured in hours</a:t>
            </a:r>
          </a:p>
          <a:p>
            <a:pPr lvl="1"/>
            <a:r>
              <a:rPr lang="en-US" dirty="0" smtClean="0"/>
              <a:t>E.g., average MTTF is 100,000 hours</a:t>
            </a:r>
          </a:p>
          <a:p>
            <a:r>
              <a:rPr lang="en-US" dirty="0" smtClean="0"/>
              <a:t>Another measure is average number of failures per year</a:t>
            </a:r>
          </a:p>
          <a:p>
            <a:pPr lvl="1"/>
            <a:r>
              <a:rPr lang="en-US" dirty="0" smtClean="0"/>
              <a:t>E.g., 1000 disks with 100,000 hour MTTF </a:t>
            </a:r>
          </a:p>
          <a:p>
            <a:pPr lvl="1"/>
            <a:r>
              <a:rPr lang="en-US" dirty="0" smtClean="0"/>
              <a:t>365 days * 24 hours == 8760 hours</a:t>
            </a:r>
          </a:p>
          <a:p>
            <a:pPr lvl="1"/>
            <a:r>
              <a:rPr lang="en-US" dirty="0" smtClean="0"/>
              <a:t>(1000 disks * 8760 hrs/year) / 100,000 = 87.6 failed disks per year on </a:t>
            </a:r>
            <a:r>
              <a:rPr lang="en-US" dirty="0" smtClean="0"/>
              <a:t>average</a:t>
            </a:r>
            <a:endParaRPr lang="en-US" dirty="0" smtClean="0"/>
          </a:p>
          <a:p>
            <a:pPr lvl="1"/>
            <a:r>
              <a:rPr lang="en-US" dirty="0" smtClean="0"/>
              <a:t>87.6/1000 = 8.76% annual failure rate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A042-95E5-9F41-859E-61935FFB7939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p:oleObj spid="_x0000_s171010" name="Image" r:id="rId5" imgW="3492063" imgH="2400000" progId="">
                  <p:embed/>
                </p:oleObj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Main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60" name="Rectangle 59"/>
          <p:cNvSpPr/>
          <p:nvPr/>
        </p:nvSpPr>
        <p:spPr>
          <a:xfrm>
            <a:off x="5000626" y="3790950"/>
            <a:ext cx="1543050" cy="81915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Date Placeholder 6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D9D5-AEC2-3445-A23F-25C53460149D}" type="datetime1">
              <a:rPr lang="en-US" smtClean="0"/>
              <a:pPr/>
              <a:t>8/3/2011</a:t>
            </a:fld>
            <a:endParaRPr lang="en-US" dirty="0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813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Availability = MTTF / (MTTF + MTTR) as %</a:t>
            </a:r>
          </a:p>
          <a:p>
            <a:r>
              <a:rPr lang="en-US" dirty="0" smtClean="0"/>
              <a:t>Since hope rarely down, shorthand is </a:t>
            </a:r>
            <a:br>
              <a:rPr lang="en-US" dirty="0" smtClean="0"/>
            </a:br>
            <a:r>
              <a:rPr lang="en-US" dirty="0" smtClean="0"/>
              <a:t>“number of 9s of availability per year”</a:t>
            </a:r>
          </a:p>
          <a:p>
            <a:r>
              <a:rPr lang="en-US" dirty="0" smtClean="0"/>
              <a:t>1 nine: 90% =&gt; 36 days of repair/year</a:t>
            </a:r>
          </a:p>
          <a:p>
            <a:r>
              <a:rPr lang="en-US" dirty="0" smtClean="0"/>
              <a:t>2 nines: 99% =&gt; 3.6 days of repair/year</a:t>
            </a:r>
          </a:p>
          <a:p>
            <a:r>
              <a:rPr lang="en-US" dirty="0" smtClean="0"/>
              <a:t>3 nines: 99.9% =&gt; 526 minutes of repair/year</a:t>
            </a:r>
          </a:p>
          <a:p>
            <a:r>
              <a:rPr lang="en-US" dirty="0" smtClean="0"/>
              <a:t>4 nines: 99.99% =&gt; 53 minutes of repair/year</a:t>
            </a:r>
          </a:p>
          <a:p>
            <a:r>
              <a:rPr lang="en-US" dirty="0" smtClean="0"/>
              <a:t>5 nines: 99.999% =&gt; 5 minutes of repair/year</a:t>
            </a:r>
          </a:p>
          <a:p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2693-970E-4649-977E-2C9E879E5C64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 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Principle: No single points of failure</a:t>
            </a:r>
          </a:p>
          <a:p>
            <a:r>
              <a:rPr lang="en-US" dirty="0" smtClean="0"/>
              <a:t>“Chain is only as strong as its weakest link”</a:t>
            </a:r>
          </a:p>
          <a:p>
            <a:r>
              <a:rPr lang="en-US" dirty="0" smtClean="0"/>
              <a:t>Dependability Corollary of Amdahl’s Law</a:t>
            </a:r>
          </a:p>
          <a:p>
            <a:pPr lvl="1"/>
            <a:r>
              <a:rPr lang="en-US" dirty="0" smtClean="0"/>
              <a:t>Doesn’t matter how dependable you make one portion of system</a:t>
            </a:r>
          </a:p>
          <a:p>
            <a:pPr lvl="1"/>
            <a:r>
              <a:rPr lang="en-US" dirty="0" smtClean="0"/>
              <a:t>Dependability limited by part you do not improve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076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No </a:t>
            </a:r>
            <a:r>
              <a:rPr lang="en-US" sz="2800" dirty="0" smtClean="0"/>
              <a:t>lab Thursday - Work on project, study for final, etc. TAs will be there.</a:t>
            </a:r>
          </a:p>
          <a:p>
            <a:r>
              <a:rPr lang="en-US" sz="2800" dirty="0" smtClean="0"/>
              <a:t>Sign up for Project 3 face-to-face grading </a:t>
            </a:r>
            <a:r>
              <a:rPr lang="en-US" sz="2800" dirty="0" smtClean="0"/>
              <a:t>at: </a:t>
            </a:r>
            <a:r>
              <a:rPr lang="en-US" sz="2400" dirty="0" smtClean="0">
                <a:hlinkClick r:id="rId2"/>
              </a:rPr>
              <a:t>http://inst.eecs.berkeley.edu/~</a:t>
            </a:r>
            <a:r>
              <a:rPr lang="en-US" sz="2400" dirty="0" smtClean="0">
                <a:hlinkClick r:id="rId2"/>
              </a:rPr>
              <a:t>cs61c/su11/signups/signup.cgi</a:t>
            </a:r>
            <a:endParaRPr lang="en-US" sz="2400" dirty="0" smtClean="0"/>
          </a:p>
          <a:p>
            <a:pPr lvl="1"/>
            <a:r>
              <a:rPr lang="en-US" sz="2400" dirty="0" smtClean="0"/>
              <a:t>Scheduled for Wednesday, 8/10 in 200 SD</a:t>
            </a:r>
          </a:p>
          <a:p>
            <a:r>
              <a:rPr lang="en-US" sz="2800" dirty="0" smtClean="0"/>
              <a:t>HKN will be conducting course survey Tuesday, 8/9. 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endParaRPr lang="en-US" sz="28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408D6-0B5F-5E49-987B-E5CA8C3EF66E}" type="datetime1">
              <a:rPr lang="en-US" smtClean="0"/>
              <a:pPr/>
              <a:t>8/3/2011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2011 -- Lecture #24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in …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Are C’s null-terminated strings the costliest mistake in CS history?</a:t>
            </a:r>
          </a:p>
          <a:p>
            <a:r>
              <a:rPr lang="en-US" sz="2400" dirty="0" smtClean="0"/>
              <a:t>Performance costs: “If </a:t>
            </a:r>
            <a:r>
              <a:rPr lang="en-US" sz="2400" dirty="0" smtClean="0"/>
              <a:t>the source string is NUL terminated, however, attempting to access it in units larger than bytes risks attempting to read characters after the NUL. </a:t>
            </a:r>
            <a:r>
              <a:rPr lang="en-US" sz="2400" dirty="0" smtClean="0"/>
              <a:t>“</a:t>
            </a:r>
          </a:p>
          <a:p>
            <a:r>
              <a:rPr lang="en-US" sz="2400" dirty="0" smtClean="0"/>
              <a:t>Security costs: “Despite </a:t>
            </a:r>
            <a:r>
              <a:rPr lang="en-US" sz="2400" dirty="0" smtClean="0"/>
              <a:t>15 years of attention, over- and under-running string buffers is still a preferred attack vector for </a:t>
            </a:r>
            <a:r>
              <a:rPr lang="en-US" sz="2400" dirty="0" smtClean="0"/>
              <a:t>criminals”</a:t>
            </a:r>
          </a:p>
          <a:p>
            <a:r>
              <a:rPr lang="en-US" sz="2400" dirty="0" smtClean="0"/>
              <a:t>What are the pros/cons of storing a String as a length/data vector instead?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2200" y="5791200"/>
            <a:ext cx="465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http://queue.acm.org/detail.cfm?id=2010365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Disks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Reliability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sz="3600" dirty="0" smtClean="0"/>
              <a:t>RAID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Error Correcting Codes (If time)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D5B5-5AAE-7948-A133-F6E0DD572AC9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Disk Drive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D2CA-37DA-E644-AE46-C53B1BC5500F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" name="Group 12"/>
          <p:cNvGrpSpPr/>
          <p:nvPr/>
        </p:nvGrpSpPr>
        <p:grpSpPr>
          <a:xfrm>
            <a:off x="216958" y="3748616"/>
            <a:ext cx="3800475" cy="2869116"/>
            <a:chOff x="216958" y="3748616"/>
            <a:chExt cx="3800475" cy="2869116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958" y="3748616"/>
              <a:ext cx="3800475" cy="256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270001" y="6248400"/>
              <a:ext cx="2310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RAMAC 305, 1956</a:t>
              </a:r>
              <a:endParaRPr lang="en-US" dirty="0"/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132823" y="1260182"/>
            <a:ext cx="8926512" cy="2834487"/>
            <a:chOff x="132823" y="1514177"/>
            <a:chExt cx="8926512" cy="2834487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823" y="1514177"/>
              <a:ext cx="8926512" cy="243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114800" y="3979332"/>
              <a:ext cx="178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3390K, 1986</a:t>
              </a:r>
              <a:endParaRPr lang="en-US" dirty="0"/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6187543" y="3727449"/>
            <a:ext cx="2582862" cy="2856413"/>
            <a:chOff x="6187543" y="3727449"/>
            <a:chExt cx="2582862" cy="2856413"/>
          </a:xfrm>
        </p:grpSpPr>
        <p:pic>
          <p:nvPicPr>
            <p:cNvPr id="8" name="Picture 5" descr="http://www.mac512.com/Hd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87543" y="3727449"/>
              <a:ext cx="2582862" cy="258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688668" y="6214530"/>
              <a:ext cx="1751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Apple SCSI, 1986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95" name="Rectangle 123"/>
          <p:cNvSpPr>
            <a:spLocks noChangeArrowheads="1"/>
          </p:cNvSpPr>
          <p:nvPr/>
        </p:nvSpPr>
        <p:spPr bwMode="auto">
          <a:xfrm>
            <a:off x="457200" y="1405454"/>
            <a:ext cx="8153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l"/>
            <a:r>
              <a:rPr lang="en-US" sz="2800" dirty="0" smtClean="0"/>
              <a:t>Can </a:t>
            </a:r>
            <a:r>
              <a:rPr lang="en-US" sz="2800" dirty="0"/>
              <a:t>smaller disks be used  to close gap in performance between disks and CPUs?</a:t>
            </a:r>
            <a:endParaRPr lang="en-US" sz="2400" dirty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/>
          <a:lstStyle/>
          <a:p>
            <a:r>
              <a:rPr lang="en-US" dirty="0" smtClean="0"/>
              <a:t>Arrays </a:t>
            </a:r>
            <a:r>
              <a:rPr lang="en-US" dirty="0"/>
              <a:t>of Small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124" name="Date Placeholder 1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0A74-0A40-4949-A1A8-CC58D7939ADB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84675" name="Freeform 3"/>
          <p:cNvSpPr>
            <a:spLocks/>
          </p:cNvSpPr>
          <p:nvPr/>
        </p:nvSpPr>
        <p:spPr bwMode="auto">
          <a:xfrm>
            <a:off x="3770313" y="6156323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6" name="Freeform 4"/>
          <p:cNvSpPr>
            <a:spLocks/>
          </p:cNvSpPr>
          <p:nvPr/>
        </p:nvSpPr>
        <p:spPr bwMode="auto">
          <a:xfrm>
            <a:off x="3760788" y="6108698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 flipV="1">
            <a:off x="3767138" y="5968998"/>
            <a:ext cx="2794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4565650" y="5978523"/>
            <a:ext cx="252413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 flipV="1">
            <a:off x="4546600" y="6137273"/>
            <a:ext cx="268288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2888" y="5965823"/>
            <a:ext cx="765175" cy="161925"/>
            <a:chOff x="2553" y="3694"/>
            <a:chExt cx="482" cy="102"/>
          </a:xfrm>
        </p:grpSpPr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2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3" name="Freeform 11"/>
          <p:cNvSpPr>
            <a:spLocks/>
          </p:cNvSpPr>
          <p:nvPr/>
        </p:nvSpPr>
        <p:spPr bwMode="auto">
          <a:xfrm>
            <a:off x="4852988" y="5948361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 flipV="1">
            <a:off x="4887913" y="5829298"/>
            <a:ext cx="193675" cy="109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flipV="1">
            <a:off x="6129338" y="5816598"/>
            <a:ext cx="215900" cy="147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7938" y="5819773"/>
            <a:ext cx="1254125" cy="341313"/>
            <a:chOff x="3205" y="3602"/>
            <a:chExt cx="790" cy="215"/>
          </a:xfrm>
        </p:grpSpPr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9" name="Line 17"/>
          <p:cNvSpPr>
            <a:spLocks noChangeShapeType="1"/>
          </p:cNvSpPr>
          <p:nvPr/>
        </p:nvSpPr>
        <p:spPr bwMode="auto">
          <a:xfrm flipV="1">
            <a:off x="6167438" y="6164261"/>
            <a:ext cx="180975" cy="161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0" name="Freeform 18"/>
          <p:cNvSpPr>
            <a:spLocks/>
          </p:cNvSpPr>
          <p:nvPr/>
        </p:nvSpPr>
        <p:spPr bwMode="auto">
          <a:xfrm>
            <a:off x="4840288" y="3000373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1" name="Freeform 19"/>
          <p:cNvSpPr>
            <a:spLocks/>
          </p:cNvSpPr>
          <p:nvPr/>
        </p:nvSpPr>
        <p:spPr bwMode="auto">
          <a:xfrm>
            <a:off x="4840288" y="3000373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 flipV="1">
            <a:off x="4846638" y="2870198"/>
            <a:ext cx="27781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V="1">
            <a:off x="6088063" y="2876548"/>
            <a:ext cx="2540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750" y="2870198"/>
            <a:ext cx="1236663" cy="285750"/>
            <a:chOff x="3220" y="1744"/>
            <a:chExt cx="779" cy="180"/>
          </a:xfrm>
        </p:grpSpPr>
        <p:sp>
          <p:nvSpPr>
            <p:cNvPr id="284695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6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6126163" y="3168648"/>
            <a:ext cx="22860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03550" y="3116261"/>
            <a:ext cx="519113" cy="131762"/>
            <a:chOff x="1892" y="1899"/>
            <a:chExt cx="327" cy="83"/>
          </a:xfrm>
        </p:grpSpPr>
        <p:sp>
          <p:nvSpPr>
            <p:cNvPr id="284699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0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1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2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3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4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5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43225" y="6153148"/>
            <a:ext cx="541338" cy="134938"/>
            <a:chOff x="1854" y="3812"/>
            <a:chExt cx="341" cy="85"/>
          </a:xfrm>
        </p:grpSpPr>
        <p:sp>
          <p:nvSpPr>
            <p:cNvPr id="284707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8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9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0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1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2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3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692525" y="3065461"/>
            <a:ext cx="790575" cy="257175"/>
            <a:chOff x="2326" y="1867"/>
            <a:chExt cx="498" cy="162"/>
          </a:xfrm>
        </p:grpSpPr>
        <p:sp>
          <p:nvSpPr>
            <p:cNvPr id="284715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6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7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8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9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0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1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723" name="Freeform 51"/>
          <p:cNvSpPr>
            <a:spLocks/>
          </p:cNvSpPr>
          <p:nvPr/>
        </p:nvSpPr>
        <p:spPr bwMode="auto">
          <a:xfrm>
            <a:off x="6515100" y="5184773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4" name="Line 52"/>
          <p:cNvSpPr>
            <a:spLocks noChangeShapeType="1"/>
          </p:cNvSpPr>
          <p:nvPr/>
        </p:nvSpPr>
        <p:spPr bwMode="auto">
          <a:xfrm>
            <a:off x="6873875" y="4989511"/>
            <a:ext cx="1266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5" name="Line 53"/>
          <p:cNvSpPr>
            <a:spLocks noChangeShapeType="1"/>
          </p:cNvSpPr>
          <p:nvPr/>
        </p:nvSpPr>
        <p:spPr bwMode="auto">
          <a:xfrm>
            <a:off x="8147050" y="4995861"/>
            <a:ext cx="0" cy="1258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6" name="Line 54"/>
          <p:cNvSpPr>
            <a:spLocks noChangeShapeType="1"/>
          </p:cNvSpPr>
          <p:nvPr/>
        </p:nvSpPr>
        <p:spPr bwMode="auto">
          <a:xfrm flipV="1">
            <a:off x="7773988" y="5003798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7" name="Line 55"/>
          <p:cNvSpPr>
            <a:spLocks noChangeShapeType="1"/>
          </p:cNvSpPr>
          <p:nvPr/>
        </p:nvSpPr>
        <p:spPr bwMode="auto">
          <a:xfrm flipV="1">
            <a:off x="7821613" y="6270623"/>
            <a:ext cx="325437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8" name="Line 56"/>
          <p:cNvSpPr>
            <a:spLocks noChangeShapeType="1"/>
          </p:cNvSpPr>
          <p:nvPr/>
        </p:nvSpPr>
        <p:spPr bwMode="auto">
          <a:xfrm flipV="1">
            <a:off x="6481763" y="4983161"/>
            <a:ext cx="379412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9" name="Freeform 57"/>
          <p:cNvSpPr>
            <a:spLocks/>
          </p:cNvSpPr>
          <p:nvPr/>
        </p:nvSpPr>
        <p:spPr bwMode="auto">
          <a:xfrm>
            <a:off x="6562725" y="2533648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0" name="Freeform 58"/>
          <p:cNvSpPr>
            <a:spLocks/>
          </p:cNvSpPr>
          <p:nvPr/>
        </p:nvSpPr>
        <p:spPr bwMode="auto">
          <a:xfrm>
            <a:off x="6562725" y="2533648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1" name="Line 59"/>
          <p:cNvSpPr>
            <a:spLocks noChangeShapeType="1"/>
          </p:cNvSpPr>
          <p:nvPr/>
        </p:nvSpPr>
        <p:spPr bwMode="auto">
          <a:xfrm>
            <a:off x="6886575" y="2339973"/>
            <a:ext cx="1228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2" name="Line 60"/>
          <p:cNvSpPr>
            <a:spLocks noChangeShapeType="1"/>
          </p:cNvSpPr>
          <p:nvPr/>
        </p:nvSpPr>
        <p:spPr bwMode="auto">
          <a:xfrm>
            <a:off x="8121650" y="2346323"/>
            <a:ext cx="0" cy="10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3" name="Line 61"/>
          <p:cNvSpPr>
            <a:spLocks noChangeShapeType="1"/>
          </p:cNvSpPr>
          <p:nvPr/>
        </p:nvSpPr>
        <p:spPr bwMode="auto">
          <a:xfrm flipV="1">
            <a:off x="6569075" y="2339973"/>
            <a:ext cx="279400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4" name="Line 62"/>
          <p:cNvSpPr>
            <a:spLocks noChangeShapeType="1"/>
          </p:cNvSpPr>
          <p:nvPr/>
        </p:nvSpPr>
        <p:spPr bwMode="auto">
          <a:xfrm flipV="1">
            <a:off x="7761288" y="2346323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5" name="Line 63"/>
          <p:cNvSpPr>
            <a:spLocks noChangeShapeType="1"/>
          </p:cNvSpPr>
          <p:nvPr/>
        </p:nvSpPr>
        <p:spPr bwMode="auto">
          <a:xfrm flipH="1">
            <a:off x="7786688" y="3368673"/>
            <a:ext cx="366712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6" name="Rectangle 64"/>
          <p:cNvSpPr>
            <a:spLocks noChangeArrowheads="1"/>
          </p:cNvSpPr>
          <p:nvPr/>
        </p:nvSpPr>
        <p:spPr bwMode="auto">
          <a:xfrm>
            <a:off x="6705600" y="3606798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14”</a:t>
            </a:r>
          </a:p>
        </p:txBody>
      </p:sp>
      <p:sp>
        <p:nvSpPr>
          <p:cNvPr id="284737" name="Rectangle 65"/>
          <p:cNvSpPr>
            <a:spLocks noChangeArrowheads="1"/>
          </p:cNvSpPr>
          <p:nvPr/>
        </p:nvSpPr>
        <p:spPr bwMode="auto">
          <a:xfrm>
            <a:off x="5087938" y="3360736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10”</a:t>
            </a:r>
          </a:p>
        </p:txBody>
      </p:sp>
      <p:sp>
        <p:nvSpPr>
          <p:cNvPr id="284738" name="Rectangle 66"/>
          <p:cNvSpPr>
            <a:spLocks noChangeArrowheads="1"/>
          </p:cNvSpPr>
          <p:nvPr/>
        </p:nvSpPr>
        <p:spPr bwMode="auto">
          <a:xfrm>
            <a:off x="3654425" y="3360736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5.25”</a:t>
            </a:r>
          </a:p>
        </p:txBody>
      </p:sp>
      <p:sp>
        <p:nvSpPr>
          <p:cNvPr id="284739" name="Rectangle 67"/>
          <p:cNvSpPr>
            <a:spLocks noChangeArrowheads="1"/>
          </p:cNvSpPr>
          <p:nvPr/>
        </p:nvSpPr>
        <p:spPr bwMode="auto">
          <a:xfrm>
            <a:off x="2754313" y="336073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0" name="Rectangle 68"/>
          <p:cNvSpPr>
            <a:spLocks noChangeArrowheads="1"/>
          </p:cNvSpPr>
          <p:nvPr/>
        </p:nvSpPr>
        <p:spPr bwMode="auto">
          <a:xfrm>
            <a:off x="1363663" y="597058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1" name="Rectangle 69"/>
          <p:cNvSpPr>
            <a:spLocks noChangeArrowheads="1"/>
          </p:cNvSpPr>
          <p:nvPr/>
        </p:nvSpPr>
        <p:spPr bwMode="auto">
          <a:xfrm>
            <a:off x="820738" y="5056186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Disk Array:   </a:t>
            </a:r>
            <a:r>
              <a:rPr lang="en-US" sz="2800" dirty="0" smtClean="0">
                <a:solidFill>
                  <a:srgbClr val="114FFB"/>
                </a:solidFill>
              </a:rPr>
              <a:t> </a:t>
            </a:r>
            <a:br>
              <a:rPr lang="en-US" sz="2800" dirty="0" smtClean="0">
                <a:solidFill>
                  <a:srgbClr val="114FFB"/>
                </a:solidFill>
              </a:rPr>
            </a:br>
            <a:r>
              <a:rPr lang="en-US" sz="2800" dirty="0" smtClean="0">
                <a:solidFill>
                  <a:srgbClr val="114FFB"/>
                </a:solidFill>
              </a:rPr>
              <a:t>1 </a:t>
            </a:r>
            <a:r>
              <a:rPr lang="en-US" sz="2800" dirty="0">
                <a:solidFill>
                  <a:srgbClr val="114FFB"/>
                </a:solidFill>
              </a:rPr>
              <a:t>disk </a:t>
            </a:r>
            <a:r>
              <a:rPr lang="en-US" sz="2800" dirty="0" smtClean="0">
                <a:solidFill>
                  <a:srgbClr val="114FFB"/>
                </a:solidFill>
              </a:rPr>
              <a:t>type</a:t>
            </a:r>
            <a:endParaRPr lang="en-US" sz="2800" dirty="0">
              <a:solidFill>
                <a:srgbClr val="114FFB"/>
              </a:solidFill>
            </a:endParaRPr>
          </a:p>
        </p:txBody>
      </p:sp>
      <p:sp>
        <p:nvSpPr>
          <p:cNvPr id="284742" name="Rectangle 70"/>
          <p:cNvSpPr>
            <a:spLocks noChangeArrowheads="1"/>
          </p:cNvSpPr>
          <p:nvPr/>
        </p:nvSpPr>
        <p:spPr bwMode="auto">
          <a:xfrm>
            <a:off x="763588" y="2579686"/>
            <a:ext cx="266382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Conventional:                 4 </a:t>
            </a:r>
            <a:r>
              <a:rPr lang="en-US" sz="2800" dirty="0" smtClean="0">
                <a:solidFill>
                  <a:srgbClr val="114FFB"/>
                </a:solidFill>
              </a:rPr>
              <a:t>disk types</a:t>
            </a:r>
            <a:endParaRPr lang="en-US" sz="2800" dirty="0">
              <a:solidFill>
                <a:srgbClr val="114FFB"/>
              </a:solidFill>
            </a:endParaRPr>
          </a:p>
        </p:txBody>
      </p:sp>
      <p:sp>
        <p:nvSpPr>
          <p:cNvPr id="284743" name="Line 71"/>
          <p:cNvSpPr>
            <a:spLocks noChangeShapeType="1"/>
          </p:cNvSpPr>
          <p:nvPr/>
        </p:nvSpPr>
        <p:spPr bwMode="auto">
          <a:xfrm flipV="1">
            <a:off x="2266950" y="6197598"/>
            <a:ext cx="552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4" name="Rectangle 72"/>
          <p:cNvSpPr>
            <a:spLocks noChangeArrowheads="1"/>
          </p:cNvSpPr>
          <p:nvPr/>
        </p:nvSpPr>
        <p:spPr bwMode="auto">
          <a:xfrm>
            <a:off x="2744788" y="412273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Low End</a:t>
            </a:r>
          </a:p>
        </p:txBody>
      </p:sp>
      <p:sp>
        <p:nvSpPr>
          <p:cNvPr id="284745" name="Rectangle 73"/>
          <p:cNvSpPr>
            <a:spLocks noChangeArrowheads="1"/>
          </p:cNvSpPr>
          <p:nvPr/>
        </p:nvSpPr>
        <p:spPr bwMode="auto">
          <a:xfrm>
            <a:off x="6459538" y="410368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High End</a:t>
            </a:r>
          </a:p>
        </p:txBody>
      </p:sp>
      <p:sp>
        <p:nvSpPr>
          <p:cNvPr id="284746" name="Line 74"/>
          <p:cNvSpPr>
            <a:spLocks noChangeShapeType="1"/>
          </p:cNvSpPr>
          <p:nvPr/>
        </p:nvSpPr>
        <p:spPr bwMode="auto">
          <a:xfrm>
            <a:off x="4502150" y="4330698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8" name="Line 76"/>
          <p:cNvSpPr>
            <a:spLocks noChangeShapeType="1"/>
          </p:cNvSpPr>
          <p:nvPr/>
        </p:nvSpPr>
        <p:spPr bwMode="auto">
          <a:xfrm>
            <a:off x="2673350" y="40068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9" name="Line 77"/>
          <p:cNvSpPr>
            <a:spLocks noChangeShapeType="1"/>
          </p:cNvSpPr>
          <p:nvPr/>
        </p:nvSpPr>
        <p:spPr bwMode="auto">
          <a:xfrm>
            <a:off x="2647950" y="403224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0" name="Line 78"/>
          <p:cNvSpPr>
            <a:spLocks noChangeShapeType="1"/>
          </p:cNvSpPr>
          <p:nvPr/>
        </p:nvSpPr>
        <p:spPr bwMode="auto">
          <a:xfrm>
            <a:off x="8305800" y="401319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1" name="Line 79"/>
          <p:cNvSpPr>
            <a:spLocks noChangeShapeType="1"/>
          </p:cNvSpPr>
          <p:nvPr/>
        </p:nvSpPr>
        <p:spPr bwMode="auto">
          <a:xfrm>
            <a:off x="2673350" y="48069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2" name="Line 80"/>
          <p:cNvSpPr>
            <a:spLocks noChangeShapeType="1"/>
          </p:cNvSpPr>
          <p:nvPr/>
        </p:nvSpPr>
        <p:spPr bwMode="auto">
          <a:xfrm>
            <a:off x="6570663" y="5224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3" name="Line 81"/>
          <p:cNvSpPr>
            <a:spLocks noChangeShapeType="1"/>
          </p:cNvSpPr>
          <p:nvPr/>
        </p:nvSpPr>
        <p:spPr bwMode="auto">
          <a:xfrm>
            <a:off x="6572250" y="537844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4" name="Line 82"/>
          <p:cNvSpPr>
            <a:spLocks noChangeShapeType="1"/>
          </p:cNvSpPr>
          <p:nvPr/>
        </p:nvSpPr>
        <p:spPr bwMode="auto">
          <a:xfrm>
            <a:off x="6572250" y="55308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5" name="Line 83"/>
          <p:cNvSpPr>
            <a:spLocks noChangeShapeType="1"/>
          </p:cNvSpPr>
          <p:nvPr/>
        </p:nvSpPr>
        <p:spPr bwMode="auto">
          <a:xfrm>
            <a:off x="6565900" y="56673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6" name="Line 84"/>
          <p:cNvSpPr>
            <a:spLocks noChangeShapeType="1"/>
          </p:cNvSpPr>
          <p:nvPr/>
        </p:nvSpPr>
        <p:spPr bwMode="auto">
          <a:xfrm>
            <a:off x="6567488" y="58023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7" name="Line 85"/>
          <p:cNvSpPr>
            <a:spLocks noChangeShapeType="1"/>
          </p:cNvSpPr>
          <p:nvPr/>
        </p:nvSpPr>
        <p:spPr bwMode="auto">
          <a:xfrm>
            <a:off x="6567488" y="597376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8" name="Line 86"/>
          <p:cNvSpPr>
            <a:spLocks noChangeShapeType="1"/>
          </p:cNvSpPr>
          <p:nvPr/>
        </p:nvSpPr>
        <p:spPr bwMode="auto">
          <a:xfrm>
            <a:off x="6565900" y="61388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9" name="Line 87"/>
          <p:cNvSpPr>
            <a:spLocks noChangeShapeType="1"/>
          </p:cNvSpPr>
          <p:nvPr/>
        </p:nvSpPr>
        <p:spPr bwMode="auto">
          <a:xfrm>
            <a:off x="6567488" y="6292848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0" name="Line 88"/>
          <p:cNvSpPr>
            <a:spLocks noChangeShapeType="1"/>
          </p:cNvSpPr>
          <p:nvPr/>
        </p:nvSpPr>
        <p:spPr bwMode="auto">
          <a:xfrm>
            <a:off x="6567488" y="64452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1" name="Line 89"/>
          <p:cNvSpPr>
            <a:spLocks noChangeShapeType="1"/>
          </p:cNvSpPr>
          <p:nvPr/>
        </p:nvSpPr>
        <p:spPr bwMode="auto">
          <a:xfrm>
            <a:off x="7061200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2" name="Line 90"/>
          <p:cNvSpPr>
            <a:spLocks noChangeShapeType="1"/>
          </p:cNvSpPr>
          <p:nvPr/>
        </p:nvSpPr>
        <p:spPr bwMode="auto">
          <a:xfrm>
            <a:off x="7062788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3" name="Line 91"/>
          <p:cNvSpPr>
            <a:spLocks noChangeShapeType="1"/>
          </p:cNvSpPr>
          <p:nvPr/>
        </p:nvSpPr>
        <p:spPr bwMode="auto">
          <a:xfrm>
            <a:off x="7062788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4" name="Line 92"/>
          <p:cNvSpPr>
            <a:spLocks noChangeShapeType="1"/>
          </p:cNvSpPr>
          <p:nvPr/>
        </p:nvSpPr>
        <p:spPr bwMode="auto">
          <a:xfrm>
            <a:off x="7056438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5" name="Line 93"/>
          <p:cNvSpPr>
            <a:spLocks noChangeShapeType="1"/>
          </p:cNvSpPr>
          <p:nvPr/>
        </p:nvSpPr>
        <p:spPr bwMode="auto">
          <a:xfrm>
            <a:off x="7058025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6" name="Line 94"/>
          <p:cNvSpPr>
            <a:spLocks noChangeShapeType="1"/>
          </p:cNvSpPr>
          <p:nvPr/>
        </p:nvSpPr>
        <p:spPr bwMode="auto">
          <a:xfrm>
            <a:off x="7058025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7" name="Line 95"/>
          <p:cNvSpPr>
            <a:spLocks noChangeShapeType="1"/>
          </p:cNvSpPr>
          <p:nvPr/>
        </p:nvSpPr>
        <p:spPr bwMode="auto">
          <a:xfrm>
            <a:off x="7056438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8" name="Line 96"/>
          <p:cNvSpPr>
            <a:spLocks noChangeShapeType="1"/>
          </p:cNvSpPr>
          <p:nvPr/>
        </p:nvSpPr>
        <p:spPr bwMode="auto">
          <a:xfrm>
            <a:off x="7058025" y="6288086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9" name="Line 97"/>
          <p:cNvSpPr>
            <a:spLocks noChangeShapeType="1"/>
          </p:cNvSpPr>
          <p:nvPr/>
        </p:nvSpPr>
        <p:spPr bwMode="auto">
          <a:xfrm>
            <a:off x="7058025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0" name="Line 98"/>
          <p:cNvSpPr>
            <a:spLocks noChangeShapeType="1"/>
          </p:cNvSpPr>
          <p:nvPr/>
        </p:nvSpPr>
        <p:spPr bwMode="auto">
          <a:xfrm>
            <a:off x="7546975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1" name="Line 99"/>
          <p:cNvSpPr>
            <a:spLocks noChangeShapeType="1"/>
          </p:cNvSpPr>
          <p:nvPr/>
        </p:nvSpPr>
        <p:spPr bwMode="auto">
          <a:xfrm>
            <a:off x="7529513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2" name="Line 100"/>
          <p:cNvSpPr>
            <a:spLocks noChangeShapeType="1"/>
          </p:cNvSpPr>
          <p:nvPr/>
        </p:nvSpPr>
        <p:spPr bwMode="auto">
          <a:xfrm>
            <a:off x="7548563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3" name="Line 101"/>
          <p:cNvSpPr>
            <a:spLocks noChangeShapeType="1"/>
          </p:cNvSpPr>
          <p:nvPr/>
        </p:nvSpPr>
        <p:spPr bwMode="auto">
          <a:xfrm>
            <a:off x="7542213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4" name="Line 102"/>
          <p:cNvSpPr>
            <a:spLocks noChangeShapeType="1"/>
          </p:cNvSpPr>
          <p:nvPr/>
        </p:nvSpPr>
        <p:spPr bwMode="auto">
          <a:xfrm>
            <a:off x="7543800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5" name="Line 103"/>
          <p:cNvSpPr>
            <a:spLocks noChangeShapeType="1"/>
          </p:cNvSpPr>
          <p:nvPr/>
        </p:nvSpPr>
        <p:spPr bwMode="auto">
          <a:xfrm>
            <a:off x="7543800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6" name="Line 104"/>
          <p:cNvSpPr>
            <a:spLocks noChangeShapeType="1"/>
          </p:cNvSpPr>
          <p:nvPr/>
        </p:nvSpPr>
        <p:spPr bwMode="auto">
          <a:xfrm>
            <a:off x="7542213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7" name="Line 105"/>
          <p:cNvSpPr>
            <a:spLocks noChangeShapeType="1"/>
          </p:cNvSpPr>
          <p:nvPr/>
        </p:nvSpPr>
        <p:spPr bwMode="auto">
          <a:xfrm>
            <a:off x="7543800" y="6297611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8" name="Line 106"/>
          <p:cNvSpPr>
            <a:spLocks noChangeShapeType="1"/>
          </p:cNvSpPr>
          <p:nvPr/>
        </p:nvSpPr>
        <p:spPr bwMode="auto">
          <a:xfrm>
            <a:off x="7543800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9" name="Line 107"/>
          <p:cNvSpPr>
            <a:spLocks noChangeShapeType="1"/>
          </p:cNvSpPr>
          <p:nvPr/>
        </p:nvSpPr>
        <p:spPr bwMode="auto">
          <a:xfrm>
            <a:off x="4918075" y="60102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0" name="Line 108"/>
          <p:cNvSpPr>
            <a:spLocks noChangeShapeType="1"/>
          </p:cNvSpPr>
          <p:nvPr/>
        </p:nvSpPr>
        <p:spPr bwMode="auto">
          <a:xfrm>
            <a:off x="4910138" y="616426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1" name="Line 109"/>
          <p:cNvSpPr>
            <a:spLocks noChangeShapeType="1"/>
          </p:cNvSpPr>
          <p:nvPr/>
        </p:nvSpPr>
        <p:spPr bwMode="auto">
          <a:xfrm>
            <a:off x="4919663" y="63261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2" name="Line 110"/>
          <p:cNvSpPr>
            <a:spLocks noChangeShapeType="1"/>
          </p:cNvSpPr>
          <p:nvPr/>
        </p:nvSpPr>
        <p:spPr bwMode="auto">
          <a:xfrm>
            <a:off x="5380038" y="60055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3" name="Line 111"/>
          <p:cNvSpPr>
            <a:spLocks noChangeShapeType="1"/>
          </p:cNvSpPr>
          <p:nvPr/>
        </p:nvSpPr>
        <p:spPr bwMode="auto">
          <a:xfrm>
            <a:off x="5381625" y="615949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4" name="Line 112"/>
          <p:cNvSpPr>
            <a:spLocks noChangeShapeType="1"/>
          </p:cNvSpPr>
          <p:nvPr/>
        </p:nvSpPr>
        <p:spPr bwMode="auto">
          <a:xfrm>
            <a:off x="5400675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5" name="Line 113"/>
          <p:cNvSpPr>
            <a:spLocks noChangeShapeType="1"/>
          </p:cNvSpPr>
          <p:nvPr/>
        </p:nvSpPr>
        <p:spPr bwMode="auto">
          <a:xfrm>
            <a:off x="5846763" y="5986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6" name="Line 114"/>
          <p:cNvSpPr>
            <a:spLocks noChangeShapeType="1"/>
          </p:cNvSpPr>
          <p:nvPr/>
        </p:nvSpPr>
        <p:spPr bwMode="auto">
          <a:xfrm>
            <a:off x="5848350" y="61499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7" name="Line 115"/>
          <p:cNvSpPr>
            <a:spLocks noChangeShapeType="1"/>
          </p:cNvSpPr>
          <p:nvPr/>
        </p:nvSpPr>
        <p:spPr bwMode="auto">
          <a:xfrm>
            <a:off x="5867400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8" name="Line 116"/>
          <p:cNvSpPr>
            <a:spLocks noChangeShapeType="1"/>
          </p:cNvSpPr>
          <p:nvPr/>
        </p:nvSpPr>
        <p:spPr bwMode="auto">
          <a:xfrm>
            <a:off x="3833813" y="6145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9" name="Line 117"/>
          <p:cNvSpPr>
            <a:spLocks noChangeShapeType="1"/>
          </p:cNvSpPr>
          <p:nvPr/>
        </p:nvSpPr>
        <p:spPr bwMode="auto">
          <a:xfrm>
            <a:off x="3824288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0" name="Line 118"/>
          <p:cNvSpPr>
            <a:spLocks noChangeShapeType="1"/>
          </p:cNvSpPr>
          <p:nvPr/>
        </p:nvSpPr>
        <p:spPr bwMode="auto">
          <a:xfrm>
            <a:off x="4291013" y="6135686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1" name="Line 119"/>
          <p:cNvSpPr>
            <a:spLocks noChangeShapeType="1"/>
          </p:cNvSpPr>
          <p:nvPr/>
        </p:nvSpPr>
        <p:spPr bwMode="auto">
          <a:xfrm>
            <a:off x="4310063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2" name="Line 120"/>
          <p:cNvSpPr>
            <a:spLocks noChangeShapeType="1"/>
          </p:cNvSpPr>
          <p:nvPr/>
        </p:nvSpPr>
        <p:spPr bwMode="auto">
          <a:xfrm>
            <a:off x="2928938" y="626903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3" name="Line 121"/>
          <p:cNvSpPr>
            <a:spLocks noChangeShapeType="1"/>
          </p:cNvSpPr>
          <p:nvPr/>
        </p:nvSpPr>
        <p:spPr bwMode="auto">
          <a:xfrm>
            <a:off x="3027363" y="32242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4" name="Line 122"/>
          <p:cNvSpPr>
            <a:spLocks noChangeShapeType="1"/>
          </p:cNvSpPr>
          <p:nvPr/>
        </p:nvSpPr>
        <p:spPr bwMode="auto">
          <a:xfrm flipV="1">
            <a:off x="3760788" y="3281361"/>
            <a:ext cx="2857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/>
          <a:lstStyle/>
          <a:p>
            <a:r>
              <a:rPr lang="en-US" sz="2600" dirty="0">
                <a:solidFill>
                  <a:srgbClr val="FC0128"/>
                </a:solidFill>
              </a:rPr>
              <a:t>Replace Small Number of Large Disks with Large Number of Small Disks! (1988 Disks)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5F00-CB3E-DC49-96FB-33EDBE049C56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04800" y="1905000"/>
            <a:ext cx="1600096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2800"/>
              <a:t>Capacity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Volume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Power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Data Rate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I/O Rate 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MTTF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Cost</a:t>
            </a:r>
            <a:endParaRPr lang="en-US" sz="2800" i="1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286000" y="1371600"/>
            <a:ext cx="1771217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3390K</a:t>
            </a:r>
          </a:p>
          <a:p>
            <a:pPr>
              <a:lnSpc>
                <a:spcPct val="60000"/>
              </a:lnSpc>
            </a:pPr>
            <a:endParaRPr lang="en-US" sz="2800" u="sng" dirty="0"/>
          </a:p>
          <a:p>
            <a:pPr>
              <a:lnSpc>
                <a:spcPct val="60000"/>
              </a:lnSpc>
            </a:pPr>
            <a:r>
              <a:rPr lang="en-US" sz="2800" dirty="0"/>
              <a:t>20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97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600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$250K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4241800" y="1371600"/>
            <a:ext cx="226441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3.5" 0061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320 </a:t>
            </a:r>
            <a:r>
              <a:rPr lang="en-US" sz="2800" dirty="0" err="1"/>
              <a:t>MBytes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0.1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1.5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55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$2K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6781800" y="1371600"/>
            <a:ext cx="1732820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x70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23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120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3900 </a:t>
            </a:r>
            <a:r>
              <a:rPr lang="en-US" sz="2800" dirty="0" err="1"/>
              <a:t>IOs/s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??? Hrs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$150K</a:t>
            </a:r>
            <a:endParaRPr lang="en-US" sz="2800" i="1" dirty="0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2133600" y="16764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2133600" y="16764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790267" y="3200400"/>
            <a:ext cx="1710265" cy="1257300"/>
          </a:xfrm>
          <a:prstGeom prst="rect">
            <a:avLst/>
          </a:prstGeom>
          <a:noFill/>
          <a:ln w="12700">
            <a:pattFill prst="ltDn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287870" y="5512857"/>
            <a:ext cx="8686800" cy="106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Arrays have potential for large data and I/O rates, high MB per cu. ft., high MB per KW, </a:t>
            </a:r>
            <a:r>
              <a:rPr lang="en-US" sz="2800" u="sng" dirty="0">
                <a:solidFill>
                  <a:srgbClr val="FF0000"/>
                </a:solidFill>
              </a:rPr>
              <a:t>but what about reliability?</a:t>
            </a:r>
            <a:endParaRPr lang="en-US" dirty="0"/>
          </a:p>
          <a:p>
            <a:pPr algn="l">
              <a:lnSpc>
                <a:spcPct val="85000"/>
              </a:lnSpc>
            </a:pPr>
            <a:endParaRPr lang="en-US" b="1" i="1" dirty="0">
              <a:latin typeface="Helvetica" charset="0"/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8458200" y="2286000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9X</a:t>
            </a:r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8458200" y="2743200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3X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8458200" y="3276600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8458200" y="3810000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6X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6" grpId="0"/>
      <p:bldP spid="286729" grpId="0" animBg="1"/>
      <p:bldP spid="286730" grpId="0" build="p" autoUpdateAnimBg="0"/>
      <p:bldP spid="286731" grpId="0"/>
      <p:bldP spid="286732" grpId="0"/>
      <p:bldP spid="286733" grpId="0"/>
      <p:bldP spid="2867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/>
          <a:lstStyle/>
          <a:p>
            <a:r>
              <a:rPr lang="en-US" sz="2600" dirty="0">
                <a:solidFill>
                  <a:srgbClr val="FC0128"/>
                </a:solidFill>
              </a:rPr>
              <a:t>Replace Small Number of Large Disks with Large Number of Small Disks! (1988 Disks)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85F00-CB3E-DC49-96FB-33EDBE049C56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04800" y="1905000"/>
            <a:ext cx="1600096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2800"/>
              <a:t>Capacity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Volume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Power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Data Rate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I/O Rate 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MTTF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Cost</a:t>
            </a:r>
            <a:endParaRPr lang="en-US" sz="2800" i="1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286000" y="1371600"/>
            <a:ext cx="1771217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3390K</a:t>
            </a:r>
          </a:p>
          <a:p>
            <a:pPr>
              <a:lnSpc>
                <a:spcPct val="60000"/>
              </a:lnSpc>
            </a:pPr>
            <a:endParaRPr lang="en-US" sz="2800" u="sng" dirty="0"/>
          </a:p>
          <a:p>
            <a:pPr>
              <a:lnSpc>
                <a:spcPct val="60000"/>
              </a:lnSpc>
            </a:pPr>
            <a:r>
              <a:rPr lang="en-US" sz="2800" dirty="0"/>
              <a:t>20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97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600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$250K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4241800" y="1371600"/>
            <a:ext cx="226441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3.5" 0061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320 </a:t>
            </a:r>
            <a:r>
              <a:rPr lang="en-US" sz="2800" dirty="0" err="1"/>
              <a:t>MBytes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0.1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1.5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55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$2K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6781800" y="1371600"/>
            <a:ext cx="1732820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x70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23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120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3900 </a:t>
            </a:r>
            <a:r>
              <a:rPr lang="en-US" sz="2800" dirty="0" err="1"/>
              <a:t>IOs/s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 smtClean="0"/>
              <a:t>~700</a:t>
            </a:r>
            <a:r>
              <a:rPr lang="en-US" sz="2800" dirty="0" smtClean="0"/>
              <a:t> </a:t>
            </a:r>
            <a:r>
              <a:rPr lang="en-US" sz="2800" dirty="0"/>
              <a:t>Hrs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$150K</a:t>
            </a:r>
            <a:endParaRPr lang="en-US" sz="2800" i="1" dirty="0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2133600" y="1676400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2133600" y="1676400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790267" y="3200400"/>
            <a:ext cx="1710265" cy="1257300"/>
          </a:xfrm>
          <a:prstGeom prst="rect">
            <a:avLst/>
          </a:prstGeom>
          <a:noFill/>
          <a:ln w="12700">
            <a:pattFill prst="ltDn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287870" y="5512857"/>
            <a:ext cx="8686800" cy="106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Arrays have potential for large data and I/O rates, high MB per cu. ft., high MB per KW, </a:t>
            </a:r>
            <a:r>
              <a:rPr lang="en-US" sz="2800" u="sng" dirty="0">
                <a:solidFill>
                  <a:srgbClr val="FF0000"/>
                </a:solidFill>
              </a:rPr>
              <a:t>but what about reliability?</a:t>
            </a:r>
            <a:endParaRPr lang="en-US" dirty="0"/>
          </a:p>
          <a:p>
            <a:pPr algn="l">
              <a:lnSpc>
                <a:spcPct val="85000"/>
              </a:lnSpc>
            </a:pPr>
            <a:endParaRPr lang="en-US" b="1" i="1" dirty="0">
              <a:latin typeface="Helvetica" charset="0"/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8458200" y="2286000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9X</a:t>
            </a:r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8458200" y="2743200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3X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8458200" y="3276600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8458200" y="3810000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6X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RAID: Redundant Arrays of (Inexpensive) Disks</a:t>
            </a:r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are "striped"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/>
              <a:t>Availability: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  redundantly stored in the array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Capacity </a:t>
            </a:r>
            <a:r>
              <a:rPr lang="en-US" dirty="0" smtClean="0">
                <a:solidFill>
                  <a:schemeClr val="accent2"/>
                </a:solidFill>
              </a:rPr>
              <a:t>penalty </a:t>
            </a:r>
            <a:r>
              <a:rPr lang="en-US" dirty="0" smtClean="0"/>
              <a:t>to store redundant info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Bandwidth </a:t>
            </a:r>
            <a:r>
              <a:rPr lang="en-US" dirty="0" smtClean="0">
                <a:solidFill>
                  <a:schemeClr val="accent2"/>
                </a:solidFill>
              </a:rPr>
              <a:t>penalty </a:t>
            </a:r>
            <a:r>
              <a:rPr lang="en-US" dirty="0" smtClean="0"/>
              <a:t>to update redundant info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5AEC-3615-ED49-9F9E-69F6D3D9D353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Disks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Reliability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RAID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Error Correcting Codes (If time)</a:t>
            </a:r>
            <a:endParaRPr lang="en-US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D5B5-5AAE-7948-A133-F6E0DD572AC9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Arrays of Inexpensive Disks</a:t>
            </a:r>
            <a:br>
              <a:rPr lang="en-US">
                <a:solidFill>
                  <a:srgbClr val="FC0128"/>
                </a:solidFill>
              </a:rPr>
            </a:br>
            <a:r>
              <a:rPr lang="en-US">
                <a:solidFill>
                  <a:srgbClr val="FC0128"/>
                </a:solidFill>
              </a:rPr>
              <a:t>RAID 1: Disk Mirroring/Shadowing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DAE6B-1CE4-F646-A309-AB27C45BC8C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sp useBgFill="1">
        <p:nvSpPr>
          <p:cNvPr id="289795" name="Oval 3"/>
          <p:cNvSpPr>
            <a:spLocks noChangeArrowheads="1"/>
          </p:cNvSpPr>
          <p:nvPr/>
        </p:nvSpPr>
        <p:spPr bwMode="auto">
          <a:xfrm>
            <a:off x="6140450" y="20341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6" name="Oval 4"/>
          <p:cNvSpPr>
            <a:spLocks noChangeArrowheads="1"/>
          </p:cNvSpPr>
          <p:nvPr/>
        </p:nvSpPr>
        <p:spPr bwMode="auto">
          <a:xfrm>
            <a:off x="6140450" y="26310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6127750" y="22119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70040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9" name="Oval 7"/>
          <p:cNvSpPr>
            <a:spLocks noChangeArrowheads="1"/>
          </p:cNvSpPr>
          <p:nvPr/>
        </p:nvSpPr>
        <p:spPr bwMode="auto">
          <a:xfrm>
            <a:off x="7296150" y="20341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0" name="Oval 8"/>
          <p:cNvSpPr>
            <a:spLocks noChangeArrowheads="1"/>
          </p:cNvSpPr>
          <p:nvPr/>
        </p:nvSpPr>
        <p:spPr bwMode="auto">
          <a:xfrm>
            <a:off x="7296150" y="26310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7283450" y="22119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81597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5873750" y="17801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4" name="Oval 12"/>
          <p:cNvSpPr>
            <a:spLocks noChangeArrowheads="1"/>
          </p:cNvSpPr>
          <p:nvPr/>
        </p:nvSpPr>
        <p:spPr bwMode="auto">
          <a:xfrm>
            <a:off x="1111250" y="20087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5" name="Oval 13"/>
          <p:cNvSpPr>
            <a:spLocks noChangeArrowheads="1"/>
          </p:cNvSpPr>
          <p:nvPr/>
        </p:nvSpPr>
        <p:spPr bwMode="auto">
          <a:xfrm>
            <a:off x="1111250" y="26056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10985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>
            <a:off x="1974850" y="21611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8" name="Oval 16"/>
          <p:cNvSpPr>
            <a:spLocks noChangeArrowheads="1"/>
          </p:cNvSpPr>
          <p:nvPr/>
        </p:nvSpPr>
        <p:spPr bwMode="auto">
          <a:xfrm>
            <a:off x="2266950" y="20087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9" name="Oval 17"/>
          <p:cNvSpPr>
            <a:spLocks noChangeArrowheads="1"/>
          </p:cNvSpPr>
          <p:nvPr/>
        </p:nvSpPr>
        <p:spPr bwMode="auto">
          <a:xfrm>
            <a:off x="2266950" y="26056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0" name="Line 18"/>
          <p:cNvSpPr>
            <a:spLocks noChangeShapeType="1"/>
          </p:cNvSpPr>
          <p:nvPr/>
        </p:nvSpPr>
        <p:spPr bwMode="auto">
          <a:xfrm>
            <a:off x="22542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1" name="Line 19"/>
          <p:cNvSpPr>
            <a:spLocks noChangeShapeType="1"/>
          </p:cNvSpPr>
          <p:nvPr/>
        </p:nvSpPr>
        <p:spPr bwMode="auto">
          <a:xfrm>
            <a:off x="3130550" y="21611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844550" y="17547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723891" y="3301992"/>
            <a:ext cx="7701000" cy="2675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Helvetica" charset="0"/>
              </a:rPr>
              <a:t>• </a:t>
            </a:r>
            <a:r>
              <a:rPr lang="en-US" sz="2800" dirty="0"/>
              <a:t>Each disk is fully duplicated onto its “</a:t>
            </a:r>
            <a:r>
              <a:rPr lang="en-US" sz="2800" u="sng" dirty="0">
                <a:solidFill>
                  <a:srgbClr val="FF0000"/>
                </a:solidFill>
              </a:rPr>
              <a:t>mirror</a:t>
            </a:r>
            <a:r>
              <a:rPr lang="en-US" sz="2800" dirty="0"/>
              <a:t>”</a:t>
            </a:r>
          </a:p>
          <a:p>
            <a:pPr algn="l"/>
            <a:r>
              <a:rPr lang="en-US" sz="2800" dirty="0"/>
              <a:t>      Very high availability can be achieved</a:t>
            </a:r>
          </a:p>
          <a:p>
            <a:pPr algn="l"/>
            <a:r>
              <a:rPr lang="en-US" sz="2800" dirty="0"/>
              <a:t>• Bandwidth sacrifice on write:</a:t>
            </a:r>
          </a:p>
          <a:p>
            <a:pPr algn="l"/>
            <a:r>
              <a:rPr lang="en-US" sz="2800" dirty="0"/>
              <a:t>      Logical write = two physical writes</a:t>
            </a:r>
            <a:endParaRPr lang="en-US" sz="2800" dirty="0" smtClean="0"/>
          </a:p>
          <a:p>
            <a:pPr lvl="1" algn="l"/>
            <a:r>
              <a:rPr lang="en-US" sz="2800" dirty="0" smtClean="0"/>
              <a:t>Reads </a:t>
            </a:r>
            <a:r>
              <a:rPr lang="en-US" sz="2800" dirty="0"/>
              <a:t>may be optimized</a:t>
            </a:r>
          </a:p>
          <a:p>
            <a:pPr algn="l"/>
            <a:r>
              <a:rPr lang="en-US" sz="2800" dirty="0"/>
              <a:t>• Most expensive solution: 100% capacity </a:t>
            </a:r>
            <a:r>
              <a:rPr lang="en-US" sz="2800" dirty="0" smtClean="0"/>
              <a:t>overhead</a:t>
            </a:r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41338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5" name="Oval 23"/>
          <p:cNvSpPr>
            <a:spLocks noChangeArrowheads="1"/>
          </p:cNvSpPr>
          <p:nvPr/>
        </p:nvSpPr>
        <p:spPr bwMode="auto">
          <a:xfrm>
            <a:off x="45656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6" name="Oval 24"/>
          <p:cNvSpPr>
            <a:spLocks noChangeArrowheads="1"/>
          </p:cNvSpPr>
          <p:nvPr/>
        </p:nvSpPr>
        <p:spPr bwMode="auto">
          <a:xfrm>
            <a:off x="49847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H="1">
            <a:off x="3505200" y="2040458"/>
            <a:ext cx="3810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3869264" y="1650990"/>
            <a:ext cx="1474211" cy="833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/>
              <a:t>recovery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group</a:t>
            </a:r>
            <a:endParaRPr lang="en-US" dirty="0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10200" y="2116658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 of Inexpensive Disks RAID 3: Parity Disk</a:t>
            </a: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4AC90-DBAE-F046-96E1-3CDF9B57BD0C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4900" y="1559977"/>
            <a:ext cx="4851400" cy="1219200"/>
            <a:chOff x="2296" y="780"/>
            <a:chExt cx="3056" cy="768"/>
          </a:xfrm>
        </p:grpSpPr>
        <p:sp useBgFill="1">
          <p:nvSpPr>
            <p:cNvPr id="290820" name="Oval 4"/>
            <p:cNvSpPr>
              <a:spLocks noChangeArrowheads="1"/>
            </p:cNvSpPr>
            <p:nvPr/>
          </p:nvSpPr>
          <p:spPr bwMode="auto">
            <a:xfrm>
              <a:off x="247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1" name="Oval 5"/>
            <p:cNvSpPr>
              <a:spLocks noChangeArrowheads="1"/>
            </p:cNvSpPr>
            <p:nvPr/>
          </p:nvSpPr>
          <p:spPr bwMode="auto">
            <a:xfrm>
              <a:off x="247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>
              <a:off x="246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>
              <a:off x="301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3200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3200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6" name="Line 10"/>
            <p:cNvSpPr>
              <a:spLocks noChangeShapeType="1"/>
            </p:cNvSpPr>
            <p:nvPr/>
          </p:nvSpPr>
          <p:spPr bwMode="auto">
            <a:xfrm>
              <a:off x="3192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7" name="Line 11"/>
            <p:cNvSpPr>
              <a:spLocks noChangeShapeType="1"/>
            </p:cNvSpPr>
            <p:nvPr/>
          </p:nvSpPr>
          <p:spPr bwMode="auto">
            <a:xfrm>
              <a:off x="3744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391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9" name="Oval 13"/>
            <p:cNvSpPr>
              <a:spLocks noChangeArrowheads="1"/>
            </p:cNvSpPr>
            <p:nvPr/>
          </p:nvSpPr>
          <p:spPr bwMode="auto">
            <a:xfrm>
              <a:off x="391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390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1" name="Line 15"/>
            <p:cNvSpPr>
              <a:spLocks noChangeShapeType="1"/>
            </p:cNvSpPr>
            <p:nvPr/>
          </p:nvSpPr>
          <p:spPr bwMode="auto">
            <a:xfrm>
              <a:off x="445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2" name="Oval 16"/>
            <p:cNvSpPr>
              <a:spLocks noChangeArrowheads="1"/>
            </p:cNvSpPr>
            <p:nvPr/>
          </p:nvSpPr>
          <p:spPr bwMode="auto">
            <a:xfrm>
              <a:off x="4640" y="876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3" name="Oval 17"/>
            <p:cNvSpPr>
              <a:spLocks noChangeArrowheads="1"/>
            </p:cNvSpPr>
            <p:nvPr/>
          </p:nvSpPr>
          <p:spPr bwMode="auto">
            <a:xfrm>
              <a:off x="4640" y="1252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4632" y="988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>
              <a:off x="5184" y="972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6" name="Rectangle 20"/>
            <p:cNvSpPr>
              <a:spLocks noChangeArrowheads="1"/>
            </p:cNvSpPr>
            <p:nvPr/>
          </p:nvSpPr>
          <p:spPr bwMode="auto">
            <a:xfrm>
              <a:off x="2296" y="780"/>
              <a:ext cx="3056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>
              <a:off x="4783" y="1080"/>
              <a:ext cx="235" cy="2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/>
                <a:t>P</a:t>
              </a:r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4800" y="1450439"/>
            <a:ext cx="2179638" cy="2005013"/>
            <a:chOff x="192" y="711"/>
            <a:chExt cx="1373" cy="1263"/>
          </a:xfrm>
        </p:grpSpPr>
        <p:sp useBgFill="1">
          <p:nvSpPr>
            <p:cNvPr id="290839" name="Rectangle 23"/>
            <p:cNvSpPr>
              <a:spLocks noChangeArrowheads="1"/>
            </p:cNvSpPr>
            <p:nvPr/>
          </p:nvSpPr>
          <p:spPr bwMode="auto">
            <a:xfrm>
              <a:off x="418" y="711"/>
              <a:ext cx="1032" cy="986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11001101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. . .</a:t>
              </a:r>
            </a:p>
          </p:txBody>
        </p:sp>
        <p:sp>
          <p:nvSpPr>
            <p:cNvPr id="290840" name="Rectangle 24"/>
            <p:cNvSpPr>
              <a:spLocks noChangeArrowheads="1"/>
            </p:cNvSpPr>
            <p:nvPr/>
          </p:nvSpPr>
          <p:spPr bwMode="auto">
            <a:xfrm>
              <a:off x="192" y="1680"/>
              <a:ext cx="1373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dirty="0"/>
                <a:t>logical record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189414" y="2755897"/>
            <a:ext cx="3844925" cy="3249613"/>
            <a:chOff x="2639" y="1640"/>
            <a:chExt cx="2422" cy="2047"/>
          </a:xfrm>
        </p:grpSpPr>
        <p:sp>
          <p:nvSpPr>
            <p:cNvPr id="290842" name="Rectangle 26"/>
            <p:cNvSpPr>
              <a:spLocks noChangeArrowheads="1"/>
            </p:cNvSpPr>
            <p:nvPr/>
          </p:nvSpPr>
          <p:spPr bwMode="auto">
            <a:xfrm>
              <a:off x="2639" y="1640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3367" y="1648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4" name="Rectangle 28"/>
            <p:cNvSpPr>
              <a:spLocks noChangeArrowheads="1"/>
            </p:cNvSpPr>
            <p:nvPr/>
          </p:nvSpPr>
          <p:spPr bwMode="auto">
            <a:xfrm>
              <a:off x="4095" y="1664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5" name="Rectangle 29"/>
            <p:cNvSpPr>
              <a:spLocks noChangeArrowheads="1"/>
            </p:cNvSpPr>
            <p:nvPr/>
          </p:nvSpPr>
          <p:spPr bwMode="auto">
            <a:xfrm>
              <a:off x="4831" y="1672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</p:txBody>
        </p:sp>
      </p:grpSp>
      <p:sp>
        <p:nvSpPr>
          <p:cNvPr id="290846" name="Rectangle 30"/>
          <p:cNvSpPr>
            <a:spLocks noChangeArrowheads="1"/>
          </p:cNvSpPr>
          <p:nvPr/>
        </p:nvSpPr>
        <p:spPr bwMode="auto">
          <a:xfrm>
            <a:off x="304800" y="4267197"/>
            <a:ext cx="5033553" cy="2664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/>
              <a:t>P contains sum of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other disks per stripe </a:t>
            </a:r>
            <a:br>
              <a:rPr lang="en-US" sz="2800"/>
            </a:br>
            <a:r>
              <a:rPr lang="en-US" sz="2800"/>
              <a:t>mod 2 (“</a:t>
            </a:r>
            <a:r>
              <a:rPr lang="en-US" sz="2800" u="sng">
                <a:solidFill>
                  <a:srgbClr val="FF0000"/>
                </a:solidFill>
              </a:rPr>
              <a:t>parity</a:t>
            </a:r>
            <a:r>
              <a:rPr lang="en-US" sz="2800"/>
              <a:t>”)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If disk fails, subtract 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P from sum of other </a:t>
            </a:r>
            <a:br>
              <a:rPr lang="en-US" sz="2800"/>
            </a:br>
            <a:r>
              <a:rPr lang="en-US" sz="2800"/>
              <a:t>disks to find missing information</a:t>
            </a:r>
            <a:br>
              <a:rPr lang="en-US" sz="2800"/>
            </a:br>
            <a:endParaRPr lang="en-US" sz="280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4800" y="3352799"/>
            <a:ext cx="8153400" cy="833438"/>
            <a:chOff x="192" y="2016"/>
            <a:chExt cx="5136" cy="525"/>
          </a:xfrm>
        </p:grpSpPr>
        <p:sp>
          <p:nvSpPr>
            <p:cNvPr id="290848" name="Line 32"/>
            <p:cNvSpPr>
              <a:spLocks noChangeShapeType="1"/>
            </p:cNvSpPr>
            <p:nvPr/>
          </p:nvSpPr>
          <p:spPr bwMode="auto">
            <a:xfrm flipV="1">
              <a:off x="1744" y="2283"/>
              <a:ext cx="848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92" y="2016"/>
              <a:ext cx="5136" cy="525"/>
              <a:chOff x="192" y="2016"/>
              <a:chExt cx="5136" cy="525"/>
            </a:xfrm>
          </p:grpSpPr>
          <p:sp>
            <p:nvSpPr>
              <p:cNvPr id="290850" name="Rectangle 34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595" cy="5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/>
                  <a:t>Striped physical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2800"/>
                  <a:t>records</a:t>
                </a:r>
              </a:p>
            </p:txBody>
          </p:sp>
          <p:sp>
            <p:nvSpPr>
              <p:cNvPr id="290851" name="Rectangle 3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2736" cy="2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012267" y="1246714"/>
            <a:ext cx="990600" cy="4603750"/>
            <a:chOff x="3168" y="700"/>
            <a:chExt cx="624" cy="2900"/>
          </a:xfrm>
        </p:grpSpPr>
        <p:sp>
          <p:nvSpPr>
            <p:cNvPr id="290853" name="Line 37"/>
            <p:cNvSpPr>
              <a:spLocks noChangeShapeType="1"/>
            </p:cNvSpPr>
            <p:nvPr/>
          </p:nvSpPr>
          <p:spPr bwMode="auto">
            <a:xfrm>
              <a:off x="3168" y="716"/>
              <a:ext cx="624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4" name="Line 38"/>
            <p:cNvSpPr>
              <a:spLocks noChangeShapeType="1"/>
            </p:cNvSpPr>
            <p:nvPr/>
          </p:nvSpPr>
          <p:spPr bwMode="auto">
            <a:xfrm flipH="1">
              <a:off x="3208" y="700"/>
              <a:ext cx="552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5" name="Line 39"/>
            <p:cNvSpPr>
              <a:spLocks noChangeShapeType="1"/>
            </p:cNvSpPr>
            <p:nvPr/>
          </p:nvSpPr>
          <p:spPr bwMode="auto">
            <a:xfrm>
              <a:off x="3264" y="1776"/>
              <a:ext cx="480" cy="18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6" name="Line 40"/>
            <p:cNvSpPr>
              <a:spLocks noChangeShapeType="1"/>
            </p:cNvSpPr>
            <p:nvPr/>
          </p:nvSpPr>
          <p:spPr bwMode="auto">
            <a:xfrm flipH="1">
              <a:off x="3360" y="1728"/>
              <a:ext cx="240" cy="18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183380" y="1965960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56860" y="1973580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515100" y="1958340"/>
            <a:ext cx="42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943600" y="6027003"/>
            <a:ext cx="2125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  + Y + Z = P</a:t>
            </a:r>
          </a:p>
          <a:p>
            <a:r>
              <a:rPr lang="en-US" sz="2400" b="1" dirty="0" smtClean="0"/>
              <a:t>-Y = X </a:t>
            </a:r>
            <a:r>
              <a:rPr lang="en-US" sz="2400" b="1" dirty="0" smtClean="0"/>
              <a:t>+</a:t>
            </a:r>
            <a:r>
              <a:rPr lang="en-US" sz="2400" b="1" dirty="0" smtClean="0"/>
              <a:t> Z - 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46" grpId="0" uiExpand="1" build="p" autoUpdateAnimBg="0"/>
      <p:bldP spid="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618"/>
            <a:ext cx="81534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FC0128"/>
                </a:solidFill>
              </a:rPr>
              <a:t>Redundant Arrays of Inexpensive Disks RAID 4: High I/O Rate Parity</a:t>
            </a:r>
          </a:p>
        </p:txBody>
      </p:sp>
      <p:pic>
        <p:nvPicPr>
          <p:cNvPr id="29389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5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215900" y="1193800"/>
            <a:ext cx="2120900" cy="317500"/>
          </a:xfrm>
          <a:prstGeom prst="rect">
            <a:avLst/>
          </a:prstGeom>
          <a:noFill/>
          <a:ln w="381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2667000" y="13716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190500" y="1206500"/>
            <a:ext cx="2451100" cy="1397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2362200" y="11811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2362200" y="1511300"/>
            <a:ext cx="279400" cy="2921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2813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 dirty="0"/>
              <a:t>D0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367030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4591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5543550" y="153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3905" name="Rectangle 17" descr="10%"/>
          <p:cNvSpPr>
            <a:spLocks noChangeArrowheads="1"/>
          </p:cNvSpPr>
          <p:nvPr/>
        </p:nvSpPr>
        <p:spPr bwMode="auto">
          <a:xfrm>
            <a:off x="6470650" y="15621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2813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D4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367030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D5</a:t>
            </a:r>
          </a:p>
        </p:txBody>
      </p:sp>
      <p:sp>
        <p:nvSpPr>
          <p:cNvPr id="293908" name="Rectangle 20"/>
          <p:cNvSpPr>
            <a:spLocks noChangeArrowheads="1"/>
          </p:cNvSpPr>
          <p:nvPr/>
        </p:nvSpPr>
        <p:spPr bwMode="auto">
          <a:xfrm>
            <a:off x="4591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D6</a:t>
            </a:r>
          </a:p>
        </p:txBody>
      </p:sp>
      <p:sp>
        <p:nvSpPr>
          <p:cNvPr id="293909" name="Rectangle 21" descr="10%"/>
          <p:cNvSpPr>
            <a:spLocks noChangeArrowheads="1"/>
          </p:cNvSpPr>
          <p:nvPr/>
        </p:nvSpPr>
        <p:spPr bwMode="auto">
          <a:xfrm>
            <a:off x="6470650" y="2260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5543550" y="2260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D7</a:t>
            </a:r>
          </a:p>
        </p:txBody>
      </p:sp>
      <p:sp>
        <p:nvSpPr>
          <p:cNvPr id="293911" name="Rectangle 23"/>
          <p:cNvSpPr>
            <a:spLocks noChangeArrowheads="1"/>
          </p:cNvSpPr>
          <p:nvPr/>
        </p:nvSpPr>
        <p:spPr bwMode="auto">
          <a:xfrm>
            <a:off x="281305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D8</a:t>
            </a:r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367030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D9</a:t>
            </a:r>
          </a:p>
        </p:txBody>
      </p:sp>
      <p:sp>
        <p:nvSpPr>
          <p:cNvPr id="293913" name="Rectangle 25" descr="10%"/>
          <p:cNvSpPr>
            <a:spLocks noChangeArrowheads="1"/>
          </p:cNvSpPr>
          <p:nvPr/>
        </p:nvSpPr>
        <p:spPr bwMode="auto">
          <a:xfrm>
            <a:off x="6470650" y="3022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4591050" y="3022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D10</a:t>
            </a:r>
          </a:p>
        </p:txBody>
      </p:sp>
      <p:sp>
        <p:nvSpPr>
          <p:cNvPr id="293915" name="Rectangle 27"/>
          <p:cNvSpPr>
            <a:spLocks noChangeArrowheads="1"/>
          </p:cNvSpPr>
          <p:nvPr/>
        </p:nvSpPr>
        <p:spPr bwMode="auto">
          <a:xfrm>
            <a:off x="554355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D11</a:t>
            </a:r>
          </a:p>
        </p:txBody>
      </p:sp>
      <p:sp>
        <p:nvSpPr>
          <p:cNvPr id="293916" name="Rectangle 28"/>
          <p:cNvSpPr>
            <a:spLocks noChangeArrowheads="1"/>
          </p:cNvSpPr>
          <p:nvPr/>
        </p:nvSpPr>
        <p:spPr bwMode="auto">
          <a:xfrm>
            <a:off x="2813050" y="3759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D12</a:t>
            </a:r>
          </a:p>
        </p:txBody>
      </p:sp>
      <p:sp>
        <p:nvSpPr>
          <p:cNvPr id="293917" name="Rectangle 29" descr="10%"/>
          <p:cNvSpPr>
            <a:spLocks noChangeArrowheads="1"/>
          </p:cNvSpPr>
          <p:nvPr/>
        </p:nvSpPr>
        <p:spPr bwMode="auto">
          <a:xfrm>
            <a:off x="647065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8" name="Rectangle 30"/>
          <p:cNvSpPr>
            <a:spLocks noChangeArrowheads="1"/>
          </p:cNvSpPr>
          <p:nvPr/>
        </p:nvSpPr>
        <p:spPr bwMode="auto">
          <a:xfrm>
            <a:off x="36703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D13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459105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D14</a:t>
            </a:r>
          </a:p>
        </p:txBody>
      </p:sp>
      <p:sp>
        <p:nvSpPr>
          <p:cNvPr id="293920" name="Rectangle 32"/>
          <p:cNvSpPr>
            <a:spLocks noChangeArrowheads="1"/>
          </p:cNvSpPr>
          <p:nvPr/>
        </p:nvSpPr>
        <p:spPr bwMode="auto">
          <a:xfrm>
            <a:off x="554355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D15</a:t>
            </a:r>
          </a:p>
        </p:txBody>
      </p:sp>
      <p:sp>
        <p:nvSpPr>
          <p:cNvPr id="293921" name="Rectangle 33" descr="10%"/>
          <p:cNvSpPr>
            <a:spLocks noChangeArrowheads="1"/>
          </p:cNvSpPr>
          <p:nvPr/>
        </p:nvSpPr>
        <p:spPr bwMode="auto">
          <a:xfrm>
            <a:off x="6470650" y="4622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22" name="Rectangle 34"/>
          <p:cNvSpPr>
            <a:spLocks noChangeArrowheads="1"/>
          </p:cNvSpPr>
          <p:nvPr/>
        </p:nvSpPr>
        <p:spPr bwMode="auto">
          <a:xfrm>
            <a:off x="281305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D16</a:t>
            </a:r>
          </a:p>
        </p:txBody>
      </p:sp>
      <p:sp>
        <p:nvSpPr>
          <p:cNvPr id="293923" name="Rectangle 35"/>
          <p:cNvSpPr>
            <a:spLocks noChangeArrowheads="1"/>
          </p:cNvSpPr>
          <p:nvPr/>
        </p:nvSpPr>
        <p:spPr bwMode="auto">
          <a:xfrm>
            <a:off x="367030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D17</a:t>
            </a:r>
          </a:p>
        </p:txBody>
      </p:sp>
      <p:sp>
        <p:nvSpPr>
          <p:cNvPr id="293924" name="Rectangle 36"/>
          <p:cNvSpPr>
            <a:spLocks noChangeArrowheads="1"/>
          </p:cNvSpPr>
          <p:nvPr/>
        </p:nvSpPr>
        <p:spPr bwMode="auto">
          <a:xfrm>
            <a:off x="459105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D18</a:t>
            </a:r>
          </a:p>
        </p:txBody>
      </p:sp>
      <p:sp>
        <p:nvSpPr>
          <p:cNvPr id="293925" name="Rectangle 37"/>
          <p:cNvSpPr>
            <a:spLocks noChangeArrowheads="1"/>
          </p:cNvSpPr>
          <p:nvPr/>
        </p:nvSpPr>
        <p:spPr bwMode="auto">
          <a:xfrm>
            <a:off x="5543550" y="458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D19</a:t>
            </a:r>
          </a:p>
        </p:txBody>
      </p:sp>
      <p:sp>
        <p:nvSpPr>
          <p:cNvPr id="293926" name="Rectangle 38"/>
          <p:cNvSpPr>
            <a:spLocks noChangeArrowheads="1"/>
          </p:cNvSpPr>
          <p:nvPr/>
        </p:nvSpPr>
        <p:spPr bwMode="auto">
          <a:xfrm>
            <a:off x="2813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D20</a:t>
            </a:r>
          </a:p>
        </p:txBody>
      </p:sp>
      <p:sp>
        <p:nvSpPr>
          <p:cNvPr id="293927" name="Rectangle 39"/>
          <p:cNvSpPr>
            <a:spLocks noChangeArrowheads="1"/>
          </p:cNvSpPr>
          <p:nvPr/>
        </p:nvSpPr>
        <p:spPr bwMode="auto">
          <a:xfrm>
            <a:off x="367030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D21</a:t>
            </a:r>
          </a:p>
        </p:txBody>
      </p:sp>
      <p:sp>
        <p:nvSpPr>
          <p:cNvPr id="293928" name="Rectangle 40"/>
          <p:cNvSpPr>
            <a:spLocks noChangeArrowheads="1"/>
          </p:cNvSpPr>
          <p:nvPr/>
        </p:nvSpPr>
        <p:spPr bwMode="auto">
          <a:xfrm>
            <a:off x="4591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D22</a:t>
            </a:r>
          </a:p>
        </p:txBody>
      </p:sp>
      <p:sp>
        <p:nvSpPr>
          <p:cNvPr id="293929" name="Rectangle 41"/>
          <p:cNvSpPr>
            <a:spLocks noChangeArrowheads="1"/>
          </p:cNvSpPr>
          <p:nvPr/>
        </p:nvSpPr>
        <p:spPr bwMode="auto">
          <a:xfrm>
            <a:off x="5543550" y="533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D23</a:t>
            </a:r>
          </a:p>
        </p:txBody>
      </p:sp>
      <p:sp>
        <p:nvSpPr>
          <p:cNvPr id="293930" name="Rectangle 42" descr="10%"/>
          <p:cNvSpPr>
            <a:spLocks noChangeArrowheads="1"/>
          </p:cNvSpPr>
          <p:nvPr/>
        </p:nvSpPr>
        <p:spPr bwMode="auto">
          <a:xfrm>
            <a:off x="6470650" y="5359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31" name="Rectangle 43"/>
          <p:cNvSpPr>
            <a:spLocks noChangeArrowheads="1"/>
          </p:cNvSpPr>
          <p:nvPr/>
        </p:nvSpPr>
        <p:spPr bwMode="auto">
          <a:xfrm>
            <a:off x="3021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2" name="Rectangle 44"/>
          <p:cNvSpPr>
            <a:spLocks noChangeArrowheads="1"/>
          </p:cNvSpPr>
          <p:nvPr/>
        </p:nvSpPr>
        <p:spPr bwMode="auto">
          <a:xfrm>
            <a:off x="3884613" y="5822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3" name="Rectangle 45"/>
          <p:cNvSpPr>
            <a:spLocks noChangeArrowheads="1"/>
          </p:cNvSpPr>
          <p:nvPr/>
        </p:nvSpPr>
        <p:spPr bwMode="auto">
          <a:xfrm>
            <a:off x="4799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4" name="Rectangle 46"/>
          <p:cNvSpPr>
            <a:spLocks noChangeArrowheads="1"/>
          </p:cNvSpPr>
          <p:nvPr/>
        </p:nvSpPr>
        <p:spPr bwMode="auto">
          <a:xfrm>
            <a:off x="5726113" y="58864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66786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6" name="Rectangle 48"/>
          <p:cNvSpPr>
            <a:spLocks noChangeArrowheads="1"/>
          </p:cNvSpPr>
          <p:nvPr/>
        </p:nvSpPr>
        <p:spPr bwMode="auto">
          <a:xfrm>
            <a:off x="3818462" y="6011335"/>
            <a:ext cx="2138705" cy="46679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Columns</a:t>
            </a:r>
            <a:endParaRPr lang="en-US" dirty="0"/>
          </a:p>
        </p:txBody>
      </p:sp>
      <p:sp>
        <p:nvSpPr>
          <p:cNvPr id="293937" name="Rectangle 49"/>
          <p:cNvSpPr>
            <a:spLocks noChangeArrowheads="1"/>
          </p:cNvSpPr>
          <p:nvPr/>
        </p:nvSpPr>
        <p:spPr bwMode="auto">
          <a:xfrm>
            <a:off x="7452778" y="1405457"/>
            <a:ext cx="1665319" cy="1565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Increasing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Logical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Disk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Address</a:t>
            </a:r>
            <a:endParaRPr lang="en-US" sz="2800" dirty="0"/>
          </a:p>
        </p:txBody>
      </p:sp>
      <p:sp>
        <p:nvSpPr>
          <p:cNvPr id="293938" name="Line 50"/>
          <p:cNvSpPr>
            <a:spLocks noChangeShapeType="1"/>
          </p:cNvSpPr>
          <p:nvPr/>
        </p:nvSpPr>
        <p:spPr bwMode="auto">
          <a:xfrm>
            <a:off x="8077200" y="2971791"/>
            <a:ext cx="0" cy="118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768600" y="3683002"/>
            <a:ext cx="5894388" cy="873126"/>
            <a:chOff x="1744" y="2320"/>
            <a:chExt cx="3713" cy="550"/>
          </a:xfrm>
        </p:grpSpPr>
        <p:sp>
          <p:nvSpPr>
            <p:cNvPr id="293940" name="Rectangle 52"/>
            <p:cNvSpPr>
              <a:spLocks noChangeArrowheads="1"/>
            </p:cNvSpPr>
            <p:nvPr/>
          </p:nvSpPr>
          <p:spPr bwMode="auto">
            <a:xfrm>
              <a:off x="1744" y="2320"/>
              <a:ext cx="2760" cy="480"/>
            </a:xfrm>
            <a:prstGeom prst="rect">
              <a:avLst/>
            </a:prstGeom>
            <a:noFill/>
            <a:ln w="381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1" name="Line 53"/>
            <p:cNvSpPr>
              <a:spLocks noChangeShapeType="1"/>
            </p:cNvSpPr>
            <p:nvPr/>
          </p:nvSpPr>
          <p:spPr bwMode="auto">
            <a:xfrm>
              <a:off x="4496" y="2528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2" name="Rectangle 54"/>
            <p:cNvSpPr>
              <a:spLocks noChangeArrowheads="1"/>
            </p:cNvSpPr>
            <p:nvPr/>
          </p:nvSpPr>
          <p:spPr bwMode="auto">
            <a:xfrm>
              <a:off x="4736" y="2576"/>
              <a:ext cx="72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i="1" dirty="0"/>
                <a:t>Stripe</a:t>
              </a:r>
            </a:p>
          </p:txBody>
        </p:sp>
      </p:grpSp>
      <p:sp>
        <p:nvSpPr>
          <p:cNvPr id="293943" name="Line 55"/>
          <p:cNvSpPr>
            <a:spLocks noChangeShapeType="1"/>
          </p:cNvSpPr>
          <p:nvPr/>
        </p:nvSpPr>
        <p:spPr bwMode="auto">
          <a:xfrm>
            <a:off x="203200" y="1498600"/>
            <a:ext cx="2463800" cy="5143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685800" y="1981200"/>
            <a:ext cx="1905000" cy="8413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Insides of 5 disks</a:t>
            </a:r>
            <a:endParaRPr lang="en-US" dirty="0"/>
          </a:p>
        </p:txBody>
      </p:sp>
      <p:sp>
        <p:nvSpPr>
          <p:cNvPr id="293945" name="Rectangle 57"/>
          <p:cNvSpPr>
            <a:spLocks noChangeArrowheads="1"/>
          </p:cNvSpPr>
          <p:nvPr/>
        </p:nvSpPr>
        <p:spPr bwMode="auto">
          <a:xfrm>
            <a:off x="2743200" y="1447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6" name="Rectangle 58"/>
          <p:cNvSpPr>
            <a:spLocks noChangeArrowheads="1"/>
          </p:cNvSpPr>
          <p:nvPr/>
        </p:nvSpPr>
        <p:spPr bwMode="auto">
          <a:xfrm>
            <a:off x="3581400" y="2209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7" name="Rectangle 59"/>
          <p:cNvSpPr>
            <a:spLocks noChangeArrowheads="1"/>
          </p:cNvSpPr>
          <p:nvPr/>
        </p:nvSpPr>
        <p:spPr bwMode="auto">
          <a:xfrm>
            <a:off x="228600" y="3733800"/>
            <a:ext cx="2209800" cy="19319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 smtClean="0"/>
              <a:t>Example: small </a:t>
            </a:r>
            <a:r>
              <a:rPr lang="en-US" sz="2800" dirty="0"/>
              <a:t>read D0 &amp; D5,</a:t>
            </a:r>
            <a:r>
              <a:rPr lang="en-US" sz="2800" dirty="0" smtClean="0"/>
              <a:t> large </a:t>
            </a:r>
            <a:r>
              <a:rPr lang="en-US" sz="2800" dirty="0"/>
              <a:t>write D12-D15</a:t>
            </a:r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7EEF-392D-764A-BD7D-FCCD7F2BE352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45" grpId="0" animBg="1"/>
      <p:bldP spid="293946" grpId="0" animBg="1"/>
      <p:bldP spid="293947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Inspiration for RAID 5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20100" cy="303953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When writing to a disk, need to update Parity Disk:</a:t>
            </a:r>
            <a:endParaRPr lang="en-US" dirty="0"/>
          </a:p>
          <a:p>
            <a:pPr lvl="1"/>
            <a:r>
              <a:rPr lang="en-US" dirty="0"/>
              <a:t>Option 1: read other data disks, create new sum and write to Parity Disk</a:t>
            </a:r>
          </a:p>
          <a:p>
            <a:pPr lvl="1"/>
            <a:r>
              <a:rPr lang="en-US" dirty="0"/>
              <a:t>Option 2: since P has old sum, compare old data to new data, add the difference to P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are </a:t>
            </a:r>
            <a:r>
              <a:rPr lang="en-US" dirty="0" smtClean="0"/>
              <a:t>bottlenecked by </a:t>
            </a:r>
            <a:r>
              <a:rPr lang="en-US" dirty="0"/>
              <a:t>Parity Disk: Write to D0, D5 both also write to P disk </a:t>
            </a:r>
            <a:endParaRPr lang="en-US" sz="2000" dirty="0"/>
          </a:p>
          <a:p>
            <a:pPr>
              <a:lnSpc>
                <a:spcPct val="85000"/>
              </a:lnSpc>
            </a:pPr>
            <a:endParaRPr lang="en-US" sz="2000" dirty="0"/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0C79-B33D-394A-B407-55B72716DAEF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4487338"/>
            <a:ext cx="4343400" cy="1981200"/>
            <a:chOff x="1440" y="2976"/>
            <a:chExt cx="2736" cy="1248"/>
          </a:xfrm>
        </p:grpSpPr>
        <p:sp>
          <p:nvSpPr>
            <p:cNvPr id="294917" name="Rectangle 5"/>
            <p:cNvSpPr>
              <a:spLocks noChangeArrowheads="1"/>
            </p:cNvSpPr>
            <p:nvPr/>
          </p:nvSpPr>
          <p:spPr bwMode="auto">
            <a:xfrm>
              <a:off x="1488" y="3216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D0</a:t>
              </a:r>
            </a:p>
          </p:txBody>
        </p:sp>
        <p:sp>
          <p:nvSpPr>
            <p:cNvPr id="294918" name="Rectangle 6"/>
            <p:cNvSpPr>
              <a:spLocks noChangeArrowheads="1"/>
            </p:cNvSpPr>
            <p:nvPr/>
          </p:nvSpPr>
          <p:spPr bwMode="auto">
            <a:xfrm>
              <a:off x="202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D1</a:t>
              </a:r>
            </a:p>
          </p:txBody>
        </p:sp>
        <p:sp>
          <p:nvSpPr>
            <p:cNvPr id="294919" name="Rectangle 7"/>
            <p:cNvSpPr>
              <a:spLocks noChangeArrowheads="1"/>
            </p:cNvSpPr>
            <p:nvPr/>
          </p:nvSpPr>
          <p:spPr bwMode="auto">
            <a:xfrm>
              <a:off x="260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D2</a:t>
              </a:r>
            </a:p>
          </p:txBody>
        </p:sp>
        <p:sp>
          <p:nvSpPr>
            <p:cNvPr id="294920" name="Rectangle 8"/>
            <p:cNvSpPr>
              <a:spLocks noChangeArrowheads="1"/>
            </p:cNvSpPr>
            <p:nvPr/>
          </p:nvSpPr>
          <p:spPr bwMode="auto">
            <a:xfrm>
              <a:off x="3208" y="3224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D3</a:t>
              </a:r>
            </a:p>
          </p:txBody>
        </p:sp>
        <p:sp>
          <p:nvSpPr>
            <p:cNvPr id="294921" name="Rectangle 9" descr="10%"/>
            <p:cNvSpPr>
              <a:spLocks noChangeArrowheads="1"/>
            </p:cNvSpPr>
            <p:nvPr/>
          </p:nvSpPr>
          <p:spPr bwMode="auto">
            <a:xfrm>
              <a:off x="3792" y="324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2" name="Rectangle 10"/>
            <p:cNvSpPr>
              <a:spLocks noChangeArrowheads="1"/>
            </p:cNvSpPr>
            <p:nvPr/>
          </p:nvSpPr>
          <p:spPr bwMode="auto">
            <a:xfrm>
              <a:off x="1488" y="3688"/>
              <a:ext cx="360" cy="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D4</a:t>
              </a:r>
            </a:p>
          </p:txBody>
        </p:sp>
        <p:sp>
          <p:nvSpPr>
            <p:cNvPr id="294923" name="Rectangle 11"/>
            <p:cNvSpPr>
              <a:spLocks noChangeArrowheads="1"/>
            </p:cNvSpPr>
            <p:nvPr/>
          </p:nvSpPr>
          <p:spPr bwMode="auto">
            <a:xfrm>
              <a:off x="2028" y="3688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D5</a:t>
              </a:r>
            </a:p>
          </p:txBody>
        </p:sp>
        <p:sp>
          <p:nvSpPr>
            <p:cNvPr id="294924" name="Rectangle 12"/>
            <p:cNvSpPr>
              <a:spLocks noChangeArrowheads="1"/>
            </p:cNvSpPr>
            <p:nvPr/>
          </p:nvSpPr>
          <p:spPr bwMode="auto">
            <a:xfrm>
              <a:off x="2608" y="3688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D6</a:t>
              </a:r>
            </a:p>
          </p:txBody>
        </p:sp>
        <p:sp>
          <p:nvSpPr>
            <p:cNvPr id="294925" name="Rectangle 13" descr="10%"/>
            <p:cNvSpPr>
              <a:spLocks noChangeArrowheads="1"/>
            </p:cNvSpPr>
            <p:nvPr/>
          </p:nvSpPr>
          <p:spPr bwMode="auto">
            <a:xfrm>
              <a:off x="3792" y="368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6" name="Rectangle 14"/>
            <p:cNvSpPr>
              <a:spLocks noChangeArrowheads="1"/>
            </p:cNvSpPr>
            <p:nvPr/>
          </p:nvSpPr>
          <p:spPr bwMode="auto">
            <a:xfrm>
              <a:off x="3208" y="3680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D7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440" y="2976"/>
              <a:ext cx="432" cy="1248"/>
              <a:chOff x="1440" y="2976"/>
              <a:chExt cx="432" cy="1248"/>
            </a:xfrm>
          </p:grpSpPr>
          <p:sp>
            <p:nvSpPr>
              <p:cNvPr id="294928" name="Oval 1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29" name="Line 1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0" name="Line 1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1" name="Oval 1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16" y="2976"/>
              <a:ext cx="432" cy="1248"/>
              <a:chOff x="1440" y="2976"/>
              <a:chExt cx="432" cy="1248"/>
            </a:xfrm>
          </p:grpSpPr>
          <p:sp>
            <p:nvSpPr>
              <p:cNvPr id="294933" name="Oval 2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4" name="Line 2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5" name="Line 2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6" name="Oval 2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544" y="2976"/>
              <a:ext cx="432" cy="1248"/>
              <a:chOff x="1440" y="2976"/>
              <a:chExt cx="432" cy="1248"/>
            </a:xfrm>
          </p:grpSpPr>
          <p:sp>
            <p:nvSpPr>
              <p:cNvPr id="294938" name="Oval 2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9" name="Line 2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0" name="Line 2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1" name="Oval 2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168" y="2976"/>
              <a:ext cx="432" cy="1248"/>
              <a:chOff x="1440" y="2976"/>
              <a:chExt cx="432" cy="1248"/>
            </a:xfrm>
          </p:grpSpPr>
          <p:sp>
            <p:nvSpPr>
              <p:cNvPr id="294943" name="Oval 3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4" name="Line 3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5" name="Line 3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6" name="Oval 3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744" y="2976"/>
              <a:ext cx="432" cy="1248"/>
              <a:chOff x="1440" y="2976"/>
              <a:chExt cx="432" cy="1248"/>
            </a:xfrm>
          </p:grpSpPr>
          <p:sp>
            <p:nvSpPr>
              <p:cNvPr id="294948" name="Oval 3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9" name="Line 3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0" name="Line 3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1" name="Oval 3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2" y="274638"/>
            <a:ext cx="86868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 dirty="0" smtClean="0">
                <a:solidFill>
                  <a:srgbClr val="FC0128"/>
                </a:solidFill>
                <a:latin typeface="+mn-lt"/>
              </a:rPr>
              <a:t>RAID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5: High I/O Rate Interleaved Parity</a:t>
            </a: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17E9-DB5E-CD4F-998F-97616DFA4AA9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81000" y="1989662"/>
            <a:ext cx="2362200" cy="22955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/>
              <a:t>Independent writes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possible because of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interleaved parity</a:t>
            </a:r>
            <a:endParaRPr lang="en-US"/>
          </a:p>
        </p:txBody>
      </p:sp>
      <p:pic>
        <p:nvPicPr>
          <p:cNvPr id="29594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2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4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469900" y="1219200"/>
            <a:ext cx="2120900" cy="317500"/>
          </a:xfrm>
          <a:prstGeom prst="rect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2921000" y="13970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>
            <a:off x="444500" y="1231900"/>
            <a:ext cx="2451100" cy="1397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2616200" y="12065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>
            <a:off x="2616200" y="1536700"/>
            <a:ext cx="279400" cy="292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3073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D0</a:t>
            </a:r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39497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</a:t>
            </a:r>
          </a:p>
        </p:txBody>
      </p: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4851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</a:t>
            </a: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5778500" y="1562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D3</a:t>
            </a:r>
          </a:p>
        </p:txBody>
      </p:sp>
      <p:sp>
        <p:nvSpPr>
          <p:cNvPr id="295954" name="Rectangle 18" descr="10%"/>
          <p:cNvSpPr>
            <a:spLocks noChangeArrowheads="1"/>
          </p:cNvSpPr>
          <p:nvPr/>
        </p:nvSpPr>
        <p:spPr bwMode="auto">
          <a:xfrm>
            <a:off x="6731000" y="1587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3073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D4</a:t>
            </a:r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39497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D5</a:t>
            </a:r>
          </a:p>
        </p:txBody>
      </p:sp>
      <p:sp>
        <p:nvSpPr>
          <p:cNvPr id="295957" name="Rectangle 21"/>
          <p:cNvSpPr>
            <a:spLocks noChangeArrowheads="1"/>
          </p:cNvSpPr>
          <p:nvPr/>
        </p:nvSpPr>
        <p:spPr bwMode="auto">
          <a:xfrm>
            <a:off x="4851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D6</a:t>
            </a:r>
          </a:p>
        </p:txBody>
      </p:sp>
      <p:sp>
        <p:nvSpPr>
          <p:cNvPr id="295958" name="Rectangle 22" descr="10%"/>
          <p:cNvSpPr>
            <a:spLocks noChangeArrowheads="1"/>
          </p:cNvSpPr>
          <p:nvPr/>
        </p:nvSpPr>
        <p:spPr bwMode="auto">
          <a:xfrm>
            <a:off x="5778500" y="2311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9" name="Rectangle 23"/>
          <p:cNvSpPr>
            <a:spLocks noChangeArrowheads="1"/>
          </p:cNvSpPr>
          <p:nvPr/>
        </p:nvSpPr>
        <p:spPr bwMode="auto">
          <a:xfrm>
            <a:off x="6731000" y="2336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D7</a:t>
            </a:r>
          </a:p>
        </p:txBody>
      </p:sp>
      <p:sp>
        <p:nvSpPr>
          <p:cNvPr id="295960" name="Rectangle 24"/>
          <p:cNvSpPr>
            <a:spLocks noChangeArrowheads="1"/>
          </p:cNvSpPr>
          <p:nvPr/>
        </p:nvSpPr>
        <p:spPr bwMode="auto">
          <a:xfrm>
            <a:off x="30734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D8</a:t>
            </a:r>
          </a:p>
        </p:txBody>
      </p:sp>
      <p:sp>
        <p:nvSpPr>
          <p:cNvPr id="295961" name="Rectangle 25"/>
          <p:cNvSpPr>
            <a:spLocks noChangeArrowheads="1"/>
          </p:cNvSpPr>
          <p:nvPr/>
        </p:nvSpPr>
        <p:spPr bwMode="auto">
          <a:xfrm>
            <a:off x="39497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D9</a:t>
            </a:r>
          </a:p>
        </p:txBody>
      </p:sp>
      <p:sp>
        <p:nvSpPr>
          <p:cNvPr id="295962" name="Rectangle 26" descr="10%"/>
          <p:cNvSpPr>
            <a:spLocks noChangeArrowheads="1"/>
          </p:cNvSpPr>
          <p:nvPr/>
        </p:nvSpPr>
        <p:spPr bwMode="auto">
          <a:xfrm>
            <a:off x="4851400" y="3035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3" name="Rectangle 27"/>
          <p:cNvSpPr>
            <a:spLocks noChangeArrowheads="1"/>
          </p:cNvSpPr>
          <p:nvPr/>
        </p:nvSpPr>
        <p:spPr bwMode="auto">
          <a:xfrm>
            <a:off x="577850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D10</a:t>
            </a:r>
          </a:p>
        </p:txBody>
      </p:sp>
      <p:sp>
        <p:nvSpPr>
          <p:cNvPr id="295964" name="Rectangle 28"/>
          <p:cNvSpPr>
            <a:spLocks noChangeArrowheads="1"/>
          </p:cNvSpPr>
          <p:nvPr/>
        </p:nvSpPr>
        <p:spPr bwMode="auto">
          <a:xfrm>
            <a:off x="6731000" y="3073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D11</a:t>
            </a:r>
          </a:p>
        </p:txBody>
      </p:sp>
      <p:sp>
        <p:nvSpPr>
          <p:cNvPr id="295965" name="Rectangle 29"/>
          <p:cNvSpPr>
            <a:spLocks noChangeArrowheads="1"/>
          </p:cNvSpPr>
          <p:nvPr/>
        </p:nvSpPr>
        <p:spPr bwMode="auto">
          <a:xfrm>
            <a:off x="3073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D12</a:t>
            </a:r>
          </a:p>
        </p:txBody>
      </p:sp>
      <p:sp>
        <p:nvSpPr>
          <p:cNvPr id="295966" name="Rectangle 30" descr="10%"/>
          <p:cNvSpPr>
            <a:spLocks noChangeArrowheads="1"/>
          </p:cNvSpPr>
          <p:nvPr/>
        </p:nvSpPr>
        <p:spPr bwMode="auto">
          <a:xfrm>
            <a:off x="394970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7" name="Rectangle 31"/>
          <p:cNvSpPr>
            <a:spLocks noChangeArrowheads="1"/>
          </p:cNvSpPr>
          <p:nvPr/>
        </p:nvSpPr>
        <p:spPr bwMode="auto">
          <a:xfrm>
            <a:off x="4851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D13</a:t>
            </a:r>
          </a:p>
        </p:txBody>
      </p:sp>
      <p:sp>
        <p:nvSpPr>
          <p:cNvPr id="295968" name="Rectangle 32"/>
          <p:cNvSpPr>
            <a:spLocks noChangeArrowheads="1"/>
          </p:cNvSpPr>
          <p:nvPr/>
        </p:nvSpPr>
        <p:spPr bwMode="auto">
          <a:xfrm>
            <a:off x="577850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D14</a:t>
            </a:r>
          </a:p>
        </p:txBody>
      </p:sp>
      <p:sp>
        <p:nvSpPr>
          <p:cNvPr id="295969" name="Rectangle 33"/>
          <p:cNvSpPr>
            <a:spLocks noChangeArrowheads="1"/>
          </p:cNvSpPr>
          <p:nvPr/>
        </p:nvSpPr>
        <p:spPr bwMode="auto">
          <a:xfrm>
            <a:off x="673100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D15</a:t>
            </a:r>
          </a:p>
        </p:txBody>
      </p:sp>
      <p:sp>
        <p:nvSpPr>
          <p:cNvPr id="295970" name="Rectangle 34" descr="10%"/>
          <p:cNvSpPr>
            <a:spLocks noChangeArrowheads="1"/>
          </p:cNvSpPr>
          <p:nvPr/>
        </p:nvSpPr>
        <p:spPr bwMode="auto">
          <a:xfrm>
            <a:off x="3073400" y="4559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71" name="Rectangle 35"/>
          <p:cNvSpPr>
            <a:spLocks noChangeArrowheads="1"/>
          </p:cNvSpPr>
          <p:nvPr/>
        </p:nvSpPr>
        <p:spPr bwMode="auto">
          <a:xfrm>
            <a:off x="39497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D16</a:t>
            </a:r>
          </a:p>
        </p:txBody>
      </p:sp>
      <p:sp>
        <p:nvSpPr>
          <p:cNvPr id="295972" name="Rectangle 36"/>
          <p:cNvSpPr>
            <a:spLocks noChangeArrowheads="1"/>
          </p:cNvSpPr>
          <p:nvPr/>
        </p:nvSpPr>
        <p:spPr bwMode="auto">
          <a:xfrm>
            <a:off x="48514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D17</a:t>
            </a:r>
          </a:p>
        </p:txBody>
      </p:sp>
      <p:sp>
        <p:nvSpPr>
          <p:cNvPr id="295973" name="Rectangle 37"/>
          <p:cNvSpPr>
            <a:spLocks noChangeArrowheads="1"/>
          </p:cNvSpPr>
          <p:nvPr/>
        </p:nvSpPr>
        <p:spPr bwMode="auto">
          <a:xfrm>
            <a:off x="5778500" y="457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D18</a:t>
            </a:r>
          </a:p>
        </p:txBody>
      </p:sp>
      <p:sp>
        <p:nvSpPr>
          <p:cNvPr id="295974" name="Rectangle 38"/>
          <p:cNvSpPr>
            <a:spLocks noChangeArrowheads="1"/>
          </p:cNvSpPr>
          <p:nvPr/>
        </p:nvSpPr>
        <p:spPr bwMode="auto">
          <a:xfrm>
            <a:off x="6731000" y="4597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D19</a:t>
            </a:r>
          </a:p>
        </p:txBody>
      </p:sp>
      <p:sp>
        <p:nvSpPr>
          <p:cNvPr id="295975" name="Rectangle 39"/>
          <p:cNvSpPr>
            <a:spLocks noChangeArrowheads="1"/>
          </p:cNvSpPr>
          <p:nvPr/>
        </p:nvSpPr>
        <p:spPr bwMode="auto">
          <a:xfrm>
            <a:off x="3086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D20</a:t>
            </a:r>
          </a:p>
        </p:txBody>
      </p:sp>
      <p:sp>
        <p:nvSpPr>
          <p:cNvPr id="295976" name="Rectangle 40"/>
          <p:cNvSpPr>
            <a:spLocks noChangeArrowheads="1"/>
          </p:cNvSpPr>
          <p:nvPr/>
        </p:nvSpPr>
        <p:spPr bwMode="auto">
          <a:xfrm>
            <a:off x="39624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D21</a:t>
            </a:r>
          </a:p>
        </p:txBody>
      </p:sp>
      <p:sp>
        <p:nvSpPr>
          <p:cNvPr id="295977" name="Rectangle 41"/>
          <p:cNvSpPr>
            <a:spLocks noChangeArrowheads="1"/>
          </p:cNvSpPr>
          <p:nvPr/>
        </p:nvSpPr>
        <p:spPr bwMode="auto">
          <a:xfrm>
            <a:off x="4864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D22</a:t>
            </a:r>
          </a:p>
        </p:txBody>
      </p:sp>
      <p:sp>
        <p:nvSpPr>
          <p:cNvPr id="295978" name="Rectangle 42"/>
          <p:cNvSpPr>
            <a:spLocks noChangeArrowheads="1"/>
          </p:cNvSpPr>
          <p:nvPr/>
        </p:nvSpPr>
        <p:spPr bwMode="auto">
          <a:xfrm>
            <a:off x="5791200" y="535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D23</a:t>
            </a:r>
          </a:p>
        </p:txBody>
      </p:sp>
      <p:sp>
        <p:nvSpPr>
          <p:cNvPr id="295979" name="Rectangle 43" descr="10%"/>
          <p:cNvSpPr>
            <a:spLocks noChangeArrowheads="1"/>
          </p:cNvSpPr>
          <p:nvPr/>
        </p:nvSpPr>
        <p:spPr bwMode="auto">
          <a:xfrm>
            <a:off x="6743700" y="5384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80" name="Rectangle 44"/>
          <p:cNvSpPr>
            <a:spLocks noChangeArrowheads="1"/>
          </p:cNvSpPr>
          <p:nvPr/>
        </p:nvSpPr>
        <p:spPr bwMode="auto">
          <a:xfrm>
            <a:off x="3275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4138613" y="58483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2" name="Rectangle 46"/>
          <p:cNvSpPr>
            <a:spLocks noChangeArrowheads="1"/>
          </p:cNvSpPr>
          <p:nvPr/>
        </p:nvSpPr>
        <p:spPr bwMode="auto">
          <a:xfrm>
            <a:off x="5053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3" name="Rectangle 47"/>
          <p:cNvSpPr>
            <a:spLocks noChangeArrowheads="1"/>
          </p:cNvSpPr>
          <p:nvPr/>
        </p:nvSpPr>
        <p:spPr bwMode="auto">
          <a:xfrm>
            <a:off x="5980113" y="59118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4" name="Rectangle 48"/>
          <p:cNvSpPr>
            <a:spLocks noChangeArrowheads="1"/>
          </p:cNvSpPr>
          <p:nvPr/>
        </p:nvSpPr>
        <p:spPr bwMode="auto">
          <a:xfrm>
            <a:off x="69326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5" name="Rectangle 49"/>
          <p:cNvSpPr>
            <a:spLocks noChangeArrowheads="1"/>
          </p:cNvSpPr>
          <p:nvPr/>
        </p:nvSpPr>
        <p:spPr bwMode="auto">
          <a:xfrm>
            <a:off x="4500563" y="6178550"/>
            <a:ext cx="1470579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Disk Columns</a:t>
            </a:r>
          </a:p>
        </p:txBody>
      </p:sp>
      <p:sp>
        <p:nvSpPr>
          <p:cNvPr id="295986" name="Rectangle 50"/>
          <p:cNvSpPr>
            <a:spLocks noChangeArrowheads="1"/>
          </p:cNvSpPr>
          <p:nvPr/>
        </p:nvSpPr>
        <p:spPr bwMode="auto">
          <a:xfrm>
            <a:off x="7681913" y="1530350"/>
            <a:ext cx="1158482" cy="1038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/>
              <a:t>Increasing</a:t>
            </a:r>
          </a:p>
          <a:p>
            <a:pPr>
              <a:lnSpc>
                <a:spcPct val="85000"/>
              </a:lnSpc>
            </a:pPr>
            <a:r>
              <a:rPr lang="en-US"/>
              <a:t>Logical</a:t>
            </a:r>
          </a:p>
          <a:p>
            <a:pPr>
              <a:lnSpc>
                <a:spcPct val="85000"/>
              </a:lnSpc>
            </a:pPr>
            <a:r>
              <a:rPr lang="en-US"/>
              <a:t>Disk </a:t>
            </a:r>
          </a:p>
          <a:p>
            <a:pPr>
              <a:lnSpc>
                <a:spcPct val="85000"/>
              </a:lnSpc>
            </a:pPr>
            <a:r>
              <a:rPr lang="en-US"/>
              <a:t>Addresses</a:t>
            </a:r>
          </a:p>
        </p:txBody>
      </p:sp>
      <p:sp>
        <p:nvSpPr>
          <p:cNvPr id="295987" name="Line 51"/>
          <p:cNvSpPr>
            <a:spLocks noChangeShapeType="1"/>
          </p:cNvSpPr>
          <p:nvPr/>
        </p:nvSpPr>
        <p:spPr bwMode="auto">
          <a:xfrm>
            <a:off x="8369300" y="2527300"/>
            <a:ext cx="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8" name="Line 52"/>
          <p:cNvSpPr>
            <a:spLocks noChangeShapeType="1"/>
          </p:cNvSpPr>
          <p:nvPr/>
        </p:nvSpPr>
        <p:spPr bwMode="auto">
          <a:xfrm>
            <a:off x="2590800" y="5943600"/>
            <a:ext cx="330200" cy="7239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9" name="Line 53"/>
          <p:cNvSpPr>
            <a:spLocks noChangeShapeType="1"/>
          </p:cNvSpPr>
          <p:nvPr/>
        </p:nvSpPr>
        <p:spPr bwMode="auto">
          <a:xfrm>
            <a:off x="469900" y="1549400"/>
            <a:ext cx="63500" cy="165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0" name="Rectangle 54"/>
          <p:cNvSpPr>
            <a:spLocks noChangeArrowheads="1"/>
          </p:cNvSpPr>
          <p:nvPr/>
        </p:nvSpPr>
        <p:spPr bwMode="auto">
          <a:xfrm>
            <a:off x="30480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1" name="Rectangle 55"/>
          <p:cNvSpPr>
            <a:spLocks noChangeArrowheads="1"/>
          </p:cNvSpPr>
          <p:nvPr/>
        </p:nvSpPr>
        <p:spPr bwMode="auto">
          <a:xfrm>
            <a:off x="67056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2" name="Rectangle 56"/>
          <p:cNvSpPr>
            <a:spLocks noChangeArrowheads="1"/>
          </p:cNvSpPr>
          <p:nvPr/>
        </p:nvSpPr>
        <p:spPr bwMode="auto">
          <a:xfrm>
            <a:off x="39624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3" name="Rectangle 57"/>
          <p:cNvSpPr>
            <a:spLocks noChangeArrowheads="1"/>
          </p:cNvSpPr>
          <p:nvPr/>
        </p:nvSpPr>
        <p:spPr bwMode="auto">
          <a:xfrm>
            <a:off x="57912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4" name="Rectangle 58"/>
          <p:cNvSpPr>
            <a:spLocks noChangeArrowheads="1"/>
          </p:cNvSpPr>
          <p:nvPr/>
        </p:nvSpPr>
        <p:spPr bwMode="auto">
          <a:xfrm>
            <a:off x="457200" y="4741324"/>
            <a:ext cx="2209800" cy="1568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Example: write to D0, D5 uses disks 0, 1, 3,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90" grpId="0" animBg="1"/>
      <p:bldP spid="295991" grpId="0" animBg="1"/>
      <p:bldP spid="295992" grpId="0" animBg="1"/>
      <p:bldP spid="295993" grpId="0" animBg="1"/>
      <p:bldP spid="295994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FC0128"/>
                </a:solidFill>
                <a:latin typeface="+mn-lt"/>
              </a:rPr>
              <a:t>Problems of Disk Arrays:</a:t>
            </a:r>
            <a:r>
              <a:rPr lang="en-US" dirty="0" smtClean="0">
                <a:solidFill>
                  <a:srgbClr val="FC0128"/>
                </a:solidFill>
                <a:latin typeface="+mn-lt"/>
              </a:rPr>
              <a:t> Small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Writes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2692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35687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4470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5397500" y="19939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67" name="Rectangle 7" descr="10%"/>
          <p:cNvSpPr>
            <a:spLocks noChangeArrowheads="1"/>
          </p:cNvSpPr>
          <p:nvPr/>
        </p:nvSpPr>
        <p:spPr bwMode="auto">
          <a:xfrm>
            <a:off x="6350000" y="20193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282700" y="19939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D0'</a:t>
            </a:r>
          </a:p>
        </p:txBody>
      </p:sp>
      <p:sp useBgFill="1">
        <p:nvSpPr>
          <p:cNvPr id="296969" name="Oval 9"/>
          <p:cNvSpPr>
            <a:spLocks noChangeArrowheads="1"/>
          </p:cNvSpPr>
          <p:nvPr/>
        </p:nvSpPr>
        <p:spPr bwMode="auto">
          <a:xfrm>
            <a:off x="2387600" y="35687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2373313" y="35623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>
            <a:off x="1600200" y="2578104"/>
            <a:ext cx="7874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2" name="Line 12"/>
          <p:cNvSpPr>
            <a:spLocks noChangeShapeType="1"/>
          </p:cNvSpPr>
          <p:nvPr/>
        </p:nvSpPr>
        <p:spPr bwMode="auto">
          <a:xfrm flipH="1">
            <a:off x="2578100" y="2590804"/>
            <a:ext cx="3937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96973" name="Oval 13"/>
          <p:cNvSpPr>
            <a:spLocks noChangeArrowheads="1"/>
          </p:cNvSpPr>
          <p:nvPr/>
        </p:nvSpPr>
        <p:spPr bwMode="auto">
          <a:xfrm>
            <a:off x="4318000" y="42926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4" name="Rectangle 14"/>
          <p:cNvSpPr>
            <a:spLocks noChangeArrowheads="1"/>
          </p:cNvSpPr>
          <p:nvPr/>
        </p:nvSpPr>
        <p:spPr bwMode="auto">
          <a:xfrm>
            <a:off x="4303713" y="42735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5" name="Line 15"/>
          <p:cNvSpPr>
            <a:spLocks noChangeShapeType="1"/>
          </p:cNvSpPr>
          <p:nvPr/>
        </p:nvSpPr>
        <p:spPr bwMode="auto">
          <a:xfrm>
            <a:off x="2667000" y="3771904"/>
            <a:ext cx="16637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6" name="Line 16"/>
          <p:cNvSpPr>
            <a:spLocks noChangeShapeType="1"/>
          </p:cNvSpPr>
          <p:nvPr/>
        </p:nvSpPr>
        <p:spPr bwMode="auto">
          <a:xfrm flipH="1">
            <a:off x="4597400" y="2616204"/>
            <a:ext cx="2057400" cy="171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2590800" y="58293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D0'</a:t>
            </a:r>
          </a:p>
        </p:txBody>
      </p:sp>
      <p:sp>
        <p:nvSpPr>
          <p:cNvPr id="296978" name="Rectangle 18"/>
          <p:cNvSpPr>
            <a:spLocks noChangeArrowheads="1"/>
          </p:cNvSpPr>
          <p:nvPr/>
        </p:nvSpPr>
        <p:spPr bwMode="auto">
          <a:xfrm>
            <a:off x="34671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79" name="Rectangle 19"/>
          <p:cNvSpPr>
            <a:spLocks noChangeArrowheads="1"/>
          </p:cNvSpPr>
          <p:nvPr/>
        </p:nvSpPr>
        <p:spPr bwMode="auto">
          <a:xfrm>
            <a:off x="43688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80" name="Rectangle 20"/>
          <p:cNvSpPr>
            <a:spLocks noChangeArrowheads="1"/>
          </p:cNvSpPr>
          <p:nvPr/>
        </p:nvSpPr>
        <p:spPr bwMode="auto">
          <a:xfrm>
            <a:off x="5295900" y="58420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81" name="Rectangle 21" descr="10%"/>
          <p:cNvSpPr>
            <a:spLocks noChangeArrowheads="1"/>
          </p:cNvSpPr>
          <p:nvPr/>
        </p:nvSpPr>
        <p:spPr bwMode="auto">
          <a:xfrm>
            <a:off x="6248400" y="58674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P'</a:t>
            </a:r>
          </a:p>
        </p:txBody>
      </p:sp>
      <p:sp>
        <p:nvSpPr>
          <p:cNvPr id="296982" name="Line 22"/>
          <p:cNvSpPr>
            <a:spLocks noChangeShapeType="1"/>
          </p:cNvSpPr>
          <p:nvPr/>
        </p:nvSpPr>
        <p:spPr bwMode="auto">
          <a:xfrm>
            <a:off x="4610100" y="4546604"/>
            <a:ext cx="1905000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>
            <a:off x="1600200" y="2578104"/>
            <a:ext cx="1270000" cy="323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4" name="Rectangle 24"/>
          <p:cNvSpPr>
            <a:spLocks noChangeArrowheads="1"/>
          </p:cNvSpPr>
          <p:nvPr/>
        </p:nvSpPr>
        <p:spPr bwMode="auto">
          <a:xfrm>
            <a:off x="989013" y="28511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new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5" name="Rectangle 25"/>
          <p:cNvSpPr>
            <a:spLocks noChangeArrowheads="1"/>
          </p:cNvSpPr>
          <p:nvPr/>
        </p:nvSpPr>
        <p:spPr bwMode="auto">
          <a:xfrm>
            <a:off x="2881313" y="28257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6" name="Rectangle 26"/>
          <p:cNvSpPr>
            <a:spLocks noChangeArrowheads="1"/>
          </p:cNvSpPr>
          <p:nvPr/>
        </p:nvSpPr>
        <p:spPr bwMode="auto">
          <a:xfrm>
            <a:off x="6297613" y="2889254"/>
            <a:ext cx="809430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 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parity</a:t>
            </a:r>
          </a:p>
        </p:txBody>
      </p:sp>
      <p:sp>
        <p:nvSpPr>
          <p:cNvPr id="296987" name="Rectangle 27"/>
          <p:cNvSpPr>
            <a:spLocks noChangeArrowheads="1"/>
          </p:cNvSpPr>
          <p:nvPr/>
        </p:nvSpPr>
        <p:spPr bwMode="auto">
          <a:xfrm>
            <a:off x="4646613" y="42989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8" name="Rectangle 28"/>
          <p:cNvSpPr>
            <a:spLocks noChangeArrowheads="1"/>
          </p:cNvSpPr>
          <p:nvPr/>
        </p:nvSpPr>
        <p:spPr bwMode="auto">
          <a:xfrm>
            <a:off x="2652713" y="35496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9" name="Rectangle 29"/>
          <p:cNvSpPr>
            <a:spLocks noChangeArrowheads="1"/>
          </p:cNvSpPr>
          <p:nvPr/>
        </p:nvSpPr>
        <p:spPr bwMode="auto">
          <a:xfrm>
            <a:off x="3490913" y="29654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(1. Read)</a:t>
            </a:r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7072313" y="30035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(2. Read)</a:t>
            </a:r>
          </a:p>
        </p:txBody>
      </p:sp>
      <p:sp>
        <p:nvSpPr>
          <p:cNvPr id="296991" name="Rectangle 31"/>
          <p:cNvSpPr>
            <a:spLocks noChangeArrowheads="1"/>
          </p:cNvSpPr>
          <p:nvPr/>
        </p:nvSpPr>
        <p:spPr bwMode="auto">
          <a:xfrm>
            <a:off x="2805113" y="52133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(3. Write)</a:t>
            </a:r>
          </a:p>
        </p:txBody>
      </p:sp>
      <p:sp>
        <p:nvSpPr>
          <p:cNvPr id="296992" name="Rectangle 32"/>
          <p:cNvSpPr>
            <a:spLocks noChangeArrowheads="1"/>
          </p:cNvSpPr>
          <p:nvPr/>
        </p:nvSpPr>
        <p:spPr bwMode="auto">
          <a:xfrm>
            <a:off x="6132513" y="52387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(4. Write)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938213" y="1168404"/>
            <a:ext cx="315111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RAID-5: Small Write Algorithm</a:t>
            </a:r>
          </a:p>
        </p:txBody>
      </p:sp>
      <p:sp>
        <p:nvSpPr>
          <p:cNvPr id="296994" name="Rectangle 34"/>
          <p:cNvSpPr>
            <a:spLocks noChangeArrowheads="1"/>
          </p:cNvSpPr>
          <p:nvPr/>
        </p:nvSpPr>
        <p:spPr bwMode="auto">
          <a:xfrm>
            <a:off x="1293813" y="1549404"/>
            <a:ext cx="5256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1 Logical Write = 2 Physical Reads + 2  Physical Writes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ADBBF-2BA5-6648-AB94-4E7E3DE00C36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istrator\My Documents\My Pictures\CaseR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34" y="1339544"/>
            <a:ext cx="6753562" cy="53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 Report </a:t>
            </a:r>
            <a:r>
              <a:rPr lang="en-US" dirty="0" smtClean="0"/>
              <a:t>Read ‘Round the World</a:t>
            </a:r>
            <a:br>
              <a:rPr lang="en-US" dirty="0" smtClean="0"/>
            </a:br>
            <a:r>
              <a:rPr lang="en-US" sz="3556" dirty="0" smtClean="0"/>
              <a:t>(December 1987)</a:t>
            </a:r>
            <a:endParaRPr lang="en-US" sz="3556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BAC1-3A47-FA4B-89E0-7BF797A868A3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9" name="Picture 8" descr="Screen shot 2011-04-17 at 2.52.1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83935"/>
            <a:ext cx="9150055" cy="2802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75" y="274638"/>
            <a:ext cx="41994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RAID</a:t>
            </a:r>
            <a:r>
              <a:rPr lang="en-US" dirty="0"/>
              <a:t>-I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03200" indent="-203200"/>
            <a:r>
              <a:rPr lang="en-US" dirty="0"/>
              <a:t>RAID-I (1989) </a:t>
            </a:r>
          </a:p>
          <a:p>
            <a:pPr marL="508000" lvl="1" indent="-190500"/>
            <a:r>
              <a:rPr lang="en-US" dirty="0"/>
              <a:t>Consisted of a Sun 4/280 workstation with 128 MB of DRAM, four dual-string SCSI controllers, 28 5.25-inch SCSI disks and specialized disk striping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6C6B0-0CF4-8B40-9834-8A8A05C60049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301060" name="Picture 4" descr="RAID.jpg                                                       0001B570Macintosh HD                   ACF5EA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34" y="329470"/>
            <a:ext cx="3753380" cy="605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738" y="609600"/>
            <a:ext cx="3649662" cy="1143000"/>
          </a:xfrm>
        </p:spPr>
        <p:txBody>
          <a:bodyPr>
            <a:normAutofit/>
          </a:bodyPr>
          <a:lstStyle/>
          <a:p>
            <a:r>
              <a:rPr lang="en-US" dirty="0"/>
              <a:t>RAID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7467" y="1981200"/>
            <a:ext cx="4098396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1990-</a:t>
            </a:r>
            <a:r>
              <a:rPr lang="en-US" dirty="0" smtClean="0"/>
              <a:t>1993</a:t>
            </a:r>
          </a:p>
          <a:p>
            <a:r>
              <a:rPr lang="en-US" dirty="0" smtClean="0"/>
              <a:t>Early Network Attached Storage (NAS) System running a Log Structured File System (LFS)</a:t>
            </a:r>
          </a:p>
          <a:p>
            <a:r>
              <a:rPr lang="en-US" sz="3243" dirty="0" smtClean="0"/>
              <a:t>Impact: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$25 Billion/year in 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Over $150 Billion in RAID device sold since 1990-2002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200+ RAID companies (at the peak)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Software RAID a standard component of modern </a:t>
            </a:r>
            <a:r>
              <a:rPr lang="en-US" sz="2843" dirty="0" err="1" smtClean="0">
                <a:ea typeface="ＭＳ Ｐゴシック" charset="-128"/>
                <a:sym typeface="Wingdings" charset="2"/>
              </a:rPr>
              <a:t>OSs</a:t>
            </a:r>
            <a:endParaRPr lang="en-US" sz="2843" dirty="0" smtClean="0">
              <a:ea typeface="ＭＳ Ｐゴシック" charset="-128"/>
              <a:sym typeface="Wingdings" charset="2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5E7D-D997-2547-B028-D074319E0A96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588933" cy="65024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CD2E-FC3E-944F-8E48-17DD20789DF0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4" y="1341190"/>
            <a:ext cx="3335867" cy="5008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6" y="2041658"/>
            <a:ext cx="5273971" cy="351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Magnetic </a:t>
            </a:r>
            <a:r>
              <a:rPr lang="en-US" dirty="0" smtClean="0">
                <a:ea typeface="ＭＳ Ｐゴシック" pitchFamily="34" charset="-128"/>
              </a:rPr>
              <a:t>Disks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8229600" cy="5241925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A kind of </a:t>
            </a:r>
            <a:r>
              <a:rPr lang="en-US" sz="2400" dirty="0" smtClean="0">
                <a:ea typeface="ＭＳ Ｐゴシック" pitchFamily="34" charset="-128"/>
              </a:rPr>
              <a:t>memory</a:t>
            </a:r>
            <a:endParaRPr lang="en-US" sz="24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Information stored by magnetizing ferrite material on surface of rotating disk</a:t>
            </a:r>
          </a:p>
          <a:p>
            <a:r>
              <a:rPr lang="en-US" sz="2400" dirty="0" smtClean="0">
                <a:solidFill>
                  <a:schemeClr val="accent2"/>
                </a:solidFill>
                <a:ea typeface="ＭＳ Ｐゴシック" pitchFamily="34" charset="-128"/>
              </a:rPr>
              <a:t>Nonvolatile storage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retains its value without applying power to disk</a:t>
            </a:r>
            <a:r>
              <a:rPr lang="en-US" sz="2000" dirty="0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Main memory is volatile - only stores data when power is applied.</a:t>
            </a: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Two Types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Floppy disks – slower, less dense, removable, non-existent today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Hard Disk Drives  (HDD) – faster, more dense, non-removable. </a:t>
            </a:r>
          </a:p>
          <a:p>
            <a:r>
              <a:rPr lang="en-US" sz="2400" dirty="0" smtClean="0">
                <a:ea typeface="ＭＳ Ｐゴシック" pitchFamily="34" charset="-128"/>
              </a:rPr>
              <a:t>Purpose in computer systems (Hard Drive):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Long-term, inexpensive storage for </a:t>
            </a:r>
            <a:r>
              <a:rPr lang="en-US" sz="2000" dirty="0" smtClean="0">
                <a:ea typeface="ＭＳ Ｐゴシック" pitchFamily="34" charset="-128"/>
              </a:rPr>
              <a:t>files.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Layer in the memory hierarchy beyond main memory.</a:t>
            </a:r>
            <a:endParaRPr lang="en-US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Summary</a:t>
            </a:r>
            <a:endParaRPr lang="en-US" dirty="0"/>
          </a:p>
        </p:txBody>
      </p:sp>
      <p:sp>
        <p:nvSpPr>
          <p:cNvPr id="78" name="Content Placeholder 7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Logical-to-physical block mapping, parity striping, read-modify-write processing</a:t>
            </a:r>
          </a:p>
          <a:p>
            <a:r>
              <a:rPr lang="en-US" dirty="0" smtClean="0"/>
              <a:t>O</a:t>
            </a:r>
            <a:r>
              <a:rPr lang="en-US" dirty="0" smtClean="0"/>
              <a:t>rchestrating </a:t>
            </a:r>
            <a:r>
              <a:rPr lang="en-US" dirty="0" smtClean="0"/>
              <a:t>data staging between network interfaces, parity hardware, and file server interfaces</a:t>
            </a:r>
          </a:p>
          <a:p>
            <a:r>
              <a:rPr lang="en-US" dirty="0" smtClean="0"/>
              <a:t>Failed disk replacement, hot spares, background copies and backup</a:t>
            </a:r>
          </a:p>
          <a:p>
            <a:r>
              <a:rPr lang="en-US" dirty="0" smtClean="0"/>
              <a:t>Embedded log-structured file systems, compression on the fly</a:t>
            </a:r>
          </a:p>
          <a:p>
            <a:r>
              <a:rPr lang="en-US" dirty="0" smtClean="0"/>
              <a:t>Software complexity dominates hardware!</a:t>
            </a:r>
          </a:p>
          <a:p>
            <a:endParaRPr lang="en-US" dirty="0"/>
          </a:p>
        </p:txBody>
      </p:sp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9B57-72DE-5042-BFCD-D05D80327694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Summer 2011 </a:t>
            </a:r>
            <a:r>
              <a:rPr lang="en-US" dirty="0" smtClean="0"/>
              <a:t>-- Lecture #27</a:t>
            </a:r>
            <a:endParaRPr lang="en-US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Disks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Reliability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RAID</a:t>
            </a:r>
          </a:p>
          <a:p>
            <a:r>
              <a:rPr lang="en-US" sz="3600" dirty="0" smtClean="0"/>
              <a:t>Error Correcting Codes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2D5B5-5AAE-7948-A133-F6E0DD572AC9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  <a:r>
              <a:rPr lang="en-US" dirty="0" smtClean="0"/>
              <a:t> Detection/Correction Codes</a:t>
            </a:r>
            <a:endParaRPr lang="en-US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7450"/>
            <a:ext cx="8839200" cy="5243513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/>
              <a:t>Memory systems generate errors (accidentally flipped-bits)</a:t>
            </a:r>
          </a:p>
          <a:p>
            <a:pPr marL="742950" lvl="1" indent="-285750"/>
            <a:r>
              <a:rPr lang="en-US" dirty="0" err="1"/>
              <a:t>DRAMs</a:t>
            </a:r>
            <a:r>
              <a:rPr lang="en-US" dirty="0"/>
              <a:t> store very little charge per bit</a:t>
            </a:r>
          </a:p>
          <a:p>
            <a:pPr marL="742950" lvl="1" indent="-285750"/>
            <a:r>
              <a:rPr lang="en-US" dirty="0"/>
              <a:t>“Soft” errors occur occasionally when cells are struck by alpha particles or other environmental </a:t>
            </a:r>
            <a:r>
              <a:rPr lang="en-US" dirty="0" smtClean="0"/>
              <a:t>upsets</a:t>
            </a:r>
          </a:p>
          <a:p>
            <a:pPr marL="742950" lvl="1" indent="-285750"/>
            <a:r>
              <a:rPr lang="en-US" dirty="0" smtClean="0"/>
              <a:t>“Hard</a:t>
            </a:r>
            <a:r>
              <a:rPr lang="en-US" dirty="0"/>
              <a:t>” errors can occur when chips permanently fail.</a:t>
            </a:r>
          </a:p>
          <a:p>
            <a:pPr marL="742950" lvl="1" indent="-285750"/>
            <a:r>
              <a:rPr lang="en-US" dirty="0"/>
              <a:t>Problem gets worse as memories get denser and </a:t>
            </a:r>
            <a:r>
              <a:rPr lang="en-US" dirty="0" smtClean="0"/>
              <a:t>larger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7E92-6625-A245-A6D1-5BD378A9A0A0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Detection/Correction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Memories protected against failures with EDC/ECC</a:t>
            </a:r>
          </a:p>
          <a:p>
            <a:r>
              <a:rPr lang="en-US" dirty="0" smtClean="0"/>
              <a:t>Extra bits are added to each data-word</a:t>
            </a:r>
          </a:p>
          <a:p>
            <a:pPr lvl="1"/>
            <a:r>
              <a:rPr lang="en-US" dirty="0" smtClean="0"/>
              <a:t>Extra bits are a function of the data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 smtClean="0"/>
              <a:t>general, each possible data word value is mapped to a </a:t>
            </a:r>
            <a:r>
              <a:rPr lang="en-US" dirty="0" smtClean="0"/>
              <a:t>special “</a:t>
            </a:r>
            <a:r>
              <a:rPr lang="en-US" i="1" dirty="0" smtClean="0">
                <a:solidFill>
                  <a:srgbClr val="0000FF"/>
                </a:solidFill>
              </a:rPr>
              <a:t>code </a:t>
            </a:r>
            <a:r>
              <a:rPr lang="en-US" i="1" dirty="0" smtClean="0">
                <a:solidFill>
                  <a:srgbClr val="0000FF"/>
                </a:solidFill>
              </a:rPr>
              <a:t>word</a:t>
            </a:r>
            <a:r>
              <a:rPr lang="en-US" dirty="0" smtClean="0"/>
              <a:t>”.  A fault changes a valid code word to an invalid one - which can be detected.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868363" y="1158875"/>
            <a:ext cx="7208837" cy="3930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Detecting/Correcting </a:t>
            </a:r>
            <a:r>
              <a:rPr lang="en-US" dirty="0"/>
              <a:t>Code Concept</a:t>
            </a:r>
          </a:p>
        </p:txBody>
      </p:sp>
      <p:sp>
        <p:nvSpPr>
          <p:cNvPr id="83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5230813"/>
            <a:ext cx="7697787" cy="890587"/>
          </a:xfrm>
        </p:spPr>
        <p:txBody>
          <a:bodyPr>
            <a:noAutofit/>
          </a:bodyPr>
          <a:lstStyle/>
          <a:p>
            <a:r>
              <a:rPr lang="en-US" dirty="0"/>
              <a:t>Detection: bit pattern fails codeword check</a:t>
            </a:r>
          </a:p>
          <a:p>
            <a:r>
              <a:rPr lang="en-US" dirty="0"/>
              <a:t>Correction: map to nearest valid code word</a:t>
            </a:r>
          </a:p>
        </p:txBody>
      </p:sp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1355725" y="1274763"/>
            <a:ext cx="51196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Space of possible bit patterns (2</a:t>
            </a:r>
            <a:r>
              <a:rPr lang="en-US" sz="2400" baseline="30000"/>
              <a:t>N</a:t>
            </a:r>
            <a:r>
              <a:rPr lang="en-US" sz="2400"/>
              <a:t>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66813" y="1876955"/>
            <a:ext cx="6499225" cy="3227388"/>
            <a:chOff x="968" y="1718"/>
            <a:chExt cx="4094" cy="2033"/>
          </a:xfrm>
        </p:grpSpPr>
        <p:sp>
          <p:nvSpPr>
            <p:cNvPr id="839687" name="Oval 7"/>
            <p:cNvSpPr>
              <a:spLocks noChangeArrowheads="1"/>
            </p:cNvSpPr>
            <p:nvPr/>
          </p:nvSpPr>
          <p:spPr bwMode="auto">
            <a:xfrm>
              <a:off x="1354" y="1766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8" name="Oval 8"/>
            <p:cNvSpPr>
              <a:spLocks noChangeArrowheads="1"/>
            </p:cNvSpPr>
            <p:nvPr/>
          </p:nvSpPr>
          <p:spPr bwMode="auto">
            <a:xfrm>
              <a:off x="1335" y="292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9" name="Oval 9"/>
            <p:cNvSpPr>
              <a:spLocks noChangeArrowheads="1"/>
            </p:cNvSpPr>
            <p:nvPr/>
          </p:nvSpPr>
          <p:spPr bwMode="auto">
            <a:xfrm>
              <a:off x="2478" y="1795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0" name="Oval 10"/>
            <p:cNvSpPr>
              <a:spLocks noChangeArrowheads="1"/>
            </p:cNvSpPr>
            <p:nvPr/>
          </p:nvSpPr>
          <p:spPr bwMode="auto">
            <a:xfrm>
              <a:off x="2497" y="2851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1" name="Oval 11"/>
            <p:cNvSpPr>
              <a:spLocks noChangeArrowheads="1"/>
            </p:cNvSpPr>
            <p:nvPr/>
          </p:nvSpPr>
          <p:spPr bwMode="auto">
            <a:xfrm>
              <a:off x="3620" y="171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2" name="Oval 12"/>
            <p:cNvSpPr>
              <a:spLocks noChangeArrowheads="1"/>
            </p:cNvSpPr>
            <p:nvPr/>
          </p:nvSpPr>
          <p:spPr bwMode="auto">
            <a:xfrm>
              <a:off x="3792" y="2812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3" name="Text Box 13"/>
            <p:cNvSpPr txBox="1">
              <a:spLocks noChangeArrowheads="1"/>
            </p:cNvSpPr>
            <p:nvPr/>
          </p:nvSpPr>
          <p:spPr bwMode="auto">
            <a:xfrm>
              <a:off x="968" y="3150"/>
              <a:ext cx="4094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Sparse population of code words (2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M</a:t>
              </a:r>
              <a:r>
                <a:rPr lang="en-US" sz="2800" dirty="0">
                  <a:solidFill>
                    <a:srgbClr val="0332B7"/>
                  </a:solidFill>
                </a:rPr>
                <a:t> &lt;&lt; 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N</a:t>
              </a:r>
              <a:r>
                <a:rPr lang="en-US" sz="2800" dirty="0">
                  <a:solidFill>
                    <a:srgbClr val="0332B7"/>
                  </a:solidFill>
                </a:rPr>
                <a:t>)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    -   with identifiable signature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155421" y="2155827"/>
            <a:ext cx="4208462" cy="1423989"/>
            <a:chOff x="2457" y="1422"/>
            <a:chExt cx="2651" cy="897"/>
          </a:xfrm>
        </p:grpSpPr>
        <p:sp>
          <p:nvSpPr>
            <p:cNvPr id="839695" name="Freeform 15"/>
            <p:cNvSpPr>
              <a:spLocks/>
            </p:cNvSpPr>
            <p:nvPr/>
          </p:nvSpPr>
          <p:spPr bwMode="auto">
            <a:xfrm>
              <a:off x="2841" y="1422"/>
              <a:ext cx="237" cy="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" y="18"/>
                </a:cxn>
                <a:cxn ang="0">
                  <a:pos x="58" y="85"/>
                </a:cxn>
                <a:cxn ang="0">
                  <a:pos x="68" y="124"/>
                </a:cxn>
                <a:cxn ang="0">
                  <a:pos x="212" y="152"/>
                </a:cxn>
                <a:cxn ang="0">
                  <a:pos x="231" y="200"/>
                </a:cxn>
              </a:cxnLst>
              <a:rect l="0" t="0" r="r" b="b"/>
              <a:pathLst>
                <a:path w="237" h="200">
                  <a:moveTo>
                    <a:pt x="0" y="8"/>
                  </a:moveTo>
                  <a:cubicBezTo>
                    <a:pt x="23" y="11"/>
                    <a:pt x="54" y="0"/>
                    <a:pt x="68" y="18"/>
                  </a:cubicBezTo>
                  <a:cubicBezTo>
                    <a:pt x="82" y="36"/>
                    <a:pt x="58" y="62"/>
                    <a:pt x="58" y="85"/>
                  </a:cubicBezTo>
                  <a:cubicBezTo>
                    <a:pt x="58" y="98"/>
                    <a:pt x="60" y="113"/>
                    <a:pt x="68" y="124"/>
                  </a:cubicBezTo>
                  <a:cubicBezTo>
                    <a:pt x="80" y="139"/>
                    <a:pt x="209" y="152"/>
                    <a:pt x="212" y="152"/>
                  </a:cubicBezTo>
                  <a:cubicBezTo>
                    <a:pt x="237" y="179"/>
                    <a:pt x="231" y="163"/>
                    <a:pt x="231" y="2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6" name="Text Box 16"/>
            <p:cNvSpPr txBox="1">
              <a:spLocks noChangeArrowheads="1"/>
            </p:cNvSpPr>
            <p:nvPr/>
          </p:nvSpPr>
          <p:spPr bwMode="auto">
            <a:xfrm>
              <a:off x="2457" y="1718"/>
              <a:ext cx="2651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Error changes bit pattern to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non-code </a:t>
              </a: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764DF-19E5-B044-88B5-1866793C1D87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Bit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" y="5775960"/>
            <a:ext cx="8663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Hamming Distance: Number of bits that differ between two values.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 2: Detection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1 bit error goes to another valid code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½ codes are valid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8268" y="1693332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5736" y="387773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39737" y="2709328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 3: Correction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No 2 bit error goes to another valid code; 1 bit error near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1/4 </a:t>
            </a:r>
            <a:r>
              <a:rPr lang="en-US" sz="2800" dirty="0" smtClean="0"/>
              <a:t>codes are valid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9602" y="1676396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891529" y="2139710"/>
            <a:ext cx="5390738" cy="3620585"/>
            <a:chOff x="891529" y="2139710"/>
            <a:chExt cx="5390738" cy="3620585"/>
          </a:xfrm>
        </p:grpSpPr>
        <p:sp>
          <p:nvSpPr>
            <p:cNvPr id="18" name="Freeform 17"/>
            <p:cNvSpPr/>
            <p:nvPr/>
          </p:nvSpPr>
          <p:spPr>
            <a:xfrm>
              <a:off x="1439333" y="2139710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1529" y="3759199"/>
              <a:ext cx="15930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000</a:t>
              </a:r>
            </a:p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(one 1)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2658532" y="1089843"/>
            <a:ext cx="5241700" cy="3620585"/>
            <a:chOff x="2658532" y="1089843"/>
            <a:chExt cx="5241700" cy="3620585"/>
          </a:xfrm>
        </p:grpSpPr>
        <p:sp>
          <p:nvSpPr>
            <p:cNvPr id="23" name="Freeform 22"/>
            <p:cNvSpPr/>
            <p:nvPr/>
          </p:nvSpPr>
          <p:spPr>
            <a:xfrm>
              <a:off x="2658532" y="1089843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14805" y="1896532"/>
              <a:ext cx="15854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0000FF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111</a:t>
              </a:r>
            </a:p>
            <a:p>
              <a:r>
                <a:rPr lang="en-US" sz="3200" i="1" dirty="0" smtClean="0">
                  <a:solidFill>
                    <a:srgbClr val="0000FF"/>
                  </a:solidFill>
                </a:rPr>
                <a:t>(one 0)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Block Code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5466"/>
            <a:ext cx="8610600" cy="499533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Hamming distance = difference in </a:t>
            </a:r>
            <a:r>
              <a:rPr lang="en-US" dirty="0" smtClean="0">
                <a:solidFill>
                  <a:srgbClr val="0000FF"/>
                </a:solidFill>
              </a:rPr>
              <a:t># of bits</a:t>
            </a:r>
          </a:p>
          <a:p>
            <a:pPr>
              <a:defRPr/>
            </a:pPr>
            <a:r>
              <a:rPr lang="en-US" dirty="0" err="1" smtClean="0"/>
              <a:t>p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11, </a:t>
            </a:r>
            <a:r>
              <a:rPr lang="en-US" dirty="0" err="1" smtClean="0"/>
              <a:t>q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11, Ham. distance (</a:t>
            </a:r>
            <a:r>
              <a:rPr lang="en-US" dirty="0" err="1" smtClean="0"/>
              <a:t>p,q</a:t>
            </a:r>
            <a:r>
              <a:rPr lang="en-US" dirty="0" smtClean="0"/>
              <a:t>) = 2</a:t>
            </a:r>
          </a:p>
          <a:p>
            <a:pPr>
              <a:defRPr/>
            </a:pPr>
            <a:r>
              <a:rPr lang="en-US" dirty="0" smtClean="0"/>
              <a:t>p = 011011, </a:t>
            </a:r>
            <a:br>
              <a:rPr lang="en-US" dirty="0" smtClean="0"/>
            </a:br>
            <a:r>
              <a:rPr lang="en-US" dirty="0" err="1" smtClean="0"/>
              <a:t>q</a:t>
            </a:r>
            <a:r>
              <a:rPr lang="en-US" dirty="0" smtClean="0"/>
              <a:t> = 110001, </a:t>
            </a:r>
            <a:br>
              <a:rPr lang="en-US" dirty="0" smtClean="0"/>
            </a:br>
            <a:r>
              <a:rPr lang="en-US" dirty="0" smtClean="0"/>
              <a:t>distance (</a:t>
            </a:r>
            <a:r>
              <a:rPr lang="en-US" dirty="0" err="1" smtClean="0"/>
              <a:t>p,q</a:t>
            </a:r>
            <a:r>
              <a:rPr lang="en-US" dirty="0" smtClean="0"/>
              <a:t>) = ?</a:t>
            </a:r>
          </a:p>
          <a:p>
            <a:pPr>
              <a:defRPr/>
            </a:pPr>
            <a:r>
              <a:rPr lang="en-US" dirty="0" smtClean="0"/>
              <a:t>Can think of extra bits as creating</a:t>
            </a:r>
            <a:br>
              <a:rPr lang="en-US" dirty="0" smtClean="0"/>
            </a:br>
            <a:r>
              <a:rPr lang="en-US" dirty="0" smtClean="0"/>
              <a:t>a code with the data</a:t>
            </a:r>
          </a:p>
          <a:p>
            <a:pPr>
              <a:defRPr/>
            </a:pPr>
            <a:r>
              <a:rPr lang="en-US" dirty="0" smtClean="0"/>
              <a:t>What if minimum distance </a:t>
            </a:r>
            <a:br>
              <a:rPr lang="en-US" dirty="0" smtClean="0"/>
            </a:br>
            <a:r>
              <a:rPr lang="en-US" dirty="0" smtClean="0"/>
              <a:t>between members of code is 2</a:t>
            </a:r>
            <a:br>
              <a:rPr lang="en-US" dirty="0" smtClean="0"/>
            </a:br>
            <a:r>
              <a:rPr lang="en-US" dirty="0" smtClean="0"/>
              <a:t>and get a 1 bit error?</a:t>
            </a:r>
          </a:p>
        </p:txBody>
      </p:sp>
      <p:pic>
        <p:nvPicPr>
          <p:cNvPr id="4" name="Picture 3" descr="hamm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054" y="2794000"/>
            <a:ext cx="2387261" cy="321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7353" y="6129866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Hamming, 1915-98</a:t>
            </a:r>
          </a:p>
          <a:p>
            <a:r>
              <a:rPr lang="en-US" dirty="0" smtClean="0"/>
              <a:t>Turing Award Winner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6600B-B537-8F42-B65E-A8AD6AB0C9EE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Parity: Simple </a:t>
            </a:r>
            <a:r>
              <a:rPr lang="en-US" dirty="0"/>
              <a:t>Error Detection Coding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328738"/>
            <a:ext cx="4383088" cy="187166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/>
              <a:t>Each data value, before it is written to memory is “tagged” with an extra bit to force the stored word to have </a:t>
            </a:r>
            <a:r>
              <a:rPr lang="en-US" sz="2400" i="1" dirty="0">
                <a:solidFill>
                  <a:srgbClr val="0000FF"/>
                </a:solidFill>
              </a:rPr>
              <a:t>even parity</a:t>
            </a:r>
            <a:r>
              <a:rPr lang="en-US" sz="2400" dirty="0"/>
              <a:t>:</a:t>
            </a:r>
          </a:p>
        </p:txBody>
      </p:sp>
      <p:sp>
        <p:nvSpPr>
          <p:cNvPr id="840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435100"/>
            <a:ext cx="4048125" cy="1643063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Each word, as it is read from memory is “checked” by finding its parity (including the parity bit).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3107261"/>
            <a:ext cx="2614613" cy="1417638"/>
            <a:chOff x="624" y="1920"/>
            <a:chExt cx="1647" cy="893"/>
          </a:xfrm>
        </p:grpSpPr>
        <p:sp>
          <p:nvSpPr>
            <p:cNvPr id="840711" name="Text Box 7"/>
            <p:cNvSpPr txBox="1">
              <a:spLocks noChangeArrowheads="1"/>
            </p:cNvSpPr>
            <p:nvPr/>
          </p:nvSpPr>
          <p:spPr bwMode="auto">
            <a:xfrm>
              <a:off x="624" y="1920"/>
              <a:ext cx="16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7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6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5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4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3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2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1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0</a:t>
              </a:r>
              <a:r>
                <a:rPr lang="en-US" sz="2400" b="0">
                  <a:solidFill>
                    <a:schemeClr val="tx1"/>
                  </a:solidFill>
                </a:rPr>
                <a:t>p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48" y="2448"/>
              <a:ext cx="266" cy="365"/>
              <a:chOff x="1286" y="2314"/>
              <a:chExt cx="266" cy="365"/>
            </a:xfrm>
          </p:grpSpPr>
          <p:sp>
            <p:nvSpPr>
              <p:cNvPr id="840713" name="Text Box 9"/>
              <p:cNvSpPr txBox="1">
                <a:spLocks noChangeArrowheads="1"/>
              </p:cNvSpPr>
              <p:nvPr/>
            </p:nvSpPr>
            <p:spPr bwMode="auto">
              <a:xfrm>
                <a:off x="1286" y="2314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>
                    <a:solidFill>
                      <a:schemeClr val="tx1"/>
                    </a:solidFill>
                  </a:rPr>
                  <a:t>+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14" name="Oval 10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15" name="Line 11"/>
            <p:cNvSpPr>
              <a:spLocks noChangeShapeType="1"/>
            </p:cNvSpPr>
            <p:nvPr/>
          </p:nvSpPr>
          <p:spPr bwMode="auto">
            <a:xfrm flipV="1">
              <a:off x="1536" y="2208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6" name="Line 12"/>
            <p:cNvSpPr>
              <a:spLocks noChangeShapeType="1"/>
            </p:cNvSpPr>
            <p:nvPr/>
          </p:nvSpPr>
          <p:spPr bwMode="auto">
            <a:xfrm flipH="1">
              <a:off x="1584" y="220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7" name="Line 13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8" name="Line 14"/>
            <p:cNvSpPr>
              <a:spLocks noChangeShapeType="1"/>
            </p:cNvSpPr>
            <p:nvPr/>
          </p:nvSpPr>
          <p:spPr bwMode="auto">
            <a:xfrm flipH="1">
              <a:off x="1488" y="216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9" name="Line 15"/>
            <p:cNvSpPr>
              <a:spLocks noChangeShapeType="1"/>
            </p:cNvSpPr>
            <p:nvPr/>
          </p:nvSpPr>
          <p:spPr bwMode="auto">
            <a:xfrm flipH="1">
              <a:off x="144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0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1" name="Line 17"/>
            <p:cNvSpPr>
              <a:spLocks noChangeShapeType="1"/>
            </p:cNvSpPr>
            <p:nvPr/>
          </p:nvSpPr>
          <p:spPr bwMode="auto">
            <a:xfrm>
              <a:off x="1104" y="220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2" name="Line 18"/>
            <p:cNvSpPr>
              <a:spLocks noChangeShapeType="1"/>
            </p:cNvSpPr>
            <p:nvPr/>
          </p:nvSpPr>
          <p:spPr bwMode="auto">
            <a:xfrm>
              <a:off x="912" y="216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3" name="Line 19"/>
            <p:cNvSpPr>
              <a:spLocks noChangeShapeType="1"/>
            </p:cNvSpPr>
            <p:nvPr/>
          </p:nvSpPr>
          <p:spPr bwMode="auto">
            <a:xfrm>
              <a:off x="768" y="220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0200" y="2904065"/>
            <a:ext cx="2614613" cy="1944688"/>
            <a:chOff x="5410200" y="3107261"/>
            <a:chExt cx="2614613" cy="1944688"/>
          </a:xfrm>
        </p:grpSpPr>
        <p:sp>
          <p:nvSpPr>
            <p:cNvPr id="840725" name="Text Box 21"/>
            <p:cNvSpPr txBox="1">
              <a:spLocks noChangeArrowheads="1"/>
            </p:cNvSpPr>
            <p:nvPr/>
          </p:nvSpPr>
          <p:spPr bwMode="auto">
            <a:xfrm>
              <a:off x="5410200" y="3107261"/>
              <a:ext cx="2614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7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6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5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4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3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2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1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0</a:t>
              </a:r>
              <a:r>
                <a:rPr lang="en-US" sz="2400" b="0" dirty="0">
                  <a:solidFill>
                    <a:schemeClr val="tx1"/>
                  </a:solidFill>
                </a:rPr>
                <a:t>p</a:t>
              </a: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400800" y="3945461"/>
              <a:ext cx="422275" cy="579438"/>
              <a:chOff x="1286" y="2314"/>
              <a:chExt cx="266" cy="365"/>
            </a:xfrm>
          </p:grpSpPr>
          <p:sp>
            <p:nvSpPr>
              <p:cNvPr id="840727" name="Text Box 23"/>
              <p:cNvSpPr txBox="1">
                <a:spLocks noChangeArrowheads="1"/>
              </p:cNvSpPr>
              <p:nvPr/>
            </p:nvSpPr>
            <p:spPr bwMode="auto">
              <a:xfrm>
                <a:off x="1286" y="2314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>
                    <a:solidFill>
                      <a:schemeClr val="tx1"/>
                    </a:solidFill>
                  </a:rPr>
                  <a:t>+</a:t>
                </a:r>
                <a:endParaRPr lang="en-US" sz="2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28" name="Oval 24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29" name="Line 25"/>
            <p:cNvSpPr>
              <a:spLocks noChangeShapeType="1"/>
            </p:cNvSpPr>
            <p:nvPr/>
          </p:nvSpPr>
          <p:spPr bwMode="auto">
            <a:xfrm flipV="1">
              <a:off x="6858000" y="3564461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0" name="Line 26"/>
            <p:cNvSpPr>
              <a:spLocks noChangeShapeType="1"/>
            </p:cNvSpPr>
            <p:nvPr/>
          </p:nvSpPr>
          <p:spPr bwMode="auto">
            <a:xfrm flipH="1">
              <a:off x="6934200" y="356446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1" name="Line 27"/>
            <p:cNvSpPr>
              <a:spLocks noChangeShapeType="1"/>
            </p:cNvSpPr>
            <p:nvPr/>
          </p:nvSpPr>
          <p:spPr bwMode="auto">
            <a:xfrm flipH="1">
              <a:off x="6858000" y="3564461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2" name="Line 28"/>
            <p:cNvSpPr>
              <a:spLocks noChangeShapeType="1"/>
            </p:cNvSpPr>
            <p:nvPr/>
          </p:nvSpPr>
          <p:spPr bwMode="auto">
            <a:xfrm flipH="1">
              <a:off x="6781800" y="3488261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3" name="Line 29"/>
            <p:cNvSpPr>
              <a:spLocks noChangeShapeType="1"/>
            </p:cNvSpPr>
            <p:nvPr/>
          </p:nvSpPr>
          <p:spPr bwMode="auto">
            <a:xfrm flipH="1">
              <a:off x="6705600" y="356446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4" name="Line 30"/>
            <p:cNvSpPr>
              <a:spLocks noChangeShapeType="1"/>
            </p:cNvSpPr>
            <p:nvPr/>
          </p:nvSpPr>
          <p:spPr bwMode="auto">
            <a:xfrm>
              <a:off x="6477000" y="3564461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5" name="Line 31"/>
            <p:cNvSpPr>
              <a:spLocks noChangeShapeType="1"/>
            </p:cNvSpPr>
            <p:nvPr/>
          </p:nvSpPr>
          <p:spPr bwMode="auto">
            <a:xfrm>
              <a:off x="6172200" y="3564461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6" name="Line 32"/>
            <p:cNvSpPr>
              <a:spLocks noChangeShapeType="1"/>
            </p:cNvSpPr>
            <p:nvPr/>
          </p:nvSpPr>
          <p:spPr bwMode="auto">
            <a:xfrm>
              <a:off x="5867400" y="3488261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7" name="Line 33"/>
            <p:cNvSpPr>
              <a:spLocks noChangeShapeType="1"/>
            </p:cNvSpPr>
            <p:nvPr/>
          </p:nvSpPr>
          <p:spPr bwMode="auto">
            <a:xfrm>
              <a:off x="5638800" y="3564461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8" name="Line 34"/>
            <p:cNvSpPr>
              <a:spLocks noChangeShapeType="1"/>
            </p:cNvSpPr>
            <p:nvPr/>
          </p:nvSpPr>
          <p:spPr bwMode="auto">
            <a:xfrm>
              <a:off x="6610350" y="442171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9" name="Text Box 35"/>
            <p:cNvSpPr txBox="1">
              <a:spLocks noChangeArrowheads="1"/>
            </p:cNvSpPr>
            <p:nvPr/>
          </p:nvSpPr>
          <p:spPr bwMode="auto">
            <a:xfrm>
              <a:off x="6445250" y="4594749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840740" name="Rectangle 36"/>
          <p:cNvSpPr>
            <a:spLocks noChangeArrowheads="1"/>
          </p:cNvSpPr>
          <p:nvPr/>
        </p:nvSpPr>
        <p:spPr bwMode="auto">
          <a:xfrm>
            <a:off x="0" y="4529666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/>
              <a:t>Minimum Hamming distance of parity code is 2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non-zero parity indicates an error occurred: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2 errors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(on different bits) is not detected (nor any even number of errors)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odd numbers of errors are detected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.</a:t>
            </a:r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DA4-6A64-B344-89FE-847D335AA635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8" grpId="0" build="p"/>
      <p:bldP spid="8407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0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0075" cy="4905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pitchFamily="34" charset="-128"/>
              </a:rPr>
              <a:t>Photo of Disk Head, Arm, Actuator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6788" y="1028700"/>
            <a:ext cx="7200900" cy="567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38916" name="Text Box 4"/>
          <p:cNvSpPr txBox="1">
            <a:spLocks noChangeArrowheads="1"/>
          </p:cNvSpPr>
          <p:nvPr/>
        </p:nvSpPr>
        <p:spPr bwMode="auto">
          <a:xfrm>
            <a:off x="1243013" y="3105150"/>
            <a:ext cx="166052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Actuator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38917" name="Text Box 5"/>
          <p:cNvSpPr txBox="1">
            <a:spLocks noChangeArrowheads="1"/>
          </p:cNvSpPr>
          <p:nvPr/>
        </p:nvSpPr>
        <p:spPr bwMode="auto">
          <a:xfrm>
            <a:off x="3395663" y="1524000"/>
            <a:ext cx="903287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Arm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3238918" name="Text Box 6"/>
          <p:cNvSpPr txBox="1">
            <a:spLocks noChangeArrowheads="1"/>
          </p:cNvSpPr>
          <p:nvPr/>
        </p:nvSpPr>
        <p:spPr bwMode="auto">
          <a:xfrm>
            <a:off x="5910263" y="2438400"/>
            <a:ext cx="1062037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Head</a:t>
            </a:r>
            <a:endParaRPr lang="en-US" sz="2000">
              <a:solidFill>
                <a:srgbClr val="0000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95663" y="3228975"/>
            <a:ext cx="3627437" cy="2590800"/>
            <a:chOff x="2112" y="1890"/>
            <a:chExt cx="2285" cy="1632"/>
          </a:xfrm>
        </p:grpSpPr>
        <p:sp>
          <p:nvSpPr>
            <p:cNvPr id="39945" name="Text Box 8"/>
            <p:cNvSpPr txBox="1">
              <a:spLocks noChangeArrowheads="1"/>
            </p:cNvSpPr>
            <p:nvPr/>
          </p:nvSpPr>
          <p:spPr bwMode="auto">
            <a:xfrm>
              <a:off x="2785" y="2430"/>
              <a:ext cx="1612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Platters (1-12)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 rot="-10734569">
              <a:off x="2112" y="1890"/>
              <a:ext cx="672" cy="1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400">
                  <a:solidFill>
                    <a:srgbClr val="0000FF"/>
                  </a:solidFill>
                </a:rPr>
                <a:t>{</a:t>
              </a:r>
              <a:endParaRPr lang="en-US" sz="9600">
                <a:solidFill>
                  <a:srgbClr val="0000FF"/>
                </a:solidFill>
                <a:latin typeface="Arial" pitchFamily="34" charset="0"/>
              </a:endParaRPr>
            </a:p>
          </p:txBody>
        </p:sp>
      </p:grpSp>
      <p:sp>
        <p:nvSpPr>
          <p:cNvPr id="3238922" name="Text Box 10"/>
          <p:cNvSpPr txBox="1">
            <a:spLocks noChangeArrowheads="1"/>
          </p:cNvSpPr>
          <p:nvPr/>
        </p:nvSpPr>
        <p:spPr bwMode="auto">
          <a:xfrm>
            <a:off x="7391400" y="762000"/>
            <a:ext cx="1481138" cy="523875"/>
          </a:xfrm>
          <a:prstGeom prst="rect">
            <a:avLst/>
          </a:prstGeom>
          <a:solidFill>
            <a:schemeClr val="bg1">
              <a:alpha val="70979"/>
            </a:schemeClr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Spindle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8916" grpId="0" build="p" autoUpdateAnimBg="0"/>
      <p:bldP spid="3238917" grpId="0" build="p" autoUpdateAnimBg="0"/>
      <p:bldP spid="3238918" grpId="0" build="p" autoUpdateAnimBg="0"/>
      <p:bldP spid="3238922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0101 0101</a:t>
            </a:r>
          </a:p>
          <a:p>
            <a:r>
              <a:rPr lang="en-US" dirty="0" smtClean="0"/>
              <a:t>4 ones, even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0101 0101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keep parity even</a:t>
            </a:r>
          </a:p>
          <a:p>
            <a:r>
              <a:rPr lang="en-US" dirty="0" smtClean="0"/>
              <a:t>Data 0101 0111</a:t>
            </a:r>
          </a:p>
          <a:p>
            <a:r>
              <a:rPr lang="en-US" dirty="0" smtClean="0"/>
              <a:t>5 ones, odd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0101 0111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make parity even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0101 0101 0</a:t>
            </a:r>
          </a:p>
          <a:p>
            <a:r>
              <a:rPr lang="en-US" dirty="0" smtClean="0"/>
              <a:t>4 ones =&gt; even parity, so no error</a:t>
            </a:r>
          </a:p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1101 0101 0</a:t>
            </a:r>
          </a:p>
          <a:p>
            <a:r>
              <a:rPr lang="en-US" dirty="0" smtClean="0"/>
              <a:t>5 ones =&gt; odd parity, </a:t>
            </a:r>
            <a:br>
              <a:rPr lang="en-US" dirty="0" smtClean="0"/>
            </a:br>
            <a:r>
              <a:rPr lang="en-US" dirty="0" smtClean="0"/>
              <a:t>so error</a:t>
            </a:r>
          </a:p>
          <a:p>
            <a:r>
              <a:rPr lang="en-US" dirty="0" smtClean="0"/>
              <a:t>What if error in parity bit?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3522-FA3A-624B-853D-CC86160BDA03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 want to Correct 1 Error?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correct if minimum distance is 2?</a:t>
            </a:r>
          </a:p>
          <a:p>
            <a:r>
              <a:rPr lang="en-US" dirty="0" smtClean="0"/>
              <a:t>What must minimum Hamming Distance be?</a:t>
            </a:r>
          </a:p>
          <a:p>
            <a:r>
              <a:rPr lang="en-US" dirty="0" smtClean="0"/>
              <a:t>Richard Hamming came up with simple to understand mapping to allow Error Correction at minimum distance of 3 </a:t>
            </a:r>
          </a:p>
          <a:p>
            <a:r>
              <a:rPr lang="en-US" dirty="0" smtClean="0"/>
              <a:t>Called Hamming ECC for Error Correction </a:t>
            </a:r>
            <a:r>
              <a:rPr lang="en-US" dirty="0" smtClean="0"/>
              <a:t>Code</a:t>
            </a:r>
          </a:p>
          <a:p>
            <a:r>
              <a:rPr lang="en-US" dirty="0" smtClean="0"/>
              <a:t>We won’t go ove</a:t>
            </a:r>
            <a:r>
              <a:rPr lang="en-US" dirty="0" smtClean="0"/>
              <a:t>r the details during lecture, check bonus slides at end.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030F-8A0E-9C4A-AE8A-1306A7AD9707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1200"/>
            <a:ext cx="4809067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Hamming Single </a:t>
            </a:r>
            <a:br>
              <a:rPr lang="en-US" sz="3200" dirty="0" smtClean="0"/>
            </a:br>
            <a:r>
              <a:rPr lang="en-US" sz="3200" dirty="0" smtClean="0"/>
              <a:t>Error Correction </a:t>
            </a:r>
            <a:br>
              <a:rPr lang="en-US" sz="3200" dirty="0" smtClean="0"/>
            </a:br>
            <a:r>
              <a:rPr lang="en-US" sz="3200" dirty="0" smtClean="0"/>
              <a:t>+ Double </a:t>
            </a:r>
            <a:br>
              <a:rPr lang="en-US" sz="3200" dirty="0" smtClean="0"/>
            </a:br>
            <a:r>
              <a:rPr lang="en-US" sz="3200" dirty="0" smtClean="0"/>
              <a:t>Error </a:t>
            </a:r>
            <a:r>
              <a:rPr lang="en-US" sz="3200" dirty="0" smtClean="0"/>
              <a:t>Detection:</a:t>
            </a:r>
            <a:br>
              <a:rPr lang="en-US" sz="3200" dirty="0" smtClean="0"/>
            </a:br>
            <a:r>
              <a:rPr lang="en-US" sz="3200" dirty="0" smtClean="0"/>
              <a:t>Hamming Distance 4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 descr="Hamming_distance_4_bit_binary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339849"/>
            <a:ext cx="7208616" cy="438361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74800" y="5080000"/>
            <a:ext cx="321733" cy="3217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2966156"/>
            <a:ext cx="6434667" cy="3631327"/>
            <a:chOff x="0" y="2966156"/>
            <a:chExt cx="6434667" cy="3631327"/>
          </a:xfrm>
        </p:grpSpPr>
        <p:sp>
          <p:nvSpPr>
            <p:cNvPr id="10" name="TextBox 9"/>
            <p:cNvSpPr txBox="1"/>
            <p:nvPr/>
          </p:nvSpPr>
          <p:spPr>
            <a:xfrm>
              <a:off x="0" y="5520265"/>
              <a:ext cx="320947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1 bit error (one 1)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Nearest 0000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4267" y="29661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7213601" y="1473199"/>
            <a:ext cx="338668" cy="355596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929466" y="321731"/>
            <a:ext cx="6214534" cy="3807791"/>
            <a:chOff x="2929466" y="321731"/>
            <a:chExt cx="6214534" cy="3807791"/>
          </a:xfrm>
        </p:grpSpPr>
        <p:sp>
          <p:nvSpPr>
            <p:cNvPr id="14" name="Freeform 13"/>
            <p:cNvSpPr/>
            <p:nvPr/>
          </p:nvSpPr>
          <p:spPr>
            <a:xfrm rot="10800000">
              <a:off x="2929466" y="5277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0000FF">
                <a:alpha val="10000"/>
              </a:srgb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1333" y="321731"/>
              <a:ext cx="3132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0000FF"/>
                  </a:solidFill>
                </a:rPr>
                <a:t>1 bit error (one 0)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Nearest 1111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24221" y="1856238"/>
            <a:ext cx="7884482" cy="4727065"/>
            <a:chOff x="1424221" y="1856238"/>
            <a:chExt cx="7884482" cy="4727065"/>
          </a:xfrm>
        </p:grpSpPr>
        <p:sp>
          <p:nvSpPr>
            <p:cNvPr id="21" name="Freeform 20"/>
            <p:cNvSpPr/>
            <p:nvPr/>
          </p:nvSpPr>
          <p:spPr>
            <a:xfrm>
              <a:off x="1424221" y="1856238"/>
              <a:ext cx="6101881" cy="3376162"/>
            </a:xfrm>
            <a:custGeom>
              <a:avLst/>
              <a:gdLst>
                <a:gd name="connsiteX0" fmla="*/ 743246 w 6101881"/>
                <a:gd name="connsiteY0" fmla="*/ 1699762 h 3376162"/>
                <a:gd name="connsiteX1" fmla="*/ 658579 w 6101881"/>
                <a:gd name="connsiteY1" fmla="*/ 1581229 h 3376162"/>
                <a:gd name="connsiteX2" fmla="*/ 607779 w 6101881"/>
                <a:gd name="connsiteY2" fmla="*/ 1547362 h 3376162"/>
                <a:gd name="connsiteX3" fmla="*/ 556979 w 6101881"/>
                <a:gd name="connsiteY3" fmla="*/ 1496562 h 3376162"/>
                <a:gd name="connsiteX4" fmla="*/ 506179 w 6101881"/>
                <a:gd name="connsiteY4" fmla="*/ 1479629 h 3376162"/>
                <a:gd name="connsiteX5" fmla="*/ 370712 w 6101881"/>
                <a:gd name="connsiteY5" fmla="*/ 1378029 h 3376162"/>
                <a:gd name="connsiteX6" fmla="*/ 302979 w 6101881"/>
                <a:gd name="connsiteY6" fmla="*/ 1259495 h 3376162"/>
                <a:gd name="connsiteX7" fmla="*/ 252179 w 6101881"/>
                <a:gd name="connsiteY7" fmla="*/ 1208695 h 3376162"/>
                <a:gd name="connsiteX8" fmla="*/ 218312 w 6101881"/>
                <a:gd name="connsiteY8" fmla="*/ 1157895 h 3376162"/>
                <a:gd name="connsiteX9" fmla="*/ 167512 w 6101881"/>
                <a:gd name="connsiteY9" fmla="*/ 1090162 h 3376162"/>
                <a:gd name="connsiteX10" fmla="*/ 116712 w 6101881"/>
                <a:gd name="connsiteY10" fmla="*/ 954695 h 3376162"/>
                <a:gd name="connsiteX11" fmla="*/ 82846 w 6101881"/>
                <a:gd name="connsiteY11" fmla="*/ 903895 h 3376162"/>
                <a:gd name="connsiteX12" fmla="*/ 15112 w 6101881"/>
                <a:gd name="connsiteY12" fmla="*/ 768429 h 3376162"/>
                <a:gd name="connsiteX13" fmla="*/ 32046 w 6101881"/>
                <a:gd name="connsiteY13" fmla="*/ 649895 h 3376162"/>
                <a:gd name="connsiteX14" fmla="*/ 65912 w 6101881"/>
                <a:gd name="connsiteY14" fmla="*/ 599095 h 3376162"/>
                <a:gd name="connsiteX15" fmla="*/ 116712 w 6101881"/>
                <a:gd name="connsiteY15" fmla="*/ 565229 h 3376162"/>
                <a:gd name="connsiteX16" fmla="*/ 319912 w 6101881"/>
                <a:gd name="connsiteY16" fmla="*/ 531362 h 3376162"/>
                <a:gd name="connsiteX17" fmla="*/ 607779 w 6101881"/>
                <a:gd name="connsiteY17" fmla="*/ 548295 h 3376162"/>
                <a:gd name="connsiteX18" fmla="*/ 709379 w 6101881"/>
                <a:gd name="connsiteY18" fmla="*/ 582162 h 3376162"/>
                <a:gd name="connsiteX19" fmla="*/ 827912 w 6101881"/>
                <a:gd name="connsiteY19" fmla="*/ 666829 h 3376162"/>
                <a:gd name="connsiteX20" fmla="*/ 861779 w 6101881"/>
                <a:gd name="connsiteY20" fmla="*/ 717629 h 3376162"/>
                <a:gd name="connsiteX21" fmla="*/ 912579 w 6101881"/>
                <a:gd name="connsiteY21" fmla="*/ 751495 h 3376162"/>
                <a:gd name="connsiteX22" fmla="*/ 963379 w 6101881"/>
                <a:gd name="connsiteY22" fmla="*/ 802295 h 3376162"/>
                <a:gd name="connsiteX23" fmla="*/ 1031112 w 6101881"/>
                <a:gd name="connsiteY23" fmla="*/ 853095 h 3376162"/>
                <a:gd name="connsiteX24" fmla="*/ 1081912 w 6101881"/>
                <a:gd name="connsiteY24" fmla="*/ 920829 h 3376162"/>
                <a:gd name="connsiteX25" fmla="*/ 1200446 w 6101881"/>
                <a:gd name="connsiteY25" fmla="*/ 1039362 h 3376162"/>
                <a:gd name="connsiteX26" fmla="*/ 1268179 w 6101881"/>
                <a:gd name="connsiteY26" fmla="*/ 1124029 h 3376162"/>
                <a:gd name="connsiteX27" fmla="*/ 1352846 w 6101881"/>
                <a:gd name="connsiteY27" fmla="*/ 1174829 h 3376162"/>
                <a:gd name="connsiteX28" fmla="*/ 1488312 w 6101881"/>
                <a:gd name="connsiteY28" fmla="*/ 1242562 h 3376162"/>
                <a:gd name="connsiteX29" fmla="*/ 1623779 w 6101881"/>
                <a:gd name="connsiteY29" fmla="*/ 1327229 h 3376162"/>
                <a:gd name="connsiteX30" fmla="*/ 1776179 w 6101881"/>
                <a:gd name="connsiteY30" fmla="*/ 1411895 h 3376162"/>
                <a:gd name="connsiteX31" fmla="*/ 1928579 w 6101881"/>
                <a:gd name="connsiteY31" fmla="*/ 1496562 h 3376162"/>
                <a:gd name="connsiteX32" fmla="*/ 2030179 w 6101881"/>
                <a:gd name="connsiteY32" fmla="*/ 1564295 h 3376162"/>
                <a:gd name="connsiteX33" fmla="*/ 2114846 w 6101881"/>
                <a:gd name="connsiteY33" fmla="*/ 1615095 h 3376162"/>
                <a:gd name="connsiteX34" fmla="*/ 2165646 w 6101881"/>
                <a:gd name="connsiteY34" fmla="*/ 1648962 h 3376162"/>
                <a:gd name="connsiteX35" fmla="*/ 2267246 w 6101881"/>
                <a:gd name="connsiteY35" fmla="*/ 1682829 h 3376162"/>
                <a:gd name="connsiteX36" fmla="*/ 2436579 w 6101881"/>
                <a:gd name="connsiteY36" fmla="*/ 1784429 h 3376162"/>
                <a:gd name="connsiteX37" fmla="*/ 2487379 w 6101881"/>
                <a:gd name="connsiteY37" fmla="*/ 1801362 h 3376162"/>
                <a:gd name="connsiteX38" fmla="*/ 2961512 w 6101881"/>
                <a:gd name="connsiteY38" fmla="*/ 1767495 h 3376162"/>
                <a:gd name="connsiteX39" fmla="*/ 3130846 w 6101881"/>
                <a:gd name="connsiteY39" fmla="*/ 1665895 h 3376162"/>
                <a:gd name="connsiteX40" fmla="*/ 3181646 w 6101881"/>
                <a:gd name="connsiteY40" fmla="*/ 1632029 h 3376162"/>
                <a:gd name="connsiteX41" fmla="*/ 3232446 w 6101881"/>
                <a:gd name="connsiteY41" fmla="*/ 1598162 h 3376162"/>
                <a:gd name="connsiteX42" fmla="*/ 3266312 w 6101881"/>
                <a:gd name="connsiteY42" fmla="*/ 1530429 h 3376162"/>
                <a:gd name="connsiteX43" fmla="*/ 3300179 w 6101881"/>
                <a:gd name="connsiteY43" fmla="*/ 1428829 h 3376162"/>
                <a:gd name="connsiteX44" fmla="*/ 3266312 w 6101881"/>
                <a:gd name="connsiteY44" fmla="*/ 1344162 h 3376162"/>
                <a:gd name="connsiteX45" fmla="*/ 3215512 w 6101881"/>
                <a:gd name="connsiteY45" fmla="*/ 1310295 h 3376162"/>
                <a:gd name="connsiteX46" fmla="*/ 3147779 w 6101881"/>
                <a:gd name="connsiteY46" fmla="*/ 1225629 h 3376162"/>
                <a:gd name="connsiteX47" fmla="*/ 3113912 w 6101881"/>
                <a:gd name="connsiteY47" fmla="*/ 1157895 h 3376162"/>
                <a:gd name="connsiteX48" fmla="*/ 3096979 w 6101881"/>
                <a:gd name="connsiteY48" fmla="*/ 1090162 h 3376162"/>
                <a:gd name="connsiteX49" fmla="*/ 2978446 w 6101881"/>
                <a:gd name="connsiteY49" fmla="*/ 1005495 h 3376162"/>
                <a:gd name="connsiteX50" fmla="*/ 2961512 w 6101881"/>
                <a:gd name="connsiteY50" fmla="*/ 954695 h 3376162"/>
                <a:gd name="connsiteX51" fmla="*/ 2910712 w 6101881"/>
                <a:gd name="connsiteY51" fmla="*/ 886962 h 3376162"/>
                <a:gd name="connsiteX52" fmla="*/ 2893779 w 6101881"/>
                <a:gd name="connsiteY52" fmla="*/ 802295 h 3376162"/>
                <a:gd name="connsiteX53" fmla="*/ 2893779 w 6101881"/>
                <a:gd name="connsiteY53" fmla="*/ 395895 h 3376162"/>
                <a:gd name="connsiteX54" fmla="*/ 2910712 w 6101881"/>
                <a:gd name="connsiteY54" fmla="*/ 345095 h 3376162"/>
                <a:gd name="connsiteX55" fmla="*/ 2961512 w 6101881"/>
                <a:gd name="connsiteY55" fmla="*/ 311229 h 3376162"/>
                <a:gd name="connsiteX56" fmla="*/ 2995379 w 6101881"/>
                <a:gd name="connsiteY56" fmla="*/ 260429 h 3376162"/>
                <a:gd name="connsiteX57" fmla="*/ 3046179 w 6101881"/>
                <a:gd name="connsiteY57" fmla="*/ 243495 h 3376162"/>
                <a:gd name="connsiteX58" fmla="*/ 3147779 w 6101881"/>
                <a:gd name="connsiteY58" fmla="*/ 175762 h 3376162"/>
                <a:gd name="connsiteX59" fmla="*/ 3147779 w 6101881"/>
                <a:gd name="connsiteY59" fmla="*/ 175762 h 3376162"/>
                <a:gd name="connsiteX60" fmla="*/ 3249379 w 6101881"/>
                <a:gd name="connsiteY60" fmla="*/ 91095 h 3376162"/>
                <a:gd name="connsiteX61" fmla="*/ 3283246 w 6101881"/>
                <a:gd name="connsiteY61" fmla="*/ 40295 h 3376162"/>
                <a:gd name="connsiteX62" fmla="*/ 3503379 w 6101881"/>
                <a:gd name="connsiteY62" fmla="*/ 40295 h 3376162"/>
                <a:gd name="connsiteX63" fmla="*/ 3689646 w 6101881"/>
                <a:gd name="connsiteY63" fmla="*/ 108029 h 3376162"/>
                <a:gd name="connsiteX64" fmla="*/ 3791246 w 6101881"/>
                <a:gd name="connsiteY64" fmla="*/ 141895 h 3376162"/>
                <a:gd name="connsiteX65" fmla="*/ 3875912 w 6101881"/>
                <a:gd name="connsiteY65" fmla="*/ 158829 h 3376162"/>
                <a:gd name="connsiteX66" fmla="*/ 3943646 w 6101881"/>
                <a:gd name="connsiteY66" fmla="*/ 209629 h 3376162"/>
                <a:gd name="connsiteX67" fmla="*/ 3994446 w 6101881"/>
                <a:gd name="connsiteY67" fmla="*/ 243495 h 3376162"/>
                <a:gd name="connsiteX68" fmla="*/ 4079112 w 6101881"/>
                <a:gd name="connsiteY68" fmla="*/ 311229 h 3376162"/>
                <a:gd name="connsiteX69" fmla="*/ 4146846 w 6101881"/>
                <a:gd name="connsiteY69" fmla="*/ 345095 h 3376162"/>
                <a:gd name="connsiteX70" fmla="*/ 4248446 w 6101881"/>
                <a:gd name="connsiteY70" fmla="*/ 412829 h 3376162"/>
                <a:gd name="connsiteX71" fmla="*/ 4299246 w 6101881"/>
                <a:gd name="connsiteY71" fmla="*/ 446695 h 3376162"/>
                <a:gd name="connsiteX72" fmla="*/ 4536312 w 6101881"/>
                <a:gd name="connsiteY72" fmla="*/ 582162 h 3376162"/>
                <a:gd name="connsiteX73" fmla="*/ 4620979 w 6101881"/>
                <a:gd name="connsiteY73" fmla="*/ 632962 h 3376162"/>
                <a:gd name="connsiteX74" fmla="*/ 4705646 w 6101881"/>
                <a:gd name="connsiteY74" fmla="*/ 683762 h 3376162"/>
                <a:gd name="connsiteX75" fmla="*/ 4824179 w 6101881"/>
                <a:gd name="connsiteY75" fmla="*/ 768429 h 3376162"/>
                <a:gd name="connsiteX76" fmla="*/ 4874979 w 6101881"/>
                <a:gd name="connsiteY76" fmla="*/ 802295 h 3376162"/>
                <a:gd name="connsiteX77" fmla="*/ 4959646 w 6101881"/>
                <a:gd name="connsiteY77" fmla="*/ 870029 h 3376162"/>
                <a:gd name="connsiteX78" fmla="*/ 5061246 w 6101881"/>
                <a:gd name="connsiteY78" fmla="*/ 937762 h 3376162"/>
                <a:gd name="connsiteX79" fmla="*/ 5162846 w 6101881"/>
                <a:gd name="connsiteY79" fmla="*/ 988562 h 3376162"/>
                <a:gd name="connsiteX80" fmla="*/ 5332179 w 6101881"/>
                <a:gd name="connsiteY80" fmla="*/ 1191762 h 3376162"/>
                <a:gd name="connsiteX81" fmla="*/ 5382979 w 6101881"/>
                <a:gd name="connsiteY81" fmla="*/ 1259495 h 3376162"/>
                <a:gd name="connsiteX82" fmla="*/ 5433779 w 6101881"/>
                <a:gd name="connsiteY82" fmla="*/ 1344162 h 3376162"/>
                <a:gd name="connsiteX83" fmla="*/ 5535379 w 6101881"/>
                <a:gd name="connsiteY83" fmla="*/ 1479629 h 3376162"/>
                <a:gd name="connsiteX84" fmla="*/ 5636979 w 6101881"/>
                <a:gd name="connsiteY84" fmla="*/ 1615095 h 3376162"/>
                <a:gd name="connsiteX85" fmla="*/ 5653912 w 6101881"/>
                <a:gd name="connsiteY85" fmla="*/ 1665895 h 3376162"/>
                <a:gd name="connsiteX86" fmla="*/ 5806312 w 6101881"/>
                <a:gd name="connsiteY86" fmla="*/ 1801362 h 3376162"/>
                <a:gd name="connsiteX87" fmla="*/ 5857112 w 6101881"/>
                <a:gd name="connsiteY87" fmla="*/ 1818295 h 3376162"/>
                <a:gd name="connsiteX88" fmla="*/ 5890979 w 6101881"/>
                <a:gd name="connsiteY88" fmla="*/ 1869095 h 3376162"/>
                <a:gd name="connsiteX89" fmla="*/ 5907912 w 6101881"/>
                <a:gd name="connsiteY89" fmla="*/ 1919895 h 3376162"/>
                <a:gd name="connsiteX90" fmla="*/ 5992579 w 6101881"/>
                <a:gd name="connsiteY90" fmla="*/ 2055362 h 3376162"/>
                <a:gd name="connsiteX91" fmla="*/ 6026446 w 6101881"/>
                <a:gd name="connsiteY91" fmla="*/ 2173895 h 3376162"/>
                <a:gd name="connsiteX92" fmla="*/ 6094179 w 6101881"/>
                <a:gd name="connsiteY92" fmla="*/ 2343229 h 3376162"/>
                <a:gd name="connsiteX93" fmla="*/ 6077246 w 6101881"/>
                <a:gd name="connsiteY93" fmla="*/ 2546429 h 3376162"/>
                <a:gd name="connsiteX94" fmla="*/ 5924846 w 6101881"/>
                <a:gd name="connsiteY94" fmla="*/ 2681895 h 3376162"/>
                <a:gd name="connsiteX95" fmla="*/ 5874046 w 6101881"/>
                <a:gd name="connsiteY95" fmla="*/ 2698829 h 3376162"/>
                <a:gd name="connsiteX96" fmla="*/ 5772446 w 6101881"/>
                <a:gd name="connsiteY96" fmla="*/ 2749629 h 3376162"/>
                <a:gd name="connsiteX97" fmla="*/ 5620046 w 6101881"/>
                <a:gd name="connsiteY97" fmla="*/ 2715762 h 3376162"/>
                <a:gd name="connsiteX98" fmla="*/ 5552312 w 6101881"/>
                <a:gd name="connsiteY98" fmla="*/ 2681895 h 3376162"/>
                <a:gd name="connsiteX99" fmla="*/ 5264446 w 6101881"/>
                <a:gd name="connsiteY99" fmla="*/ 2512562 h 3376162"/>
                <a:gd name="connsiteX100" fmla="*/ 5179779 w 6101881"/>
                <a:gd name="connsiteY100" fmla="*/ 2461762 h 3376162"/>
                <a:gd name="connsiteX101" fmla="*/ 5095112 w 6101881"/>
                <a:gd name="connsiteY101" fmla="*/ 2410962 h 3376162"/>
                <a:gd name="connsiteX102" fmla="*/ 5010446 w 6101881"/>
                <a:gd name="connsiteY102" fmla="*/ 2377095 h 3376162"/>
                <a:gd name="connsiteX103" fmla="*/ 4841112 w 6101881"/>
                <a:gd name="connsiteY103" fmla="*/ 2292429 h 3376162"/>
                <a:gd name="connsiteX104" fmla="*/ 4790312 w 6101881"/>
                <a:gd name="connsiteY104" fmla="*/ 2275495 h 3376162"/>
                <a:gd name="connsiteX105" fmla="*/ 4688712 w 6101881"/>
                <a:gd name="connsiteY105" fmla="*/ 2224695 h 3376162"/>
                <a:gd name="connsiteX106" fmla="*/ 4570179 w 6101881"/>
                <a:gd name="connsiteY106" fmla="*/ 2089229 h 3376162"/>
                <a:gd name="connsiteX107" fmla="*/ 4519379 w 6101881"/>
                <a:gd name="connsiteY107" fmla="*/ 1970695 h 3376162"/>
                <a:gd name="connsiteX108" fmla="*/ 4468579 w 6101881"/>
                <a:gd name="connsiteY108" fmla="*/ 1919895 h 3376162"/>
                <a:gd name="connsiteX109" fmla="*/ 4400846 w 6101881"/>
                <a:gd name="connsiteY109" fmla="*/ 1835229 h 3376162"/>
                <a:gd name="connsiteX110" fmla="*/ 4316179 w 6101881"/>
                <a:gd name="connsiteY110" fmla="*/ 1750562 h 3376162"/>
                <a:gd name="connsiteX111" fmla="*/ 4282312 w 6101881"/>
                <a:gd name="connsiteY111" fmla="*/ 1699762 h 3376162"/>
                <a:gd name="connsiteX112" fmla="*/ 4231512 w 6101881"/>
                <a:gd name="connsiteY112" fmla="*/ 1598162 h 3376162"/>
                <a:gd name="connsiteX113" fmla="*/ 4146846 w 6101881"/>
                <a:gd name="connsiteY113" fmla="*/ 1581229 h 3376162"/>
                <a:gd name="connsiteX114" fmla="*/ 4045246 w 6101881"/>
                <a:gd name="connsiteY114" fmla="*/ 1547362 h 3376162"/>
                <a:gd name="connsiteX115" fmla="*/ 3588046 w 6101881"/>
                <a:gd name="connsiteY115" fmla="*/ 1598162 h 3376162"/>
                <a:gd name="connsiteX116" fmla="*/ 3537246 w 6101881"/>
                <a:gd name="connsiteY116" fmla="*/ 1615095 h 3376162"/>
                <a:gd name="connsiteX117" fmla="*/ 3435646 w 6101881"/>
                <a:gd name="connsiteY117" fmla="*/ 1665895 h 3376162"/>
                <a:gd name="connsiteX118" fmla="*/ 3384846 w 6101881"/>
                <a:gd name="connsiteY118" fmla="*/ 1699762 h 3376162"/>
                <a:gd name="connsiteX119" fmla="*/ 3334046 w 6101881"/>
                <a:gd name="connsiteY119" fmla="*/ 1716695 h 3376162"/>
                <a:gd name="connsiteX120" fmla="*/ 3249379 w 6101881"/>
                <a:gd name="connsiteY120" fmla="*/ 1750562 h 3376162"/>
                <a:gd name="connsiteX121" fmla="*/ 3198579 w 6101881"/>
                <a:gd name="connsiteY121" fmla="*/ 1784429 h 3376162"/>
                <a:gd name="connsiteX122" fmla="*/ 3113912 w 6101881"/>
                <a:gd name="connsiteY122" fmla="*/ 1835229 h 3376162"/>
                <a:gd name="connsiteX123" fmla="*/ 3080046 w 6101881"/>
                <a:gd name="connsiteY123" fmla="*/ 1886029 h 3376162"/>
                <a:gd name="connsiteX124" fmla="*/ 3113912 w 6101881"/>
                <a:gd name="connsiteY124" fmla="*/ 2021495 h 3376162"/>
                <a:gd name="connsiteX125" fmla="*/ 3147779 w 6101881"/>
                <a:gd name="connsiteY125" fmla="*/ 2072295 h 3376162"/>
                <a:gd name="connsiteX126" fmla="*/ 3198579 w 6101881"/>
                <a:gd name="connsiteY126" fmla="*/ 2156962 h 3376162"/>
                <a:gd name="connsiteX127" fmla="*/ 3232446 w 6101881"/>
                <a:gd name="connsiteY127" fmla="*/ 2241629 h 3376162"/>
                <a:gd name="connsiteX128" fmla="*/ 3334046 w 6101881"/>
                <a:gd name="connsiteY128" fmla="*/ 2343229 h 3376162"/>
                <a:gd name="connsiteX129" fmla="*/ 3401779 w 6101881"/>
                <a:gd name="connsiteY129" fmla="*/ 2444829 h 3376162"/>
                <a:gd name="connsiteX130" fmla="*/ 3418712 w 6101881"/>
                <a:gd name="connsiteY130" fmla="*/ 2495629 h 3376162"/>
                <a:gd name="connsiteX131" fmla="*/ 3486446 w 6101881"/>
                <a:gd name="connsiteY131" fmla="*/ 2631095 h 3376162"/>
                <a:gd name="connsiteX132" fmla="*/ 3537246 w 6101881"/>
                <a:gd name="connsiteY132" fmla="*/ 2732695 h 3376162"/>
                <a:gd name="connsiteX133" fmla="*/ 3537246 w 6101881"/>
                <a:gd name="connsiteY133" fmla="*/ 2969762 h 3376162"/>
                <a:gd name="connsiteX134" fmla="*/ 3520312 w 6101881"/>
                <a:gd name="connsiteY134" fmla="*/ 3020562 h 3376162"/>
                <a:gd name="connsiteX135" fmla="*/ 3469512 w 6101881"/>
                <a:gd name="connsiteY135" fmla="*/ 3071362 h 3376162"/>
                <a:gd name="connsiteX136" fmla="*/ 3384846 w 6101881"/>
                <a:gd name="connsiteY136" fmla="*/ 3206829 h 3376162"/>
                <a:gd name="connsiteX137" fmla="*/ 3350979 w 6101881"/>
                <a:gd name="connsiteY137" fmla="*/ 3257629 h 3376162"/>
                <a:gd name="connsiteX138" fmla="*/ 3232446 w 6101881"/>
                <a:gd name="connsiteY138" fmla="*/ 3291495 h 3376162"/>
                <a:gd name="connsiteX139" fmla="*/ 3164712 w 6101881"/>
                <a:gd name="connsiteY139" fmla="*/ 3325362 h 3376162"/>
                <a:gd name="connsiteX140" fmla="*/ 3113912 w 6101881"/>
                <a:gd name="connsiteY140" fmla="*/ 3342295 h 3376162"/>
                <a:gd name="connsiteX141" fmla="*/ 3063112 w 6101881"/>
                <a:gd name="connsiteY141" fmla="*/ 3376162 h 3376162"/>
                <a:gd name="connsiteX142" fmla="*/ 2944579 w 6101881"/>
                <a:gd name="connsiteY142" fmla="*/ 3359229 h 3376162"/>
                <a:gd name="connsiteX143" fmla="*/ 2910712 w 6101881"/>
                <a:gd name="connsiteY143" fmla="*/ 3308429 h 3376162"/>
                <a:gd name="connsiteX144" fmla="*/ 2775246 w 6101881"/>
                <a:gd name="connsiteY144" fmla="*/ 3240695 h 3376162"/>
                <a:gd name="connsiteX145" fmla="*/ 2605912 w 6101881"/>
                <a:gd name="connsiteY145" fmla="*/ 3139095 h 3376162"/>
                <a:gd name="connsiteX146" fmla="*/ 2538179 w 6101881"/>
                <a:gd name="connsiteY146" fmla="*/ 3105229 h 3376162"/>
                <a:gd name="connsiteX147" fmla="*/ 2453512 w 6101881"/>
                <a:gd name="connsiteY147" fmla="*/ 3054429 h 3376162"/>
                <a:gd name="connsiteX148" fmla="*/ 2402712 w 6101881"/>
                <a:gd name="connsiteY148" fmla="*/ 3020562 h 3376162"/>
                <a:gd name="connsiteX149" fmla="*/ 2250312 w 6101881"/>
                <a:gd name="connsiteY149" fmla="*/ 2952829 h 3376162"/>
                <a:gd name="connsiteX150" fmla="*/ 2165646 w 6101881"/>
                <a:gd name="connsiteY150" fmla="*/ 2902029 h 3376162"/>
                <a:gd name="connsiteX151" fmla="*/ 2114846 w 6101881"/>
                <a:gd name="connsiteY151" fmla="*/ 2868162 h 3376162"/>
                <a:gd name="connsiteX152" fmla="*/ 2064046 w 6101881"/>
                <a:gd name="connsiteY152" fmla="*/ 2851229 h 3376162"/>
                <a:gd name="connsiteX153" fmla="*/ 1945512 w 6101881"/>
                <a:gd name="connsiteY153" fmla="*/ 2766562 h 3376162"/>
                <a:gd name="connsiteX154" fmla="*/ 1877779 w 6101881"/>
                <a:gd name="connsiteY154" fmla="*/ 2664962 h 3376162"/>
                <a:gd name="connsiteX155" fmla="*/ 1810046 w 6101881"/>
                <a:gd name="connsiteY155" fmla="*/ 2563362 h 3376162"/>
                <a:gd name="connsiteX156" fmla="*/ 1776179 w 6101881"/>
                <a:gd name="connsiteY156" fmla="*/ 2512562 h 3376162"/>
                <a:gd name="connsiteX157" fmla="*/ 1674579 w 6101881"/>
                <a:gd name="connsiteY157" fmla="*/ 2377095 h 3376162"/>
                <a:gd name="connsiteX158" fmla="*/ 1623779 w 6101881"/>
                <a:gd name="connsiteY158" fmla="*/ 2326295 h 3376162"/>
                <a:gd name="connsiteX159" fmla="*/ 1522179 w 6101881"/>
                <a:gd name="connsiteY159" fmla="*/ 2190829 h 3376162"/>
                <a:gd name="connsiteX160" fmla="*/ 1420579 w 6101881"/>
                <a:gd name="connsiteY160" fmla="*/ 2089229 h 3376162"/>
                <a:gd name="connsiteX161" fmla="*/ 1369779 w 6101881"/>
                <a:gd name="connsiteY161" fmla="*/ 2038429 h 3376162"/>
                <a:gd name="connsiteX162" fmla="*/ 1268179 w 6101881"/>
                <a:gd name="connsiteY162" fmla="*/ 1987629 h 3376162"/>
                <a:gd name="connsiteX163" fmla="*/ 1115779 w 6101881"/>
                <a:gd name="connsiteY163" fmla="*/ 1902962 h 3376162"/>
                <a:gd name="connsiteX164" fmla="*/ 912579 w 6101881"/>
                <a:gd name="connsiteY164" fmla="*/ 1767495 h 3376162"/>
                <a:gd name="connsiteX165" fmla="*/ 861779 w 6101881"/>
                <a:gd name="connsiteY165" fmla="*/ 1733629 h 3376162"/>
                <a:gd name="connsiteX166" fmla="*/ 810979 w 6101881"/>
                <a:gd name="connsiteY166" fmla="*/ 1699762 h 3376162"/>
                <a:gd name="connsiteX167" fmla="*/ 743246 w 6101881"/>
                <a:gd name="connsiteY167" fmla="*/ 1699762 h 337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101881" h="3376162">
                  <a:moveTo>
                    <a:pt x="743246" y="1699762"/>
                  </a:moveTo>
                  <a:cubicBezTo>
                    <a:pt x="717846" y="1680007"/>
                    <a:pt x="679582" y="1602232"/>
                    <a:pt x="658579" y="1581229"/>
                  </a:cubicBezTo>
                  <a:cubicBezTo>
                    <a:pt x="644188" y="1566838"/>
                    <a:pt x="623413" y="1560391"/>
                    <a:pt x="607779" y="1547362"/>
                  </a:cubicBezTo>
                  <a:cubicBezTo>
                    <a:pt x="589382" y="1532031"/>
                    <a:pt x="576904" y="1509846"/>
                    <a:pt x="556979" y="1496562"/>
                  </a:cubicBezTo>
                  <a:cubicBezTo>
                    <a:pt x="542127" y="1486661"/>
                    <a:pt x="522144" y="1487611"/>
                    <a:pt x="506179" y="1479629"/>
                  </a:cubicBezTo>
                  <a:cubicBezTo>
                    <a:pt x="445094" y="1449087"/>
                    <a:pt x="412685" y="1428398"/>
                    <a:pt x="370712" y="1378029"/>
                  </a:cubicBezTo>
                  <a:cubicBezTo>
                    <a:pt x="290725" y="1282044"/>
                    <a:pt x="385786" y="1375425"/>
                    <a:pt x="302979" y="1259495"/>
                  </a:cubicBezTo>
                  <a:cubicBezTo>
                    <a:pt x="289060" y="1240008"/>
                    <a:pt x="267510" y="1227092"/>
                    <a:pt x="252179" y="1208695"/>
                  </a:cubicBezTo>
                  <a:cubicBezTo>
                    <a:pt x="239150" y="1193061"/>
                    <a:pt x="230141" y="1174456"/>
                    <a:pt x="218312" y="1157895"/>
                  </a:cubicBezTo>
                  <a:cubicBezTo>
                    <a:pt x="201908" y="1134930"/>
                    <a:pt x="182470" y="1114094"/>
                    <a:pt x="167512" y="1090162"/>
                  </a:cubicBezTo>
                  <a:cubicBezTo>
                    <a:pt x="90558" y="967036"/>
                    <a:pt x="169898" y="1078797"/>
                    <a:pt x="116712" y="954695"/>
                  </a:cubicBezTo>
                  <a:cubicBezTo>
                    <a:pt x="108695" y="935989"/>
                    <a:pt x="91947" y="922098"/>
                    <a:pt x="82846" y="903895"/>
                  </a:cubicBezTo>
                  <a:cubicBezTo>
                    <a:pt x="0" y="738203"/>
                    <a:pt x="93573" y="886119"/>
                    <a:pt x="15112" y="768429"/>
                  </a:cubicBezTo>
                  <a:cubicBezTo>
                    <a:pt x="20757" y="728918"/>
                    <a:pt x="20577" y="688124"/>
                    <a:pt x="32046" y="649895"/>
                  </a:cubicBezTo>
                  <a:cubicBezTo>
                    <a:pt x="37894" y="630402"/>
                    <a:pt x="51522" y="613485"/>
                    <a:pt x="65912" y="599095"/>
                  </a:cubicBezTo>
                  <a:cubicBezTo>
                    <a:pt x="80302" y="584705"/>
                    <a:pt x="98509" y="574330"/>
                    <a:pt x="116712" y="565229"/>
                  </a:cubicBezTo>
                  <a:cubicBezTo>
                    <a:pt x="173452" y="536859"/>
                    <a:pt x="271613" y="536728"/>
                    <a:pt x="319912" y="531362"/>
                  </a:cubicBezTo>
                  <a:cubicBezTo>
                    <a:pt x="415868" y="537006"/>
                    <a:pt x="512465" y="535863"/>
                    <a:pt x="607779" y="548295"/>
                  </a:cubicBezTo>
                  <a:cubicBezTo>
                    <a:pt x="643178" y="552912"/>
                    <a:pt x="709379" y="582162"/>
                    <a:pt x="709379" y="582162"/>
                  </a:cubicBezTo>
                  <a:cubicBezTo>
                    <a:pt x="738223" y="601392"/>
                    <a:pt x="806909" y="645826"/>
                    <a:pt x="827912" y="666829"/>
                  </a:cubicBezTo>
                  <a:cubicBezTo>
                    <a:pt x="842303" y="681220"/>
                    <a:pt x="847388" y="703238"/>
                    <a:pt x="861779" y="717629"/>
                  </a:cubicBezTo>
                  <a:cubicBezTo>
                    <a:pt x="876170" y="732019"/>
                    <a:pt x="896945" y="738467"/>
                    <a:pt x="912579" y="751495"/>
                  </a:cubicBezTo>
                  <a:cubicBezTo>
                    <a:pt x="930976" y="766826"/>
                    <a:pt x="945197" y="786710"/>
                    <a:pt x="963379" y="802295"/>
                  </a:cubicBezTo>
                  <a:cubicBezTo>
                    <a:pt x="984807" y="820662"/>
                    <a:pt x="1011156" y="833139"/>
                    <a:pt x="1031112" y="853095"/>
                  </a:cubicBezTo>
                  <a:cubicBezTo>
                    <a:pt x="1051068" y="873051"/>
                    <a:pt x="1062928" y="899946"/>
                    <a:pt x="1081912" y="920829"/>
                  </a:cubicBezTo>
                  <a:cubicBezTo>
                    <a:pt x="1119499" y="962175"/>
                    <a:pt x="1165540" y="995729"/>
                    <a:pt x="1200446" y="1039362"/>
                  </a:cubicBezTo>
                  <a:cubicBezTo>
                    <a:pt x="1223024" y="1067584"/>
                    <a:pt x="1241166" y="1100017"/>
                    <a:pt x="1268179" y="1124029"/>
                  </a:cubicBezTo>
                  <a:cubicBezTo>
                    <a:pt x="1292778" y="1145895"/>
                    <a:pt x="1325461" y="1156572"/>
                    <a:pt x="1352846" y="1174829"/>
                  </a:cubicBezTo>
                  <a:cubicBezTo>
                    <a:pt x="1456468" y="1243910"/>
                    <a:pt x="1378958" y="1215224"/>
                    <a:pt x="1488312" y="1242562"/>
                  </a:cubicBezTo>
                  <a:cubicBezTo>
                    <a:pt x="1642245" y="1345185"/>
                    <a:pt x="1399159" y="1184290"/>
                    <a:pt x="1623779" y="1327229"/>
                  </a:cubicBezTo>
                  <a:cubicBezTo>
                    <a:pt x="1751875" y="1408745"/>
                    <a:pt x="1681658" y="1380389"/>
                    <a:pt x="1776179" y="1411895"/>
                  </a:cubicBezTo>
                  <a:cubicBezTo>
                    <a:pt x="1892630" y="1489530"/>
                    <a:pt x="1839165" y="1466758"/>
                    <a:pt x="1928579" y="1496562"/>
                  </a:cubicBezTo>
                  <a:cubicBezTo>
                    <a:pt x="1962446" y="1519140"/>
                    <a:pt x="1995840" y="1542443"/>
                    <a:pt x="2030179" y="1564295"/>
                  </a:cubicBezTo>
                  <a:cubicBezTo>
                    <a:pt x="2057946" y="1581965"/>
                    <a:pt x="2087461" y="1596838"/>
                    <a:pt x="2114846" y="1615095"/>
                  </a:cubicBezTo>
                  <a:cubicBezTo>
                    <a:pt x="2131779" y="1626384"/>
                    <a:pt x="2147049" y="1640696"/>
                    <a:pt x="2165646" y="1648962"/>
                  </a:cubicBezTo>
                  <a:cubicBezTo>
                    <a:pt x="2198268" y="1663461"/>
                    <a:pt x="2237543" y="1663027"/>
                    <a:pt x="2267246" y="1682829"/>
                  </a:cubicBezTo>
                  <a:cubicBezTo>
                    <a:pt x="2339468" y="1730977"/>
                    <a:pt x="2363685" y="1753189"/>
                    <a:pt x="2436579" y="1784429"/>
                  </a:cubicBezTo>
                  <a:cubicBezTo>
                    <a:pt x="2452985" y="1791460"/>
                    <a:pt x="2470446" y="1795718"/>
                    <a:pt x="2487379" y="1801362"/>
                  </a:cubicBezTo>
                  <a:cubicBezTo>
                    <a:pt x="2570284" y="1798046"/>
                    <a:pt x="2822017" y="1827278"/>
                    <a:pt x="2961512" y="1767495"/>
                  </a:cubicBezTo>
                  <a:cubicBezTo>
                    <a:pt x="3034418" y="1736250"/>
                    <a:pt x="3058606" y="1714055"/>
                    <a:pt x="3130846" y="1665895"/>
                  </a:cubicBezTo>
                  <a:lnTo>
                    <a:pt x="3181646" y="1632029"/>
                  </a:lnTo>
                  <a:lnTo>
                    <a:pt x="3232446" y="1598162"/>
                  </a:lnTo>
                  <a:cubicBezTo>
                    <a:pt x="3243735" y="1575584"/>
                    <a:pt x="3256937" y="1553866"/>
                    <a:pt x="3266312" y="1530429"/>
                  </a:cubicBezTo>
                  <a:cubicBezTo>
                    <a:pt x="3279570" y="1497284"/>
                    <a:pt x="3300179" y="1428829"/>
                    <a:pt x="3300179" y="1428829"/>
                  </a:cubicBezTo>
                  <a:cubicBezTo>
                    <a:pt x="3288890" y="1400607"/>
                    <a:pt x="3283980" y="1368897"/>
                    <a:pt x="3266312" y="1344162"/>
                  </a:cubicBezTo>
                  <a:cubicBezTo>
                    <a:pt x="3254483" y="1327601"/>
                    <a:pt x="3228225" y="1326187"/>
                    <a:pt x="3215512" y="1310295"/>
                  </a:cubicBezTo>
                  <a:cubicBezTo>
                    <a:pt x="3122039" y="1193453"/>
                    <a:pt x="3293362" y="1322682"/>
                    <a:pt x="3147779" y="1225629"/>
                  </a:cubicBezTo>
                  <a:cubicBezTo>
                    <a:pt x="3136490" y="1203051"/>
                    <a:pt x="3122775" y="1181531"/>
                    <a:pt x="3113912" y="1157895"/>
                  </a:cubicBezTo>
                  <a:cubicBezTo>
                    <a:pt x="3105740" y="1136104"/>
                    <a:pt x="3108525" y="1110368"/>
                    <a:pt x="3096979" y="1090162"/>
                  </a:cubicBezTo>
                  <a:cubicBezTo>
                    <a:pt x="3069520" y="1042108"/>
                    <a:pt x="3024180" y="1028362"/>
                    <a:pt x="2978446" y="1005495"/>
                  </a:cubicBezTo>
                  <a:cubicBezTo>
                    <a:pt x="2972801" y="988562"/>
                    <a:pt x="2970368" y="970193"/>
                    <a:pt x="2961512" y="954695"/>
                  </a:cubicBezTo>
                  <a:cubicBezTo>
                    <a:pt x="2947510" y="930191"/>
                    <a:pt x="2922174" y="912752"/>
                    <a:pt x="2910712" y="886962"/>
                  </a:cubicBezTo>
                  <a:cubicBezTo>
                    <a:pt x="2899023" y="860661"/>
                    <a:pt x="2899423" y="830517"/>
                    <a:pt x="2893779" y="802295"/>
                  </a:cubicBezTo>
                  <a:cubicBezTo>
                    <a:pt x="2876412" y="593885"/>
                    <a:pt x="2865992" y="604305"/>
                    <a:pt x="2893779" y="395895"/>
                  </a:cubicBezTo>
                  <a:cubicBezTo>
                    <a:pt x="2896138" y="378202"/>
                    <a:pt x="2899562" y="359033"/>
                    <a:pt x="2910712" y="345095"/>
                  </a:cubicBezTo>
                  <a:cubicBezTo>
                    <a:pt x="2923425" y="329203"/>
                    <a:pt x="2944579" y="322518"/>
                    <a:pt x="2961512" y="311229"/>
                  </a:cubicBezTo>
                  <a:cubicBezTo>
                    <a:pt x="2972801" y="294296"/>
                    <a:pt x="2979487" y="273142"/>
                    <a:pt x="2995379" y="260429"/>
                  </a:cubicBezTo>
                  <a:cubicBezTo>
                    <a:pt x="3009317" y="249279"/>
                    <a:pt x="3030576" y="252163"/>
                    <a:pt x="3046179" y="243495"/>
                  </a:cubicBezTo>
                  <a:cubicBezTo>
                    <a:pt x="3081759" y="223728"/>
                    <a:pt x="3113912" y="198340"/>
                    <a:pt x="3147779" y="175762"/>
                  </a:cubicBezTo>
                  <a:lnTo>
                    <a:pt x="3147779" y="175762"/>
                  </a:lnTo>
                  <a:cubicBezTo>
                    <a:pt x="3212970" y="110571"/>
                    <a:pt x="3178654" y="138246"/>
                    <a:pt x="3249379" y="91095"/>
                  </a:cubicBezTo>
                  <a:cubicBezTo>
                    <a:pt x="3260668" y="74162"/>
                    <a:pt x="3267354" y="53008"/>
                    <a:pt x="3283246" y="40295"/>
                  </a:cubicBezTo>
                  <a:cubicBezTo>
                    <a:pt x="3333616" y="0"/>
                    <a:pt x="3488679" y="38825"/>
                    <a:pt x="3503379" y="40295"/>
                  </a:cubicBezTo>
                  <a:cubicBezTo>
                    <a:pt x="3620576" y="128194"/>
                    <a:pt x="3518376" y="68505"/>
                    <a:pt x="3689646" y="108029"/>
                  </a:cubicBezTo>
                  <a:cubicBezTo>
                    <a:pt x="3724430" y="116056"/>
                    <a:pt x="3756805" y="132502"/>
                    <a:pt x="3791246" y="141895"/>
                  </a:cubicBezTo>
                  <a:cubicBezTo>
                    <a:pt x="3819013" y="149468"/>
                    <a:pt x="3847690" y="153184"/>
                    <a:pt x="3875912" y="158829"/>
                  </a:cubicBezTo>
                  <a:cubicBezTo>
                    <a:pt x="3898490" y="175762"/>
                    <a:pt x="3920680" y="193225"/>
                    <a:pt x="3943646" y="209629"/>
                  </a:cubicBezTo>
                  <a:cubicBezTo>
                    <a:pt x="3960207" y="221458"/>
                    <a:pt x="3978165" y="231284"/>
                    <a:pt x="3994446" y="243495"/>
                  </a:cubicBezTo>
                  <a:cubicBezTo>
                    <a:pt x="4023360" y="265180"/>
                    <a:pt x="4049040" y="291181"/>
                    <a:pt x="4079112" y="311229"/>
                  </a:cubicBezTo>
                  <a:cubicBezTo>
                    <a:pt x="4100115" y="325231"/>
                    <a:pt x="4125200" y="332108"/>
                    <a:pt x="4146846" y="345095"/>
                  </a:cubicBezTo>
                  <a:cubicBezTo>
                    <a:pt x="4181748" y="366036"/>
                    <a:pt x="4214579" y="390251"/>
                    <a:pt x="4248446" y="412829"/>
                  </a:cubicBezTo>
                  <a:cubicBezTo>
                    <a:pt x="4265379" y="424118"/>
                    <a:pt x="4281043" y="437594"/>
                    <a:pt x="4299246" y="446695"/>
                  </a:cubicBezTo>
                  <a:cubicBezTo>
                    <a:pt x="4425855" y="510001"/>
                    <a:pt x="4345331" y="467574"/>
                    <a:pt x="4536312" y="582162"/>
                  </a:cubicBezTo>
                  <a:lnTo>
                    <a:pt x="4620979" y="632962"/>
                  </a:lnTo>
                  <a:cubicBezTo>
                    <a:pt x="4649201" y="649895"/>
                    <a:pt x="4678261" y="665505"/>
                    <a:pt x="4705646" y="683762"/>
                  </a:cubicBezTo>
                  <a:cubicBezTo>
                    <a:pt x="4825385" y="763589"/>
                    <a:pt x="4677128" y="663393"/>
                    <a:pt x="4824179" y="768429"/>
                  </a:cubicBezTo>
                  <a:cubicBezTo>
                    <a:pt x="4840739" y="780258"/>
                    <a:pt x="4858698" y="790084"/>
                    <a:pt x="4874979" y="802295"/>
                  </a:cubicBezTo>
                  <a:cubicBezTo>
                    <a:pt x="4903893" y="823980"/>
                    <a:pt x="4930416" y="848771"/>
                    <a:pt x="4959646" y="870029"/>
                  </a:cubicBezTo>
                  <a:cubicBezTo>
                    <a:pt x="4992564" y="893969"/>
                    <a:pt x="5026088" y="917253"/>
                    <a:pt x="5061246" y="937762"/>
                  </a:cubicBezTo>
                  <a:cubicBezTo>
                    <a:pt x="5093952" y="956841"/>
                    <a:pt x="5132834" y="965476"/>
                    <a:pt x="5162846" y="988562"/>
                  </a:cubicBezTo>
                  <a:cubicBezTo>
                    <a:pt x="5290674" y="1086891"/>
                    <a:pt x="5260864" y="1084790"/>
                    <a:pt x="5332179" y="1191762"/>
                  </a:cubicBezTo>
                  <a:cubicBezTo>
                    <a:pt x="5347834" y="1215244"/>
                    <a:pt x="5367324" y="1236013"/>
                    <a:pt x="5382979" y="1259495"/>
                  </a:cubicBezTo>
                  <a:cubicBezTo>
                    <a:pt x="5401236" y="1286880"/>
                    <a:pt x="5415045" y="1317102"/>
                    <a:pt x="5433779" y="1344162"/>
                  </a:cubicBezTo>
                  <a:cubicBezTo>
                    <a:pt x="5465908" y="1390570"/>
                    <a:pt x="5506338" y="1431228"/>
                    <a:pt x="5535379" y="1479629"/>
                  </a:cubicBezTo>
                  <a:cubicBezTo>
                    <a:pt x="5598500" y="1584830"/>
                    <a:pt x="5562906" y="1541022"/>
                    <a:pt x="5636979" y="1615095"/>
                  </a:cubicBezTo>
                  <a:cubicBezTo>
                    <a:pt x="5642623" y="1632028"/>
                    <a:pt x="5645244" y="1650292"/>
                    <a:pt x="5653912" y="1665895"/>
                  </a:cubicBezTo>
                  <a:cubicBezTo>
                    <a:pt x="5717819" y="1780928"/>
                    <a:pt x="5699304" y="1761234"/>
                    <a:pt x="5806312" y="1801362"/>
                  </a:cubicBezTo>
                  <a:cubicBezTo>
                    <a:pt x="5823025" y="1807629"/>
                    <a:pt x="5840179" y="1812651"/>
                    <a:pt x="5857112" y="1818295"/>
                  </a:cubicBezTo>
                  <a:cubicBezTo>
                    <a:pt x="5868401" y="1835228"/>
                    <a:pt x="5881878" y="1850892"/>
                    <a:pt x="5890979" y="1869095"/>
                  </a:cubicBezTo>
                  <a:cubicBezTo>
                    <a:pt x="5898961" y="1885060"/>
                    <a:pt x="5899056" y="1904397"/>
                    <a:pt x="5907912" y="1919895"/>
                  </a:cubicBezTo>
                  <a:cubicBezTo>
                    <a:pt x="5991260" y="2065756"/>
                    <a:pt x="5930525" y="1910570"/>
                    <a:pt x="5992579" y="2055362"/>
                  </a:cubicBezTo>
                  <a:cubicBezTo>
                    <a:pt x="6011544" y="2099614"/>
                    <a:pt x="6012128" y="2126170"/>
                    <a:pt x="6026446" y="2173895"/>
                  </a:cubicBezTo>
                  <a:cubicBezTo>
                    <a:pt x="6057834" y="2278522"/>
                    <a:pt x="6051744" y="2258358"/>
                    <a:pt x="6094179" y="2343229"/>
                  </a:cubicBezTo>
                  <a:cubicBezTo>
                    <a:pt x="6088535" y="2410962"/>
                    <a:pt x="6101881" y="2483082"/>
                    <a:pt x="6077246" y="2546429"/>
                  </a:cubicBezTo>
                  <a:cubicBezTo>
                    <a:pt x="6066412" y="2574287"/>
                    <a:pt x="5970814" y="2658911"/>
                    <a:pt x="5924846" y="2681895"/>
                  </a:cubicBezTo>
                  <a:cubicBezTo>
                    <a:pt x="5908881" y="2689877"/>
                    <a:pt x="5890011" y="2690847"/>
                    <a:pt x="5874046" y="2698829"/>
                  </a:cubicBezTo>
                  <a:cubicBezTo>
                    <a:pt x="5742743" y="2764481"/>
                    <a:pt x="5900134" y="2707065"/>
                    <a:pt x="5772446" y="2749629"/>
                  </a:cubicBezTo>
                  <a:cubicBezTo>
                    <a:pt x="5711560" y="2739481"/>
                    <a:pt x="5673099" y="2738499"/>
                    <a:pt x="5620046" y="2715762"/>
                  </a:cubicBezTo>
                  <a:cubicBezTo>
                    <a:pt x="5596844" y="2705818"/>
                    <a:pt x="5574313" y="2694271"/>
                    <a:pt x="5552312" y="2681895"/>
                  </a:cubicBezTo>
                  <a:cubicBezTo>
                    <a:pt x="5449321" y="2623963"/>
                    <a:pt x="5362360" y="2571311"/>
                    <a:pt x="5264446" y="2512562"/>
                  </a:cubicBezTo>
                  <a:lnTo>
                    <a:pt x="5179779" y="2461762"/>
                  </a:lnTo>
                  <a:cubicBezTo>
                    <a:pt x="5151557" y="2444829"/>
                    <a:pt x="5125670" y="2423186"/>
                    <a:pt x="5095112" y="2410962"/>
                  </a:cubicBezTo>
                  <a:cubicBezTo>
                    <a:pt x="5066890" y="2399673"/>
                    <a:pt x="5037990" y="2389949"/>
                    <a:pt x="5010446" y="2377095"/>
                  </a:cubicBezTo>
                  <a:cubicBezTo>
                    <a:pt x="4953260" y="2350408"/>
                    <a:pt x="4900980" y="2312386"/>
                    <a:pt x="4841112" y="2292429"/>
                  </a:cubicBezTo>
                  <a:cubicBezTo>
                    <a:pt x="4824179" y="2286784"/>
                    <a:pt x="4806277" y="2283477"/>
                    <a:pt x="4790312" y="2275495"/>
                  </a:cubicBezTo>
                  <a:cubicBezTo>
                    <a:pt x="4659009" y="2209843"/>
                    <a:pt x="4816400" y="2267259"/>
                    <a:pt x="4688712" y="2224695"/>
                  </a:cubicBezTo>
                  <a:cubicBezTo>
                    <a:pt x="4609690" y="2106162"/>
                    <a:pt x="4654846" y="2145672"/>
                    <a:pt x="4570179" y="2089229"/>
                  </a:cubicBezTo>
                  <a:cubicBezTo>
                    <a:pt x="4556360" y="2047771"/>
                    <a:pt x="4545536" y="2007314"/>
                    <a:pt x="4519379" y="1970695"/>
                  </a:cubicBezTo>
                  <a:cubicBezTo>
                    <a:pt x="4505460" y="1951208"/>
                    <a:pt x="4485512" y="1936828"/>
                    <a:pt x="4468579" y="1919895"/>
                  </a:cubicBezTo>
                  <a:cubicBezTo>
                    <a:pt x="4428150" y="1798605"/>
                    <a:pt x="4485950" y="1937353"/>
                    <a:pt x="4400846" y="1835229"/>
                  </a:cubicBezTo>
                  <a:cubicBezTo>
                    <a:pt x="4320366" y="1738654"/>
                    <a:pt x="4418242" y="1784582"/>
                    <a:pt x="4316179" y="1750562"/>
                  </a:cubicBezTo>
                  <a:cubicBezTo>
                    <a:pt x="4304890" y="1733629"/>
                    <a:pt x="4291413" y="1717965"/>
                    <a:pt x="4282312" y="1699762"/>
                  </a:cubicBezTo>
                  <a:cubicBezTo>
                    <a:pt x="4267536" y="1670209"/>
                    <a:pt x="4265483" y="1617574"/>
                    <a:pt x="4231512" y="1598162"/>
                  </a:cubicBezTo>
                  <a:cubicBezTo>
                    <a:pt x="4206523" y="1583883"/>
                    <a:pt x="4174613" y="1588802"/>
                    <a:pt x="4146846" y="1581229"/>
                  </a:cubicBezTo>
                  <a:cubicBezTo>
                    <a:pt x="4112405" y="1571836"/>
                    <a:pt x="4045246" y="1547362"/>
                    <a:pt x="4045246" y="1547362"/>
                  </a:cubicBezTo>
                  <a:cubicBezTo>
                    <a:pt x="3987828" y="1552830"/>
                    <a:pt x="3711259" y="1570782"/>
                    <a:pt x="3588046" y="1598162"/>
                  </a:cubicBezTo>
                  <a:cubicBezTo>
                    <a:pt x="3570622" y="1602034"/>
                    <a:pt x="3554179" y="1609451"/>
                    <a:pt x="3537246" y="1615095"/>
                  </a:cubicBezTo>
                  <a:cubicBezTo>
                    <a:pt x="3391660" y="1712153"/>
                    <a:pt x="3575860" y="1595788"/>
                    <a:pt x="3435646" y="1665895"/>
                  </a:cubicBezTo>
                  <a:cubicBezTo>
                    <a:pt x="3417443" y="1674996"/>
                    <a:pt x="3403049" y="1690661"/>
                    <a:pt x="3384846" y="1699762"/>
                  </a:cubicBezTo>
                  <a:cubicBezTo>
                    <a:pt x="3368881" y="1707744"/>
                    <a:pt x="3350759" y="1710428"/>
                    <a:pt x="3334046" y="1716695"/>
                  </a:cubicBezTo>
                  <a:cubicBezTo>
                    <a:pt x="3305585" y="1727368"/>
                    <a:pt x="3276566" y="1736968"/>
                    <a:pt x="3249379" y="1750562"/>
                  </a:cubicBezTo>
                  <a:cubicBezTo>
                    <a:pt x="3231176" y="1759663"/>
                    <a:pt x="3215837" y="1773643"/>
                    <a:pt x="3198579" y="1784429"/>
                  </a:cubicBezTo>
                  <a:cubicBezTo>
                    <a:pt x="3170669" y="1801873"/>
                    <a:pt x="3142134" y="1818296"/>
                    <a:pt x="3113912" y="1835229"/>
                  </a:cubicBezTo>
                  <a:cubicBezTo>
                    <a:pt x="3102623" y="1852162"/>
                    <a:pt x="3080046" y="1865678"/>
                    <a:pt x="3080046" y="1886029"/>
                  </a:cubicBezTo>
                  <a:cubicBezTo>
                    <a:pt x="3080046" y="1932574"/>
                    <a:pt x="3098006" y="1977752"/>
                    <a:pt x="3113912" y="2021495"/>
                  </a:cubicBezTo>
                  <a:cubicBezTo>
                    <a:pt x="3120867" y="2040621"/>
                    <a:pt x="3136993" y="2055037"/>
                    <a:pt x="3147779" y="2072295"/>
                  </a:cubicBezTo>
                  <a:cubicBezTo>
                    <a:pt x="3165223" y="2100205"/>
                    <a:pt x="3183860" y="2127524"/>
                    <a:pt x="3198579" y="2156962"/>
                  </a:cubicBezTo>
                  <a:cubicBezTo>
                    <a:pt x="3212173" y="2184149"/>
                    <a:pt x="3217684" y="2215058"/>
                    <a:pt x="3232446" y="2241629"/>
                  </a:cubicBezTo>
                  <a:cubicBezTo>
                    <a:pt x="3269511" y="2308346"/>
                    <a:pt x="3278474" y="2306181"/>
                    <a:pt x="3334046" y="2343229"/>
                  </a:cubicBezTo>
                  <a:cubicBezTo>
                    <a:pt x="3356624" y="2377096"/>
                    <a:pt x="3388908" y="2406215"/>
                    <a:pt x="3401779" y="2444829"/>
                  </a:cubicBezTo>
                  <a:cubicBezTo>
                    <a:pt x="3407423" y="2461762"/>
                    <a:pt x="3411326" y="2479380"/>
                    <a:pt x="3418712" y="2495629"/>
                  </a:cubicBezTo>
                  <a:cubicBezTo>
                    <a:pt x="3439603" y="2541589"/>
                    <a:pt x="3470481" y="2583200"/>
                    <a:pt x="3486446" y="2631095"/>
                  </a:cubicBezTo>
                  <a:cubicBezTo>
                    <a:pt x="3509815" y="2701202"/>
                    <a:pt x="3493478" y="2667044"/>
                    <a:pt x="3537246" y="2732695"/>
                  </a:cubicBezTo>
                  <a:cubicBezTo>
                    <a:pt x="3571770" y="2836268"/>
                    <a:pt x="3563215" y="2787980"/>
                    <a:pt x="3537246" y="2969762"/>
                  </a:cubicBezTo>
                  <a:cubicBezTo>
                    <a:pt x="3534722" y="2987432"/>
                    <a:pt x="3530213" y="3005710"/>
                    <a:pt x="3520312" y="3020562"/>
                  </a:cubicBezTo>
                  <a:cubicBezTo>
                    <a:pt x="3507028" y="3040487"/>
                    <a:pt x="3486445" y="3054429"/>
                    <a:pt x="3469512" y="3071362"/>
                  </a:cubicBezTo>
                  <a:cubicBezTo>
                    <a:pt x="3429210" y="3192269"/>
                    <a:pt x="3465349" y="3153160"/>
                    <a:pt x="3384846" y="3206829"/>
                  </a:cubicBezTo>
                  <a:cubicBezTo>
                    <a:pt x="3373557" y="3223762"/>
                    <a:pt x="3366871" y="3244916"/>
                    <a:pt x="3350979" y="3257629"/>
                  </a:cubicBezTo>
                  <a:cubicBezTo>
                    <a:pt x="3339937" y="3266462"/>
                    <a:pt x="3236871" y="3290389"/>
                    <a:pt x="3232446" y="3291495"/>
                  </a:cubicBezTo>
                  <a:cubicBezTo>
                    <a:pt x="3209868" y="3302784"/>
                    <a:pt x="3187914" y="3315418"/>
                    <a:pt x="3164712" y="3325362"/>
                  </a:cubicBezTo>
                  <a:cubicBezTo>
                    <a:pt x="3148306" y="3332393"/>
                    <a:pt x="3129877" y="3334313"/>
                    <a:pt x="3113912" y="3342295"/>
                  </a:cubicBezTo>
                  <a:cubicBezTo>
                    <a:pt x="3095709" y="3351396"/>
                    <a:pt x="3080045" y="3364873"/>
                    <a:pt x="3063112" y="3376162"/>
                  </a:cubicBezTo>
                  <a:cubicBezTo>
                    <a:pt x="3023601" y="3370518"/>
                    <a:pt x="2981051" y="3375439"/>
                    <a:pt x="2944579" y="3359229"/>
                  </a:cubicBezTo>
                  <a:cubicBezTo>
                    <a:pt x="2925982" y="3350964"/>
                    <a:pt x="2927384" y="3320100"/>
                    <a:pt x="2910712" y="3308429"/>
                  </a:cubicBezTo>
                  <a:cubicBezTo>
                    <a:pt x="2869353" y="3279477"/>
                    <a:pt x="2820401" y="3263273"/>
                    <a:pt x="2775246" y="3240695"/>
                  </a:cubicBezTo>
                  <a:cubicBezTo>
                    <a:pt x="2516875" y="3111508"/>
                    <a:pt x="2801974" y="3261632"/>
                    <a:pt x="2605912" y="3139095"/>
                  </a:cubicBezTo>
                  <a:cubicBezTo>
                    <a:pt x="2584506" y="3125717"/>
                    <a:pt x="2560245" y="3117488"/>
                    <a:pt x="2538179" y="3105229"/>
                  </a:cubicBezTo>
                  <a:cubicBezTo>
                    <a:pt x="2509408" y="3089245"/>
                    <a:pt x="2481422" y="3071873"/>
                    <a:pt x="2453512" y="3054429"/>
                  </a:cubicBezTo>
                  <a:cubicBezTo>
                    <a:pt x="2436254" y="3043643"/>
                    <a:pt x="2420915" y="3029664"/>
                    <a:pt x="2402712" y="3020562"/>
                  </a:cubicBezTo>
                  <a:cubicBezTo>
                    <a:pt x="2214326" y="2926368"/>
                    <a:pt x="2411905" y="3042602"/>
                    <a:pt x="2250312" y="2952829"/>
                  </a:cubicBezTo>
                  <a:cubicBezTo>
                    <a:pt x="2221541" y="2936845"/>
                    <a:pt x="2193555" y="2919473"/>
                    <a:pt x="2165646" y="2902029"/>
                  </a:cubicBezTo>
                  <a:cubicBezTo>
                    <a:pt x="2148388" y="2891243"/>
                    <a:pt x="2133049" y="2877263"/>
                    <a:pt x="2114846" y="2868162"/>
                  </a:cubicBezTo>
                  <a:cubicBezTo>
                    <a:pt x="2098881" y="2860180"/>
                    <a:pt x="2080979" y="2856873"/>
                    <a:pt x="2064046" y="2851229"/>
                  </a:cubicBezTo>
                  <a:cubicBezTo>
                    <a:pt x="2039334" y="2834754"/>
                    <a:pt x="1960785" y="2783744"/>
                    <a:pt x="1945512" y="2766562"/>
                  </a:cubicBezTo>
                  <a:cubicBezTo>
                    <a:pt x="1918471" y="2736141"/>
                    <a:pt x="1900357" y="2698829"/>
                    <a:pt x="1877779" y="2664962"/>
                  </a:cubicBezTo>
                  <a:lnTo>
                    <a:pt x="1810046" y="2563362"/>
                  </a:lnTo>
                  <a:cubicBezTo>
                    <a:pt x="1798757" y="2546429"/>
                    <a:pt x="1788390" y="2528843"/>
                    <a:pt x="1776179" y="2512562"/>
                  </a:cubicBezTo>
                  <a:cubicBezTo>
                    <a:pt x="1742312" y="2467406"/>
                    <a:pt x="1714491" y="2417007"/>
                    <a:pt x="1674579" y="2377095"/>
                  </a:cubicBezTo>
                  <a:cubicBezTo>
                    <a:pt x="1657646" y="2360162"/>
                    <a:pt x="1638943" y="2344829"/>
                    <a:pt x="1623779" y="2326295"/>
                  </a:cubicBezTo>
                  <a:cubicBezTo>
                    <a:pt x="1588036" y="2282610"/>
                    <a:pt x="1562091" y="2230741"/>
                    <a:pt x="1522179" y="2190829"/>
                  </a:cubicBezTo>
                  <a:lnTo>
                    <a:pt x="1420579" y="2089229"/>
                  </a:lnTo>
                  <a:cubicBezTo>
                    <a:pt x="1403646" y="2072296"/>
                    <a:pt x="1391198" y="2049139"/>
                    <a:pt x="1369779" y="2038429"/>
                  </a:cubicBezTo>
                  <a:cubicBezTo>
                    <a:pt x="1335912" y="2021496"/>
                    <a:pt x="1300885" y="2006708"/>
                    <a:pt x="1268179" y="1987629"/>
                  </a:cubicBezTo>
                  <a:cubicBezTo>
                    <a:pt x="1112910" y="1897055"/>
                    <a:pt x="1222215" y="1938440"/>
                    <a:pt x="1115779" y="1902962"/>
                  </a:cubicBezTo>
                  <a:lnTo>
                    <a:pt x="912579" y="1767495"/>
                  </a:lnTo>
                  <a:lnTo>
                    <a:pt x="861779" y="1733629"/>
                  </a:lnTo>
                  <a:cubicBezTo>
                    <a:pt x="844846" y="1722340"/>
                    <a:pt x="830286" y="1706198"/>
                    <a:pt x="810979" y="1699762"/>
                  </a:cubicBezTo>
                  <a:cubicBezTo>
                    <a:pt x="748205" y="1678838"/>
                    <a:pt x="768646" y="1719518"/>
                    <a:pt x="743246" y="1699762"/>
                  </a:cubicBezTo>
                  <a:close/>
                </a:path>
              </a:pathLst>
            </a:custGeom>
            <a:solidFill>
              <a:srgbClr val="FF8000">
                <a:alpha val="10000"/>
              </a:srgbClr>
            </a:solidFill>
            <a:ln w="5715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6152" y="4521200"/>
              <a:ext cx="2932551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FF8000"/>
                  </a:solidFill>
                </a:rPr>
                <a:t>2 bit error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(two 0s, two 1s)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Halfway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Between Both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“In Conclusion..”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Disks - Work by positioning head over spinning platters. Very slow relative to CPU.</a:t>
            </a:r>
            <a:endParaRPr lang="en-US" dirty="0" smtClean="0"/>
          </a:p>
          <a:p>
            <a:r>
              <a:rPr lang="en-US" dirty="0" smtClean="0"/>
              <a:t>Great </a:t>
            </a:r>
            <a:r>
              <a:rPr lang="en-US" dirty="0" smtClean="0"/>
              <a:t>Idea: Redundancy to Get Dependability</a:t>
            </a:r>
          </a:p>
          <a:p>
            <a:r>
              <a:rPr lang="en-US" dirty="0" smtClean="0"/>
              <a:t>Reliability: MTTF &amp; Annual failure rate</a:t>
            </a:r>
          </a:p>
          <a:p>
            <a:r>
              <a:rPr lang="en-US" dirty="0" smtClean="0"/>
              <a:t>Availability: % uptime (MTTF-MTTR/MTTF)</a:t>
            </a:r>
          </a:p>
          <a:p>
            <a:r>
              <a:rPr lang="en-US" dirty="0" smtClean="0"/>
              <a:t>RAID: Redundant Arrays of Inexpensive Disks</a:t>
            </a:r>
            <a:endParaRPr lang="en-US" dirty="0" smtClean="0"/>
          </a:p>
          <a:p>
            <a:r>
              <a:rPr lang="en-US" dirty="0" smtClean="0"/>
              <a:t>Memory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Hamming distance 2 Parity for Single Error Detect</a:t>
            </a:r>
          </a:p>
          <a:p>
            <a:pPr lvl="1"/>
            <a:r>
              <a:rPr lang="en-US" dirty="0" smtClean="0"/>
              <a:t>Hamming distance 3 Single Error Correction Code + encode bit position of error</a:t>
            </a:r>
          </a:p>
          <a:p>
            <a:pPr lvl="1"/>
            <a:r>
              <a:rPr lang="en-US" dirty="0" smtClean="0"/>
              <a:t>Hamming distance 4 SEC/Double Error </a:t>
            </a:r>
            <a:r>
              <a:rPr lang="en-US" dirty="0" smtClean="0"/>
              <a:t>Detection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3D9BC-F38A-AE4D-9D71-DC7D4545C463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NOT responsible for knowing the material on the following slides.</a:t>
            </a:r>
          </a:p>
          <a:p>
            <a:r>
              <a:rPr lang="en-US" dirty="0" smtClean="0"/>
              <a:t>They are here to provide more detail on some of the topics we’ve covered.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Error Correction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extra parity bits </a:t>
            </a:r>
            <a:r>
              <a:rPr lang="en-US" dirty="0"/>
              <a:t>to allow the position identification of a single </a:t>
            </a:r>
            <a:r>
              <a:rPr lang="en-US" dirty="0" smtClean="0"/>
              <a:t>error</a:t>
            </a:r>
          </a:p>
          <a:p>
            <a:pPr marL="514350" indent="-514350">
              <a:buAutoNum type="arabicPeriod"/>
            </a:pPr>
            <a:r>
              <a:rPr lang="en-US" dirty="0" smtClean="0"/>
              <a:t>Mark </a:t>
            </a:r>
            <a:r>
              <a:rPr lang="en-US" dirty="0"/>
              <a:t>all bit positions that are </a:t>
            </a:r>
            <a:r>
              <a:rPr lang="en-US" dirty="0">
                <a:solidFill>
                  <a:srgbClr val="0000FF"/>
                </a:solidFill>
              </a:rPr>
              <a:t>powers of 2 </a:t>
            </a:r>
            <a:r>
              <a:rPr lang="en-US" dirty="0"/>
              <a:t>as parity bits. (positions 1, 2, 4, 8, 16, </a:t>
            </a:r>
            <a:r>
              <a:rPr lang="en-US" dirty="0" smtClean="0"/>
              <a:t> …) </a:t>
            </a:r>
          </a:p>
          <a:p>
            <a:pPr marL="914400" lvl="1" indent="-514350"/>
            <a:r>
              <a:rPr lang="en-US" dirty="0" smtClean="0"/>
              <a:t>Start numbering bits at 1 at left, not at 0 on right</a:t>
            </a:r>
          </a:p>
          <a:p>
            <a:pPr>
              <a:buNone/>
            </a:pPr>
            <a:r>
              <a:rPr lang="en-US" dirty="0"/>
              <a:t>2. All </a:t>
            </a:r>
            <a:r>
              <a:rPr lang="en-US" dirty="0">
                <a:solidFill>
                  <a:srgbClr val="0000FF"/>
                </a:solidFill>
              </a:rPr>
              <a:t>other bit positions </a:t>
            </a:r>
            <a:r>
              <a:rPr lang="en-US" dirty="0"/>
              <a:t>are for the data to be encoded. (positions 3, 5, 6, 7, 9, 10, 11, 12, 13, 14, 15,</a:t>
            </a:r>
            <a:r>
              <a:rPr lang="en-US" dirty="0" smtClean="0"/>
              <a:t> …)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B92FB-3763-F041-A4E9-AEEE4005E1B4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85200" cy="5020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3. Each parity bit calculates the parity for some of the bits in the code </a:t>
            </a:r>
            <a:r>
              <a:rPr lang="en-US" dirty="0" smtClean="0"/>
              <a:t>word </a:t>
            </a:r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0000FF"/>
                </a:solidFill>
              </a:rPr>
              <a:t>position of</a:t>
            </a:r>
            <a:r>
              <a:rPr lang="en-US" dirty="0" smtClean="0">
                <a:solidFill>
                  <a:srgbClr val="0000FF"/>
                </a:solidFill>
              </a:rPr>
              <a:t> parity </a:t>
            </a:r>
            <a:r>
              <a:rPr lang="en-US" dirty="0"/>
              <a:t>bit determines</a:t>
            </a:r>
            <a:r>
              <a:rPr lang="en-US" dirty="0" smtClean="0"/>
              <a:t> sequence </a:t>
            </a:r>
            <a:r>
              <a:rPr lang="en-US" dirty="0"/>
              <a:t>of bits that it </a:t>
            </a:r>
            <a:r>
              <a:rPr lang="en-US" dirty="0" smtClean="0"/>
              <a:t>checks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Bit 1 (0001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bits (1,3,5,7,9,11,...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Bit 2 (0010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 bits (2,3,6,7,10,11,14,15,...)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Bit 4 (0100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bits (</a:t>
            </a:r>
            <a:r>
              <a:rPr lang="en-US" dirty="0" smtClean="0"/>
              <a:t>4-7, 12-15, 20-23, .</a:t>
            </a:r>
            <a:r>
              <a:rPr lang="en-US" dirty="0"/>
              <a:t>..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Bit 8 (1000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checks bits (8-15, 24-31, 40-47 ,...)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211-62E2-2647-A581-FB8164D61F32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90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4</a:t>
            </a:r>
            <a:r>
              <a:rPr lang="en-US" dirty="0"/>
              <a:t>. Set</a:t>
            </a:r>
            <a:r>
              <a:rPr lang="en-US" dirty="0" smtClean="0"/>
              <a:t> parity bits </a:t>
            </a:r>
            <a:r>
              <a:rPr lang="en-US" dirty="0"/>
              <a:t>to create </a:t>
            </a:r>
            <a:r>
              <a:rPr lang="en-US" dirty="0">
                <a:solidFill>
                  <a:srgbClr val="0000FF"/>
                </a:solidFill>
              </a:rPr>
              <a:t>even </a:t>
            </a:r>
            <a:r>
              <a:rPr lang="en-US" dirty="0" smtClean="0">
                <a:solidFill>
                  <a:srgbClr val="0000FF"/>
                </a:solidFill>
              </a:rPr>
              <a:t>parity</a:t>
            </a:r>
            <a:r>
              <a:rPr lang="en-US" dirty="0" smtClean="0"/>
              <a:t> for each group</a:t>
            </a:r>
          </a:p>
          <a:p>
            <a:r>
              <a:rPr lang="en-US" dirty="0"/>
              <a:t>A byte of data: 10011010</a:t>
            </a:r>
          </a:p>
          <a:p>
            <a:r>
              <a:rPr lang="en-US" dirty="0"/>
              <a:t>Create the</a:t>
            </a:r>
            <a:r>
              <a:rPr lang="en-US" dirty="0" smtClean="0"/>
              <a:t> coded word</a:t>
            </a:r>
            <a:r>
              <a:rPr lang="en-US" dirty="0"/>
              <a:t>, leaving spaces for the parity bits: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_ _ 1 _ 0 0 1 _ 1 0 1 0</a:t>
            </a:r>
          </a:p>
          <a:p>
            <a:pPr>
              <a:buNone/>
            </a:pPr>
            <a:r>
              <a:rPr lang="en-US" i="1" dirty="0" smtClean="0"/>
              <a:t>	0 0 0 0 0 0 0 0 0 1 1 1</a:t>
            </a:r>
            <a:br>
              <a:rPr lang="en-US" i="1" dirty="0" smtClean="0"/>
            </a:br>
            <a:r>
              <a:rPr lang="en-US" i="1" dirty="0" smtClean="0"/>
              <a:t>1 2 3 4 5 6 7 8 9 0 1 2</a:t>
            </a:r>
          </a:p>
          <a:p>
            <a:r>
              <a:rPr lang="en-US" dirty="0" smtClean="0"/>
              <a:t>Calculate the parity bits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E12D2-37CC-C44F-9B2F-09EE96A9DEFB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54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Position 1 checks bits 1,3,5,7,9,11: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?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0. set position 1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 </a:t>
            </a:r>
            <a:r>
              <a:rPr lang="en-US" dirty="0"/>
              <a:t>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 </a:t>
            </a:r>
          </a:p>
          <a:p>
            <a:r>
              <a:rPr lang="en-US" dirty="0"/>
              <a:t>Position 2 checks bits 2,3,6,7,10,11:</a:t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/>
              <a:t>? 1 </a:t>
            </a:r>
            <a:r>
              <a:rPr lang="en-US" dirty="0"/>
              <a:t>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0. set position 2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/>
              <a:t> </a:t>
            </a:r>
            <a:r>
              <a:rPr lang="en-US" b="1" dirty="0"/>
              <a:t>1</a:t>
            </a:r>
            <a:r>
              <a:rPr lang="en-US" dirty="0"/>
              <a:t> 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 </a:t>
            </a:r>
          </a:p>
          <a:p>
            <a:r>
              <a:rPr lang="en-US" dirty="0"/>
              <a:t>Position 4 checks bits 4,5,6,7,12:</a:t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/>
              <a:t>? 0 0 1</a:t>
            </a:r>
            <a:r>
              <a:rPr lang="en-US" dirty="0"/>
              <a:t> _ 1 0 1 </a:t>
            </a:r>
            <a:r>
              <a:rPr lang="en-US" b="1" dirty="0"/>
              <a:t>0</a:t>
            </a:r>
            <a:r>
              <a:rPr lang="en-US" dirty="0"/>
              <a:t>. set position 4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/>
              <a:t> </a:t>
            </a:r>
            <a:r>
              <a:rPr lang="en-US" b="1" dirty="0"/>
              <a:t>0 0 1 </a:t>
            </a:r>
            <a:r>
              <a:rPr lang="en-US" dirty="0"/>
              <a:t>_ 1 0 1 </a:t>
            </a:r>
            <a:r>
              <a:rPr lang="en-US" b="1" dirty="0"/>
              <a:t>0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610E-D75A-FE42-B0AD-3188589B01AB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22534" y="846666"/>
            <a:ext cx="1766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Student Roulette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545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Position 1 checks bits 1,3,5,7,9,11: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?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0. set position 1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 </a:t>
            </a:r>
          </a:p>
          <a:p>
            <a:r>
              <a:rPr lang="en-US" dirty="0"/>
              <a:t>Position 2 checks bits 2,3,6,7,10,11:</a:t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/>
              <a:t>? 1 </a:t>
            </a:r>
            <a:r>
              <a:rPr lang="en-US" dirty="0"/>
              <a:t>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0. set position 2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1</a:t>
            </a:r>
            <a:r>
              <a:rPr lang="en-US" dirty="0"/>
              <a:t> 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 </a:t>
            </a:r>
          </a:p>
          <a:p>
            <a:r>
              <a:rPr lang="en-US" dirty="0"/>
              <a:t>Position 4 checks bits 4,5,6,7,12:</a:t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/>
              <a:t>? 0 0 1</a:t>
            </a:r>
            <a:r>
              <a:rPr lang="en-US" dirty="0"/>
              <a:t> _ 1 0 1 </a:t>
            </a:r>
            <a:r>
              <a:rPr lang="en-US" b="1" dirty="0"/>
              <a:t>0</a:t>
            </a:r>
            <a:r>
              <a:rPr lang="en-US" dirty="0"/>
              <a:t>. set position 4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0 0 1 </a:t>
            </a:r>
            <a:r>
              <a:rPr lang="en-US" dirty="0"/>
              <a:t>_ 1 0 1 </a:t>
            </a:r>
            <a:r>
              <a:rPr lang="en-US" b="1" dirty="0"/>
              <a:t>0</a:t>
            </a:r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610E-D75A-FE42-B0AD-3188589B01AB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5088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Disk Device Terminology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6313"/>
            <a:ext cx="7848600" cy="5291137"/>
          </a:xfrm>
        </p:spPr>
        <p:txBody>
          <a:bodyPr/>
          <a:lstStyle/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pPr>
              <a:buFont typeface="Times" charset="0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Several platters, with information recorded magnetically on both surfaces (usually)</a:t>
            </a:r>
          </a:p>
          <a:p>
            <a:r>
              <a:rPr lang="en-US" sz="2400" dirty="0" smtClean="0">
                <a:ea typeface="ＭＳ Ｐゴシック" pitchFamily="34" charset="-128"/>
              </a:rPr>
              <a:t>Bits recorded in </a:t>
            </a:r>
            <a:r>
              <a:rPr lang="en-US" sz="2400" u="sng" dirty="0" smtClean="0">
                <a:solidFill>
                  <a:schemeClr val="accent2"/>
                </a:solidFill>
                <a:ea typeface="ＭＳ Ｐゴシック" pitchFamily="34" charset="-128"/>
              </a:rPr>
              <a:t>tracks</a:t>
            </a:r>
            <a:r>
              <a:rPr lang="en-US" sz="2400" dirty="0" smtClean="0">
                <a:ea typeface="ＭＳ Ｐゴシック" pitchFamily="34" charset="-128"/>
              </a:rPr>
              <a:t>, which in turn divided into </a:t>
            </a:r>
            <a:r>
              <a:rPr lang="en-US" sz="2400" u="sng" dirty="0" smtClean="0">
                <a:solidFill>
                  <a:srgbClr val="063DE8"/>
                </a:solidFill>
                <a:ea typeface="ＭＳ Ｐゴシック" pitchFamily="34" charset="-128"/>
              </a:rPr>
              <a:t>sectors</a:t>
            </a:r>
            <a:r>
              <a:rPr lang="en-US" sz="2400" dirty="0" smtClean="0">
                <a:solidFill>
                  <a:srgbClr val="063DE8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(e.g., 512 Bytes)</a:t>
            </a:r>
          </a:p>
          <a:p>
            <a:r>
              <a:rPr lang="en-US" sz="2400" u="sng" dirty="0" smtClean="0">
                <a:solidFill>
                  <a:srgbClr val="063DE8"/>
                </a:solidFill>
                <a:ea typeface="ＭＳ Ｐゴシック" pitchFamily="34" charset="-128"/>
              </a:rPr>
              <a:t>Actuator</a:t>
            </a:r>
            <a:r>
              <a:rPr lang="en-US" sz="2400" dirty="0" smtClean="0">
                <a:solidFill>
                  <a:srgbClr val="063DE8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moves </a:t>
            </a:r>
            <a:r>
              <a:rPr lang="en-US" sz="2400" u="sng" dirty="0" smtClean="0">
                <a:solidFill>
                  <a:srgbClr val="063DE8"/>
                </a:solidFill>
                <a:ea typeface="ＭＳ Ｐゴシック" pitchFamily="34" charset="-128"/>
              </a:rPr>
              <a:t>head</a:t>
            </a:r>
            <a:r>
              <a:rPr lang="en-US" sz="2400" dirty="0" smtClean="0">
                <a:solidFill>
                  <a:srgbClr val="063DE8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(end of </a:t>
            </a:r>
            <a:r>
              <a:rPr lang="en-US" sz="2400" u="sng" dirty="0" smtClean="0">
                <a:solidFill>
                  <a:srgbClr val="063DE8"/>
                </a:solidFill>
                <a:ea typeface="ＭＳ Ｐゴシック" pitchFamily="34" charset="-128"/>
              </a:rPr>
              <a:t>arm</a:t>
            </a:r>
            <a:r>
              <a:rPr lang="en-US" sz="2400" dirty="0" smtClean="0">
                <a:ea typeface="ＭＳ Ｐゴシック" pitchFamily="34" charset="-128"/>
              </a:rPr>
              <a:t>) over track (</a:t>
            </a:r>
            <a:r>
              <a:rPr lang="en-US" sz="2400" u="sng" dirty="0" smtClean="0">
                <a:solidFill>
                  <a:srgbClr val="063DE8"/>
                </a:solidFill>
                <a:ea typeface="ＭＳ Ｐゴシック" pitchFamily="34" charset="-128"/>
              </a:rPr>
              <a:t>“seek”</a:t>
            </a:r>
            <a:r>
              <a:rPr lang="en-US" sz="2400" u="sng" dirty="0" smtClean="0">
                <a:ea typeface="ＭＳ Ｐゴシック" pitchFamily="34" charset="-128"/>
              </a:rPr>
              <a:t>)</a:t>
            </a:r>
            <a:r>
              <a:rPr lang="en-US" sz="2400" dirty="0" smtClean="0">
                <a:ea typeface="ＭＳ Ｐゴシック" pitchFamily="34" charset="-128"/>
              </a:rPr>
              <a:t>, wait for </a:t>
            </a:r>
            <a:r>
              <a:rPr lang="en-US" sz="2400" u="sng" dirty="0" smtClean="0">
                <a:solidFill>
                  <a:srgbClr val="063DE8"/>
                </a:solidFill>
                <a:ea typeface="ＭＳ Ｐゴシック" pitchFamily="34" charset="-128"/>
              </a:rPr>
              <a:t>sector</a:t>
            </a:r>
            <a:r>
              <a:rPr lang="en-US" sz="2400" dirty="0" smtClean="0">
                <a:solidFill>
                  <a:srgbClr val="063DE8"/>
                </a:solidFill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rotate under </a:t>
            </a:r>
            <a:r>
              <a:rPr lang="en-US" sz="2400" u="sng" dirty="0" smtClean="0">
                <a:solidFill>
                  <a:srgbClr val="063DE8"/>
                </a:solidFill>
                <a:ea typeface="ＭＳ Ｐゴシック" pitchFamily="34" charset="-128"/>
              </a:rPr>
              <a:t>head</a:t>
            </a:r>
            <a:r>
              <a:rPr lang="en-US" sz="2400" dirty="0" smtClean="0">
                <a:ea typeface="ＭＳ Ｐゴシック" pitchFamily="34" charset="-128"/>
              </a:rPr>
              <a:t>, then read or </a:t>
            </a:r>
            <a:r>
              <a:rPr lang="en-US" sz="2400" dirty="0" smtClean="0">
                <a:ea typeface="ＭＳ Ｐゴシック" pitchFamily="34" charset="-128"/>
              </a:rPr>
              <a:t>write</a:t>
            </a:r>
            <a:endParaRPr lang="en-US" sz="2800" dirty="0" smtClean="0">
              <a:ea typeface="ＭＳ Ｐゴシック" pitchFamily="34" charset="-128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flipH="1">
            <a:off x="3429000" y="3000375"/>
            <a:ext cx="4787900" cy="490538"/>
            <a:chOff x="1337" y="1535"/>
            <a:chExt cx="3016" cy="309"/>
          </a:xfrm>
        </p:grpSpPr>
        <p:sp>
          <p:nvSpPr>
            <p:cNvPr id="44085" name="Oval 8"/>
            <p:cNvSpPr>
              <a:spLocks noChangeArrowheads="1"/>
            </p:cNvSpPr>
            <p:nvPr/>
          </p:nvSpPr>
          <p:spPr bwMode="auto">
            <a:xfrm>
              <a:off x="1358" y="1556"/>
              <a:ext cx="2974" cy="26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  <p:sp>
          <p:nvSpPr>
            <p:cNvPr id="44086" name="Oval 9"/>
            <p:cNvSpPr>
              <a:spLocks noChangeArrowheads="1"/>
            </p:cNvSpPr>
            <p:nvPr/>
          </p:nvSpPr>
          <p:spPr bwMode="auto">
            <a:xfrm>
              <a:off x="1337" y="1535"/>
              <a:ext cx="3016" cy="309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3352800" y="2347913"/>
            <a:ext cx="4940300" cy="642937"/>
            <a:chOff x="1327" y="1311"/>
            <a:chExt cx="3016" cy="309"/>
          </a:xfrm>
        </p:grpSpPr>
        <p:sp>
          <p:nvSpPr>
            <p:cNvPr id="44083" name="Oval 11"/>
            <p:cNvSpPr>
              <a:spLocks noChangeArrowheads="1"/>
            </p:cNvSpPr>
            <p:nvPr/>
          </p:nvSpPr>
          <p:spPr bwMode="auto">
            <a:xfrm>
              <a:off x="1327" y="1311"/>
              <a:ext cx="3016" cy="309"/>
            </a:xfrm>
            <a:prstGeom prst="ellipse">
              <a:avLst/>
            </a:prstGeom>
            <a:noFill/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  <p:sp>
          <p:nvSpPr>
            <p:cNvPr id="44084" name="Oval 12"/>
            <p:cNvSpPr>
              <a:spLocks noChangeArrowheads="1"/>
            </p:cNvSpPr>
            <p:nvPr/>
          </p:nvSpPr>
          <p:spPr bwMode="auto">
            <a:xfrm>
              <a:off x="1344" y="1344"/>
              <a:ext cx="2974" cy="24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flipH="1">
            <a:off x="3352800" y="1814513"/>
            <a:ext cx="4864100" cy="685800"/>
            <a:chOff x="1316" y="1108"/>
            <a:chExt cx="3016" cy="309"/>
          </a:xfrm>
        </p:grpSpPr>
        <p:sp>
          <p:nvSpPr>
            <p:cNvPr id="44081" name="Oval 14"/>
            <p:cNvSpPr>
              <a:spLocks noChangeArrowheads="1"/>
            </p:cNvSpPr>
            <p:nvPr/>
          </p:nvSpPr>
          <p:spPr bwMode="auto">
            <a:xfrm>
              <a:off x="1316" y="1108"/>
              <a:ext cx="3016" cy="309"/>
            </a:xfrm>
            <a:prstGeom prst="ellipse">
              <a:avLst/>
            </a:prstGeom>
            <a:solidFill>
              <a:schemeClr val="bg1"/>
            </a:solidFill>
            <a:ln w="333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  <p:sp>
          <p:nvSpPr>
            <p:cNvPr id="44082" name="Oval 15"/>
            <p:cNvSpPr>
              <a:spLocks noChangeArrowheads="1"/>
            </p:cNvSpPr>
            <p:nvPr/>
          </p:nvSpPr>
          <p:spPr bwMode="auto">
            <a:xfrm>
              <a:off x="1344" y="1152"/>
              <a:ext cx="2974" cy="192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</p:grpSp>
      <p:sp>
        <p:nvSpPr>
          <p:cNvPr id="44039" name="Line 16"/>
          <p:cNvSpPr>
            <a:spLocks noChangeShapeType="1"/>
          </p:cNvSpPr>
          <p:nvPr/>
        </p:nvSpPr>
        <p:spPr bwMode="auto">
          <a:xfrm flipH="1">
            <a:off x="7440613" y="1890713"/>
            <a:ext cx="560387" cy="2047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Text Box 17"/>
          <p:cNvSpPr txBox="1">
            <a:spLocks noChangeArrowheads="1"/>
          </p:cNvSpPr>
          <p:nvPr/>
        </p:nvSpPr>
        <p:spPr bwMode="auto">
          <a:xfrm flipH="1">
            <a:off x="7897813" y="1052513"/>
            <a:ext cx="1017587" cy="954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18 VAG Rounded Light   02390" charset="0"/>
              </a:rPr>
              <a:t>Outer</a:t>
            </a:r>
          </a:p>
          <a:p>
            <a:r>
              <a:rPr lang="en-US" sz="2800">
                <a:latin typeface="18 VAG Rounded Light   02390" charset="0"/>
              </a:rPr>
              <a:t>Track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flipH="1">
            <a:off x="3783013" y="2543175"/>
            <a:ext cx="3595687" cy="254000"/>
            <a:chOff x="1680" y="1488"/>
            <a:chExt cx="2265" cy="160"/>
          </a:xfrm>
        </p:grpSpPr>
        <p:sp>
          <p:nvSpPr>
            <p:cNvPr id="44078" name="Oval 19"/>
            <p:cNvSpPr>
              <a:spLocks noChangeArrowheads="1"/>
            </p:cNvSpPr>
            <p:nvPr/>
          </p:nvSpPr>
          <p:spPr bwMode="auto">
            <a:xfrm>
              <a:off x="1680" y="1488"/>
              <a:ext cx="2243" cy="13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  <p:sp>
          <p:nvSpPr>
            <p:cNvPr id="44079" name="Oval 20"/>
            <p:cNvSpPr>
              <a:spLocks noChangeArrowheads="1"/>
            </p:cNvSpPr>
            <p:nvPr/>
          </p:nvSpPr>
          <p:spPr bwMode="auto">
            <a:xfrm>
              <a:off x="1680" y="1488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  <p:sp>
          <p:nvSpPr>
            <p:cNvPr id="44080" name="Oval 21"/>
            <p:cNvSpPr>
              <a:spLocks noChangeArrowheads="1"/>
            </p:cNvSpPr>
            <p:nvPr/>
          </p:nvSpPr>
          <p:spPr bwMode="auto">
            <a:xfrm>
              <a:off x="2402" y="1536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 flipH="1">
            <a:off x="3797300" y="3135313"/>
            <a:ext cx="3595688" cy="254000"/>
            <a:chOff x="1671" y="1861"/>
            <a:chExt cx="2265" cy="160"/>
          </a:xfrm>
        </p:grpSpPr>
        <p:sp>
          <p:nvSpPr>
            <p:cNvPr id="44075" name="Oval 23"/>
            <p:cNvSpPr>
              <a:spLocks noChangeArrowheads="1"/>
            </p:cNvSpPr>
            <p:nvPr/>
          </p:nvSpPr>
          <p:spPr bwMode="auto">
            <a:xfrm>
              <a:off x="1682" y="1872"/>
              <a:ext cx="2243" cy="139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  <p:sp>
          <p:nvSpPr>
            <p:cNvPr id="44076" name="Oval 24"/>
            <p:cNvSpPr>
              <a:spLocks noChangeArrowheads="1"/>
            </p:cNvSpPr>
            <p:nvPr/>
          </p:nvSpPr>
          <p:spPr bwMode="auto">
            <a:xfrm>
              <a:off x="1671" y="1861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  <p:sp>
          <p:nvSpPr>
            <p:cNvPr id="44077" name="Oval 25"/>
            <p:cNvSpPr>
              <a:spLocks noChangeArrowheads="1"/>
            </p:cNvSpPr>
            <p:nvPr/>
          </p:nvSpPr>
          <p:spPr bwMode="auto">
            <a:xfrm>
              <a:off x="2402" y="1920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 flipH="1">
            <a:off x="3783013" y="2009775"/>
            <a:ext cx="3595687" cy="254000"/>
            <a:chOff x="1680" y="1488"/>
            <a:chExt cx="2265" cy="160"/>
          </a:xfrm>
        </p:grpSpPr>
        <p:sp>
          <p:nvSpPr>
            <p:cNvPr id="44072" name="Oval 27"/>
            <p:cNvSpPr>
              <a:spLocks noChangeArrowheads="1"/>
            </p:cNvSpPr>
            <p:nvPr/>
          </p:nvSpPr>
          <p:spPr bwMode="auto">
            <a:xfrm>
              <a:off x="1680" y="1488"/>
              <a:ext cx="2243" cy="138"/>
            </a:xfrm>
            <a:prstGeom prst="ellipse">
              <a:avLst/>
            </a:prstGeom>
            <a:solidFill>
              <a:srgbClr val="C0C0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  <p:sp>
          <p:nvSpPr>
            <p:cNvPr id="44073" name="Oval 28"/>
            <p:cNvSpPr>
              <a:spLocks noChangeArrowheads="1"/>
            </p:cNvSpPr>
            <p:nvPr/>
          </p:nvSpPr>
          <p:spPr bwMode="auto">
            <a:xfrm>
              <a:off x="1680" y="1488"/>
              <a:ext cx="2265" cy="160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  <p:sp>
          <p:nvSpPr>
            <p:cNvPr id="44074" name="Oval 29"/>
            <p:cNvSpPr>
              <a:spLocks noChangeArrowheads="1"/>
            </p:cNvSpPr>
            <p:nvPr/>
          </p:nvSpPr>
          <p:spPr bwMode="auto">
            <a:xfrm>
              <a:off x="2402" y="1536"/>
              <a:ext cx="814" cy="6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18 VAG Rounded Light   02390" charset="0"/>
              </a:endParaRPr>
            </a:p>
          </p:txBody>
        </p:sp>
      </p:grpSp>
      <p:sp>
        <p:nvSpPr>
          <p:cNvPr id="44044" name="Line 30"/>
          <p:cNvSpPr>
            <a:spLocks noChangeShapeType="1"/>
          </p:cNvSpPr>
          <p:nvPr/>
        </p:nvSpPr>
        <p:spPr bwMode="auto">
          <a:xfrm flipH="1">
            <a:off x="6248400" y="1662113"/>
            <a:ext cx="3810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Text Box 31"/>
          <p:cNvSpPr txBox="1">
            <a:spLocks noChangeArrowheads="1"/>
          </p:cNvSpPr>
          <p:nvPr/>
        </p:nvSpPr>
        <p:spPr bwMode="auto">
          <a:xfrm flipH="1">
            <a:off x="6553200" y="866775"/>
            <a:ext cx="954088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18 VAG Rounded Light   02390" charset="0"/>
              </a:rPr>
              <a:t>Inner</a:t>
            </a:r>
          </a:p>
          <a:p>
            <a:r>
              <a:rPr lang="en-US" sz="2800">
                <a:solidFill>
                  <a:schemeClr val="accent2"/>
                </a:solidFill>
                <a:latin typeface="18 VAG Rounded Light   02390" charset="0"/>
              </a:rPr>
              <a:t>Track</a:t>
            </a:r>
          </a:p>
        </p:txBody>
      </p: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953000" y="1171575"/>
            <a:ext cx="1108075" cy="990600"/>
            <a:chOff x="2496" y="624"/>
            <a:chExt cx="698" cy="624"/>
          </a:xfrm>
        </p:grpSpPr>
        <p:sp>
          <p:nvSpPr>
            <p:cNvPr id="3240993" name="Line 33"/>
            <p:cNvSpPr>
              <a:spLocks noChangeShapeType="1"/>
            </p:cNvSpPr>
            <p:nvPr/>
          </p:nvSpPr>
          <p:spPr bwMode="auto">
            <a:xfrm flipH="1">
              <a:off x="2880" y="912"/>
              <a:ext cx="0" cy="24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3240994" name="Text Box 34"/>
            <p:cNvSpPr txBox="1">
              <a:spLocks noChangeArrowheads="1"/>
            </p:cNvSpPr>
            <p:nvPr/>
          </p:nvSpPr>
          <p:spPr bwMode="auto">
            <a:xfrm>
              <a:off x="2496" y="624"/>
              <a:ext cx="698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accent4"/>
                  </a:solidFill>
                  <a:latin typeface="18 VAG Rounded Light   02390"/>
                  <a:ea typeface="+mn-ea"/>
                </a:rPr>
                <a:t>Sector</a:t>
              </a:r>
            </a:p>
          </p:txBody>
        </p:sp>
        <p:sp>
          <p:nvSpPr>
            <p:cNvPr id="3240995" name="Line 35"/>
            <p:cNvSpPr>
              <a:spLocks noChangeShapeType="1"/>
            </p:cNvSpPr>
            <p:nvPr/>
          </p:nvSpPr>
          <p:spPr bwMode="auto">
            <a:xfrm>
              <a:off x="2784" y="1152"/>
              <a:ext cx="192" cy="0"/>
            </a:xfrm>
            <a:prstGeom prst="line">
              <a:avLst/>
            </a:prstGeom>
            <a:noFill/>
            <a:ln w="381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44070" name="Line 36"/>
            <p:cNvSpPr>
              <a:spLocks noChangeShapeType="1"/>
            </p:cNvSpPr>
            <p:nvPr/>
          </p:nvSpPr>
          <p:spPr bwMode="auto">
            <a:xfrm flipV="1">
              <a:off x="2880" y="1103"/>
              <a:ext cx="146" cy="14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1" name="Line 37"/>
            <p:cNvSpPr>
              <a:spLocks noChangeShapeType="1"/>
            </p:cNvSpPr>
            <p:nvPr/>
          </p:nvSpPr>
          <p:spPr bwMode="auto">
            <a:xfrm flipH="1" flipV="1">
              <a:off x="2710" y="1091"/>
              <a:ext cx="122" cy="15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47" name="Rectangle 38"/>
          <p:cNvSpPr>
            <a:spLocks noChangeArrowheads="1"/>
          </p:cNvSpPr>
          <p:nvPr/>
        </p:nvSpPr>
        <p:spPr bwMode="auto">
          <a:xfrm flipH="1">
            <a:off x="2000250" y="2009775"/>
            <a:ext cx="133350" cy="728663"/>
          </a:xfrm>
          <a:prstGeom prst="rect">
            <a:avLst/>
          </a:prstGeom>
          <a:solidFill>
            <a:schemeClr val="tx1"/>
          </a:solidFill>
          <a:ln w="33338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4048" name="Rectangle 39"/>
          <p:cNvSpPr>
            <a:spLocks noChangeArrowheads="1"/>
          </p:cNvSpPr>
          <p:nvPr/>
        </p:nvSpPr>
        <p:spPr bwMode="auto">
          <a:xfrm flipH="1">
            <a:off x="2000250" y="2652713"/>
            <a:ext cx="133350" cy="728662"/>
          </a:xfrm>
          <a:prstGeom prst="rect">
            <a:avLst/>
          </a:prstGeom>
          <a:solidFill>
            <a:schemeClr val="tx1"/>
          </a:solidFill>
          <a:ln w="33338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4049" name="Text Box 40"/>
          <p:cNvSpPr txBox="1">
            <a:spLocks noChangeArrowheads="1"/>
          </p:cNvSpPr>
          <p:nvPr/>
        </p:nvSpPr>
        <p:spPr bwMode="auto">
          <a:xfrm flipH="1">
            <a:off x="334963" y="2511425"/>
            <a:ext cx="145415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18 VAG Rounded Light   02390" charset="0"/>
              </a:rPr>
              <a:t>Actuator</a:t>
            </a:r>
          </a:p>
        </p:txBody>
      </p:sp>
      <p:sp>
        <p:nvSpPr>
          <p:cNvPr id="44050" name="Line 41"/>
          <p:cNvSpPr>
            <a:spLocks noChangeShapeType="1"/>
          </p:cNvSpPr>
          <p:nvPr/>
        </p:nvSpPr>
        <p:spPr bwMode="auto">
          <a:xfrm flipH="1">
            <a:off x="3211513" y="1628775"/>
            <a:ext cx="293687" cy="414338"/>
          </a:xfrm>
          <a:prstGeom prst="line">
            <a:avLst/>
          </a:prstGeom>
          <a:noFill/>
          <a:ln w="38100">
            <a:solidFill>
              <a:srgbClr val="FF8D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1" name="Text Box 42"/>
          <p:cNvSpPr txBox="1">
            <a:spLocks noChangeArrowheads="1"/>
          </p:cNvSpPr>
          <p:nvPr/>
        </p:nvSpPr>
        <p:spPr bwMode="auto">
          <a:xfrm flipH="1">
            <a:off x="2724150" y="1171575"/>
            <a:ext cx="100965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18 VAG Rounded Light   02390" charset="0"/>
              </a:rPr>
              <a:t>Head</a:t>
            </a:r>
          </a:p>
        </p:txBody>
      </p:sp>
      <p:sp>
        <p:nvSpPr>
          <p:cNvPr id="44052" name="Text Box 43"/>
          <p:cNvSpPr txBox="1">
            <a:spLocks noChangeArrowheads="1"/>
          </p:cNvSpPr>
          <p:nvPr/>
        </p:nvSpPr>
        <p:spPr bwMode="auto">
          <a:xfrm flipH="1">
            <a:off x="1676400" y="1171575"/>
            <a:ext cx="817563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18 VAG Rounded Light   02390" charset="0"/>
              </a:rPr>
              <a:t>Arm</a:t>
            </a:r>
          </a:p>
        </p:txBody>
      </p:sp>
      <p:sp>
        <p:nvSpPr>
          <p:cNvPr id="44053" name="Line 44"/>
          <p:cNvSpPr>
            <a:spLocks noChangeShapeType="1"/>
          </p:cNvSpPr>
          <p:nvPr/>
        </p:nvSpPr>
        <p:spPr bwMode="auto">
          <a:xfrm>
            <a:off x="2190750" y="1628775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Line 45"/>
          <p:cNvSpPr>
            <a:spLocks noChangeShapeType="1"/>
          </p:cNvSpPr>
          <p:nvPr/>
        </p:nvSpPr>
        <p:spPr bwMode="auto">
          <a:xfrm>
            <a:off x="2114550" y="2085975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46"/>
          <p:cNvSpPr>
            <a:spLocks noChangeShapeType="1"/>
          </p:cNvSpPr>
          <p:nvPr/>
        </p:nvSpPr>
        <p:spPr bwMode="auto">
          <a:xfrm>
            <a:off x="2114550" y="2238375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Line 47"/>
          <p:cNvSpPr>
            <a:spLocks noChangeShapeType="1"/>
          </p:cNvSpPr>
          <p:nvPr/>
        </p:nvSpPr>
        <p:spPr bwMode="auto">
          <a:xfrm>
            <a:off x="2133600" y="2619375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48"/>
          <p:cNvSpPr>
            <a:spLocks noChangeShapeType="1"/>
          </p:cNvSpPr>
          <p:nvPr/>
        </p:nvSpPr>
        <p:spPr bwMode="auto">
          <a:xfrm>
            <a:off x="2133600" y="2771775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49"/>
          <p:cNvSpPr>
            <a:spLocks noChangeShapeType="1"/>
          </p:cNvSpPr>
          <p:nvPr/>
        </p:nvSpPr>
        <p:spPr bwMode="auto">
          <a:xfrm>
            <a:off x="2152650" y="3152775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9" name="Line 50"/>
          <p:cNvSpPr>
            <a:spLocks noChangeShapeType="1"/>
          </p:cNvSpPr>
          <p:nvPr/>
        </p:nvSpPr>
        <p:spPr bwMode="auto">
          <a:xfrm>
            <a:off x="2152650" y="3305175"/>
            <a:ext cx="781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0" name="Rectangle 51"/>
          <p:cNvSpPr>
            <a:spLocks noChangeArrowheads="1"/>
          </p:cNvSpPr>
          <p:nvPr/>
        </p:nvSpPr>
        <p:spPr bwMode="auto">
          <a:xfrm flipH="1">
            <a:off x="2895600" y="2047875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4061" name="Rectangle 52"/>
          <p:cNvSpPr>
            <a:spLocks noChangeArrowheads="1"/>
          </p:cNvSpPr>
          <p:nvPr/>
        </p:nvSpPr>
        <p:spPr bwMode="auto">
          <a:xfrm flipH="1">
            <a:off x="2906713" y="2200275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4062" name="Rectangle 53"/>
          <p:cNvSpPr>
            <a:spLocks noChangeArrowheads="1"/>
          </p:cNvSpPr>
          <p:nvPr/>
        </p:nvSpPr>
        <p:spPr bwMode="auto">
          <a:xfrm flipH="1">
            <a:off x="2917825" y="2568575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4063" name="Rectangle 54"/>
          <p:cNvSpPr>
            <a:spLocks noChangeArrowheads="1"/>
          </p:cNvSpPr>
          <p:nvPr/>
        </p:nvSpPr>
        <p:spPr bwMode="auto">
          <a:xfrm flipH="1">
            <a:off x="2921000" y="2720975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4064" name="Rectangle 55"/>
          <p:cNvSpPr>
            <a:spLocks noChangeArrowheads="1"/>
          </p:cNvSpPr>
          <p:nvPr/>
        </p:nvSpPr>
        <p:spPr bwMode="auto">
          <a:xfrm flipH="1">
            <a:off x="2895600" y="3101975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4065" name="Rectangle 56"/>
          <p:cNvSpPr>
            <a:spLocks noChangeArrowheads="1"/>
          </p:cNvSpPr>
          <p:nvPr/>
        </p:nvSpPr>
        <p:spPr bwMode="auto">
          <a:xfrm flipH="1">
            <a:off x="2895600" y="3267075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4066" name="Text Box 6"/>
          <p:cNvSpPr txBox="1">
            <a:spLocks noChangeArrowheads="1"/>
          </p:cNvSpPr>
          <p:nvPr/>
        </p:nvSpPr>
        <p:spPr bwMode="auto">
          <a:xfrm flipH="1">
            <a:off x="3733800" y="1447800"/>
            <a:ext cx="1133475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18 VAG Rounded Light   02390" charset="0"/>
              </a:rPr>
              <a:t>Platter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54525"/>
          </a:xfrm>
        </p:spPr>
        <p:txBody>
          <a:bodyPr/>
          <a:lstStyle/>
          <a:p>
            <a:r>
              <a:rPr lang="en-US" dirty="0"/>
              <a:t>Position 8 checks bits 8,9,10,11,12: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/>
              <a:t>? 1 0 1 0</a:t>
            </a:r>
            <a:r>
              <a:rPr lang="en-US" dirty="0"/>
              <a:t>. set position 8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1 1 1 0 0 1 </a:t>
            </a:r>
            <a:r>
              <a:rPr lang="en-US" b="1" dirty="0"/>
              <a:t>0 1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/>
              <a:t> </a:t>
            </a:r>
            <a:r>
              <a:rPr lang="en-US" b="1" dirty="0"/>
              <a:t>1 0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Final </a:t>
            </a:r>
            <a:r>
              <a:rPr lang="en-US" dirty="0"/>
              <a:t>code word: </a:t>
            </a:r>
            <a:r>
              <a:rPr lang="en-US" u="sng" dirty="0" smtClean="0"/>
              <a:t>01</a:t>
            </a:r>
            <a:r>
              <a:rPr lang="en-US" dirty="0" smtClean="0"/>
              <a:t>1</a:t>
            </a:r>
            <a:r>
              <a:rPr lang="en-US" u="sng" dirty="0" smtClean="0"/>
              <a:t>1</a:t>
            </a:r>
            <a:r>
              <a:rPr lang="en-US" dirty="0" smtClean="0"/>
              <a:t>001</a:t>
            </a:r>
            <a:r>
              <a:rPr lang="en-US" u="sng" dirty="0" smtClean="0"/>
              <a:t>0</a:t>
            </a:r>
            <a:r>
              <a:rPr lang="en-US" dirty="0" smtClean="0"/>
              <a:t>1010</a:t>
            </a:r>
          </a:p>
          <a:p>
            <a:pPr>
              <a:tabLst>
                <a:tab pos="3606800" algn="l"/>
              </a:tabLst>
            </a:pPr>
            <a:r>
              <a:rPr lang="en-US" dirty="0" smtClean="0"/>
              <a:t>Data word: 	1  001  1010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5A24-816E-7D4F-A2F9-E47A3B8DE0F7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54525"/>
          </a:xfrm>
        </p:spPr>
        <p:txBody>
          <a:bodyPr/>
          <a:lstStyle/>
          <a:p>
            <a:r>
              <a:rPr lang="en-US" dirty="0"/>
              <a:t>Position 8 checks bits 8,9,10,11,12: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/>
              <a:t>? 1 0 1 0</a:t>
            </a:r>
            <a:r>
              <a:rPr lang="en-US" dirty="0"/>
              <a:t>. set position 8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1 1 1 0 0 1 </a:t>
            </a:r>
            <a:r>
              <a:rPr lang="en-US" b="1" dirty="0"/>
              <a:t>0 1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dirty="0"/>
              <a:t> 1 0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0000FF"/>
                </a:solidFill>
              </a:rPr>
              <a:t>Final </a:t>
            </a:r>
            <a:r>
              <a:rPr lang="en-US" dirty="0"/>
              <a:t>code word: 011100101010. </a:t>
            </a:r>
            <a:endParaRPr lang="en-US" dirty="0" smtClean="0"/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C5A24-816E-7D4F-A2F9-E47A3B8DE0F7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Definition of Dependability, Reliability, Availability and metrics to evaluate them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rgbClr val="7F7F7F"/>
                </a:solidFill>
              </a:rPr>
              <a:t>Administrivia</a:t>
            </a:r>
            <a:endParaRPr lang="en-US" dirty="0" smtClean="0">
              <a:solidFill>
                <a:srgbClr val="7F7F7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Error Detection in Memory (Parity)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Error Correction in Memory: Encoding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Error Correction in Memory: Correcting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Finding and fixing a corrupted bit:</a:t>
            </a:r>
          </a:p>
          <a:p>
            <a:pPr>
              <a:tabLst>
                <a:tab pos="3251200" algn="l"/>
              </a:tabLst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Suppose receive 011100101110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123456789012</a:t>
            </a:r>
          </a:p>
          <a:p>
            <a:r>
              <a:rPr lang="en-US" dirty="0" smtClean="0"/>
              <a:t>Parity 1_, Parity 2_, Parity 4_, Parity 8_</a:t>
            </a:r>
          </a:p>
          <a:p>
            <a:pPr>
              <a:buNone/>
              <a:tabLst>
                <a:tab pos="1998663" algn="l"/>
                <a:tab pos="3657600" algn="l"/>
                <a:tab pos="5265738" algn="l"/>
              </a:tabLst>
            </a:pPr>
            <a:r>
              <a:rPr lang="en-US" i="1" dirty="0" smtClean="0"/>
              <a:t>Bits numbers xxx1</a:t>
            </a:r>
            <a:r>
              <a:rPr lang="en-US" i="1" baseline="-25000" dirty="0" smtClean="0"/>
              <a:t>two</a:t>
            </a:r>
            <a:r>
              <a:rPr lang="en-US" i="1" dirty="0" smtClean="0"/>
              <a:t>, xx1x</a:t>
            </a:r>
            <a:r>
              <a:rPr lang="en-US" i="1" baseline="-25000" dirty="0" smtClean="0"/>
              <a:t>two</a:t>
            </a:r>
            <a:r>
              <a:rPr lang="en-US" i="1" dirty="0" smtClean="0"/>
              <a:t>, x1xx</a:t>
            </a:r>
            <a:r>
              <a:rPr lang="en-US" i="1" baseline="-25000" dirty="0" smtClean="0"/>
              <a:t>two</a:t>
            </a:r>
            <a:r>
              <a:rPr lang="en-US" i="1" dirty="0" smtClean="0"/>
              <a:t>,	1xxx</a:t>
            </a:r>
            <a:r>
              <a:rPr lang="en-US" i="1" baseline="-25000" dirty="0" smtClean="0"/>
              <a:t>two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Parity </a:t>
            </a:r>
            <a:r>
              <a:rPr lang="en-US" dirty="0"/>
              <a:t>bits 2 and 8</a:t>
            </a:r>
            <a:r>
              <a:rPr lang="en-US" dirty="0" smtClean="0"/>
              <a:t> incorrect</a:t>
            </a:r>
            <a:r>
              <a:rPr lang="en-US" dirty="0"/>
              <a:t>.</a:t>
            </a:r>
            <a:r>
              <a:rPr lang="en-US" dirty="0" smtClean="0"/>
              <a:t> As 2 </a:t>
            </a:r>
            <a:r>
              <a:rPr lang="en-US" dirty="0"/>
              <a:t>+ 8 = 10,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bit </a:t>
            </a:r>
            <a:r>
              <a:rPr lang="en-US" dirty="0"/>
              <a:t>position 10 is</a:t>
            </a:r>
            <a:r>
              <a:rPr lang="en-US" dirty="0" smtClean="0"/>
              <a:t> location </a:t>
            </a:r>
            <a:r>
              <a:rPr lang="en-US" dirty="0"/>
              <a:t>of</a:t>
            </a:r>
            <a:r>
              <a:rPr lang="en-US" dirty="0" smtClean="0"/>
              <a:t> bad bit: flip value!</a:t>
            </a:r>
          </a:p>
          <a:p>
            <a:r>
              <a:rPr lang="en-US" dirty="0" smtClean="0"/>
              <a:t>Corrected value: 011100101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10</a:t>
            </a:r>
          </a:p>
          <a:p>
            <a:r>
              <a:rPr lang="en-US" dirty="0" smtClean="0"/>
              <a:t>Why does Hamming ECC work?</a:t>
            </a:r>
          </a:p>
          <a:p>
            <a:endParaRPr lang="en-US" dirty="0" smtClean="0"/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DE63-77D6-6248-9B34-6F83672AB2D7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 on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54525"/>
          </a:xfrm>
        </p:spPr>
        <p:txBody>
          <a:bodyPr>
            <a:normAutofit/>
          </a:bodyPr>
          <a:lstStyle/>
          <a:p>
            <a:r>
              <a:rPr lang="en-US" dirty="0" smtClean="0"/>
              <a:t>Test </a:t>
            </a:r>
            <a:r>
              <a:rPr lang="en-US" dirty="0"/>
              <a:t>if these Hamming-code words are correct. If one is incorrect, indicate the correct </a:t>
            </a:r>
            <a:r>
              <a:rPr lang="en-US" dirty="0">
                <a:solidFill>
                  <a:srgbClr val="0000FF"/>
                </a:solidFill>
              </a:rPr>
              <a:t>code word</a:t>
            </a:r>
            <a:r>
              <a:rPr lang="en-US" dirty="0"/>
              <a:t>. Also, indicate what the original </a:t>
            </a:r>
            <a:r>
              <a:rPr lang="en-US" dirty="0">
                <a:solidFill>
                  <a:srgbClr val="0000FF"/>
                </a:solidFill>
              </a:rPr>
              <a:t>data </a:t>
            </a:r>
            <a:r>
              <a:rPr lang="en-US" dirty="0"/>
              <a:t>was. </a:t>
            </a:r>
          </a:p>
          <a:p>
            <a:r>
              <a:rPr lang="en-US" dirty="0"/>
              <a:t>010101100011 </a:t>
            </a:r>
          </a:p>
          <a:p>
            <a:r>
              <a:rPr lang="en-US" dirty="0"/>
              <a:t>111110001100 </a:t>
            </a:r>
          </a:p>
          <a:p>
            <a:r>
              <a:rPr lang="en-US" dirty="0"/>
              <a:t>000010001010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65856-4EDF-264D-A2F8-BF7529B9F47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Hamming </a:t>
            </a:r>
            <a:r>
              <a:rPr lang="en-US" sz="4000" dirty="0"/>
              <a:t>Error Correcting Code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699" y="1193800"/>
            <a:ext cx="8284634" cy="5359400"/>
          </a:xfrm>
        </p:spPr>
        <p:txBody>
          <a:bodyPr>
            <a:normAutofit fontScale="92500"/>
          </a:bodyPr>
          <a:lstStyle/>
          <a:p>
            <a:pPr marL="342900" indent="-342900"/>
            <a:r>
              <a:rPr lang="en-US" dirty="0"/>
              <a:t>Overhead involved in single error correction </a:t>
            </a:r>
            <a:r>
              <a:rPr lang="en-US" dirty="0" smtClean="0"/>
              <a:t>code</a:t>
            </a:r>
          </a:p>
          <a:p>
            <a:pPr indent="-285750"/>
            <a:r>
              <a:rPr lang="en-US" dirty="0" smtClean="0"/>
              <a:t>Let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</a:t>
            </a:r>
            <a:r>
              <a:rPr lang="en-US" dirty="0"/>
              <a:t>be</a:t>
            </a:r>
            <a:r>
              <a:rPr lang="en-US" dirty="0" smtClean="0"/>
              <a:t> total </a:t>
            </a:r>
            <a:r>
              <a:rPr lang="en-US" dirty="0"/>
              <a:t>number of parity bits and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number </a:t>
            </a:r>
            <a:r>
              <a:rPr lang="en-US" dirty="0"/>
              <a:t>of data bits in</a:t>
            </a:r>
            <a:r>
              <a:rPr lang="en-US" dirty="0" smtClean="0"/>
              <a:t> 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+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bit </a:t>
            </a:r>
            <a:r>
              <a:rPr lang="en-US" dirty="0" smtClean="0"/>
              <a:t>word</a:t>
            </a:r>
          </a:p>
          <a:p>
            <a:pPr indent="-285750"/>
            <a:r>
              <a:rPr lang="en-US" dirty="0"/>
              <a:t>If </a:t>
            </a:r>
            <a:r>
              <a:rPr lang="en-US" dirty="0" err="1"/>
              <a:t>p</a:t>
            </a:r>
            <a:r>
              <a:rPr lang="en-US" dirty="0"/>
              <a:t> error correction bits are to point to</a:t>
            </a:r>
            <a:r>
              <a:rPr lang="en-US" dirty="0" smtClean="0"/>
              <a:t> error </a:t>
            </a:r>
            <a:r>
              <a:rPr lang="en-US" dirty="0"/>
              <a:t>bit (</a:t>
            </a:r>
            <a:r>
              <a:rPr lang="en-US" i="1" dirty="0" err="1"/>
              <a:t>p</a:t>
            </a:r>
            <a:r>
              <a:rPr lang="en-US" i="1" dirty="0"/>
              <a:t> + </a:t>
            </a:r>
            <a:r>
              <a:rPr lang="en-US" i="1" dirty="0" err="1"/>
              <a:t>d</a:t>
            </a:r>
            <a:r>
              <a:rPr lang="en-US" dirty="0"/>
              <a:t> cases)</a:t>
            </a:r>
            <a:r>
              <a:rPr lang="en-US" dirty="0" smtClean="0"/>
              <a:t> + indicate </a:t>
            </a:r>
            <a:r>
              <a:rPr lang="en-US" dirty="0"/>
              <a:t>that no error exists (1 case), we need: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	</a:t>
            </a:r>
            <a:r>
              <a:rPr lang="en-US" sz="3027" i="1" dirty="0"/>
              <a:t>2</a:t>
            </a:r>
            <a:r>
              <a:rPr lang="en-US" sz="3027" i="1" baseline="30000" dirty="0"/>
              <a:t>p</a:t>
            </a:r>
            <a:r>
              <a:rPr lang="en-US" sz="3027" dirty="0"/>
              <a:t> &gt;= 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+ 1,</a:t>
            </a:r>
          </a:p>
          <a:p>
            <a:pPr marL="742950" lvl="1" indent="-285750">
              <a:buFontTx/>
              <a:buNone/>
            </a:pPr>
            <a:r>
              <a:rPr lang="en-US" sz="3027" i="1" dirty="0"/>
              <a:t>	</a:t>
            </a:r>
            <a:r>
              <a:rPr lang="en-US" sz="3027" dirty="0"/>
              <a:t>thus </a:t>
            </a:r>
            <a:r>
              <a:rPr lang="en-US" sz="3027" i="1" dirty="0" err="1"/>
              <a:t>p</a:t>
            </a:r>
            <a:r>
              <a:rPr lang="en-US" sz="3027" dirty="0"/>
              <a:t> &gt;= </a:t>
            </a:r>
            <a:r>
              <a:rPr lang="en-US" sz="3027" dirty="0" err="1"/>
              <a:t>log(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</a:t>
            </a:r>
            <a:r>
              <a:rPr lang="en-US" sz="3027" dirty="0"/>
              <a:t>)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for large </a:t>
            </a:r>
            <a:r>
              <a:rPr lang="en-US" sz="3027" i="1" dirty="0" err="1"/>
              <a:t>d</a:t>
            </a:r>
            <a:r>
              <a:rPr lang="en-US" sz="3027" dirty="0"/>
              <a:t>, </a:t>
            </a:r>
            <a:r>
              <a:rPr lang="en-US" sz="3027" i="1" dirty="0" err="1"/>
              <a:t>p</a:t>
            </a:r>
            <a:r>
              <a:rPr lang="en-US" sz="3027" dirty="0"/>
              <a:t> approaches </a:t>
            </a:r>
            <a:r>
              <a:rPr lang="en-US" sz="3027" dirty="0" err="1"/>
              <a:t>log(</a:t>
            </a:r>
            <a:r>
              <a:rPr lang="en-US" sz="3027" i="1" dirty="0" err="1"/>
              <a:t>d</a:t>
            </a:r>
            <a:r>
              <a:rPr lang="en-US" sz="3027" i="1" dirty="0" smtClean="0"/>
              <a:t>)</a:t>
            </a:r>
          </a:p>
          <a:p>
            <a:r>
              <a:rPr lang="en-US" i="1" dirty="0" smtClean="0"/>
              <a:t>8 bits </a:t>
            </a:r>
            <a:r>
              <a:rPr lang="en-US" i="1" dirty="0"/>
              <a:t>data =&gt;</a:t>
            </a:r>
            <a:r>
              <a:rPr lang="en-US" i="1" dirty="0" smtClean="0"/>
              <a:t>  </a:t>
            </a:r>
            <a:r>
              <a:rPr lang="en-US" i="1" dirty="0" err="1" smtClean="0"/>
              <a:t>d</a:t>
            </a:r>
            <a:r>
              <a:rPr lang="en-US" i="1" dirty="0" smtClean="0"/>
              <a:t> = 8, 2</a:t>
            </a:r>
            <a:r>
              <a:rPr lang="en-US" i="1" baseline="30000" dirty="0" smtClean="0"/>
              <a:t>p</a:t>
            </a:r>
            <a:r>
              <a:rPr lang="en-US" i="1" dirty="0" smtClean="0"/>
              <a:t> = </a:t>
            </a:r>
            <a:r>
              <a:rPr lang="en-US" i="1" dirty="0" err="1" smtClean="0"/>
              <a:t>p</a:t>
            </a:r>
            <a:r>
              <a:rPr lang="en-US" i="1" dirty="0" smtClean="0"/>
              <a:t> + 8 + 1 =&gt; </a:t>
            </a:r>
            <a:r>
              <a:rPr lang="en-US" i="1" dirty="0" err="1" smtClean="0"/>
              <a:t>p</a:t>
            </a:r>
            <a:r>
              <a:rPr lang="en-US" i="1" dirty="0" smtClean="0"/>
              <a:t> = 4</a:t>
            </a:r>
          </a:p>
          <a:p>
            <a:pPr indent="-285750"/>
            <a:r>
              <a:rPr lang="en-US" i="1" dirty="0" smtClean="0"/>
              <a:t>16 </a:t>
            </a:r>
            <a:r>
              <a:rPr lang="en-US" i="1" dirty="0"/>
              <a:t>data =&gt; 5 </a:t>
            </a:r>
            <a:r>
              <a:rPr lang="en-US" i="1" dirty="0" smtClean="0"/>
              <a:t>parity, 32 </a:t>
            </a:r>
            <a:r>
              <a:rPr lang="en-US" i="1" dirty="0"/>
              <a:t>data =&gt; 6 </a:t>
            </a:r>
            <a:r>
              <a:rPr lang="en-US" i="1" dirty="0" smtClean="0"/>
              <a:t>parity, </a:t>
            </a:r>
            <a:br>
              <a:rPr lang="en-US" i="1" dirty="0" smtClean="0"/>
            </a:br>
            <a:r>
              <a:rPr lang="en-US" i="1" dirty="0" smtClean="0"/>
              <a:t>64 </a:t>
            </a:r>
            <a:r>
              <a:rPr lang="en-US" i="1" dirty="0"/>
              <a:t>data =&gt; 7 parity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971C-D54B-604B-B5C9-8C7883C79077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Hamming Single Error Correction, </a:t>
            </a:r>
            <a:br>
              <a:rPr lang="en-US" sz="3200" dirty="0" smtClean="0"/>
            </a:br>
            <a:r>
              <a:rPr lang="en-US" sz="3200" dirty="0" smtClean="0"/>
              <a:t>Double Error Detection (SEC/DED)</a:t>
            </a:r>
            <a:endParaRPr lang="en-US" sz="3200" dirty="0"/>
          </a:p>
        </p:txBody>
      </p:sp>
      <p:sp>
        <p:nvSpPr>
          <p:cNvPr id="845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9120" y="1087120"/>
            <a:ext cx="8255000" cy="4275667"/>
          </a:xfrm>
        </p:spPr>
        <p:txBody>
          <a:bodyPr>
            <a:noAutofit/>
          </a:bodyPr>
          <a:lstStyle/>
          <a:p>
            <a:r>
              <a:rPr lang="en-US" sz="2400" dirty="0"/>
              <a:t>Adding</a:t>
            </a:r>
            <a:r>
              <a:rPr lang="en-US" sz="2400" dirty="0" smtClean="0"/>
              <a:t> extra </a:t>
            </a:r>
            <a:r>
              <a:rPr lang="en-US" sz="2400" dirty="0"/>
              <a:t>parity bit covering the entire word</a:t>
            </a:r>
            <a:r>
              <a:rPr lang="en-US" sz="2400" dirty="0" smtClean="0"/>
              <a:t> provides </a:t>
            </a:r>
            <a:r>
              <a:rPr lang="en-US" sz="2400" dirty="0"/>
              <a:t>double error </a:t>
            </a:r>
            <a:r>
              <a:rPr lang="en-US" sz="2400" dirty="0" smtClean="0">
                <a:solidFill>
                  <a:srgbClr val="FF0000"/>
                </a:solidFill>
              </a:rPr>
              <a:t>detection </a:t>
            </a:r>
            <a:r>
              <a:rPr lang="en-US" sz="2400" dirty="0" smtClean="0"/>
              <a:t>as well as single error correction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 3    </a:t>
            </a:r>
            <a:r>
              <a:rPr lang="en-US" sz="2400" dirty="0">
                <a:solidFill>
                  <a:srgbClr val="0000FF"/>
                </a:solidFill>
              </a:rPr>
              <a:t>4</a:t>
            </a:r>
            <a:r>
              <a:rPr lang="en-US" sz="2400" dirty="0"/>
              <a:t>    5    6    7   </a:t>
            </a:r>
            <a:r>
              <a:rPr lang="en-US" sz="2400" dirty="0">
                <a:solidFill>
                  <a:srgbClr val="FF0000"/>
                </a:solidFill>
              </a:rPr>
              <a:t>8</a:t>
            </a:r>
            <a:r>
              <a:rPr lang="en-US" sz="2400" dirty="0"/>
              <a:t>	</a:t>
            </a: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1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baseline="-25000" dirty="0"/>
              <a:t>  </a:t>
            </a:r>
            <a:r>
              <a:rPr lang="en-US" sz="2400" dirty="0"/>
              <a:t> d</a:t>
            </a:r>
            <a:r>
              <a:rPr lang="en-US" sz="2400" baseline="-25000" dirty="0"/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3</a:t>
            </a:r>
            <a:r>
              <a:rPr lang="en-US" sz="2400" dirty="0"/>
              <a:t>  d</a:t>
            </a:r>
            <a:r>
              <a:rPr lang="en-US" sz="2400" baseline="-25000" dirty="0"/>
              <a:t>4  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2400" dirty="0" smtClean="0"/>
              <a:t>Hamming parity </a:t>
            </a:r>
            <a:r>
              <a:rPr lang="en-US" sz="2400" dirty="0"/>
              <a:t>bits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 p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p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/>
              <a:t>) are </a:t>
            </a:r>
            <a:r>
              <a:rPr lang="en-US" sz="2400" dirty="0"/>
              <a:t>computed </a:t>
            </a:r>
            <a:r>
              <a:rPr lang="en-US" sz="2400" dirty="0" smtClean="0"/>
              <a:t>(even parity as usual) </a:t>
            </a:r>
            <a:r>
              <a:rPr lang="en-US" sz="2400" dirty="0"/>
              <a:t>plus the</a:t>
            </a:r>
            <a:r>
              <a:rPr lang="en-US" sz="2400" dirty="0" smtClean="0"/>
              <a:t> even parity </a:t>
            </a:r>
            <a:r>
              <a:rPr lang="en-US" sz="2400" dirty="0"/>
              <a:t>over the entire word,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:</a:t>
            </a:r>
            <a:endParaRPr lang="en-US" sz="2400" baseline="-25000" dirty="0" smtClean="0"/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 no error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 correctable single </a:t>
            </a:r>
            <a:r>
              <a:rPr lang="en-US" sz="2400" dirty="0" smtClean="0"/>
              <a:t>error (odd parity if 1 error 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=1)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</a:t>
            </a:r>
            <a:r>
              <a:rPr lang="en-US" sz="2400" dirty="0" smtClean="0"/>
              <a:t> double </a:t>
            </a:r>
            <a:r>
              <a:rPr lang="en-US" sz="2400" dirty="0"/>
              <a:t>error </a:t>
            </a:r>
            <a:r>
              <a:rPr lang="en-US" sz="2400" dirty="0" smtClean="0"/>
              <a:t>occurred (even parity if 2 errors=&gt;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=0)</a:t>
            </a:r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 an error occurred in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baseline="-25000" dirty="0"/>
              <a:t> </a:t>
            </a:r>
            <a:r>
              <a:rPr lang="en-US" sz="2400" dirty="0" smtClean="0"/>
              <a:t>bit, not in rest of word</a:t>
            </a:r>
            <a:endParaRPr lang="en-US" sz="2400" baseline="-25000" dirty="0" smtClean="0"/>
          </a:p>
          <a:p>
            <a:pPr marL="342900" indent="-342900">
              <a:buFontTx/>
              <a:buNone/>
            </a:pPr>
            <a:endParaRPr lang="en-US" sz="2400" baseline="-25000" dirty="0"/>
          </a:p>
          <a:p>
            <a:pPr marL="342900" indent="-342900"/>
            <a:endParaRPr lang="en-US" dirty="0"/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568006" y="6027003"/>
            <a:ext cx="8401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Typical modern codes in DRAM memory systems:</a:t>
            </a:r>
          </a:p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	</a:t>
            </a:r>
            <a:r>
              <a:rPr lang="en-US" sz="2400" b="0" dirty="0">
                <a:solidFill>
                  <a:schemeClr val="tx1"/>
                </a:solidFill>
              </a:rPr>
              <a:t>64-bit data blocks (8 bytes) with 72-bit code words (9 bytes).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5114B-EBAC-174D-AB85-F86C820585B4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 build="p"/>
      <p:bldP spid="84582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More Than 2 Bit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transmissions, disks, distributed storage  common failure mode is bursts of bit errors, not just one or two bit errors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 smtClean="0"/>
              <a:t>contiguous </a:t>
            </a:r>
            <a:r>
              <a:rPr kumimoji="1" lang="en-GB" sz="2400" dirty="0" smtClean="0">
                <a:solidFill>
                  <a:srgbClr val="0000FF"/>
                </a:solidFill>
              </a:rPr>
              <a:t>sequence of </a:t>
            </a:r>
            <a:r>
              <a:rPr kumimoji="1" lang="en-GB" sz="2400" i="1" dirty="0" smtClean="0">
                <a:solidFill>
                  <a:srgbClr val="0000FF"/>
                </a:solidFill>
              </a:rPr>
              <a:t>B</a:t>
            </a:r>
            <a:r>
              <a:rPr kumimoji="1" lang="en-GB" sz="2400" dirty="0" smtClean="0">
                <a:solidFill>
                  <a:srgbClr val="0000FF"/>
                </a:solidFill>
              </a:rPr>
              <a:t> </a:t>
            </a:r>
            <a:r>
              <a:rPr kumimoji="1" lang="en-GB" sz="2400" dirty="0" smtClean="0"/>
              <a:t>bits in which first, last and any number of intermediate bits are in error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 smtClean="0"/>
              <a:t>caused by impulse noise or by fading in wireless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 smtClean="0"/>
              <a:t>effect is greater at higher data rates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kumimoji="1" lang="en-US" dirty="0" smtClean="0"/>
              <a:t>Cyclic Redundancy Check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98933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kumimoji="1" lang="en-US" dirty="0" smtClean="0"/>
              <a:t>for block of </a:t>
            </a:r>
            <a:r>
              <a:rPr kumimoji="1" lang="en-US" i="1" dirty="0" smtClean="0">
                <a:solidFill>
                  <a:srgbClr val="0000FF"/>
                </a:solidFill>
              </a:rPr>
              <a:t>k</a:t>
            </a:r>
            <a:r>
              <a:rPr kumimoji="1" lang="en-US" dirty="0" smtClean="0">
                <a:solidFill>
                  <a:srgbClr val="FFFF00"/>
                </a:solidFill>
              </a:rPr>
              <a:t> </a:t>
            </a:r>
            <a:r>
              <a:rPr kumimoji="1" lang="en-US" dirty="0" smtClean="0"/>
              <a:t>bits, transmitter generates an </a:t>
            </a:r>
            <a:br>
              <a:rPr kumimoji="1" lang="en-US" dirty="0" smtClean="0"/>
            </a:br>
            <a:r>
              <a:rPr kumimoji="1" lang="en-US" i="1" dirty="0" err="1" smtClean="0">
                <a:solidFill>
                  <a:srgbClr val="0000FF"/>
                </a:solidFill>
              </a:rPr>
              <a:t>n-k</a:t>
            </a:r>
            <a:r>
              <a:rPr kumimoji="1" lang="en-US" dirty="0" smtClean="0">
                <a:solidFill>
                  <a:srgbClr val="0000FF"/>
                </a:solidFill>
              </a:rPr>
              <a:t> </a:t>
            </a:r>
            <a:r>
              <a:rPr kumimoji="1" lang="en-US" dirty="0" smtClean="0"/>
              <a:t>bit frame check sequence</a:t>
            </a:r>
          </a:p>
          <a:p>
            <a:pPr eaLnBrk="1" hangingPunct="1">
              <a:defRPr/>
            </a:pPr>
            <a:r>
              <a:rPr kumimoji="1" lang="en-US" dirty="0" smtClean="0"/>
              <a:t>Transmits </a:t>
            </a:r>
            <a:r>
              <a:rPr kumimoji="1" lang="en-US" i="1" dirty="0" smtClean="0">
                <a:solidFill>
                  <a:srgbClr val="0000FF"/>
                </a:solidFill>
              </a:rPr>
              <a:t>n</a:t>
            </a:r>
            <a:r>
              <a:rPr kumimoji="1" lang="en-US" dirty="0" smtClean="0"/>
              <a:t> bits exactly divisible by some number</a:t>
            </a:r>
          </a:p>
          <a:p>
            <a:pPr eaLnBrk="1" hangingPunct="1">
              <a:defRPr/>
            </a:pPr>
            <a:r>
              <a:rPr kumimoji="1" lang="en-US" dirty="0" smtClean="0"/>
              <a:t>Receiver divides frame by that number</a:t>
            </a:r>
          </a:p>
          <a:p>
            <a:pPr lvl="1" eaLnBrk="1" hangingPunct="1">
              <a:defRPr/>
            </a:pPr>
            <a:r>
              <a:rPr kumimoji="1" lang="en-US" dirty="0" smtClean="0"/>
              <a:t>If no remainder, assume no error</a:t>
            </a:r>
          </a:p>
          <a:p>
            <a:pPr lvl="1">
              <a:defRPr/>
            </a:pPr>
            <a:r>
              <a:rPr kumimoji="1" lang="en-US" dirty="0" smtClean="0"/>
              <a:t>Easy to calculate division for some binary numbers with shift register</a:t>
            </a:r>
          </a:p>
          <a:p>
            <a:pPr>
              <a:defRPr/>
            </a:pPr>
            <a:r>
              <a:rPr kumimoji="1" lang="en-US" dirty="0" smtClean="0"/>
              <a:t>Disks detect </a:t>
            </a:r>
            <a:r>
              <a:rPr kumimoji="1" lang="en-US" i="1" dirty="0" smtClean="0">
                <a:solidFill>
                  <a:srgbClr val="0000FF"/>
                </a:solidFill>
              </a:rPr>
              <a:t>and correct </a:t>
            </a:r>
            <a:r>
              <a:rPr kumimoji="1" lang="en-US" dirty="0" smtClean="0"/>
              <a:t>blocks of 512 bytes with called Reed Solomon codes ≈ CRC (see last slide)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9835-E32A-004E-99F4-C94BC84CEB00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Lecture #26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812800"/>
          </a:xfrm>
        </p:spPr>
        <p:txBody>
          <a:bodyPr/>
          <a:lstStyle/>
          <a:p>
            <a:r>
              <a:rPr lang="en-US" dirty="0" smtClean="0"/>
              <a:t>(In More Depth: </a:t>
            </a:r>
            <a:r>
              <a:rPr lang="en-US" dirty="0"/>
              <a:t>Code </a:t>
            </a:r>
            <a:r>
              <a:rPr lang="en-US" dirty="0" smtClean="0"/>
              <a:t>Types)</a:t>
            </a:r>
            <a:endParaRPr lang="en-US" dirty="0"/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Linear Codes:</a:t>
            </a:r>
            <a:br>
              <a:rPr lang="en-US"/>
            </a:br>
            <a:r>
              <a:rPr lang="en-US"/>
              <a:t>Code is </a:t>
            </a:r>
            <a:r>
              <a:rPr lang="en-US" i="1"/>
              <a:t>generated </a:t>
            </a:r>
            <a:r>
              <a:rPr lang="en-US"/>
              <a:t>by G and in </a:t>
            </a:r>
            <a:r>
              <a:rPr lang="en-US" i="1"/>
              <a:t>null-space</a:t>
            </a:r>
            <a:r>
              <a:rPr lang="en-US"/>
              <a:t> of H</a:t>
            </a:r>
          </a:p>
          <a:p>
            <a:r>
              <a:rPr lang="en-US"/>
              <a:t>Hamming Codes: Design the H matrix  </a:t>
            </a:r>
          </a:p>
          <a:p>
            <a:pPr lvl="1"/>
            <a:r>
              <a:rPr lang="en-US"/>
              <a:t>d = 3 </a:t>
            </a:r>
            <a:r>
              <a:rPr lang="en-US">
                <a:sym typeface="Symbol" charset="2"/>
              </a:rPr>
              <a:t> Columns nonzero, Distinct</a:t>
            </a:r>
          </a:p>
          <a:p>
            <a:pPr lvl="1"/>
            <a:r>
              <a:rPr lang="en-US">
                <a:sym typeface="Symbol" charset="2"/>
              </a:rPr>
              <a:t>d = 4</a:t>
            </a:r>
            <a:r>
              <a:rPr lang="en-US"/>
              <a:t> </a:t>
            </a:r>
            <a:r>
              <a:rPr lang="en-US">
                <a:sym typeface="Symbol" charset="2"/>
              </a:rPr>
              <a:t> Columns nonzero, Distinct, Odd-weight</a:t>
            </a:r>
          </a:p>
          <a:p>
            <a:r>
              <a:rPr lang="en-US">
                <a:sym typeface="Symbol" charset="2"/>
              </a:rPr>
              <a:t>Reed-solomon codes:</a:t>
            </a:r>
          </a:p>
          <a:p>
            <a:pPr lvl="1"/>
            <a:r>
              <a:rPr lang="en-US">
                <a:sym typeface="Symbol" charset="2"/>
              </a:rPr>
              <a:t>Based on polynomials in GF(2</a:t>
            </a:r>
            <a:r>
              <a:rPr lang="en-US" baseline="30000">
                <a:sym typeface="Symbol" charset="2"/>
              </a:rPr>
              <a:t>k</a:t>
            </a:r>
            <a:r>
              <a:rPr lang="en-US">
                <a:sym typeface="Symbol" charset="2"/>
              </a:rPr>
              <a:t>) (I.e. k-bit symbols)</a:t>
            </a:r>
          </a:p>
          <a:p>
            <a:pPr lvl="1"/>
            <a:r>
              <a:rPr lang="en-US">
                <a:sym typeface="Symbol" charset="2"/>
              </a:rPr>
              <a:t>Data as coefficients, code space as values of polynomial:</a:t>
            </a:r>
          </a:p>
          <a:p>
            <a:pPr lvl="1"/>
            <a:r>
              <a:rPr lang="en-US">
                <a:sym typeface="Symbol" charset="2"/>
              </a:rPr>
              <a:t>P(x)=a</a:t>
            </a:r>
            <a:r>
              <a:rPr lang="en-US" baseline="-25000">
                <a:sym typeface="Symbol" charset="2"/>
              </a:rPr>
              <a:t>0</a:t>
            </a:r>
            <a:r>
              <a:rPr lang="en-US">
                <a:sym typeface="Symbol" charset="2"/>
              </a:rPr>
              <a:t>+a</a:t>
            </a:r>
            <a:r>
              <a:rPr lang="en-US" baseline="-25000">
                <a:sym typeface="Symbol" charset="2"/>
              </a:rPr>
              <a:t>1</a:t>
            </a:r>
            <a:r>
              <a:rPr lang="en-US">
                <a:sym typeface="Symbol" charset="2"/>
              </a:rPr>
              <a:t>x</a:t>
            </a:r>
            <a:r>
              <a:rPr lang="en-US" baseline="30000">
                <a:sym typeface="Symbol" charset="2"/>
              </a:rPr>
              <a:t>1</a:t>
            </a:r>
            <a:r>
              <a:rPr lang="en-US">
                <a:sym typeface="Symbol" charset="2"/>
              </a:rPr>
              <a:t>+… a</a:t>
            </a:r>
            <a:r>
              <a:rPr lang="en-US" baseline="-25000">
                <a:sym typeface="Symbol" charset="2"/>
              </a:rPr>
              <a:t>k-1</a:t>
            </a:r>
            <a:r>
              <a:rPr lang="en-US">
                <a:sym typeface="Symbol" charset="2"/>
              </a:rPr>
              <a:t>x</a:t>
            </a:r>
            <a:r>
              <a:rPr lang="en-US" baseline="30000">
                <a:sym typeface="Symbol" charset="2"/>
              </a:rPr>
              <a:t>k-1</a:t>
            </a:r>
            <a:endParaRPr lang="en-US">
              <a:sym typeface="Symbol" charset="2"/>
            </a:endParaRPr>
          </a:p>
          <a:p>
            <a:pPr lvl="1"/>
            <a:r>
              <a:rPr lang="en-US">
                <a:sym typeface="Symbol" charset="2"/>
              </a:rPr>
              <a:t>Coded: P(0),P(1),P(2)….,P(n-1)</a:t>
            </a:r>
          </a:p>
          <a:p>
            <a:pPr lvl="1"/>
            <a:r>
              <a:rPr lang="en-US">
                <a:sym typeface="Symbol" charset="2"/>
              </a:rPr>
              <a:t>Can recover polynomial as long as get </a:t>
            </a:r>
            <a:r>
              <a:rPr lang="en-US" i="1">
                <a:sym typeface="Symbol" charset="2"/>
              </a:rPr>
              <a:t>any</a:t>
            </a:r>
            <a:r>
              <a:rPr lang="en-US">
                <a:sym typeface="Symbol" charset="2"/>
              </a:rPr>
              <a:t> k of n</a:t>
            </a:r>
          </a:p>
          <a:p>
            <a:pPr lvl="1"/>
            <a:r>
              <a:rPr lang="en-US">
                <a:sym typeface="Symbol" charset="2"/>
              </a:rPr>
              <a:t>Alternatively: as long as no more than n-k coded symbols erased, can recover data.</a:t>
            </a:r>
          </a:p>
          <a:p>
            <a:r>
              <a:rPr lang="en-US">
                <a:sym typeface="Symbol" charset="2"/>
              </a:rPr>
              <a:t>Side note: Multiplication by constant in GF(2</a:t>
            </a:r>
            <a:r>
              <a:rPr lang="en-US" baseline="30000">
                <a:sym typeface="Symbol" charset="2"/>
              </a:rPr>
              <a:t>k</a:t>
            </a:r>
            <a:r>
              <a:rPr lang="en-US">
                <a:sym typeface="Symbol" charset="2"/>
              </a:rPr>
              <a:t>) can be represented by kk matrix: ax</a:t>
            </a:r>
          </a:p>
          <a:p>
            <a:pPr lvl="1"/>
            <a:r>
              <a:rPr lang="en-US">
                <a:sym typeface="Symbol" charset="2"/>
              </a:rPr>
              <a:t>Decompose unknown vector into k bits: x=x</a:t>
            </a:r>
            <a:r>
              <a:rPr lang="en-US" baseline="-25000">
                <a:sym typeface="Symbol" charset="2"/>
              </a:rPr>
              <a:t>0</a:t>
            </a:r>
            <a:r>
              <a:rPr lang="en-US">
                <a:sym typeface="Symbol" charset="2"/>
              </a:rPr>
              <a:t>+2x</a:t>
            </a:r>
            <a:r>
              <a:rPr lang="en-US" baseline="-25000">
                <a:sym typeface="Symbol" charset="2"/>
              </a:rPr>
              <a:t>1</a:t>
            </a:r>
            <a:r>
              <a:rPr lang="en-US">
                <a:sym typeface="Symbol" charset="2"/>
              </a:rPr>
              <a:t>+…+2</a:t>
            </a:r>
            <a:r>
              <a:rPr lang="en-US" baseline="30000">
                <a:sym typeface="Symbol" charset="2"/>
              </a:rPr>
              <a:t>k-1</a:t>
            </a:r>
            <a:r>
              <a:rPr lang="en-US">
                <a:sym typeface="Symbol" charset="2"/>
              </a:rPr>
              <a:t>x</a:t>
            </a:r>
            <a:r>
              <a:rPr lang="en-US" baseline="-25000">
                <a:sym typeface="Symbol" charset="2"/>
              </a:rPr>
              <a:t>k-1</a:t>
            </a:r>
            <a:endParaRPr lang="en-US">
              <a:sym typeface="Symbol" charset="2"/>
            </a:endParaRPr>
          </a:p>
          <a:p>
            <a:pPr lvl="1"/>
            <a:r>
              <a:rPr lang="en-US">
                <a:sym typeface="Symbol" charset="2"/>
              </a:rPr>
              <a:t>Each column is result of multiplying a by 2</a:t>
            </a:r>
            <a:r>
              <a:rPr lang="en-US" baseline="30000">
                <a:sym typeface="Symbol" charset="2"/>
              </a:rPr>
              <a:t>i</a:t>
            </a:r>
            <a:endParaRPr lang="en-US">
              <a:sym typeface="Symbol" charset="2"/>
            </a:endParaRPr>
          </a:p>
        </p:txBody>
      </p:sp>
      <p:graphicFrame>
        <p:nvGraphicFramePr>
          <p:cNvPr id="778244" name="Object 4"/>
          <p:cNvGraphicFramePr>
            <a:graphicFrameLocks noChangeAspect="1"/>
          </p:cNvGraphicFramePr>
          <p:nvPr/>
        </p:nvGraphicFramePr>
        <p:xfrm>
          <a:off x="5029200" y="838200"/>
          <a:ext cx="1425575" cy="457200"/>
        </p:xfrm>
        <a:graphic>
          <a:graphicData uri="http://schemas.openxmlformats.org/presentationml/2006/ole">
            <p:oleObj spid="_x0000_s305154" name="Equation" r:id="rId3" imgW="914400" imgH="253800" progId="Equation.3">
              <p:embed/>
            </p:oleObj>
          </a:graphicData>
        </a:graphic>
      </p:graphicFrame>
      <p:graphicFrame>
        <p:nvGraphicFramePr>
          <p:cNvPr id="778245" name="Object 5"/>
          <p:cNvGraphicFramePr>
            <a:graphicFrameLocks noChangeAspect="1"/>
          </p:cNvGraphicFramePr>
          <p:nvPr/>
        </p:nvGraphicFramePr>
        <p:xfrm>
          <a:off x="3206750" y="838200"/>
          <a:ext cx="1365250" cy="457200"/>
        </p:xfrm>
        <a:graphic>
          <a:graphicData uri="http://schemas.openxmlformats.org/presentationml/2006/ole">
            <p:oleObj spid="_x0000_s305155" name="Equation" r:id="rId4" imgW="876240" imgH="253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2296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Disk Device Performance (1/2)</a:t>
            </a:r>
          </a:p>
        </p:txBody>
      </p:sp>
      <p:sp>
        <p:nvSpPr>
          <p:cNvPr id="46083" name="Rectangle 68"/>
          <p:cNvSpPr>
            <a:spLocks noGrp="1" noChangeArrowheads="1"/>
          </p:cNvSpPr>
          <p:nvPr>
            <p:ph type="body" idx="1"/>
          </p:nvPr>
        </p:nvSpPr>
        <p:spPr>
          <a:xfrm>
            <a:off x="457200" y="1095375"/>
            <a:ext cx="8229600" cy="5365750"/>
          </a:xfrm>
        </p:spPr>
        <p:txBody>
          <a:bodyPr/>
          <a:lstStyle/>
          <a:p>
            <a:endParaRPr lang="en-US" sz="2400" dirty="0" smtClean="0">
              <a:latin typeface="18 VAG Rounded Light   02390" charset="0"/>
              <a:ea typeface="ＭＳ Ｐゴシック" pitchFamily="34" charset="-128"/>
            </a:endParaRPr>
          </a:p>
          <a:p>
            <a:endParaRPr lang="en-US" sz="2400" dirty="0" smtClean="0">
              <a:latin typeface="18 VAG Rounded Light   02390" charset="0"/>
              <a:ea typeface="ＭＳ Ｐゴシック" pitchFamily="34" charset="-128"/>
            </a:endParaRPr>
          </a:p>
          <a:p>
            <a:endParaRPr lang="en-US" sz="2400" dirty="0" smtClean="0">
              <a:latin typeface="18 VAG Rounded Light   02390" charset="0"/>
              <a:ea typeface="ＭＳ Ｐゴシック" pitchFamily="34" charset="-128"/>
            </a:endParaRPr>
          </a:p>
          <a:p>
            <a:endParaRPr lang="en-US" sz="2400" dirty="0" smtClean="0">
              <a:latin typeface="18 VAG Rounded Light   02390" charset="0"/>
              <a:ea typeface="ＭＳ Ｐゴシック" pitchFamily="34" charset="-128"/>
            </a:endParaRPr>
          </a:p>
          <a:p>
            <a:pPr>
              <a:buFont typeface="Times" charset="0"/>
              <a:buNone/>
            </a:pPr>
            <a:endParaRPr lang="en-US" sz="2400" dirty="0" smtClean="0">
              <a:latin typeface="18 VAG Rounded Light   02390" charset="0"/>
              <a:ea typeface="ＭＳ Ｐゴシック" pitchFamily="34" charset="-128"/>
            </a:endParaRPr>
          </a:p>
          <a:p>
            <a:pPr>
              <a:buFont typeface="Times" charset="0"/>
              <a:buNone/>
            </a:pPr>
            <a:endParaRPr lang="en-US" sz="2400" dirty="0" smtClean="0">
              <a:latin typeface="18 VAG Rounded Light   02390" charset="0"/>
              <a:ea typeface="ＭＳ Ｐゴシック" pitchFamily="34" charset="-128"/>
            </a:endParaRPr>
          </a:p>
          <a:p>
            <a:r>
              <a:rPr lang="en-US" sz="2400" dirty="0" smtClean="0">
                <a:latin typeface="18 VAG Rounded Light   02390" charset="0"/>
                <a:ea typeface="ＭＳ Ｐゴシック" pitchFamily="34" charset="-128"/>
              </a:rPr>
              <a:t>Disk Latency = Seek Time + Rotation Time + Transfer Time + Controller Overhead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Seek Time? depends on no. tracks to move arm, speed of actuator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Rotation Time? depends on speed disk rotates, how far sector is from head 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Transfer Time? depends on data rate (bandwidth)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of disk (f(bit </a:t>
            </a:r>
            <a:r>
              <a:rPr lang="en-US" sz="2000" dirty="0" err="1" smtClean="0">
                <a:ea typeface="ＭＳ Ｐゴシック" pitchFamily="34" charset="-128"/>
              </a:rPr>
              <a:t>density,rpm</a:t>
            </a:r>
            <a:r>
              <a:rPr lang="en-US" sz="2000" dirty="0" smtClean="0">
                <a:ea typeface="ＭＳ Ｐゴシック" pitchFamily="34" charset="-128"/>
              </a:rPr>
              <a:t>)), size of request</a:t>
            </a:r>
          </a:p>
        </p:txBody>
      </p:sp>
      <p:sp>
        <p:nvSpPr>
          <p:cNvPr id="46084" name="Oval 3"/>
          <p:cNvSpPr>
            <a:spLocks noChangeArrowheads="1"/>
          </p:cNvSpPr>
          <p:nvPr/>
        </p:nvSpPr>
        <p:spPr bwMode="auto">
          <a:xfrm>
            <a:off x="2670175" y="2076450"/>
            <a:ext cx="3560763" cy="2190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85" name="Oval 4"/>
          <p:cNvSpPr>
            <a:spLocks noChangeArrowheads="1"/>
          </p:cNvSpPr>
          <p:nvPr/>
        </p:nvSpPr>
        <p:spPr bwMode="auto">
          <a:xfrm>
            <a:off x="2139950" y="3055938"/>
            <a:ext cx="4721225" cy="42386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86" name="Oval 5"/>
          <p:cNvSpPr>
            <a:spLocks noChangeArrowheads="1"/>
          </p:cNvSpPr>
          <p:nvPr/>
        </p:nvSpPr>
        <p:spPr bwMode="auto">
          <a:xfrm>
            <a:off x="2106613" y="3022600"/>
            <a:ext cx="4787900" cy="490538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87" name="Oval 6"/>
          <p:cNvSpPr>
            <a:spLocks noChangeArrowheads="1"/>
          </p:cNvSpPr>
          <p:nvPr/>
        </p:nvSpPr>
        <p:spPr bwMode="auto">
          <a:xfrm>
            <a:off x="2670175" y="3157538"/>
            <a:ext cx="3560763" cy="220662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88" name="Oval 7"/>
          <p:cNvSpPr>
            <a:spLocks noChangeArrowheads="1"/>
          </p:cNvSpPr>
          <p:nvPr/>
        </p:nvSpPr>
        <p:spPr bwMode="auto">
          <a:xfrm>
            <a:off x="2652713" y="3141663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89" name="Oval 8"/>
          <p:cNvSpPr>
            <a:spLocks noChangeArrowheads="1"/>
          </p:cNvSpPr>
          <p:nvPr/>
        </p:nvSpPr>
        <p:spPr bwMode="auto">
          <a:xfrm>
            <a:off x="2155825" y="2717800"/>
            <a:ext cx="4721225" cy="4238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90" name="Oval 9"/>
          <p:cNvSpPr>
            <a:spLocks noChangeArrowheads="1"/>
          </p:cNvSpPr>
          <p:nvPr/>
        </p:nvSpPr>
        <p:spPr bwMode="auto">
          <a:xfrm>
            <a:off x="2122488" y="2684463"/>
            <a:ext cx="4787900" cy="490537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91" name="Oval 10"/>
          <p:cNvSpPr>
            <a:spLocks noChangeArrowheads="1"/>
          </p:cNvSpPr>
          <p:nvPr/>
        </p:nvSpPr>
        <p:spPr bwMode="auto">
          <a:xfrm>
            <a:off x="2670175" y="2819400"/>
            <a:ext cx="3560763" cy="220663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92" name="Oval 11"/>
          <p:cNvSpPr>
            <a:spLocks noChangeArrowheads="1"/>
          </p:cNvSpPr>
          <p:nvPr/>
        </p:nvSpPr>
        <p:spPr bwMode="auto">
          <a:xfrm>
            <a:off x="2652713" y="2801938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93" name="Oval 12"/>
          <p:cNvSpPr>
            <a:spLocks noChangeArrowheads="1"/>
          </p:cNvSpPr>
          <p:nvPr/>
        </p:nvSpPr>
        <p:spPr bwMode="auto">
          <a:xfrm>
            <a:off x="2139950" y="2362200"/>
            <a:ext cx="4721225" cy="42386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94" name="Oval 13"/>
          <p:cNvSpPr>
            <a:spLocks noChangeArrowheads="1"/>
          </p:cNvSpPr>
          <p:nvPr/>
        </p:nvSpPr>
        <p:spPr bwMode="auto">
          <a:xfrm>
            <a:off x="2106613" y="2328863"/>
            <a:ext cx="4787900" cy="490537"/>
          </a:xfrm>
          <a:prstGeom prst="ellipse">
            <a:avLst/>
          </a:prstGeom>
          <a:noFill/>
          <a:ln w="333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95" name="Oval 14"/>
          <p:cNvSpPr>
            <a:spLocks noChangeArrowheads="1"/>
          </p:cNvSpPr>
          <p:nvPr/>
        </p:nvSpPr>
        <p:spPr bwMode="auto">
          <a:xfrm>
            <a:off x="2670175" y="2430463"/>
            <a:ext cx="3560763" cy="219075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96" name="Oval 15"/>
          <p:cNvSpPr>
            <a:spLocks noChangeArrowheads="1"/>
          </p:cNvSpPr>
          <p:nvPr/>
        </p:nvSpPr>
        <p:spPr bwMode="auto">
          <a:xfrm>
            <a:off x="2652713" y="2413000"/>
            <a:ext cx="3595687" cy="254000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97" name="Oval 16"/>
          <p:cNvSpPr>
            <a:spLocks noChangeArrowheads="1"/>
          </p:cNvSpPr>
          <p:nvPr/>
        </p:nvSpPr>
        <p:spPr bwMode="auto">
          <a:xfrm>
            <a:off x="2122488" y="2039938"/>
            <a:ext cx="4721225" cy="423862"/>
          </a:xfrm>
          <a:prstGeom prst="ellipse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098" name="Oval 17"/>
          <p:cNvSpPr>
            <a:spLocks noChangeArrowheads="1"/>
          </p:cNvSpPr>
          <p:nvPr/>
        </p:nvSpPr>
        <p:spPr bwMode="auto">
          <a:xfrm>
            <a:off x="2089150" y="2006600"/>
            <a:ext cx="4787900" cy="490538"/>
          </a:xfrm>
          <a:prstGeom prst="ellipse">
            <a:avLst/>
          </a:prstGeom>
          <a:solidFill>
            <a:srgbClr val="919191"/>
          </a:solidFill>
          <a:ln w="333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bg2"/>
              </a:solidFill>
              <a:latin typeface="18 VAG Rounded Light   02390" charset="0"/>
            </a:endParaRPr>
          </a:p>
        </p:txBody>
      </p:sp>
      <p:sp>
        <p:nvSpPr>
          <p:cNvPr id="46099" name="Oval 18"/>
          <p:cNvSpPr>
            <a:spLocks noChangeArrowheads="1"/>
          </p:cNvSpPr>
          <p:nvPr/>
        </p:nvSpPr>
        <p:spPr bwMode="auto">
          <a:xfrm>
            <a:off x="2667000" y="2076450"/>
            <a:ext cx="3595688" cy="254000"/>
          </a:xfrm>
          <a:prstGeom prst="ellipse">
            <a:avLst/>
          </a:prstGeom>
          <a:solidFill>
            <a:srgbClr val="C0C0C0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100" name="Oval 19"/>
          <p:cNvSpPr>
            <a:spLocks noChangeArrowheads="1"/>
          </p:cNvSpPr>
          <p:nvPr/>
        </p:nvSpPr>
        <p:spPr bwMode="auto">
          <a:xfrm>
            <a:off x="3829050" y="2209800"/>
            <a:ext cx="1258888" cy="682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101" name="Oval 20"/>
          <p:cNvSpPr>
            <a:spLocks noChangeArrowheads="1"/>
          </p:cNvSpPr>
          <p:nvPr/>
        </p:nvSpPr>
        <p:spPr bwMode="auto">
          <a:xfrm>
            <a:off x="3813175" y="2192338"/>
            <a:ext cx="1292225" cy="101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3243029" name="Line 21"/>
          <p:cNvSpPr>
            <a:spLocks noChangeShapeType="1"/>
          </p:cNvSpPr>
          <p:nvPr/>
        </p:nvSpPr>
        <p:spPr bwMode="auto">
          <a:xfrm flipH="1">
            <a:off x="4143375" y="2227263"/>
            <a:ext cx="349250" cy="254000"/>
          </a:xfrm>
          <a:prstGeom prst="line">
            <a:avLst/>
          </a:prstGeom>
          <a:noFill/>
          <a:ln w="38100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18 VAG Rounded Light   02390"/>
              <a:ea typeface="+mn-ea"/>
            </a:endParaRPr>
          </a:p>
        </p:txBody>
      </p:sp>
      <p:sp>
        <p:nvSpPr>
          <p:cNvPr id="3243030" name="Line 22"/>
          <p:cNvSpPr>
            <a:spLocks noChangeShapeType="1"/>
          </p:cNvSpPr>
          <p:nvPr/>
        </p:nvSpPr>
        <p:spPr bwMode="auto">
          <a:xfrm flipH="1">
            <a:off x="3657600" y="2209800"/>
            <a:ext cx="795338" cy="236538"/>
          </a:xfrm>
          <a:prstGeom prst="line">
            <a:avLst/>
          </a:prstGeom>
          <a:noFill/>
          <a:ln w="38100">
            <a:solidFill>
              <a:schemeClr val="tx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18 VAG Rounded Light   02390"/>
              <a:ea typeface="+mn-ea"/>
            </a:endParaRPr>
          </a:p>
        </p:txBody>
      </p:sp>
      <p:sp>
        <p:nvSpPr>
          <p:cNvPr id="3243031" name="Rectangle 23"/>
          <p:cNvSpPr>
            <a:spLocks noChangeArrowheads="1"/>
          </p:cNvSpPr>
          <p:nvPr/>
        </p:nvSpPr>
        <p:spPr bwMode="auto">
          <a:xfrm>
            <a:off x="7086600" y="2141538"/>
            <a:ext cx="66675" cy="660400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18 VAG Rounded Light   02390"/>
              <a:ea typeface="+mn-ea"/>
            </a:endParaRPr>
          </a:p>
        </p:txBody>
      </p:sp>
      <p:sp>
        <p:nvSpPr>
          <p:cNvPr id="46105" name="Rectangle 24"/>
          <p:cNvSpPr>
            <a:spLocks noChangeArrowheads="1"/>
          </p:cNvSpPr>
          <p:nvPr/>
        </p:nvSpPr>
        <p:spPr bwMode="auto">
          <a:xfrm>
            <a:off x="7142163" y="2108200"/>
            <a:ext cx="133350" cy="728663"/>
          </a:xfrm>
          <a:prstGeom prst="rect">
            <a:avLst/>
          </a:prstGeom>
          <a:noFill/>
          <a:ln w="333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106" name="Rectangle 25"/>
          <p:cNvSpPr>
            <a:spLocks noChangeArrowheads="1"/>
          </p:cNvSpPr>
          <p:nvPr/>
        </p:nvSpPr>
        <p:spPr bwMode="auto">
          <a:xfrm>
            <a:off x="7086600" y="2743200"/>
            <a:ext cx="66675" cy="66040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107" name="Rectangle 26"/>
          <p:cNvSpPr>
            <a:spLocks noChangeArrowheads="1"/>
          </p:cNvSpPr>
          <p:nvPr/>
        </p:nvSpPr>
        <p:spPr bwMode="auto">
          <a:xfrm>
            <a:off x="7142163" y="2852738"/>
            <a:ext cx="133350" cy="728662"/>
          </a:xfrm>
          <a:prstGeom prst="rect">
            <a:avLst/>
          </a:prstGeom>
          <a:noFill/>
          <a:ln w="333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108" name="Line 27"/>
          <p:cNvSpPr>
            <a:spLocks noChangeShapeType="1"/>
          </p:cNvSpPr>
          <p:nvPr/>
        </p:nvSpPr>
        <p:spPr bwMode="auto">
          <a:xfrm flipH="1">
            <a:off x="6861175" y="2413000"/>
            <a:ext cx="280988" cy="1588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09" name="Line 28"/>
          <p:cNvSpPr>
            <a:spLocks noChangeShapeType="1"/>
          </p:cNvSpPr>
          <p:nvPr/>
        </p:nvSpPr>
        <p:spPr bwMode="auto">
          <a:xfrm flipH="1">
            <a:off x="6943725" y="2598738"/>
            <a:ext cx="182563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165850" y="2216150"/>
            <a:ext cx="976313" cy="527050"/>
            <a:chOff x="3884" y="1465"/>
            <a:chExt cx="615" cy="332"/>
          </a:xfrm>
        </p:grpSpPr>
        <p:sp>
          <p:nvSpPr>
            <p:cNvPr id="3243038" name="Line 30"/>
            <p:cNvSpPr>
              <a:spLocks noChangeShapeType="1"/>
            </p:cNvSpPr>
            <p:nvPr/>
          </p:nvSpPr>
          <p:spPr bwMode="auto">
            <a:xfrm flipH="1">
              <a:off x="4374" y="1529"/>
              <a:ext cx="115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3243039" name="Line 31"/>
            <p:cNvSpPr>
              <a:spLocks noChangeShapeType="1"/>
            </p:cNvSpPr>
            <p:nvPr/>
          </p:nvSpPr>
          <p:spPr bwMode="auto">
            <a:xfrm flipH="1" flipV="1">
              <a:off x="3884" y="1465"/>
              <a:ext cx="502" cy="66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3243040" name="Line 32"/>
            <p:cNvSpPr>
              <a:spLocks noChangeShapeType="1"/>
            </p:cNvSpPr>
            <p:nvPr/>
          </p:nvSpPr>
          <p:spPr bwMode="auto">
            <a:xfrm flipH="1" flipV="1">
              <a:off x="4113" y="1557"/>
              <a:ext cx="209" cy="3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3243041" name="Line 33"/>
            <p:cNvSpPr>
              <a:spLocks noChangeShapeType="1"/>
            </p:cNvSpPr>
            <p:nvPr/>
          </p:nvSpPr>
          <p:spPr bwMode="auto">
            <a:xfrm flipH="1" flipV="1">
              <a:off x="3884" y="1657"/>
              <a:ext cx="490" cy="5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3243042" name="Line 34"/>
            <p:cNvSpPr>
              <a:spLocks noChangeShapeType="1"/>
            </p:cNvSpPr>
            <p:nvPr/>
          </p:nvSpPr>
          <p:spPr bwMode="auto">
            <a:xfrm flipH="1" flipV="1">
              <a:off x="4113" y="1764"/>
              <a:ext cx="209" cy="32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3243043" name="Line 35"/>
            <p:cNvSpPr>
              <a:spLocks noChangeShapeType="1"/>
            </p:cNvSpPr>
            <p:nvPr/>
          </p:nvSpPr>
          <p:spPr bwMode="auto">
            <a:xfrm>
              <a:off x="4322" y="1796"/>
              <a:ext cx="177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165850" y="2887663"/>
            <a:ext cx="976313" cy="525462"/>
            <a:chOff x="3884" y="1903"/>
            <a:chExt cx="615" cy="331"/>
          </a:xfrm>
        </p:grpSpPr>
        <p:sp>
          <p:nvSpPr>
            <p:cNvPr id="3243045" name="Line 37"/>
            <p:cNvSpPr>
              <a:spLocks noChangeShapeType="1"/>
            </p:cNvSpPr>
            <p:nvPr/>
          </p:nvSpPr>
          <p:spPr bwMode="auto">
            <a:xfrm flipH="1">
              <a:off x="4374" y="1967"/>
              <a:ext cx="115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3243046" name="Line 38"/>
            <p:cNvSpPr>
              <a:spLocks noChangeShapeType="1"/>
            </p:cNvSpPr>
            <p:nvPr/>
          </p:nvSpPr>
          <p:spPr bwMode="auto">
            <a:xfrm flipH="1" flipV="1">
              <a:off x="3884" y="1903"/>
              <a:ext cx="492" cy="65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3243047" name="Line 39"/>
            <p:cNvSpPr>
              <a:spLocks noChangeShapeType="1"/>
            </p:cNvSpPr>
            <p:nvPr/>
          </p:nvSpPr>
          <p:spPr bwMode="auto">
            <a:xfrm flipH="1" flipV="1">
              <a:off x="4116" y="2003"/>
              <a:ext cx="198" cy="29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3243048" name="Line 40"/>
            <p:cNvSpPr>
              <a:spLocks noChangeShapeType="1"/>
            </p:cNvSpPr>
            <p:nvPr/>
          </p:nvSpPr>
          <p:spPr bwMode="auto">
            <a:xfrm flipH="1" flipV="1">
              <a:off x="3884" y="2095"/>
              <a:ext cx="502" cy="63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3243049" name="Line 41"/>
            <p:cNvSpPr>
              <a:spLocks noChangeShapeType="1"/>
            </p:cNvSpPr>
            <p:nvPr/>
          </p:nvSpPr>
          <p:spPr bwMode="auto">
            <a:xfrm flipH="1" flipV="1">
              <a:off x="4130" y="2202"/>
              <a:ext cx="192" cy="3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  <p:sp>
          <p:nvSpPr>
            <p:cNvPr id="3243050" name="Line 42"/>
            <p:cNvSpPr>
              <a:spLocks noChangeShapeType="1"/>
            </p:cNvSpPr>
            <p:nvPr/>
          </p:nvSpPr>
          <p:spPr bwMode="auto">
            <a:xfrm>
              <a:off x="4322" y="2233"/>
              <a:ext cx="177" cy="1"/>
            </a:xfrm>
            <a:prstGeom prst="line">
              <a:avLst/>
            </a:prstGeom>
            <a:noFill/>
            <a:ln w="33338">
              <a:solidFill>
                <a:schemeClr val="tx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18 VAG Rounded Light   02390"/>
                <a:ea typeface="+mn-ea"/>
              </a:endParaRPr>
            </a:p>
          </p:txBody>
        </p:sp>
      </p:grpSp>
      <p:sp>
        <p:nvSpPr>
          <p:cNvPr id="46112" name="Line 43"/>
          <p:cNvSpPr>
            <a:spLocks noChangeShapeType="1"/>
          </p:cNvSpPr>
          <p:nvPr/>
        </p:nvSpPr>
        <p:spPr bwMode="auto">
          <a:xfrm>
            <a:off x="6843713" y="3090863"/>
            <a:ext cx="298450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3" name="Line 44"/>
          <p:cNvSpPr>
            <a:spLocks noChangeShapeType="1"/>
          </p:cNvSpPr>
          <p:nvPr/>
        </p:nvSpPr>
        <p:spPr bwMode="auto">
          <a:xfrm>
            <a:off x="6959600" y="3294063"/>
            <a:ext cx="166688" cy="1587"/>
          </a:xfrm>
          <a:prstGeom prst="line">
            <a:avLst/>
          </a:prstGeom>
          <a:noFill/>
          <a:ln w="33338">
            <a:solidFill>
              <a:srgbClr val="BFBFB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4" name="Arc 45"/>
          <p:cNvSpPr>
            <a:spLocks/>
          </p:cNvSpPr>
          <p:nvPr/>
        </p:nvSpPr>
        <p:spPr bwMode="auto">
          <a:xfrm>
            <a:off x="3592513" y="2005013"/>
            <a:ext cx="246062" cy="230187"/>
          </a:xfrm>
          <a:custGeom>
            <a:avLst/>
            <a:gdLst>
              <a:gd name="T0" fmla="*/ 0 w 19420"/>
              <a:gd name="T1" fmla="*/ 108190 h 17840"/>
              <a:gd name="T2" fmla="*/ 91785 w 19420"/>
              <a:gd name="T3" fmla="*/ 0 h 17840"/>
              <a:gd name="T4" fmla="*/ 246062 w 19420"/>
              <a:gd name="T5" fmla="*/ 230187 h 17840"/>
              <a:gd name="T6" fmla="*/ 0 60000 65536"/>
              <a:gd name="T7" fmla="*/ 0 60000 65536"/>
              <a:gd name="T8" fmla="*/ 0 60000 65536"/>
              <a:gd name="T9" fmla="*/ 0 w 19420"/>
              <a:gd name="T10" fmla="*/ 0 h 17840"/>
              <a:gd name="T11" fmla="*/ 19420 w 19420"/>
              <a:gd name="T12" fmla="*/ 17840 h 17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20" h="17840" fill="none" extrusionOk="0">
                <a:moveTo>
                  <a:pt x="-1" y="8384"/>
                </a:moveTo>
                <a:cubicBezTo>
                  <a:pt x="1643" y="5007"/>
                  <a:pt x="4140" y="2116"/>
                  <a:pt x="7243" y="-1"/>
                </a:cubicBezTo>
              </a:path>
              <a:path w="19420" h="17840" stroke="0" extrusionOk="0">
                <a:moveTo>
                  <a:pt x="-1" y="8384"/>
                </a:moveTo>
                <a:cubicBezTo>
                  <a:pt x="1643" y="5007"/>
                  <a:pt x="4140" y="2116"/>
                  <a:pt x="7243" y="-1"/>
                </a:cubicBezTo>
                <a:lnTo>
                  <a:pt x="19420" y="1784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115" name="Line 46"/>
          <p:cNvSpPr>
            <a:spLocks noChangeShapeType="1"/>
          </p:cNvSpPr>
          <p:nvPr/>
        </p:nvSpPr>
        <p:spPr bwMode="auto">
          <a:xfrm>
            <a:off x="3276600" y="1701800"/>
            <a:ext cx="436563" cy="4238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6" name="Arc 47"/>
          <p:cNvSpPr>
            <a:spLocks/>
          </p:cNvSpPr>
          <p:nvPr/>
        </p:nvSpPr>
        <p:spPr bwMode="auto">
          <a:xfrm>
            <a:off x="2389188" y="2076450"/>
            <a:ext cx="273050" cy="158750"/>
          </a:xfrm>
          <a:custGeom>
            <a:avLst/>
            <a:gdLst>
              <a:gd name="T0" fmla="*/ 0 w 21531"/>
              <a:gd name="T1" fmla="*/ 136640 h 12328"/>
              <a:gd name="T2" fmla="*/ 48127 w 21531"/>
              <a:gd name="T3" fmla="*/ 0 h 12328"/>
              <a:gd name="T4" fmla="*/ 273050 w 21531"/>
              <a:gd name="T5" fmla="*/ 158750 h 12328"/>
              <a:gd name="T6" fmla="*/ 0 60000 65536"/>
              <a:gd name="T7" fmla="*/ 0 60000 65536"/>
              <a:gd name="T8" fmla="*/ 0 60000 65536"/>
              <a:gd name="T9" fmla="*/ 0 w 21531"/>
              <a:gd name="T10" fmla="*/ 0 h 12328"/>
              <a:gd name="T11" fmla="*/ 21531 w 21531"/>
              <a:gd name="T12" fmla="*/ 12328 h 123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31" h="12328" fill="none" extrusionOk="0">
                <a:moveTo>
                  <a:pt x="-1" y="10610"/>
                </a:moveTo>
                <a:cubicBezTo>
                  <a:pt x="303" y="6800"/>
                  <a:pt x="1612" y="3138"/>
                  <a:pt x="3794" y="-1"/>
                </a:cubicBezTo>
              </a:path>
              <a:path w="21531" h="12328" stroke="0" extrusionOk="0">
                <a:moveTo>
                  <a:pt x="-1" y="10610"/>
                </a:moveTo>
                <a:cubicBezTo>
                  <a:pt x="303" y="6800"/>
                  <a:pt x="1612" y="3138"/>
                  <a:pt x="3794" y="-1"/>
                </a:cubicBezTo>
                <a:lnTo>
                  <a:pt x="21531" y="12328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117" name="Line 48"/>
          <p:cNvSpPr>
            <a:spLocks noChangeShapeType="1"/>
          </p:cNvSpPr>
          <p:nvPr/>
        </p:nvSpPr>
        <p:spPr bwMode="auto">
          <a:xfrm>
            <a:off x="1981200" y="1828800"/>
            <a:ext cx="539750" cy="34766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43057" name="Line 49"/>
          <p:cNvSpPr>
            <a:spLocks noChangeShapeType="1"/>
          </p:cNvSpPr>
          <p:nvPr/>
        </p:nvSpPr>
        <p:spPr bwMode="auto">
          <a:xfrm>
            <a:off x="3962400" y="1619250"/>
            <a:ext cx="152400" cy="685800"/>
          </a:xfrm>
          <a:prstGeom prst="lin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latin typeface="18 VAG Rounded Light   02390"/>
              <a:ea typeface="+mn-ea"/>
            </a:endParaRPr>
          </a:p>
        </p:txBody>
      </p:sp>
      <p:sp>
        <p:nvSpPr>
          <p:cNvPr id="46119" name="Line 50"/>
          <p:cNvSpPr>
            <a:spLocks noChangeShapeType="1"/>
          </p:cNvSpPr>
          <p:nvPr/>
        </p:nvSpPr>
        <p:spPr bwMode="auto">
          <a:xfrm flipH="1">
            <a:off x="6172200" y="1676400"/>
            <a:ext cx="30163" cy="457200"/>
          </a:xfrm>
          <a:prstGeom prst="line">
            <a:avLst/>
          </a:prstGeom>
          <a:noFill/>
          <a:ln w="38100">
            <a:solidFill>
              <a:srgbClr val="FF8DA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120" name="Text Box 51"/>
          <p:cNvSpPr txBox="1">
            <a:spLocks noChangeArrowheads="1"/>
          </p:cNvSpPr>
          <p:nvPr/>
        </p:nvSpPr>
        <p:spPr bwMode="auto">
          <a:xfrm>
            <a:off x="304800" y="2533650"/>
            <a:ext cx="1274763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18 VAG Rounded Light   02390" charset="0"/>
              </a:rPr>
              <a:t>Platter</a:t>
            </a:r>
          </a:p>
        </p:txBody>
      </p:sp>
      <p:sp>
        <p:nvSpPr>
          <p:cNvPr id="46121" name="Text Box 52"/>
          <p:cNvSpPr txBox="1">
            <a:spLocks noChangeArrowheads="1"/>
          </p:cNvSpPr>
          <p:nvPr/>
        </p:nvSpPr>
        <p:spPr bwMode="auto">
          <a:xfrm>
            <a:off x="6477000" y="1314450"/>
            <a:ext cx="85090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18 VAG Rounded Light   02390" charset="0"/>
              </a:rPr>
              <a:t>Arm</a:t>
            </a:r>
          </a:p>
        </p:txBody>
      </p:sp>
      <p:sp>
        <p:nvSpPr>
          <p:cNvPr id="46122" name="Text Box 53"/>
          <p:cNvSpPr txBox="1">
            <a:spLocks noChangeArrowheads="1"/>
          </p:cNvSpPr>
          <p:nvPr/>
        </p:nvSpPr>
        <p:spPr bwMode="auto">
          <a:xfrm>
            <a:off x="7315200" y="2609850"/>
            <a:ext cx="157003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18 VAG Rounded Light   02390" charset="0"/>
              </a:rPr>
              <a:t>Actuator</a:t>
            </a:r>
          </a:p>
        </p:txBody>
      </p:sp>
      <p:sp>
        <p:nvSpPr>
          <p:cNvPr id="46123" name="Text Box 54"/>
          <p:cNvSpPr txBox="1">
            <a:spLocks noChangeArrowheads="1"/>
          </p:cNvSpPr>
          <p:nvPr/>
        </p:nvSpPr>
        <p:spPr bwMode="auto">
          <a:xfrm>
            <a:off x="5562600" y="1162050"/>
            <a:ext cx="1049338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18 VAG Rounded Light   02390" charset="0"/>
              </a:rPr>
              <a:t>Head</a:t>
            </a:r>
          </a:p>
        </p:txBody>
      </p:sp>
      <p:sp>
        <p:nvSpPr>
          <p:cNvPr id="3243063" name="Text Box 55"/>
          <p:cNvSpPr txBox="1">
            <a:spLocks noChangeArrowheads="1"/>
          </p:cNvSpPr>
          <p:nvPr/>
        </p:nvSpPr>
        <p:spPr bwMode="auto">
          <a:xfrm>
            <a:off x="3352800" y="1143000"/>
            <a:ext cx="1211263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4"/>
                </a:solidFill>
                <a:latin typeface="18 VAG Rounded Light   02390"/>
                <a:ea typeface="+mn-ea"/>
              </a:rPr>
              <a:t>Sector</a:t>
            </a:r>
          </a:p>
        </p:txBody>
      </p:sp>
      <p:sp>
        <p:nvSpPr>
          <p:cNvPr id="46125" name="Text Box 56"/>
          <p:cNvSpPr txBox="1">
            <a:spLocks noChangeArrowheads="1"/>
          </p:cNvSpPr>
          <p:nvPr/>
        </p:nvSpPr>
        <p:spPr bwMode="auto">
          <a:xfrm>
            <a:off x="2286000" y="1066800"/>
            <a:ext cx="1017588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18 VAG Rounded Light   02390" charset="0"/>
              </a:rPr>
              <a:t>Inner</a:t>
            </a:r>
          </a:p>
          <a:p>
            <a:r>
              <a:rPr lang="en-US" sz="2800" b="1">
                <a:solidFill>
                  <a:schemeClr val="tx1"/>
                </a:solidFill>
                <a:latin typeface="18 VAG Rounded Light   02390" charset="0"/>
              </a:rPr>
              <a:t>Track</a:t>
            </a:r>
          </a:p>
        </p:txBody>
      </p:sp>
      <p:sp>
        <p:nvSpPr>
          <p:cNvPr id="46126" name="Text Box 57"/>
          <p:cNvSpPr txBox="1">
            <a:spLocks noChangeArrowheads="1"/>
          </p:cNvSpPr>
          <p:nvPr/>
        </p:nvSpPr>
        <p:spPr bwMode="auto">
          <a:xfrm>
            <a:off x="990600" y="1162050"/>
            <a:ext cx="1120775" cy="954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18 VAG Rounded Light   02390" charset="0"/>
              </a:rPr>
              <a:t>Outer</a:t>
            </a:r>
          </a:p>
          <a:p>
            <a:r>
              <a:rPr lang="en-US" sz="2800" b="1">
                <a:solidFill>
                  <a:schemeClr val="tx1"/>
                </a:solidFill>
                <a:latin typeface="18 VAG Rounded Light   02390" charset="0"/>
              </a:rPr>
              <a:t>Track</a:t>
            </a:r>
          </a:p>
        </p:txBody>
      </p:sp>
      <p:sp>
        <p:nvSpPr>
          <p:cNvPr id="3243066" name="Line 58"/>
          <p:cNvSpPr>
            <a:spLocks noChangeShapeType="1"/>
          </p:cNvSpPr>
          <p:nvPr/>
        </p:nvSpPr>
        <p:spPr bwMode="auto">
          <a:xfrm>
            <a:off x="3905250" y="2400300"/>
            <a:ext cx="307975" cy="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18 VAG Rounded Light   02390"/>
              <a:ea typeface="+mn-ea"/>
            </a:endParaRPr>
          </a:p>
        </p:txBody>
      </p:sp>
      <p:sp>
        <p:nvSpPr>
          <p:cNvPr id="46128" name="Rectangle 59"/>
          <p:cNvSpPr>
            <a:spLocks noChangeArrowheads="1"/>
          </p:cNvSpPr>
          <p:nvPr/>
        </p:nvSpPr>
        <p:spPr bwMode="auto">
          <a:xfrm>
            <a:off x="6096000" y="21526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129" name="Rectangle 60"/>
          <p:cNvSpPr>
            <a:spLocks noChangeArrowheads="1"/>
          </p:cNvSpPr>
          <p:nvPr/>
        </p:nvSpPr>
        <p:spPr bwMode="auto">
          <a:xfrm>
            <a:off x="6096000" y="24574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130" name="Rectangle 61"/>
          <p:cNvSpPr>
            <a:spLocks noChangeArrowheads="1"/>
          </p:cNvSpPr>
          <p:nvPr/>
        </p:nvSpPr>
        <p:spPr bwMode="auto">
          <a:xfrm>
            <a:off x="6096000" y="28384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46131" name="Rectangle 62"/>
          <p:cNvSpPr>
            <a:spLocks noChangeArrowheads="1"/>
          </p:cNvSpPr>
          <p:nvPr/>
        </p:nvSpPr>
        <p:spPr bwMode="auto">
          <a:xfrm>
            <a:off x="6096000" y="3143250"/>
            <a:ext cx="228600" cy="762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18 VAG Rounded Light   02390" charset="0"/>
            </a:endParaRPr>
          </a:p>
        </p:txBody>
      </p:sp>
      <p:sp>
        <p:nvSpPr>
          <p:cNvPr id="3243071" name="Line 63"/>
          <p:cNvSpPr>
            <a:spLocks noChangeShapeType="1"/>
          </p:cNvSpPr>
          <p:nvPr/>
        </p:nvSpPr>
        <p:spPr bwMode="auto">
          <a:xfrm flipH="1">
            <a:off x="6705600" y="1771650"/>
            <a:ext cx="228600" cy="457200"/>
          </a:xfrm>
          <a:prstGeom prst="line">
            <a:avLst/>
          </a:prstGeom>
          <a:noFill/>
          <a:ln w="38100">
            <a:solidFill>
              <a:schemeClr val="tx1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18 VAG Rounded Light   02390"/>
              <a:ea typeface="+mn-ea"/>
            </a:endParaRPr>
          </a:p>
        </p:txBody>
      </p:sp>
      <p:sp>
        <p:nvSpPr>
          <p:cNvPr id="46133" name="Line 64"/>
          <p:cNvSpPr>
            <a:spLocks noChangeShapeType="1"/>
          </p:cNvSpPr>
          <p:nvPr/>
        </p:nvSpPr>
        <p:spPr bwMode="auto">
          <a:xfrm flipV="1">
            <a:off x="1524000" y="2305050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4" name="Line 65"/>
          <p:cNvSpPr>
            <a:spLocks noChangeShapeType="1"/>
          </p:cNvSpPr>
          <p:nvPr/>
        </p:nvSpPr>
        <p:spPr bwMode="auto">
          <a:xfrm flipV="1">
            <a:off x="1524000" y="2609850"/>
            <a:ext cx="5334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5" name="Line 66"/>
          <p:cNvSpPr>
            <a:spLocks noChangeShapeType="1"/>
          </p:cNvSpPr>
          <p:nvPr/>
        </p:nvSpPr>
        <p:spPr bwMode="auto">
          <a:xfrm>
            <a:off x="1524000" y="2838450"/>
            <a:ext cx="533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6" name="Line 67"/>
          <p:cNvSpPr>
            <a:spLocks noChangeShapeType="1"/>
          </p:cNvSpPr>
          <p:nvPr/>
        </p:nvSpPr>
        <p:spPr bwMode="auto">
          <a:xfrm>
            <a:off x="1524000" y="283845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7" name="Rectangle 69"/>
          <p:cNvSpPr>
            <a:spLocks noChangeArrowheads="1"/>
          </p:cNvSpPr>
          <p:nvPr/>
        </p:nvSpPr>
        <p:spPr bwMode="auto">
          <a:xfrm>
            <a:off x="7696200" y="1847850"/>
            <a:ext cx="685800" cy="609600"/>
          </a:xfrm>
          <a:prstGeom prst="rect">
            <a:avLst/>
          </a:prstGeom>
          <a:noFill/>
          <a:ln w="38100">
            <a:solidFill>
              <a:srgbClr val="063DE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63DE8"/>
              </a:solidFill>
              <a:latin typeface="18 VAG Rounded Light   02390" charset="0"/>
            </a:endParaRPr>
          </a:p>
        </p:txBody>
      </p:sp>
      <p:sp>
        <p:nvSpPr>
          <p:cNvPr id="46138" name="Text Box 70"/>
          <p:cNvSpPr txBox="1">
            <a:spLocks noChangeArrowheads="1"/>
          </p:cNvSpPr>
          <p:nvPr/>
        </p:nvSpPr>
        <p:spPr bwMode="auto">
          <a:xfrm>
            <a:off x="7259638" y="1238250"/>
            <a:ext cx="1903412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63DE8"/>
                </a:solidFill>
                <a:latin typeface="18 VAG Rounded Light   02390" charset="0"/>
              </a:rPr>
              <a:t>Controller</a:t>
            </a:r>
          </a:p>
        </p:txBody>
      </p:sp>
      <p:cxnSp>
        <p:nvCxnSpPr>
          <p:cNvPr id="46139" name="AutoShape 71"/>
          <p:cNvCxnSpPr>
            <a:cxnSpLocks noChangeShapeType="1"/>
            <a:stCxn id="46137" idx="1"/>
            <a:endCxn id="46122" idx="1"/>
          </p:cNvCxnSpPr>
          <p:nvPr/>
        </p:nvCxnSpPr>
        <p:spPr bwMode="auto">
          <a:xfrm rot="10800000" flipV="1">
            <a:off x="7315200" y="2152650"/>
            <a:ext cx="381000" cy="719138"/>
          </a:xfrm>
          <a:prstGeom prst="curvedConnector3">
            <a:avLst>
              <a:gd name="adj1" fmla="val 16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46140" name="Text Box 72"/>
          <p:cNvSpPr txBox="1">
            <a:spLocks noChangeArrowheads="1"/>
          </p:cNvSpPr>
          <p:nvPr/>
        </p:nvSpPr>
        <p:spPr bwMode="auto">
          <a:xfrm>
            <a:off x="4475163" y="1447800"/>
            <a:ext cx="1481137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63DE8"/>
                </a:solidFill>
                <a:latin typeface="18 VAG Rounded Light   02390" charset="0"/>
              </a:rPr>
              <a:t>Spindle</a:t>
            </a:r>
          </a:p>
        </p:txBody>
      </p:sp>
      <p:sp>
        <p:nvSpPr>
          <p:cNvPr id="46141" name="Line 73"/>
          <p:cNvSpPr>
            <a:spLocks noChangeShapeType="1"/>
          </p:cNvSpPr>
          <p:nvPr/>
        </p:nvSpPr>
        <p:spPr bwMode="auto">
          <a:xfrm flipV="1">
            <a:off x="4495800" y="1695450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Disk Device Performance (2/2)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81125"/>
            <a:ext cx="7848600" cy="50673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ea typeface="ＭＳ Ｐゴシック" pitchFamily="34" charset="-128"/>
              </a:rPr>
              <a:t>Average distance of sector from head?</a:t>
            </a:r>
          </a:p>
          <a:p>
            <a:r>
              <a:rPr lang="en-US" sz="2800" dirty="0" smtClean="0">
                <a:ea typeface="ＭＳ Ｐゴシック" pitchFamily="34" charset="-128"/>
              </a:rPr>
              <a:t>1/2 time of a rotation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7200 Revolutions Per Minute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sz="2400" dirty="0" smtClean="0">
                <a:ea typeface="ＭＳ Ｐゴシック" pitchFamily="34" charset="-128"/>
              </a:rPr>
              <a:t> 120 Rev/sec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1 revolution = 1/120 sec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sz="2400" dirty="0" smtClean="0">
                <a:ea typeface="ＭＳ Ｐゴシック" pitchFamily="34" charset="-128"/>
              </a:rPr>
              <a:t> 8.33 milliseconds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1/2 rotation (revolution) </a:t>
            </a:r>
            <a:r>
              <a:rPr lang="en-US" sz="2400" dirty="0" smtClean="0">
                <a:ea typeface="ＭＳ Ｐゴシック" pitchFamily="34" charset="-128"/>
                <a:sym typeface="Symbol" pitchFamily="18" charset="2"/>
              </a:rPr>
              <a:t></a:t>
            </a:r>
            <a:r>
              <a:rPr lang="en-US" sz="2400" dirty="0" smtClean="0">
                <a:ea typeface="ＭＳ Ｐゴシック" pitchFamily="34" charset="-128"/>
              </a:rPr>
              <a:t> 4.17 ms</a:t>
            </a:r>
          </a:p>
          <a:p>
            <a:r>
              <a:rPr lang="en-US" sz="2800" dirty="0" smtClean="0">
                <a:ea typeface="ＭＳ Ｐゴシック" pitchFamily="34" charset="-128"/>
              </a:rPr>
              <a:t>Average no. tracks to move arm?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Disk industry standard benchmark:</a:t>
            </a:r>
          </a:p>
          <a:p>
            <a:pPr lvl="2"/>
            <a:r>
              <a:rPr lang="en-US" sz="2000" dirty="0" smtClean="0">
                <a:ea typeface="ＭＳ Ｐゴシック" pitchFamily="34" charset="-128"/>
              </a:rPr>
              <a:t>Sum all time for all possible seek distances </a:t>
            </a:r>
            <a:br>
              <a:rPr lang="en-US" sz="2000" dirty="0" smtClean="0">
                <a:ea typeface="ＭＳ Ｐゴシック" pitchFamily="34" charset="-128"/>
              </a:rPr>
            </a:br>
            <a:r>
              <a:rPr lang="en-US" sz="2000" dirty="0" smtClean="0">
                <a:ea typeface="ＭＳ Ｐゴシック" pitchFamily="34" charset="-128"/>
              </a:rPr>
              <a:t>from all possible tracks / # possible</a:t>
            </a:r>
          </a:p>
          <a:p>
            <a:pPr lvl="2"/>
            <a:r>
              <a:rPr lang="en-US" sz="2000" dirty="0" smtClean="0">
                <a:ea typeface="ＭＳ Ｐゴシック" pitchFamily="34" charset="-128"/>
              </a:rPr>
              <a:t>Assumes average seek distance is random</a:t>
            </a:r>
          </a:p>
          <a:p>
            <a:r>
              <a:rPr lang="en-US" sz="2800" dirty="0" smtClean="0">
                <a:ea typeface="ＭＳ Ｐゴシック" pitchFamily="34" charset="-128"/>
              </a:rPr>
              <a:t>Size of Disk cache can strongly affect </a:t>
            </a:r>
            <a:r>
              <a:rPr lang="en-US" sz="2800" dirty="0" err="1" smtClean="0">
                <a:ea typeface="ＭＳ Ｐゴシック" pitchFamily="34" charset="-128"/>
              </a:rPr>
              <a:t>perf</a:t>
            </a:r>
            <a:r>
              <a:rPr lang="en-US" sz="2800" dirty="0" smtClean="0">
                <a:ea typeface="ＭＳ Ｐゴシック" pitchFamily="34" charset="-128"/>
              </a:rPr>
              <a:t>!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Cache built into disk system, OS knows nothing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 Drive Performance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7200 RPM drive, 4 ms seek time, 20 MB/sec transfer rate. Negligible controller overhead. Latency to read 100 </a:t>
            </a:r>
            <a:r>
              <a:rPr lang="en-US" dirty="0" smtClean="0"/>
              <a:t>K</a:t>
            </a:r>
            <a:r>
              <a:rPr lang="en-US" dirty="0" smtClean="0"/>
              <a:t>B file?</a:t>
            </a:r>
          </a:p>
          <a:p>
            <a:r>
              <a:rPr lang="en-US" dirty="0" smtClean="0"/>
              <a:t>Rotation time = 4.17 ms (from last slide)</a:t>
            </a:r>
          </a:p>
          <a:p>
            <a:r>
              <a:rPr lang="en-US" dirty="0" smtClean="0"/>
              <a:t>Transfer time = .1 MB / 20 (MB/sec) = 5 ms</a:t>
            </a:r>
          </a:p>
          <a:p>
            <a:r>
              <a:rPr lang="en-US" dirty="0" smtClean="0"/>
              <a:t>Latency = 4 + 4.17 + 5 = 13.17 </a:t>
            </a:r>
            <a:r>
              <a:rPr lang="en-US" dirty="0" err="1" smtClean="0"/>
              <a:t>ms.</a:t>
            </a:r>
            <a:endParaRPr lang="en-US" dirty="0" smtClean="0"/>
          </a:p>
          <a:p>
            <a:r>
              <a:rPr lang="en-US" dirty="0" smtClean="0"/>
              <a:t>Throughput = 100 KB / 13.17 ms = 7.59 MB / sec</a:t>
            </a:r>
          </a:p>
          <a:p>
            <a:r>
              <a:rPr lang="en-US" dirty="0" smtClean="0"/>
              <a:t>How do numbers change when reading bigger/smaller file? File fragmented across multiple locations?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8284-8055-AF49-B6F2-302E5EADF70D}" type="datetime1">
              <a:rPr lang="en-US" smtClean="0"/>
              <a:pPr/>
              <a:t>8/3/2011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#26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9177</TotalTime>
  <Words>3639</Words>
  <Application>Microsoft Office PowerPoint</Application>
  <PresentationFormat>On-screen Show (4:3)</PresentationFormat>
  <Paragraphs>1025</Paragraphs>
  <Slides>69</Slides>
  <Notes>16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Office Theme</vt:lpstr>
      <vt:lpstr>Image</vt:lpstr>
      <vt:lpstr>Equation</vt:lpstr>
      <vt:lpstr>CS 61C: Great Ideas in Computer Architecture (Machine Structures) Dependability</vt:lpstr>
      <vt:lpstr>New-School Machine Structures (It’s a bit more complicated!)</vt:lpstr>
      <vt:lpstr>Agenda</vt:lpstr>
      <vt:lpstr>Magnetic Disks</vt:lpstr>
      <vt:lpstr>Photo of Disk Head, Arm, Actuator</vt:lpstr>
      <vt:lpstr>Disk Device Terminology</vt:lpstr>
      <vt:lpstr>Disk Device Performance (1/2)</vt:lpstr>
      <vt:lpstr>Disk Device Performance (2/2)</vt:lpstr>
      <vt:lpstr>Disk Drive Performance Example</vt:lpstr>
      <vt:lpstr>Where does Flash memory come in?</vt:lpstr>
      <vt:lpstr>What does Apple put in its iPods?</vt:lpstr>
      <vt:lpstr>Agenda</vt:lpstr>
      <vt:lpstr>Review - 6 Great Ideas in  Computer Architecture</vt:lpstr>
      <vt:lpstr>Great Idea #6:  Dependability via Redundancy</vt:lpstr>
      <vt:lpstr>Great Idea #6:  Dependability via Redundancy</vt:lpstr>
      <vt:lpstr>Explain a lot of buzzwords</vt:lpstr>
      <vt:lpstr>Dependability</vt:lpstr>
      <vt:lpstr>Dependability Measures</vt:lpstr>
      <vt:lpstr>Reliability Measures</vt:lpstr>
      <vt:lpstr>Availability Measures</vt:lpstr>
      <vt:lpstr>Dependability Design Principle</vt:lpstr>
      <vt:lpstr>Administrivia</vt:lpstr>
      <vt:lpstr>Cs61c in … Social Media</vt:lpstr>
      <vt:lpstr>Agenda</vt:lpstr>
      <vt:lpstr>Evolution of the Disk Drive</vt:lpstr>
      <vt:lpstr>Arrays of Small Disks</vt:lpstr>
      <vt:lpstr>Replace Small Number of Large Disks with Large Number of Small Disks! (1988 Disks)</vt:lpstr>
      <vt:lpstr>Replace Small Number of Large Disks with Large Number of Small Disks! (1988 Disks)</vt:lpstr>
      <vt:lpstr>RAID: Redundant Arrays of (Inexpensive) Disks</vt:lpstr>
      <vt:lpstr>Redundant Arrays of Inexpensive Disks RAID 1: Disk Mirroring/Shadowing</vt:lpstr>
      <vt:lpstr>Redundant Array of Inexpensive Disks RAID 3: Parity Disk</vt:lpstr>
      <vt:lpstr>Redundant Arrays of Inexpensive Disks RAID 4: High I/O Rate Parity</vt:lpstr>
      <vt:lpstr>Inspiration for RAID 5</vt:lpstr>
      <vt:lpstr>RAID 5: High I/O Rate Interleaved Parity</vt:lpstr>
      <vt:lpstr>Problems of Disk Arrays: Small Writes</vt:lpstr>
      <vt:lpstr>Tech Report Read ‘Round the World (December 1987)</vt:lpstr>
      <vt:lpstr>RAID-I</vt:lpstr>
      <vt:lpstr>RAID II</vt:lpstr>
      <vt:lpstr>RAID II</vt:lpstr>
      <vt:lpstr>RAID Summary</vt:lpstr>
      <vt:lpstr>Agenda</vt:lpstr>
      <vt:lpstr>Error Detection/Correction Codes</vt:lpstr>
      <vt:lpstr>Error Detection/Correction Codes</vt:lpstr>
      <vt:lpstr>Detecting/Correcting Code Concept</vt:lpstr>
      <vt:lpstr>3 Bit Example</vt:lpstr>
      <vt:lpstr>Hamming Distance 2: Detection</vt:lpstr>
      <vt:lpstr>Hamming Distance 3: Correction</vt:lpstr>
      <vt:lpstr>Block Code Principles</vt:lpstr>
      <vt:lpstr>Parity: Simple Error Detection Coding</vt:lpstr>
      <vt:lpstr>Parity Example</vt:lpstr>
      <vt:lpstr>Suppose want to Correct 1 Error?</vt:lpstr>
      <vt:lpstr>Hamming Single  Error Correction  + Double  Error Detection: Hamming Distance 4</vt:lpstr>
      <vt:lpstr>“In Conclusion..”</vt:lpstr>
      <vt:lpstr>Additional Slides</vt:lpstr>
      <vt:lpstr>Hamming Error Correction Code</vt:lpstr>
      <vt:lpstr>Hamming ECC</vt:lpstr>
      <vt:lpstr>Hamming ECC</vt:lpstr>
      <vt:lpstr>Hamming ECC</vt:lpstr>
      <vt:lpstr>Hamming ECC</vt:lpstr>
      <vt:lpstr>Hamming ECC</vt:lpstr>
      <vt:lpstr>Hamming ECC</vt:lpstr>
      <vt:lpstr>Agenda</vt:lpstr>
      <vt:lpstr>Hamming ECC</vt:lpstr>
      <vt:lpstr>Hamming ECC on your own</vt:lpstr>
      <vt:lpstr>Hamming Error Correcting Code</vt:lpstr>
      <vt:lpstr>Hamming Single Error Correction,  Double Error Detection (SEC/DED)</vt:lpstr>
      <vt:lpstr>What if More Than 2 Bit Errors?</vt:lpstr>
      <vt:lpstr>Cyclic Redundancy Check</vt:lpstr>
      <vt:lpstr>(In More Depth: Code Types)</vt:lpstr>
    </vt:vector>
  </TitlesOfParts>
  <Company>UC Berkeley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Michael</cp:lastModifiedBy>
  <cp:revision>141</cp:revision>
  <cp:lastPrinted>2011-04-16T13:53:16Z</cp:lastPrinted>
  <dcterms:created xsi:type="dcterms:W3CDTF">2011-04-16T15:19:07Z</dcterms:created>
  <dcterms:modified xsi:type="dcterms:W3CDTF">2011-08-03T12:06:20Z</dcterms:modified>
</cp:coreProperties>
</file>