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68"/>
  </p:notesMasterIdLst>
  <p:handoutMasterIdLst>
    <p:handoutMasterId r:id="rId69"/>
  </p:handoutMasterIdLst>
  <p:sldIdLst>
    <p:sldId id="465" r:id="rId2"/>
    <p:sldId id="384" r:id="rId3"/>
    <p:sldId id="383" r:id="rId4"/>
    <p:sldId id="377" r:id="rId5"/>
    <p:sldId id="278" r:id="rId6"/>
    <p:sldId id="318" r:id="rId7"/>
    <p:sldId id="387" r:id="rId8"/>
    <p:sldId id="388" r:id="rId9"/>
    <p:sldId id="319" r:id="rId10"/>
    <p:sldId id="317" r:id="rId11"/>
    <p:sldId id="406" r:id="rId12"/>
    <p:sldId id="421" r:id="rId13"/>
    <p:sldId id="389" r:id="rId14"/>
    <p:sldId id="401" r:id="rId15"/>
    <p:sldId id="391" r:id="rId16"/>
    <p:sldId id="407" r:id="rId17"/>
    <p:sldId id="397" r:id="rId18"/>
    <p:sldId id="408" r:id="rId19"/>
    <p:sldId id="385" r:id="rId20"/>
    <p:sldId id="402" r:id="rId21"/>
    <p:sldId id="405" r:id="rId22"/>
    <p:sldId id="414" r:id="rId23"/>
    <p:sldId id="392" r:id="rId24"/>
    <p:sldId id="284" r:id="rId25"/>
    <p:sldId id="415" r:id="rId26"/>
    <p:sldId id="419" r:id="rId27"/>
    <p:sldId id="411" r:id="rId28"/>
    <p:sldId id="423" r:id="rId29"/>
    <p:sldId id="291" r:id="rId30"/>
    <p:sldId id="424" r:id="rId31"/>
    <p:sldId id="375" r:id="rId32"/>
    <p:sldId id="425" r:id="rId33"/>
    <p:sldId id="427" r:id="rId34"/>
    <p:sldId id="444" r:id="rId35"/>
    <p:sldId id="428" r:id="rId36"/>
    <p:sldId id="430" r:id="rId37"/>
    <p:sldId id="431" r:id="rId38"/>
    <p:sldId id="432" r:id="rId39"/>
    <p:sldId id="400" r:id="rId40"/>
    <p:sldId id="412" r:id="rId41"/>
    <p:sldId id="433" r:id="rId42"/>
    <p:sldId id="434" r:id="rId43"/>
    <p:sldId id="436" r:id="rId44"/>
    <p:sldId id="437" r:id="rId45"/>
    <p:sldId id="446" r:id="rId46"/>
    <p:sldId id="439" r:id="rId47"/>
    <p:sldId id="272" r:id="rId48"/>
    <p:sldId id="463" r:id="rId49"/>
    <p:sldId id="413" r:id="rId50"/>
    <p:sldId id="457" r:id="rId51"/>
    <p:sldId id="458" r:id="rId52"/>
    <p:sldId id="459" r:id="rId53"/>
    <p:sldId id="460" r:id="rId54"/>
    <p:sldId id="461" r:id="rId55"/>
    <p:sldId id="462" r:id="rId56"/>
    <p:sldId id="438" r:id="rId57"/>
    <p:sldId id="452" r:id="rId58"/>
    <p:sldId id="440" r:id="rId59"/>
    <p:sldId id="453" r:id="rId60"/>
    <p:sldId id="410" r:id="rId61"/>
    <p:sldId id="442" r:id="rId62"/>
    <p:sldId id="443" r:id="rId63"/>
    <p:sldId id="464" r:id="rId64"/>
    <p:sldId id="454" r:id="rId65"/>
    <p:sldId id="455" r:id="rId66"/>
    <p:sldId id="456" r:id="rId6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B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8" d="100"/>
          <a:sy n="128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70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8933265-5E23-BF49-B6BF-1934B9BC786E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568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7AA1BC7-CCFC-484A-97F3-979F740C57F6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0863" y="4559301"/>
            <a:ext cx="6303962" cy="4321175"/>
          </a:xfrm>
          <a:noFill/>
          <a:ln w="9525"/>
        </p:spPr>
        <p:txBody>
          <a:bodyPr lIns="95641" tIns="46982" rIns="95641" bIns="46982"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3175" y="617538"/>
            <a:ext cx="4783138" cy="3586162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300" dirty="0">
              <a:solidFill>
                <a:schemeClr val="folHlink"/>
              </a:solidFill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35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lb</a:t>
            </a:r>
            <a:r>
              <a:rPr lang="en-US" dirty="0" smtClean="0"/>
              <a:t>/</a:t>
            </a:r>
            <a:r>
              <a:rPr lang="en-US" dirty="0" err="1" smtClean="0"/>
              <a:t>sb</a:t>
            </a:r>
            <a:r>
              <a:rPr lang="en-US" baseline="0" dirty="0" smtClean="0"/>
              <a:t> have same syntax as </a:t>
            </a:r>
            <a:r>
              <a:rPr lang="en-US" baseline="0" dirty="0" err="1" smtClean="0"/>
              <a:t>lw</a:t>
            </a:r>
            <a:r>
              <a:rPr lang="en-US" baseline="0" dirty="0" smtClean="0"/>
              <a:t>/</a:t>
            </a:r>
            <a:r>
              <a:rPr lang="en-US" baseline="0" dirty="0" err="1" smtClean="0"/>
              <a:t>sw</a:t>
            </a:r>
            <a:endParaRPr lang="en-US" baseline="0" dirty="0" smtClean="0"/>
          </a:p>
          <a:p>
            <a:r>
              <a:rPr lang="en-US" baseline="0" dirty="0" smtClean="0"/>
              <a:t>Aside: also load/store </a:t>
            </a:r>
            <a:r>
              <a:rPr lang="en-US" baseline="0" dirty="0" err="1" smtClean="0"/>
              <a:t>halfword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lh</a:t>
            </a:r>
            <a:r>
              <a:rPr lang="en-US" baseline="0" dirty="0" smtClean="0"/>
              <a:t>/</a:t>
            </a:r>
            <a:r>
              <a:rPr lang="en-US" baseline="0" dirty="0" err="1" smtClean="0"/>
              <a:t>sh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reach the end of a loop, use a conditional branch instruction to decide whether to jump to the start of the loop or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51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300" dirty="0">
              <a:solidFill>
                <a:schemeClr val="folHlink"/>
              </a:solidFill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46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this the only way to write out this function?</a:t>
            </a:r>
            <a:r>
              <a:rPr lang="en-US" baseline="0" dirty="0" smtClean="0"/>
              <a:t>  Of course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356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Used fewer instructions!</a:t>
            </a:r>
          </a:p>
          <a:p>
            <a:r>
              <a:rPr lang="en-US" dirty="0" smtClean="0"/>
              <a:t>Instead of “exit</a:t>
            </a:r>
            <a:r>
              <a:rPr lang="en-US" baseline="0" dirty="0" smtClean="0"/>
              <a:t> when equal to zero”, we are now using “loop when not equal to zero.”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64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MIPS was</a:t>
            </a:r>
            <a:r>
              <a:rPr lang="en-US" dirty="0" smtClean="0"/>
              <a:t> originally an acronym for </a:t>
            </a:r>
            <a:r>
              <a:rPr lang="en-US" b="0" dirty="0" smtClean="0"/>
              <a:t>Microprocessor without Interlocked Pipeline Stages.</a:t>
            </a:r>
            <a:r>
              <a:rPr lang="en-US" dirty="0" smtClean="0"/>
              <a:t> </a:t>
            </a:r>
            <a:r>
              <a:rPr lang="en-US" baseline="0" dirty="0" smtClean="0"/>
              <a:t> D</a:t>
            </a:r>
            <a:r>
              <a:rPr lang="en-US" dirty="0" smtClean="0"/>
              <a:t>eveloped by MIPS Technologies (formerly MIPS Computer Systems, Inc.).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17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is, any computer, no matter how primitive or advance, can be divided into five parts:</a:t>
            </a:r>
          </a:p>
          <a:p>
            <a:r>
              <a:rPr lang="en-US" dirty="0" smtClean="0"/>
              <a:t>1)  The input devices bring the data from the outside world into the computer.</a:t>
            </a:r>
          </a:p>
          <a:p>
            <a:r>
              <a:rPr lang="en-US" dirty="0" smtClean="0"/>
              <a:t>2)  These data are kept in the computer’s memory until...</a:t>
            </a:r>
          </a:p>
          <a:p>
            <a:r>
              <a:rPr lang="en-US" dirty="0" smtClean="0"/>
              <a:t>3)  The </a:t>
            </a:r>
            <a:r>
              <a:rPr lang="en-US" dirty="0" err="1" smtClean="0"/>
              <a:t>datapath</a:t>
            </a:r>
            <a:r>
              <a:rPr lang="en-US" dirty="0" smtClean="0"/>
              <a:t> request and process them.</a:t>
            </a:r>
          </a:p>
          <a:p>
            <a:r>
              <a:rPr lang="en-US" dirty="0" smtClean="0"/>
              <a:t>4)  The operation of the </a:t>
            </a:r>
            <a:r>
              <a:rPr lang="en-US" dirty="0" err="1" smtClean="0"/>
              <a:t>datapath</a:t>
            </a:r>
            <a:r>
              <a:rPr lang="en-US" dirty="0" smtClean="0"/>
              <a:t> is controlled by the computer’s controller.</a:t>
            </a:r>
          </a:p>
          <a:p>
            <a:r>
              <a:rPr lang="en-US" dirty="0" smtClean="0"/>
              <a:t>All the work done by the computer will NOT do us any good unless we can get the data back to the outside world,</a:t>
            </a:r>
            <a:r>
              <a:rPr lang="en-US" baseline="0" dirty="0" smtClean="0"/>
              <a:t> so…</a:t>
            </a:r>
            <a:endParaRPr lang="en-US" dirty="0" smtClean="0"/>
          </a:p>
          <a:p>
            <a:r>
              <a:rPr lang="en-US" dirty="0" smtClean="0"/>
              <a:t> 5)  Getting the data back to the outside world is the job of the output devices.</a:t>
            </a:r>
          </a:p>
          <a:p>
            <a:endParaRPr lang="en-US" dirty="0" smtClean="0"/>
          </a:p>
          <a:p>
            <a:r>
              <a:rPr lang="en-US" dirty="0" smtClean="0"/>
              <a:t>The most COMMON way to connect these 5 components together is to use a network of busses.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Registers</a:t>
            </a:r>
            <a:r>
              <a:rPr lang="en-US" baseline="0" dirty="0" smtClean="0"/>
              <a:t> visible to compiler (or MIPS programmer).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58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word = group of 32 bits (like how byte</a:t>
            </a:r>
            <a:r>
              <a:rPr lang="en-US" baseline="0" dirty="0" smtClean="0"/>
              <a:t> = group of 8 bits)</a:t>
            </a:r>
          </a:p>
          <a:p>
            <a:r>
              <a:rPr lang="en-US" baseline="0" dirty="0" smtClean="0"/>
              <a:t>For the sake of comparison, ARM uses 16 registers.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04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</a:t>
            </a:r>
            <a:r>
              <a:rPr lang="en-US" baseline="0" dirty="0" smtClean="0"/>
              <a:t> the book and the a quick Google search do not provide a sufficient explanation for why $t8 and $t9 are separated from the other temporary registers.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$so,</a:t>
            </a:r>
            <a:r>
              <a:rPr lang="en-US" baseline="0" dirty="0" smtClean="0"/>
              <a:t> $s1, $s2</a:t>
            </a:r>
          </a:p>
          <a:p>
            <a:r>
              <a:rPr lang="en-US" baseline="0" dirty="0" smtClean="0"/>
              <a:t>add $t0, $s3, $s4</a:t>
            </a:r>
          </a:p>
          <a:p>
            <a:r>
              <a:rPr lang="en-US" baseline="0" dirty="0" smtClean="0"/>
              <a:t>sub $s0, $s0, $t0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</a:t>
            </a:r>
            <a:r>
              <a:rPr lang="en-US" baseline="0" dirty="0" smtClean="0"/>
              <a:t> of RISC is to minimize instruction set.  </a:t>
            </a:r>
            <a:r>
              <a:rPr lang="en-US" baseline="0" dirty="0" err="1" smtClean="0"/>
              <a:t>subi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dst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imm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addi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dst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, -</a:t>
            </a:r>
            <a:r>
              <a:rPr lang="en-US" baseline="0" dirty="0" err="1" smtClean="0"/>
              <a:t>imm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is, any computer, no matter how primitive or advance, can be divided into five parts:</a:t>
            </a:r>
          </a:p>
          <a:p>
            <a:r>
              <a:rPr lang="en-US" dirty="0" smtClean="0"/>
              <a:t>1)  The input devices bring the data from the outside world into the computer.</a:t>
            </a:r>
          </a:p>
          <a:p>
            <a:r>
              <a:rPr lang="en-US" dirty="0" smtClean="0"/>
              <a:t>2)  These data are kept in the computer’s memory until...</a:t>
            </a:r>
          </a:p>
          <a:p>
            <a:r>
              <a:rPr lang="en-US" dirty="0" smtClean="0"/>
              <a:t>3)  The </a:t>
            </a:r>
            <a:r>
              <a:rPr lang="en-US" dirty="0" err="1" smtClean="0"/>
              <a:t>datapath</a:t>
            </a:r>
            <a:r>
              <a:rPr lang="en-US" dirty="0" smtClean="0"/>
              <a:t> request and process them.</a:t>
            </a:r>
          </a:p>
          <a:p>
            <a:r>
              <a:rPr lang="en-US" dirty="0" smtClean="0"/>
              <a:t>4)  The operation of the </a:t>
            </a:r>
            <a:r>
              <a:rPr lang="en-US" dirty="0" err="1" smtClean="0"/>
              <a:t>datapath</a:t>
            </a:r>
            <a:r>
              <a:rPr lang="en-US" dirty="0" smtClean="0"/>
              <a:t> is controlled by the computer’s controller.</a:t>
            </a:r>
          </a:p>
          <a:p>
            <a:r>
              <a:rPr lang="en-US" dirty="0" smtClean="0"/>
              <a:t>All the work done by the computer will NOT do us any good unless we can get the data back to the outside world,</a:t>
            </a:r>
            <a:r>
              <a:rPr lang="en-US" baseline="0" dirty="0" smtClean="0"/>
              <a:t> so…</a:t>
            </a:r>
            <a:endParaRPr lang="en-US" dirty="0" smtClean="0"/>
          </a:p>
          <a:p>
            <a:r>
              <a:rPr lang="en-US" dirty="0" smtClean="0"/>
              <a:t> 5)  Getting the data back to the outside world is the job of the output devices.</a:t>
            </a:r>
          </a:p>
          <a:p>
            <a:endParaRPr lang="en-US" dirty="0" smtClean="0"/>
          </a:p>
          <a:p>
            <a:r>
              <a:rPr lang="en-US" dirty="0" smtClean="0"/>
              <a:t>The most COMMON way to connect these 5 components together is to use a network of busses.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Image" r:id="rId3" imgW="10057143" imgH="1269841" progId="">
                  <p:embed/>
                </p:oleObj>
              </mc:Choice>
              <mc:Fallback>
                <p:oleObj name="Image" r:id="rId3" imgW="10057143" imgH="1269841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781800"/>
                        <a:ext cx="9144000" cy="8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reen_card_(IBM/360)" TargetMode="External"/><Relationship Id="rId2" Type="http://schemas.openxmlformats.org/officeDocument/2006/relationships/hyperlink" Target="http://inst.eecs.berkeley.edu/~cs61c/resources/MIPS_Green_Sheet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95725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Instructor:</a:t>
            </a:r>
            <a:r>
              <a:rPr lang="en-US" dirty="0" smtClean="0">
                <a:solidFill>
                  <a:schemeClr val="tx1"/>
                </a:solidFill>
              </a:rPr>
              <a:t>  Justin Hsia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6/25/2012</a:t>
            </a:r>
            <a:endParaRPr lang="en-US" dirty="0">
              <a:latin typeface="+mj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2012 -- Lecture #5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>
                <a:latin typeface="+mj-lt"/>
              </a:rPr>
              <a:pPr/>
              <a:t>1</a:t>
            </a:fld>
            <a:endParaRPr lang="en-US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58800"/>
            <a:ext cx="9144000" cy="44921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</a:rPr>
              <a:t>CS 61C: Great Ideas in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Computer Architecture</a:t>
            </a:r>
            <a:r>
              <a:rPr lang="en-US" sz="3556" dirty="0" smtClean="0"/>
              <a:t/>
            </a:r>
            <a:br>
              <a:rPr lang="en-US" sz="3556" dirty="0" smtClean="0"/>
            </a:br>
            <a:endParaRPr lang="en-US" sz="3556" dirty="0" smtClean="0"/>
          </a:p>
          <a:p>
            <a:pPr>
              <a:spcBef>
                <a:spcPts val="3000"/>
              </a:spcBef>
            </a:pPr>
            <a:r>
              <a:rPr lang="en-US" i="1" dirty="0" smtClean="0"/>
              <a:t>Introduction to</a:t>
            </a:r>
            <a:br>
              <a:rPr lang="en-US" i="1" dirty="0" smtClean="0"/>
            </a:br>
            <a:r>
              <a:rPr lang="en-US" i="1" dirty="0" smtClean="0"/>
              <a:t>Machine Language </a:t>
            </a:r>
          </a:p>
        </p:txBody>
      </p:sp>
    </p:spTree>
    <p:extLst>
      <p:ext uri="{BB962C8B-B14F-4D97-AF65-F5344CB8AC3E}">
        <p14:creationId xmlns:p14="http://schemas.microsoft.com/office/powerpoint/2010/main" val="385242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Mainstream ISAs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0" cy="49387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Intel 80x86</a:t>
            </a:r>
          </a:p>
          <a:p>
            <a:pPr lvl="1"/>
            <a:r>
              <a:rPr lang="en-US" dirty="0" smtClean="0"/>
              <a:t>Used in </a:t>
            </a:r>
            <a:r>
              <a:rPr lang="en-US" dirty="0" err="1" smtClean="0"/>
              <a:t>Macbooks</a:t>
            </a:r>
            <a:r>
              <a:rPr lang="en-US" dirty="0" smtClean="0"/>
              <a:t> and PCs</a:t>
            </a:r>
          </a:p>
          <a:p>
            <a:pPr lvl="1"/>
            <a:r>
              <a:rPr lang="en-US" dirty="0" smtClean="0"/>
              <a:t>Found in Core i3, Core i5, Core i7, etc.</a:t>
            </a:r>
          </a:p>
          <a:p>
            <a:r>
              <a:rPr lang="en-US" dirty="0" smtClean="0"/>
              <a:t>Advanced RISC Machine</a:t>
            </a:r>
            <a:r>
              <a:rPr lang="en-US" dirty="0"/>
              <a:t> </a:t>
            </a:r>
            <a:r>
              <a:rPr lang="en-US" dirty="0" smtClean="0"/>
              <a:t>(ARM)</a:t>
            </a:r>
          </a:p>
          <a:p>
            <a:pPr lvl="1"/>
            <a:r>
              <a:rPr lang="en-US" dirty="0" smtClean="0"/>
              <a:t>Smart phone-like devices:  iPhone, </a:t>
            </a:r>
            <a:r>
              <a:rPr lang="en-US" dirty="0" err="1" smtClean="0"/>
              <a:t>iPad</a:t>
            </a:r>
            <a:r>
              <a:rPr lang="en-US" dirty="0" smtClean="0"/>
              <a:t>, iPod, etc.</a:t>
            </a:r>
          </a:p>
          <a:p>
            <a:pPr lvl="1"/>
            <a:r>
              <a:rPr lang="en-US" dirty="0" smtClean="0"/>
              <a:t>The most popular RISC (20x more common than 80x86)</a:t>
            </a:r>
          </a:p>
          <a:p>
            <a:r>
              <a:rPr lang="en-US" dirty="0" smtClean="0"/>
              <a:t>MIPS</a:t>
            </a:r>
          </a:p>
          <a:p>
            <a:pPr lvl="1"/>
            <a:r>
              <a:rPr lang="en-US" dirty="0" smtClean="0"/>
              <a:t>Networking equipment, PS2, PSP</a:t>
            </a:r>
          </a:p>
          <a:p>
            <a:pPr lvl="1"/>
            <a:r>
              <a:rPr lang="en-US" dirty="0" smtClean="0"/>
              <a:t>Very similar to ARM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839685" y="4930876"/>
            <a:ext cx="6498772" cy="523220"/>
            <a:chOff x="1839685" y="4930876"/>
            <a:chExt cx="6498772" cy="523220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1839685" y="5192486"/>
              <a:ext cx="827315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667000" y="4930876"/>
              <a:ext cx="56714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This is the ISA we will learn in CS61C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568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Machine Languages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Registers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Instructions and </a:t>
            </a:r>
            <a:r>
              <a:rPr lang="en-US" dirty="0" err="1" smtClean="0"/>
              <a:t>Immediates</a:t>
            </a:r>
            <a:endParaRPr lang="en-US" dirty="0" smtClean="0"/>
          </a:p>
          <a:p>
            <a:r>
              <a:rPr lang="en-US" dirty="0" smtClean="0"/>
              <a:t>Data Transfer Instructions</a:t>
            </a:r>
          </a:p>
          <a:p>
            <a:r>
              <a:rPr lang="en-US" dirty="0" smtClean="0"/>
              <a:t>Decision Making Instructions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C to MIPS Practice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Additional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Five Components of a Computer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029"/>
          </a:xfrm>
        </p:spPr>
        <p:txBody>
          <a:bodyPr/>
          <a:lstStyle/>
          <a:p>
            <a:r>
              <a:rPr lang="en-US" dirty="0" smtClean="0"/>
              <a:t>We begin our study of how a computer works!</a:t>
            </a:r>
          </a:p>
          <a:p>
            <a:pPr lvl="1"/>
            <a:r>
              <a:rPr lang="en-US" dirty="0" smtClean="0"/>
              <a:t>Control</a:t>
            </a:r>
          </a:p>
          <a:p>
            <a:pPr lvl="1"/>
            <a:r>
              <a:rPr lang="en-US" dirty="0" err="1" smtClean="0"/>
              <a:t>Datapath</a:t>
            </a:r>
            <a:endParaRPr lang="en-US" dirty="0" smtClean="0"/>
          </a:p>
          <a:p>
            <a:pPr lvl="1"/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Output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Registers are part of the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3200400" y="2560320"/>
            <a:ext cx="5029200" cy="301752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charset="0"/>
            </a:endParaRP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3429000" y="3108960"/>
            <a:ext cx="1371600" cy="224028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charset="0"/>
            </a:endParaRP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3429000" y="3255264"/>
            <a:ext cx="1371600" cy="528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 dirty="0">
                <a:solidFill>
                  <a:schemeClr val="tx1"/>
                </a:solidFill>
                <a:latin typeface="18 VAG Rounded Bold   07390" charset="0"/>
              </a:rPr>
              <a:t> Processor</a:t>
            </a:r>
          </a:p>
          <a:p>
            <a:pPr algn="ctr">
              <a:lnSpc>
                <a:spcPct val="85000"/>
              </a:lnSpc>
            </a:pPr>
            <a:r>
              <a:rPr lang="en-US" sz="1800" b="1" dirty="0">
                <a:solidFill>
                  <a:schemeClr val="tx1"/>
                </a:solidFill>
                <a:latin typeface="18 VAG Rounded Bold   07390" charset="0"/>
              </a:rPr>
              <a:t> </a:t>
            </a: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5029200" y="3108960"/>
            <a:ext cx="1371600" cy="224028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charset="0"/>
            </a:endParaRPr>
          </a:p>
        </p:txBody>
      </p:sp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6629400" y="3108960"/>
            <a:ext cx="1371600" cy="224028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charset="0"/>
            </a:endParaRP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3200400" y="2641600"/>
            <a:ext cx="5029200" cy="4698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3200" b="1" dirty="0">
                <a:solidFill>
                  <a:schemeClr val="tx1"/>
                </a:solidFill>
                <a:latin typeface="18 VAG Rounded Bold   07390" charset="0"/>
              </a:rPr>
              <a:t>Computer</a:t>
            </a:r>
          </a:p>
        </p:txBody>
      </p:sp>
      <p:sp>
        <p:nvSpPr>
          <p:cNvPr id="36" name="AutoShape 18"/>
          <p:cNvSpPr>
            <a:spLocks noChangeArrowheads="1"/>
          </p:cNvSpPr>
          <p:nvPr/>
        </p:nvSpPr>
        <p:spPr bwMode="auto">
          <a:xfrm>
            <a:off x="3575304" y="3657600"/>
            <a:ext cx="1079500" cy="5969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charset="0"/>
            </a:endParaRPr>
          </a:p>
        </p:txBody>
      </p:sp>
      <p:sp>
        <p:nvSpPr>
          <p:cNvPr id="37" name="AutoShape 19"/>
          <p:cNvSpPr>
            <a:spLocks noChangeArrowheads="1"/>
          </p:cNvSpPr>
          <p:nvPr/>
        </p:nvSpPr>
        <p:spPr bwMode="auto">
          <a:xfrm>
            <a:off x="3575304" y="4572000"/>
            <a:ext cx="1079500" cy="5969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2000">
              <a:latin typeface="Helvetica" charset="0"/>
            </a:endParaRPr>
          </a:p>
        </p:txBody>
      </p:sp>
      <p:sp>
        <p:nvSpPr>
          <p:cNvPr id="38" name="Rectangle 20"/>
          <p:cNvSpPr>
            <a:spLocks noChangeArrowheads="1"/>
          </p:cNvSpPr>
          <p:nvPr/>
        </p:nvSpPr>
        <p:spPr bwMode="auto">
          <a:xfrm>
            <a:off x="3429000" y="3703320"/>
            <a:ext cx="1371600" cy="528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 dirty="0">
                <a:solidFill>
                  <a:schemeClr val="tx1"/>
                </a:solidFill>
                <a:latin typeface="18 VAG Rounded Bold   07390" charset="0"/>
              </a:rPr>
              <a:t>Control</a:t>
            </a:r>
          </a:p>
          <a:p>
            <a:pPr algn="ctr">
              <a:lnSpc>
                <a:spcPct val="85000"/>
              </a:lnSpc>
            </a:pPr>
            <a:r>
              <a:rPr lang="en-US" sz="1800" dirty="0">
                <a:solidFill>
                  <a:schemeClr val="tx1"/>
                </a:solidFill>
                <a:latin typeface="18 VAG Rounded Bold   07390" charset="0"/>
              </a:rPr>
              <a:t>(“brain”)</a:t>
            </a:r>
            <a:endParaRPr lang="en-US" sz="1800" b="1" dirty="0">
              <a:solidFill>
                <a:schemeClr val="tx1"/>
              </a:solidFill>
              <a:latin typeface="18 VAG Rounded Bold   07390" charset="0"/>
            </a:endParaRPr>
          </a:p>
        </p:txBody>
      </p:sp>
      <p:sp>
        <p:nvSpPr>
          <p:cNvPr id="39" name="Rectangle 21"/>
          <p:cNvSpPr>
            <a:spLocks noChangeArrowheads="1"/>
          </p:cNvSpPr>
          <p:nvPr/>
        </p:nvSpPr>
        <p:spPr bwMode="auto">
          <a:xfrm>
            <a:off x="3439886" y="4645152"/>
            <a:ext cx="1371600" cy="5221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 dirty="0" err="1" smtClean="0">
                <a:solidFill>
                  <a:schemeClr val="tx1"/>
                </a:solidFill>
                <a:latin typeface="18 VAG Rounded Bold   07390" charset="0"/>
              </a:rPr>
              <a:t>Datapath</a:t>
            </a:r>
            <a:endParaRPr lang="en-US" sz="1800" b="1" dirty="0" smtClean="0">
              <a:solidFill>
                <a:schemeClr val="tx1"/>
              </a:solidFill>
              <a:latin typeface="18 VAG Rounded Bold   07390" charset="0"/>
            </a:endParaRPr>
          </a:p>
          <a:p>
            <a:pPr algn="ctr">
              <a:lnSpc>
                <a:spcPct val="85000"/>
              </a:lnSpc>
            </a:pPr>
            <a:r>
              <a:rPr lang="en-US" dirty="0" smtClean="0">
                <a:solidFill>
                  <a:srgbClr val="FF0000"/>
                </a:solidFill>
                <a:latin typeface="18 VAG Rounded Bold   07390" charset="0"/>
              </a:rPr>
              <a:t>Registers</a:t>
            </a:r>
            <a:endParaRPr lang="en-US" sz="1800" dirty="0">
              <a:solidFill>
                <a:srgbClr val="FF0000"/>
              </a:solidFill>
              <a:latin typeface="18 VAG Rounded Bold   07390" charset="0"/>
            </a:endParaRPr>
          </a:p>
        </p:txBody>
      </p:sp>
      <p:sp>
        <p:nvSpPr>
          <p:cNvPr id="40" name="Rectangle 22"/>
          <p:cNvSpPr>
            <a:spLocks noChangeArrowheads="1"/>
          </p:cNvSpPr>
          <p:nvPr/>
        </p:nvSpPr>
        <p:spPr bwMode="auto">
          <a:xfrm>
            <a:off x="5029200" y="3255264"/>
            <a:ext cx="1371600" cy="5221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 dirty="0">
                <a:latin typeface="18 VAG Rounded Bold   07390" charset="0"/>
              </a:rPr>
              <a:t>Memory</a:t>
            </a:r>
          </a:p>
          <a:p>
            <a:pPr algn="ctr">
              <a:lnSpc>
                <a:spcPct val="85000"/>
              </a:lnSpc>
            </a:pPr>
            <a:endParaRPr lang="en-US" sz="1800" b="1" dirty="0">
              <a:latin typeface="18 VAG Rounded Bold   07390" charset="0"/>
            </a:endParaRPr>
          </a:p>
        </p:txBody>
      </p:sp>
      <p:sp>
        <p:nvSpPr>
          <p:cNvPr id="41" name="Rectangle 23"/>
          <p:cNvSpPr>
            <a:spLocks noChangeArrowheads="1"/>
          </p:cNvSpPr>
          <p:nvPr/>
        </p:nvSpPr>
        <p:spPr bwMode="auto">
          <a:xfrm>
            <a:off x="6629400" y="3255264"/>
            <a:ext cx="1371600" cy="293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 dirty="0">
                <a:solidFill>
                  <a:schemeClr val="tx1"/>
                </a:solidFill>
                <a:latin typeface="18 VAG Rounded Bold   07390" charset="0"/>
              </a:rPr>
              <a:t>Devices</a:t>
            </a:r>
          </a:p>
        </p:txBody>
      </p:sp>
      <p:sp>
        <p:nvSpPr>
          <p:cNvPr id="42" name="AutoShape 24"/>
          <p:cNvSpPr>
            <a:spLocks noChangeArrowheads="1"/>
          </p:cNvSpPr>
          <p:nvPr/>
        </p:nvSpPr>
        <p:spPr bwMode="auto">
          <a:xfrm>
            <a:off x="6775704" y="3657600"/>
            <a:ext cx="1079500" cy="5969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charset="0"/>
            </a:endParaRPr>
          </a:p>
        </p:txBody>
      </p:sp>
      <p:sp>
        <p:nvSpPr>
          <p:cNvPr id="43" name="AutoShape 25"/>
          <p:cNvSpPr>
            <a:spLocks noChangeArrowheads="1"/>
          </p:cNvSpPr>
          <p:nvPr/>
        </p:nvSpPr>
        <p:spPr bwMode="auto">
          <a:xfrm>
            <a:off x="6775704" y="4572000"/>
            <a:ext cx="1079500" cy="5969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charset="0"/>
            </a:endParaRPr>
          </a:p>
        </p:txBody>
      </p:sp>
      <p:sp>
        <p:nvSpPr>
          <p:cNvPr id="44" name="Rectangle 26"/>
          <p:cNvSpPr>
            <a:spLocks noChangeArrowheads="1"/>
          </p:cNvSpPr>
          <p:nvPr/>
        </p:nvSpPr>
        <p:spPr bwMode="auto">
          <a:xfrm>
            <a:off x="6629400" y="3703320"/>
            <a:ext cx="1371600" cy="293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 dirty="0">
                <a:solidFill>
                  <a:schemeClr val="tx1"/>
                </a:solidFill>
                <a:latin typeface="18 VAG Rounded Bold   07390" charset="0"/>
              </a:rPr>
              <a:t>Input</a:t>
            </a:r>
          </a:p>
        </p:txBody>
      </p:sp>
      <p:sp>
        <p:nvSpPr>
          <p:cNvPr id="45" name="Rectangle 27"/>
          <p:cNvSpPr>
            <a:spLocks noChangeArrowheads="1"/>
          </p:cNvSpPr>
          <p:nvPr/>
        </p:nvSpPr>
        <p:spPr bwMode="auto">
          <a:xfrm>
            <a:off x="6629400" y="4645152"/>
            <a:ext cx="1371600" cy="293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 dirty="0">
                <a:solidFill>
                  <a:schemeClr val="tx1"/>
                </a:solidFill>
                <a:latin typeface="18 VAG Rounded Bold   07390" charset="0"/>
              </a:rPr>
              <a:t>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Computer Hardware Operands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555"/>
          </a:xfrm>
        </p:spPr>
        <p:txBody>
          <a:bodyPr>
            <a:normAutofit/>
          </a:bodyPr>
          <a:lstStyle/>
          <a:p>
            <a:r>
              <a:rPr lang="en-US" dirty="0" smtClean="0"/>
              <a:t>In high-level languages, number of variables limited only by available memory</a:t>
            </a:r>
          </a:p>
          <a:p>
            <a:r>
              <a:rPr lang="en-US" dirty="0" smtClean="0"/>
              <a:t>ISAs have a fixed, small number of operands called </a:t>
            </a:r>
            <a:r>
              <a:rPr lang="en-US" dirty="0" smtClean="0">
                <a:solidFill>
                  <a:srgbClr val="FF0000"/>
                </a:solidFill>
              </a:rPr>
              <a:t>registers</a:t>
            </a:r>
          </a:p>
          <a:p>
            <a:pPr lvl="1"/>
            <a:r>
              <a:rPr lang="en-US" dirty="0" smtClean="0"/>
              <a:t>Special locations built directly into hardware</a:t>
            </a:r>
          </a:p>
          <a:p>
            <a:pPr lvl="1"/>
            <a:r>
              <a:rPr lang="en-US" b="1" dirty="0" smtClean="0"/>
              <a:t>Benefit:</a:t>
            </a:r>
            <a:r>
              <a:rPr lang="en-US" dirty="0" smtClean="0"/>
              <a:t>  Registers are EXTREMELY FAST </a:t>
            </a:r>
            <a:br>
              <a:rPr lang="en-US" dirty="0" smtClean="0"/>
            </a:br>
            <a:r>
              <a:rPr lang="en-US" dirty="0" smtClean="0"/>
              <a:t>(faster than 1 billionth of a second)</a:t>
            </a:r>
          </a:p>
          <a:p>
            <a:pPr lvl="1"/>
            <a:r>
              <a:rPr lang="en-US" b="1" dirty="0" smtClean="0"/>
              <a:t>Drawback:</a:t>
            </a:r>
            <a:r>
              <a:rPr lang="en-US" dirty="0" smtClean="0"/>
              <a:t>  Operations </a:t>
            </a:r>
            <a:r>
              <a:rPr lang="en-US" dirty="0"/>
              <a:t>can only be performed on </a:t>
            </a:r>
            <a:r>
              <a:rPr lang="en-US" dirty="0" smtClean="0"/>
              <a:t>these predetermined number of registers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MIPS Registers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1773"/>
          </a:xfrm>
        </p:spPr>
        <p:txBody>
          <a:bodyPr>
            <a:normAutofit/>
          </a:bodyPr>
          <a:lstStyle/>
          <a:p>
            <a:r>
              <a:rPr lang="en-US" dirty="0" smtClean="0"/>
              <a:t>MIPS has 32 registers</a:t>
            </a:r>
          </a:p>
          <a:p>
            <a:pPr lvl="1"/>
            <a:r>
              <a:rPr lang="en-US" dirty="0" smtClean="0"/>
              <a:t>Each register is 32 bits wide and hold a </a:t>
            </a:r>
            <a:r>
              <a:rPr lang="en-US" dirty="0" smtClean="0">
                <a:solidFill>
                  <a:srgbClr val="FF0000"/>
                </a:solidFill>
              </a:rPr>
              <a:t>word</a:t>
            </a:r>
          </a:p>
          <a:p>
            <a:r>
              <a:rPr lang="en-US" dirty="0" smtClean="0"/>
              <a:t>Tradeoff between speed and availability</a:t>
            </a:r>
          </a:p>
          <a:p>
            <a:pPr lvl="1"/>
            <a:r>
              <a:rPr lang="en-US" dirty="0" smtClean="0"/>
              <a:t>Smaller number means faster hardware but insufficient to hold data for typical C programs</a:t>
            </a:r>
          </a:p>
          <a:p>
            <a:r>
              <a:rPr lang="en-US" dirty="0" smtClean="0"/>
              <a:t>Registers have no type (C concept); the operation being performed determines how register contents are treated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MIPS Registers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6323"/>
            <a:ext cx="8229600" cy="48968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Register denoted by ‘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/>
              <a:t>’ can be referenced by number (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$0</a:t>
            </a:r>
            <a:r>
              <a:rPr lang="en-US" dirty="0"/>
              <a:t>-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$31</a:t>
            </a:r>
            <a:r>
              <a:rPr lang="en-US" dirty="0"/>
              <a:t>) or </a:t>
            </a:r>
            <a:r>
              <a:rPr lang="en-US" dirty="0" smtClean="0"/>
              <a:t>name:</a:t>
            </a:r>
          </a:p>
          <a:p>
            <a:pPr lvl="1"/>
            <a:r>
              <a:rPr lang="en-US" dirty="0" smtClean="0"/>
              <a:t>Registers that hold programmer variables:</a:t>
            </a:r>
          </a:p>
          <a:p>
            <a:pPr>
              <a:buNone/>
            </a:pPr>
            <a:r>
              <a:rPr lang="en-US" sz="3000" dirty="0" smtClean="0"/>
              <a:t>		</a:t>
            </a:r>
            <a:r>
              <a:rPr lang="en-US" sz="3000" dirty="0" smtClean="0">
                <a:latin typeface="Courier New"/>
                <a:cs typeface="Courier New"/>
              </a:rPr>
              <a:t>$s0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3000" dirty="0" smtClean="0">
                <a:latin typeface="Courier New"/>
                <a:cs typeface="Courier New"/>
              </a:rPr>
              <a:t>$s7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		$16-$23</a:t>
            </a:r>
          </a:p>
          <a:p>
            <a:pPr lvl="1"/>
            <a:r>
              <a:rPr lang="en-US" dirty="0" smtClean="0"/>
              <a:t>Registers that hold temporary variables:</a:t>
            </a:r>
          </a:p>
          <a:p>
            <a:pPr>
              <a:buNone/>
            </a:pPr>
            <a:r>
              <a:rPr lang="en-US" sz="3000" dirty="0" smtClean="0"/>
              <a:t>		</a:t>
            </a:r>
            <a:r>
              <a:rPr lang="en-US" sz="3000" dirty="0" smtClean="0">
                <a:latin typeface="Courier New"/>
                <a:cs typeface="Courier New"/>
              </a:rPr>
              <a:t>$t0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3000" dirty="0" smtClean="0">
                <a:latin typeface="Courier New"/>
                <a:cs typeface="Courier New"/>
              </a:rPr>
              <a:t>$t7			 $8-$15</a:t>
            </a:r>
          </a:p>
          <a:p>
            <a:pPr>
              <a:buNone/>
            </a:pPr>
            <a:r>
              <a:rPr lang="en-US" sz="3000" dirty="0" smtClean="0">
                <a:latin typeface="Courier New"/>
                <a:cs typeface="Courier New"/>
              </a:rPr>
              <a:t>		$t8-$t9			$24-$25</a:t>
            </a:r>
            <a:endParaRPr lang="en-US" sz="3000" dirty="0" smtClean="0"/>
          </a:p>
          <a:p>
            <a:pPr lvl="1"/>
            <a:r>
              <a:rPr lang="en-US" dirty="0" smtClean="0"/>
              <a:t>You’ll learn about the other 14 registers later</a:t>
            </a:r>
          </a:p>
          <a:p>
            <a:r>
              <a:rPr lang="en-US" dirty="0" smtClean="0"/>
              <a:t>In general, using register names makes code more readable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429000" y="3255264"/>
            <a:ext cx="13716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429000" y="4224528"/>
            <a:ext cx="13716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429000" y="4718304"/>
            <a:ext cx="13716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87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7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Machine Languages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Registers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Administrivia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Instructions and </a:t>
            </a:r>
            <a:r>
              <a:rPr lang="en-US" dirty="0" err="1" smtClean="0"/>
              <a:t>Immediates</a:t>
            </a:r>
            <a:endParaRPr lang="en-US" dirty="0" smtClean="0"/>
          </a:p>
          <a:p>
            <a:r>
              <a:rPr lang="en-US" dirty="0" smtClean="0"/>
              <a:t>Data Transfer Instructions</a:t>
            </a:r>
          </a:p>
          <a:p>
            <a:r>
              <a:rPr lang="en-US" dirty="0" smtClean="0"/>
              <a:t>Decision Making Instructions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C to MIPS Practice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onus:  Additional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Administrivia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HW2 posted, due this Sunday (7/1)</a:t>
            </a:r>
          </a:p>
          <a:p>
            <a:r>
              <a:rPr lang="en-US" dirty="0" smtClean="0"/>
              <a:t>Lab 3 posted, Lab 4 posted tomorrow</a:t>
            </a:r>
          </a:p>
          <a:p>
            <a:r>
              <a:rPr lang="en-US" dirty="0" smtClean="0"/>
              <a:t>Project 1 posted mid-week, due next Sunday (7/8)</a:t>
            </a:r>
          </a:p>
          <a:p>
            <a:pPr lvl="1"/>
            <a:r>
              <a:rPr lang="en-US" dirty="0" smtClean="0"/>
              <a:t>MIPS Instruction Set Emulator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Machine Languages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Registers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Instructions and </a:t>
            </a:r>
            <a:r>
              <a:rPr lang="en-US" dirty="0" err="1" smtClean="0">
                <a:solidFill>
                  <a:srgbClr val="FF0000"/>
                </a:solidFill>
              </a:rPr>
              <a:t>Immediates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Data Transfer Instructions</a:t>
            </a:r>
          </a:p>
          <a:p>
            <a:r>
              <a:rPr lang="en-US" dirty="0" smtClean="0"/>
              <a:t>Decision Making Instructions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C to MIPS Practice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onus:  Additional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MIPS Green Sheet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2371"/>
          </a:xfrm>
        </p:spPr>
        <p:txBody>
          <a:bodyPr>
            <a:normAutofit/>
          </a:bodyPr>
          <a:lstStyle/>
          <a:p>
            <a:r>
              <a:rPr lang="en-US" dirty="0" smtClean="0"/>
              <a:t>Contains MIPS instructions and lots of other useful information</a:t>
            </a:r>
            <a:endParaRPr lang="en-US" dirty="0" smtClean="0">
              <a:hlinkClick r:id="rId2"/>
            </a:endParaRPr>
          </a:p>
          <a:p>
            <a:pPr lvl="1"/>
            <a:r>
              <a:rPr lang="en-US" sz="2400" dirty="0" smtClean="0">
                <a:hlinkClick r:id="rId2"/>
              </a:rPr>
              <a:t>http://inst.eecs.berkeley.edu/~cs61c/resources/MIPS_Green_Sheet.pdf</a:t>
            </a:r>
            <a:endParaRPr lang="en-US" sz="2400" dirty="0" smtClean="0"/>
          </a:p>
          <a:p>
            <a:pPr lvl="1"/>
            <a:r>
              <a:rPr lang="en-US" dirty="0" smtClean="0"/>
              <a:t>Hard copy in textbook (will be provided on exams)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Inspired by the IBM 360 “Green Card” from the late 1960’s and 1970’s</a:t>
            </a:r>
          </a:p>
          <a:p>
            <a:pPr lvl="1"/>
            <a:r>
              <a:rPr lang="en-US" sz="2400" dirty="0" smtClean="0">
                <a:hlinkClick r:id="rId3"/>
              </a:rPr>
              <a:t>http://en.wikipedia.org/wiki/Green_card_(IBM/360)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Review of Last Lecture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 Memory Layout</a:t>
            </a:r>
          </a:p>
          <a:p>
            <a:pPr lvl="1"/>
            <a:r>
              <a:rPr lang="en-US" dirty="0" smtClean="0"/>
              <a:t>Local variables disappear because Stack changes</a:t>
            </a:r>
          </a:p>
          <a:p>
            <a:pPr lvl="1"/>
            <a:r>
              <a:rPr lang="en-US" dirty="0" smtClean="0"/>
              <a:t>Global variables don’t disappear because they are in Static Data</a:t>
            </a:r>
          </a:p>
          <a:p>
            <a:pPr lvl="1"/>
            <a:r>
              <a:rPr lang="en-US" dirty="0" smtClean="0"/>
              <a:t>Dynamic memory available using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dirty="0" smtClean="0">
                <a:latin typeface="+mj-lt"/>
                <a:cs typeface="Courier New" pitchFamily="49" charset="0"/>
              </a:rPr>
              <a:t>, but must be 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used VERY CAREFULLY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K&amp;R:  first-fit, last-fit, best-fit for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Many Common Memory Problems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E2B0-2ECA-4641-B9E1-C0FEDBB79F3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MIPS 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237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Instruction Syntax is rigid:</a:t>
            </a:r>
          </a:p>
          <a:p>
            <a:pPr>
              <a:spcBef>
                <a:spcPts val="1200"/>
              </a:spcBef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src1, src2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1 operator, 3 operands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op</a:t>
            </a:r>
            <a:r>
              <a:rPr lang="en-US" dirty="0" smtClean="0"/>
              <a:t> = operation name (“operator”)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smtClean="0"/>
              <a:t> = register getting result (“destination”)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src1</a:t>
            </a:r>
            <a:r>
              <a:rPr lang="en-US" dirty="0" smtClean="0"/>
              <a:t> = first register for operation (“source 1”)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src2</a:t>
            </a:r>
            <a:r>
              <a:rPr lang="en-US" dirty="0" smtClean="0"/>
              <a:t> = second register for operation (“source 2”)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Keep hardware simple via regularity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8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MIPS 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operation per instruction, </a:t>
            </a:r>
            <a:br>
              <a:rPr lang="en-US" dirty="0" smtClean="0"/>
            </a:br>
            <a:r>
              <a:rPr lang="en-US" dirty="0" smtClean="0"/>
              <a:t>at most one instruction per line</a:t>
            </a:r>
          </a:p>
          <a:p>
            <a:r>
              <a:rPr lang="en-US" dirty="0" smtClean="0"/>
              <a:t>Assembly instructions are related to C operations (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Must be, since C code decomposes into assembly!</a:t>
            </a:r>
          </a:p>
          <a:p>
            <a:r>
              <a:rPr lang="en-US" dirty="0" smtClean="0"/>
              <a:t>A single line of C may break up into several lines of MIPS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MIPS Instructions Example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4143"/>
          </a:xfrm>
        </p:spPr>
        <p:txBody>
          <a:bodyPr>
            <a:normAutofit/>
          </a:bodyPr>
          <a:lstStyle/>
          <a:p>
            <a:r>
              <a:rPr lang="en-US" dirty="0" smtClean="0"/>
              <a:t>Your very first instructions!</a:t>
            </a:r>
            <a:br>
              <a:rPr lang="en-US" dirty="0" smtClean="0"/>
            </a:br>
            <a:r>
              <a:rPr lang="en-US" sz="2400" dirty="0" smtClean="0"/>
              <a:t>(assume here that the variables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400" dirty="0" smtClean="0"/>
              <a:t>,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dirty="0" smtClean="0"/>
              <a:t> are assigned to registers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$s1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$s2</a:t>
            </a:r>
            <a:r>
              <a:rPr lang="en-US" sz="2400" dirty="0" smtClean="0"/>
              <a:t>,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$s3</a:t>
            </a:r>
            <a:r>
              <a:rPr lang="en-US" sz="2400" dirty="0" smtClean="0"/>
              <a:t>, respectively)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Integer Addition</a:t>
            </a:r>
            <a:r>
              <a:rPr lang="en-US" dirty="0" smtClean="0"/>
              <a:t> (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C: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 = b + c</a:t>
            </a:r>
          </a:p>
          <a:p>
            <a:pPr lvl="1"/>
            <a:r>
              <a:rPr lang="en-US" dirty="0" smtClean="0"/>
              <a:t>MIPS: 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 $s1, $s2, $s3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Integer Subtraction</a:t>
            </a:r>
            <a:r>
              <a:rPr lang="en-US" dirty="0" smtClean="0"/>
              <a:t> (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C: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 = b - c</a:t>
            </a:r>
          </a:p>
          <a:p>
            <a:pPr lvl="1"/>
            <a:r>
              <a:rPr lang="en-US" dirty="0" smtClean="0"/>
              <a:t>MIPS: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 $s1, $s2, $s3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MIPS Instructions Example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6323"/>
            <a:ext cx="8229600" cy="4525963"/>
          </a:xfrm>
        </p:spPr>
        <p:txBody>
          <a:bodyPr/>
          <a:lstStyle/>
          <a:p>
            <a:r>
              <a:rPr lang="en-US" dirty="0" smtClean="0"/>
              <a:t>Suppose </a:t>
            </a:r>
            <a:r>
              <a:rPr lang="en-US" dirty="0" smtClean="0">
                <a:latin typeface="Courier New"/>
                <a:cs typeface="Courier New"/>
              </a:rPr>
              <a:t>a</a:t>
            </a:r>
            <a:r>
              <a:rPr lang="en-US" dirty="0" smtClean="0">
                <a:latin typeface="Courier New"/>
                <a:cs typeface="Courier New"/>
                <a:sym typeface="Wingdings" pitchFamily="2" charset="2"/>
              </a:rPr>
              <a:t>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  <a:r>
              <a:rPr lang="en-US" dirty="0" smtClean="0"/>
              <a:t>,</a:t>
            </a:r>
            <a:r>
              <a:rPr lang="en-US" b="1" dirty="0" smtClean="0">
                <a:latin typeface="+mj-lt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  <a:sym typeface="Wingdings" pitchFamily="2" charset="2"/>
              </a:rPr>
              <a:t>$s1</a:t>
            </a:r>
            <a:r>
              <a:rPr lang="en-US" dirty="0" smtClean="0"/>
              <a:t>,</a:t>
            </a:r>
            <a:r>
              <a:rPr lang="en-US" b="1" dirty="0" smtClean="0">
                <a:latin typeface="+mj-lt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c</a:t>
            </a:r>
            <a:r>
              <a:rPr lang="en-US" dirty="0" smtClean="0">
                <a:latin typeface="Courier New"/>
                <a:cs typeface="Courier New"/>
                <a:sym typeface="Wingdings" pitchFamily="2" charset="2"/>
              </a:rPr>
              <a:t>$s2</a:t>
            </a:r>
            <a:r>
              <a:rPr lang="en-US" dirty="0" smtClean="0"/>
              <a:t>,</a:t>
            </a:r>
            <a:r>
              <a:rPr lang="en-US" b="1" dirty="0" smtClean="0">
                <a:latin typeface="+mj-lt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d</a:t>
            </a:r>
            <a:r>
              <a:rPr lang="en-US" dirty="0" smtClean="0">
                <a:latin typeface="Courier New"/>
                <a:cs typeface="Courier New"/>
                <a:sym typeface="Wingdings" pitchFamily="2" charset="2"/>
              </a:rPr>
              <a:t>$s3</a:t>
            </a:r>
            <a:r>
              <a:rPr lang="en-US" dirty="0" smtClean="0"/>
              <a:t>,</a:t>
            </a:r>
            <a:r>
              <a:rPr lang="en-US" b="1" dirty="0" smtClean="0"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e</a:t>
            </a:r>
            <a:r>
              <a:rPr lang="en-US" dirty="0" smtClean="0">
                <a:latin typeface="Courier New"/>
                <a:cs typeface="Courier New"/>
                <a:sym typeface="Wingdings" pitchFamily="2" charset="2"/>
              </a:rPr>
              <a:t>$s4</a:t>
            </a:r>
            <a:r>
              <a:rPr lang="en-US" dirty="0" smtClean="0">
                <a:latin typeface="+mj-lt"/>
                <a:cs typeface="Courier New"/>
                <a:sym typeface="Wingdings" pitchFamily="2" charset="2"/>
              </a:rPr>
              <a:t>.</a:t>
            </a:r>
            <a:r>
              <a:rPr lang="en-US" dirty="0" smtClean="0">
                <a:cs typeface="Courier New"/>
              </a:rPr>
              <a:t>  Convert the following C statement to MIPS: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latin typeface="Courier New"/>
                <a:cs typeface="Courier New"/>
              </a:rPr>
              <a:t>a = (b + c) – (d + e);</a:t>
            </a:r>
          </a:p>
          <a:p>
            <a:pPr>
              <a:spcBef>
                <a:spcPts val="2400"/>
              </a:spcBef>
              <a:buNone/>
            </a:pP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add $t1, $s3, $s4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add $t2, $s1, $s2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sub $s0, $t2, $t1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6335490" y="3940629"/>
            <a:ext cx="2808510" cy="1613202"/>
            <a:chOff x="6335490" y="3940629"/>
            <a:chExt cx="2808510" cy="1613202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6335490" y="3940629"/>
              <a:ext cx="10886" cy="158931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379029" y="3984171"/>
              <a:ext cx="276497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Ordering of instructions matters (must follow order of operations)</a:t>
              </a:r>
              <a:endParaRPr lang="en-US" sz="24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376057" y="5573486"/>
            <a:ext cx="4767943" cy="657608"/>
            <a:chOff x="4376057" y="5573486"/>
            <a:chExt cx="4767943" cy="657608"/>
          </a:xfrm>
        </p:grpSpPr>
        <p:cxnSp>
          <p:nvCxnSpPr>
            <p:cNvPr id="10" name="Straight Arrow Connector 9"/>
            <p:cNvCxnSpPr/>
            <p:nvPr/>
          </p:nvCxnSpPr>
          <p:spPr>
            <a:xfrm flipH="1" flipV="1">
              <a:off x="5355771" y="5595257"/>
              <a:ext cx="348343" cy="30480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660571" y="5769429"/>
              <a:ext cx="34834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Utilize temporary registers</a:t>
              </a:r>
              <a:endParaRPr lang="en-US" sz="2400" dirty="0"/>
            </a:p>
          </p:txBody>
        </p:sp>
        <p:cxnSp>
          <p:nvCxnSpPr>
            <p:cNvPr id="17" name="Straight Arrow Connector 16"/>
            <p:cNvCxnSpPr>
              <a:stCxn id="15" idx="1"/>
            </p:cNvCxnSpPr>
            <p:nvPr/>
          </p:nvCxnSpPr>
          <p:spPr>
            <a:xfrm flipH="1" flipV="1">
              <a:off x="4376057" y="5573486"/>
              <a:ext cx="1284514" cy="4267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27197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Comments in MIPS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3257"/>
          </a:xfrm>
        </p:spPr>
        <p:txBody>
          <a:bodyPr/>
          <a:lstStyle/>
          <a:p>
            <a:r>
              <a:rPr lang="en-US" dirty="0" smtClean="0"/>
              <a:t>Comments in MIPS follow hash mark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) until the end of line</a:t>
            </a:r>
          </a:p>
          <a:p>
            <a:pPr lvl="1"/>
            <a:r>
              <a:rPr lang="en-US" dirty="0" smtClean="0">
                <a:latin typeface="+mj-lt"/>
                <a:cs typeface="Courier New"/>
              </a:rPr>
              <a:t>Improves readability and helps you keep track of variables/registers!</a:t>
            </a:r>
          </a:p>
          <a:p>
            <a:pPr>
              <a:spcBef>
                <a:spcPts val="24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  add $t1, $s3, $s4	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 $t1=</a:t>
            </a:r>
            <a:r>
              <a:rPr lang="en-US" sz="2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d+e</a:t>
            </a:r>
            <a:endParaRPr lang="en-US" sz="2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  add $t2, $s1, $s2	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 $t2=</a:t>
            </a:r>
            <a:r>
              <a:rPr lang="en-US" sz="2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b+c</a:t>
            </a:r>
            <a:endParaRPr lang="en-US" sz="2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  sub $s0, $t2, $t1	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 a=(</a:t>
            </a:r>
            <a:r>
              <a:rPr lang="en-US" sz="2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b+c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)-(</a:t>
            </a:r>
            <a:r>
              <a:rPr lang="en-US" sz="2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d+e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The Zero Register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Zero appears so often in code and is so useful that it has its own register!</a:t>
            </a:r>
          </a:p>
          <a:p>
            <a:r>
              <a:rPr lang="en-US" dirty="0" smtClean="0"/>
              <a:t>Register zero (</a:t>
            </a:r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$zero</a:t>
            </a:r>
            <a:r>
              <a:rPr lang="en-US" dirty="0" smtClean="0"/>
              <a:t>) always has the value 0 and cannot be changed!</a:t>
            </a:r>
          </a:p>
          <a:p>
            <a:pPr lvl="1"/>
            <a:r>
              <a:rPr lang="en-US" dirty="0" smtClean="0"/>
              <a:t>i.e. any instruction with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$0</a:t>
            </a:r>
            <a:r>
              <a:rPr lang="en-US" dirty="0" smtClean="0"/>
              <a:t> as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smtClean="0"/>
              <a:t> has no effect</a:t>
            </a:r>
          </a:p>
          <a:p>
            <a:r>
              <a:rPr lang="en-US" dirty="0" smtClean="0"/>
              <a:t>Example Uses:</a:t>
            </a:r>
          </a:p>
          <a:p>
            <a:pPr lvl="1"/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add  $s3,  $0,  $0  # c=0</a:t>
            </a:r>
          </a:p>
          <a:p>
            <a:pPr lvl="1"/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add  $s1, $s2,  $0  # a=b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Immediates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771"/>
          </a:xfrm>
        </p:spPr>
        <p:txBody>
          <a:bodyPr>
            <a:normAutofit/>
          </a:bodyPr>
          <a:lstStyle/>
          <a:p>
            <a:r>
              <a:rPr lang="en-US" dirty="0" smtClean="0"/>
              <a:t>Numerical constants are called </a:t>
            </a:r>
            <a:r>
              <a:rPr lang="en-US" dirty="0" err="1" smtClean="0">
                <a:solidFill>
                  <a:srgbClr val="FF0000"/>
                </a:solidFill>
              </a:rPr>
              <a:t>immediates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Separate instruction syntax for </a:t>
            </a:r>
            <a:r>
              <a:rPr lang="en-US" dirty="0" err="1" smtClean="0"/>
              <a:t>immediates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opi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imm</a:t>
            </a:r>
            <a:endParaRPr lang="en-US" dirty="0" smtClean="0"/>
          </a:p>
          <a:p>
            <a:pPr lvl="1"/>
            <a:r>
              <a:rPr lang="en-US" sz="2400" dirty="0" smtClean="0"/>
              <a:t>Operation names end with ‘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/>
              <a:t>’, replace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source register with an immediate (check Green Sheet for un/signed)</a:t>
            </a:r>
          </a:p>
          <a:p>
            <a:r>
              <a:rPr lang="en-US" dirty="0" smtClean="0"/>
              <a:t>Example Uses:</a:t>
            </a:r>
          </a:p>
          <a:p>
            <a:pPr lvl="1"/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$s1, $s2, 5  # a=b+5</a:t>
            </a:r>
          </a:p>
          <a:p>
            <a:pPr lvl="1"/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$s3, $s3, 1  #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c++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Why no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subi</a:t>
            </a:r>
            <a:r>
              <a:rPr lang="en-US" dirty="0" smtClean="0"/>
              <a:t> instruction?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685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Machine Languages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Registers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Instructions and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Immediates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Data Transfer Instructions</a:t>
            </a:r>
          </a:p>
          <a:p>
            <a:r>
              <a:rPr lang="en-US" dirty="0" smtClean="0"/>
              <a:t>Decision Making Instructions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C to MIPS Practice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onus:  Additional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Five Components of a Computer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30829"/>
          </a:xfrm>
        </p:spPr>
        <p:txBody>
          <a:bodyPr/>
          <a:lstStyle/>
          <a:p>
            <a:r>
              <a:rPr lang="en-US" dirty="0" smtClean="0"/>
              <a:t>Data Transfer instructions are between registers (</a:t>
            </a:r>
            <a:r>
              <a:rPr lang="en-US" dirty="0" err="1" smtClean="0"/>
              <a:t>Datapath</a:t>
            </a:r>
            <a:r>
              <a:rPr lang="en-US" dirty="0" smtClean="0"/>
              <a:t>) and Memory</a:t>
            </a:r>
          </a:p>
          <a:p>
            <a:pPr lvl="1"/>
            <a:r>
              <a:rPr lang="en-US" dirty="0" smtClean="0"/>
              <a:t>Allow us to fetch and store operands in memory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7" name="Group 50"/>
          <p:cNvGrpSpPr/>
          <p:nvPr/>
        </p:nvGrpSpPr>
        <p:grpSpPr>
          <a:xfrm>
            <a:off x="2057400" y="3354977"/>
            <a:ext cx="5029200" cy="3017520"/>
            <a:chOff x="3200400" y="2560320"/>
            <a:chExt cx="5029200" cy="3017520"/>
          </a:xfrm>
        </p:grpSpPr>
        <p:sp>
          <p:nvSpPr>
            <p:cNvPr id="30" name="Rectangle 3"/>
            <p:cNvSpPr>
              <a:spLocks noChangeArrowheads="1"/>
            </p:cNvSpPr>
            <p:nvPr/>
          </p:nvSpPr>
          <p:spPr bwMode="auto">
            <a:xfrm>
              <a:off x="3200400" y="2560320"/>
              <a:ext cx="5029200" cy="30175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Helvetica" charset="0"/>
              </a:endParaRPr>
            </a:p>
          </p:txBody>
        </p:sp>
        <p:sp>
          <p:nvSpPr>
            <p:cNvPr id="31" name="Rectangle 13"/>
            <p:cNvSpPr>
              <a:spLocks noChangeArrowheads="1"/>
            </p:cNvSpPr>
            <p:nvPr/>
          </p:nvSpPr>
          <p:spPr bwMode="auto">
            <a:xfrm>
              <a:off x="3429000" y="3108960"/>
              <a:ext cx="1371600" cy="22402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Helvetica" charset="0"/>
              </a:endParaRPr>
            </a:p>
          </p:txBody>
        </p:sp>
        <p:sp>
          <p:nvSpPr>
            <p:cNvPr id="32" name="Rectangle 14"/>
            <p:cNvSpPr>
              <a:spLocks noChangeArrowheads="1"/>
            </p:cNvSpPr>
            <p:nvPr/>
          </p:nvSpPr>
          <p:spPr bwMode="auto">
            <a:xfrm>
              <a:off x="3429000" y="3255264"/>
              <a:ext cx="1371600" cy="528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 dirty="0">
                  <a:solidFill>
                    <a:schemeClr val="tx1"/>
                  </a:solidFill>
                  <a:latin typeface="18 VAG Rounded Bold   07390" charset="0"/>
                </a:rPr>
                <a:t> Processor</a:t>
              </a:r>
            </a:p>
            <a:p>
              <a:pPr algn="ctr">
                <a:lnSpc>
                  <a:spcPct val="85000"/>
                </a:lnSpc>
              </a:pPr>
              <a:r>
                <a:rPr lang="en-US" sz="1800" b="1" dirty="0">
                  <a:solidFill>
                    <a:schemeClr val="tx1"/>
                  </a:solidFill>
                  <a:latin typeface="18 VAG Rounded Bold   07390" charset="0"/>
                </a:rPr>
                <a:t> </a:t>
              </a:r>
            </a:p>
          </p:txBody>
        </p:sp>
        <p:sp>
          <p:nvSpPr>
            <p:cNvPr id="33" name="Rectangle 15"/>
            <p:cNvSpPr>
              <a:spLocks noChangeArrowheads="1"/>
            </p:cNvSpPr>
            <p:nvPr/>
          </p:nvSpPr>
          <p:spPr bwMode="auto">
            <a:xfrm>
              <a:off x="5029200" y="3108960"/>
              <a:ext cx="1371600" cy="22402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Helvetica" charset="0"/>
              </a:endParaRPr>
            </a:p>
          </p:txBody>
        </p:sp>
        <p:sp>
          <p:nvSpPr>
            <p:cNvPr id="34" name="Rectangle 16"/>
            <p:cNvSpPr>
              <a:spLocks noChangeArrowheads="1"/>
            </p:cNvSpPr>
            <p:nvPr/>
          </p:nvSpPr>
          <p:spPr bwMode="auto">
            <a:xfrm>
              <a:off x="6629400" y="3108960"/>
              <a:ext cx="1371600" cy="22402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Helvetica" charset="0"/>
              </a:endParaRPr>
            </a:p>
          </p:txBody>
        </p:sp>
        <p:sp>
          <p:nvSpPr>
            <p:cNvPr id="35" name="Rectangle 17"/>
            <p:cNvSpPr>
              <a:spLocks noChangeArrowheads="1"/>
            </p:cNvSpPr>
            <p:nvPr/>
          </p:nvSpPr>
          <p:spPr bwMode="auto">
            <a:xfrm>
              <a:off x="3200400" y="2641600"/>
              <a:ext cx="5029200" cy="4698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3200" b="1" dirty="0">
                  <a:solidFill>
                    <a:schemeClr val="tx1"/>
                  </a:solidFill>
                  <a:latin typeface="18 VAG Rounded Bold   07390" charset="0"/>
                </a:rPr>
                <a:t>Computer</a:t>
              </a:r>
            </a:p>
          </p:txBody>
        </p:sp>
        <p:sp>
          <p:nvSpPr>
            <p:cNvPr id="36" name="AutoShape 18"/>
            <p:cNvSpPr>
              <a:spLocks noChangeArrowheads="1"/>
            </p:cNvSpPr>
            <p:nvPr/>
          </p:nvSpPr>
          <p:spPr bwMode="auto">
            <a:xfrm>
              <a:off x="3575304" y="3657600"/>
              <a:ext cx="1079500" cy="59690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Helvetica" charset="0"/>
              </a:endParaRPr>
            </a:p>
          </p:txBody>
        </p:sp>
        <p:sp>
          <p:nvSpPr>
            <p:cNvPr id="37" name="AutoShape 19"/>
            <p:cNvSpPr>
              <a:spLocks noChangeArrowheads="1"/>
            </p:cNvSpPr>
            <p:nvPr/>
          </p:nvSpPr>
          <p:spPr bwMode="auto">
            <a:xfrm>
              <a:off x="3575304" y="4572000"/>
              <a:ext cx="1079500" cy="59690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000">
                <a:latin typeface="Helvetica" charset="0"/>
              </a:endParaRPr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3429000" y="3703320"/>
              <a:ext cx="1371600" cy="5286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 dirty="0">
                  <a:solidFill>
                    <a:schemeClr val="tx1"/>
                  </a:solidFill>
                  <a:latin typeface="18 VAG Rounded Bold   07390" charset="0"/>
                </a:rPr>
                <a:t>Control</a:t>
              </a:r>
            </a:p>
            <a:p>
              <a:pPr algn="ctr">
                <a:lnSpc>
                  <a:spcPct val="85000"/>
                </a:lnSpc>
              </a:pPr>
              <a:r>
                <a:rPr lang="en-US" sz="1800" dirty="0">
                  <a:solidFill>
                    <a:schemeClr val="tx1"/>
                  </a:solidFill>
                  <a:latin typeface="18 VAG Rounded Bold   07390" charset="0"/>
                </a:rPr>
                <a:t>(“brain”)</a:t>
              </a:r>
              <a:endParaRPr lang="en-US" sz="1800" b="1" dirty="0">
                <a:solidFill>
                  <a:schemeClr val="tx1"/>
                </a:solidFill>
                <a:latin typeface="18 VAG Rounded Bold   07390" charset="0"/>
              </a:endParaRPr>
            </a:p>
          </p:txBody>
        </p:sp>
        <p:sp>
          <p:nvSpPr>
            <p:cNvPr id="39" name="Rectangle 21"/>
            <p:cNvSpPr>
              <a:spLocks noChangeArrowheads="1"/>
            </p:cNvSpPr>
            <p:nvPr/>
          </p:nvSpPr>
          <p:spPr bwMode="auto">
            <a:xfrm>
              <a:off x="3439886" y="4645152"/>
              <a:ext cx="1371600" cy="522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 dirty="0" err="1" smtClean="0">
                  <a:solidFill>
                    <a:schemeClr val="tx1"/>
                  </a:solidFill>
                  <a:latin typeface="18 VAG Rounded Bold   07390" charset="0"/>
                </a:rPr>
                <a:t>Datapath</a:t>
              </a:r>
              <a:endParaRPr lang="en-US" sz="1800" b="1" dirty="0" smtClean="0">
                <a:solidFill>
                  <a:schemeClr val="tx1"/>
                </a:solidFill>
                <a:latin typeface="18 VAG Rounded Bold   07390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en-US" dirty="0" smtClean="0">
                  <a:solidFill>
                    <a:srgbClr val="FF0000"/>
                  </a:solidFill>
                  <a:latin typeface="18 VAG Rounded Bold   07390" charset="0"/>
                </a:rPr>
                <a:t>Registers</a:t>
              </a:r>
              <a:endParaRPr lang="en-US" sz="1800" dirty="0">
                <a:solidFill>
                  <a:srgbClr val="FF0000"/>
                </a:solidFill>
                <a:latin typeface="18 VAG Rounded Bold   07390" charset="0"/>
              </a:endParaRPr>
            </a:p>
          </p:txBody>
        </p:sp>
        <p:sp>
          <p:nvSpPr>
            <p:cNvPr id="40" name="Rectangle 22"/>
            <p:cNvSpPr>
              <a:spLocks noChangeArrowheads="1"/>
            </p:cNvSpPr>
            <p:nvPr/>
          </p:nvSpPr>
          <p:spPr bwMode="auto">
            <a:xfrm>
              <a:off x="5029200" y="3255264"/>
              <a:ext cx="1371600" cy="522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 dirty="0">
                  <a:solidFill>
                    <a:srgbClr val="FF0000"/>
                  </a:solidFill>
                  <a:latin typeface="18 VAG Rounded Bold   07390" charset="0"/>
                </a:rPr>
                <a:t>Memory</a:t>
              </a:r>
            </a:p>
            <a:p>
              <a:pPr algn="ctr">
                <a:lnSpc>
                  <a:spcPct val="85000"/>
                </a:lnSpc>
              </a:pPr>
              <a:endParaRPr lang="en-US" sz="1800" b="1" dirty="0">
                <a:solidFill>
                  <a:srgbClr val="FF0000"/>
                </a:solidFill>
                <a:latin typeface="18 VAG Rounded Bold   07390" charset="0"/>
              </a:endParaRPr>
            </a:p>
          </p:txBody>
        </p:sp>
        <p:sp>
          <p:nvSpPr>
            <p:cNvPr id="41" name="Rectangle 23"/>
            <p:cNvSpPr>
              <a:spLocks noChangeArrowheads="1"/>
            </p:cNvSpPr>
            <p:nvPr/>
          </p:nvSpPr>
          <p:spPr bwMode="auto">
            <a:xfrm>
              <a:off x="6629400" y="3255264"/>
              <a:ext cx="1371600" cy="293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 dirty="0">
                  <a:solidFill>
                    <a:schemeClr val="tx1"/>
                  </a:solidFill>
                  <a:latin typeface="18 VAG Rounded Bold   07390" charset="0"/>
                </a:rPr>
                <a:t>Devices</a:t>
              </a:r>
            </a:p>
          </p:txBody>
        </p:sp>
        <p:sp>
          <p:nvSpPr>
            <p:cNvPr id="42" name="AutoShape 24"/>
            <p:cNvSpPr>
              <a:spLocks noChangeArrowheads="1"/>
            </p:cNvSpPr>
            <p:nvPr/>
          </p:nvSpPr>
          <p:spPr bwMode="auto">
            <a:xfrm>
              <a:off x="6775704" y="3657600"/>
              <a:ext cx="1079500" cy="59690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Helvetica" charset="0"/>
              </a:endParaRPr>
            </a:p>
          </p:txBody>
        </p:sp>
        <p:sp>
          <p:nvSpPr>
            <p:cNvPr id="43" name="AutoShape 25"/>
            <p:cNvSpPr>
              <a:spLocks noChangeArrowheads="1"/>
            </p:cNvSpPr>
            <p:nvPr/>
          </p:nvSpPr>
          <p:spPr bwMode="auto">
            <a:xfrm>
              <a:off x="6775704" y="4572000"/>
              <a:ext cx="1079500" cy="59690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Helvetica" charset="0"/>
              </a:endParaRPr>
            </a:p>
          </p:txBody>
        </p:sp>
        <p:sp>
          <p:nvSpPr>
            <p:cNvPr id="44" name="Rectangle 26"/>
            <p:cNvSpPr>
              <a:spLocks noChangeArrowheads="1"/>
            </p:cNvSpPr>
            <p:nvPr/>
          </p:nvSpPr>
          <p:spPr bwMode="auto">
            <a:xfrm>
              <a:off x="6629400" y="3703320"/>
              <a:ext cx="1371600" cy="293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 dirty="0">
                  <a:solidFill>
                    <a:schemeClr val="tx1"/>
                  </a:solidFill>
                  <a:latin typeface="18 VAG Rounded Bold   07390" charset="0"/>
                </a:rPr>
                <a:t>Input</a:t>
              </a:r>
            </a:p>
          </p:txBody>
        </p:sp>
        <p:sp>
          <p:nvSpPr>
            <p:cNvPr id="45" name="Rectangle 27"/>
            <p:cNvSpPr>
              <a:spLocks noChangeArrowheads="1"/>
            </p:cNvSpPr>
            <p:nvPr/>
          </p:nvSpPr>
          <p:spPr bwMode="auto">
            <a:xfrm>
              <a:off x="6629400" y="4645152"/>
              <a:ext cx="1371600" cy="293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 dirty="0">
                  <a:solidFill>
                    <a:schemeClr val="tx1"/>
                  </a:solidFill>
                  <a:latin typeface="18 VAG Rounded Bold   07390" charset="0"/>
                </a:rPr>
                <a:t>Output</a:t>
              </a:r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 flipV="1">
            <a:off x="3620661" y="5508171"/>
            <a:ext cx="457200" cy="182880"/>
          </a:xfrm>
          <a:prstGeom prst="straightConnector1">
            <a:avLst/>
          </a:prstGeom>
          <a:ln w="254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3592285" y="5823858"/>
            <a:ext cx="457200" cy="185056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023360" y="5323114"/>
            <a:ext cx="1099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Store (to)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023360" y="5806440"/>
            <a:ext cx="1317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Load (from)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Data Transfer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325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  <a:ea typeface="ＭＳ Ｐゴシック" pitchFamily="34" charset="-128"/>
              </a:rPr>
              <a:t>C variables map onto registers;</a:t>
            </a:r>
            <a:br>
              <a:rPr lang="en-US" dirty="0" smtClean="0">
                <a:latin typeface="+mj-lt"/>
                <a:ea typeface="ＭＳ Ｐゴシック" pitchFamily="34" charset="-128"/>
              </a:rPr>
            </a:br>
            <a:r>
              <a:rPr lang="en-US" dirty="0" smtClean="0">
                <a:latin typeface="+mj-lt"/>
                <a:ea typeface="ＭＳ Ｐゴシック" pitchFamily="34" charset="-128"/>
              </a:rPr>
              <a:t>What about large data structures like arrays?</a:t>
            </a:r>
          </a:p>
          <a:p>
            <a:pPr lvl="1"/>
            <a:r>
              <a:rPr lang="en-US" dirty="0" smtClean="0">
                <a:latin typeface="+mj-lt"/>
                <a:ea typeface="ＭＳ Ｐゴシック" pitchFamily="34" charset="-128"/>
              </a:rPr>
              <a:t>Don’t forget </a:t>
            </a:r>
            <a:r>
              <a:rPr lang="en-US" i="1" dirty="0" smtClean="0">
                <a:latin typeface="+mj-lt"/>
                <a:ea typeface="ＭＳ Ｐゴシック" pitchFamily="34" charset="-128"/>
              </a:rPr>
              <a:t>memory</a:t>
            </a:r>
            <a:r>
              <a:rPr lang="en-US" dirty="0" smtClean="0">
                <a:latin typeface="+mj-lt"/>
                <a:ea typeface="ＭＳ Ｐゴシック" pitchFamily="34" charset="-128"/>
              </a:rPr>
              <a:t>, our one-dimensional array indexed by addresses starting at 0</a:t>
            </a:r>
          </a:p>
          <a:p>
            <a:r>
              <a:rPr lang="en-US" dirty="0" smtClean="0"/>
              <a:t>MIPS instructions only operate on registers!</a:t>
            </a:r>
          </a:p>
          <a:p>
            <a:r>
              <a:rPr lang="en-US" dirty="0" smtClean="0">
                <a:latin typeface="+mj-lt"/>
                <a:ea typeface="ＭＳ Ｐゴシック" pitchFamily="34" charset="-128"/>
              </a:rPr>
              <a:t>Specialized </a:t>
            </a:r>
            <a:r>
              <a:rPr lang="en-US" dirty="0" smtClean="0">
                <a:solidFill>
                  <a:srgbClr val="FF0000"/>
                </a:solidFill>
                <a:latin typeface="+mj-lt"/>
                <a:ea typeface="ＭＳ Ｐゴシック" pitchFamily="34" charset="-128"/>
              </a:rPr>
              <a:t>data transfer instructions</a:t>
            </a:r>
            <a:r>
              <a:rPr lang="en-US" dirty="0" smtClean="0">
                <a:latin typeface="+mj-lt"/>
                <a:ea typeface="ＭＳ Ｐゴシック" pitchFamily="34" charset="-128"/>
              </a:rPr>
              <a:t> move data between registers and memory</a:t>
            </a:r>
          </a:p>
          <a:p>
            <a:pPr lvl="1"/>
            <a:r>
              <a:rPr lang="en-US" dirty="0" smtClean="0">
                <a:latin typeface="+mj-lt"/>
                <a:ea typeface="ＭＳ Ｐゴシック" pitchFamily="34" charset="-128"/>
              </a:rPr>
              <a:t>Store:  register TO memory</a:t>
            </a:r>
          </a:p>
          <a:p>
            <a:pPr lvl="1"/>
            <a:r>
              <a:rPr lang="en-US" dirty="0" smtClean="0">
                <a:latin typeface="+mj-lt"/>
                <a:ea typeface="ＭＳ Ｐゴシック" pitchFamily="34" charset="-128"/>
              </a:rPr>
              <a:t>Load:  register FROM memory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9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365" y="4076992"/>
            <a:ext cx="2184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04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674" y="5264442"/>
            <a:ext cx="24257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Great Idea #1: Levels </a:t>
            </a:r>
            <a:r>
              <a:rPr lang="en-US" dirty="0">
                <a:solidFill>
                  <a:schemeClr val="accent1"/>
                </a:solidFill>
              </a:rPr>
              <a:t>of </a:t>
            </a:r>
            <a:r>
              <a:rPr lang="en-US" dirty="0" smtClean="0">
                <a:solidFill>
                  <a:schemeClr val="accent1"/>
                </a:solidFill>
              </a:rPr>
              <a:t>Representation/Interpretation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6/25/2012</a:t>
            </a:r>
            <a:endParaRPr lang="en-US">
              <a:latin typeface="+mj-lt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2012 -- Lecture #5</a:t>
            </a:r>
            <a:endParaRPr lang="en-US" dirty="0">
              <a:latin typeface="+mj-lt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latin typeface="+mj-lt"/>
              </a:rPr>
              <a:pPr/>
              <a:t>3</a:t>
            </a:fld>
            <a:endParaRPr lang="en-US">
              <a:latin typeface="+mj-lt"/>
            </a:endParaRPr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95900" y="2197100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lw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lw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sw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sw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$t0, 4($2)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102870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Higher-Level Language</a:t>
            </a:r>
            <a:br>
              <a:rPr lang="en-US" sz="1800" b="1" dirty="0" smtClean="0">
                <a:solidFill>
                  <a:schemeClr val="tx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Program 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(e.g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.  C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1028700" y="2393659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5"/>
                </a:solidFill>
                <a:latin typeface="+mj-lt"/>
              </a:rPr>
              <a:t>Assembly </a:t>
            </a:r>
            <a:r>
              <a:rPr lang="en-US" sz="1800" b="1" dirty="0" smtClean="0">
                <a:solidFill>
                  <a:schemeClr val="accent5"/>
                </a:solidFill>
                <a:latin typeface="+mj-lt"/>
              </a:rPr>
              <a:t>Language Program </a:t>
            </a:r>
            <a:r>
              <a:rPr lang="en-US" sz="1800" b="1" dirty="0">
                <a:solidFill>
                  <a:schemeClr val="accent5"/>
                </a:solidFill>
                <a:latin typeface="+mj-lt"/>
              </a:rPr>
              <a:t>(</a:t>
            </a:r>
            <a:r>
              <a:rPr lang="en-US" sz="1800" b="1" dirty="0" smtClean="0">
                <a:solidFill>
                  <a:schemeClr val="accent5"/>
                </a:solidFill>
                <a:latin typeface="+mj-lt"/>
              </a:rPr>
              <a:t>e.g.  MIPS</a:t>
            </a:r>
            <a:r>
              <a:rPr lang="en-US" sz="1800" b="1" dirty="0">
                <a:solidFill>
                  <a:schemeClr val="accent5"/>
                </a:solidFill>
                <a:latin typeface="+mj-lt"/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1028700" y="3295840"/>
            <a:ext cx="2590800" cy="52219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4"/>
                </a:solidFill>
                <a:latin typeface="+mj-lt"/>
              </a:rPr>
              <a:t>Machine </a:t>
            </a:r>
            <a:r>
              <a:rPr lang="en-US" sz="1800" b="1" dirty="0" smtClean="0">
                <a:solidFill>
                  <a:schemeClr val="accent4"/>
                </a:solidFill>
                <a:latin typeface="+mj-lt"/>
              </a:rPr>
              <a:t>Language </a:t>
            </a:r>
            <a:r>
              <a:rPr lang="en-US" sz="1800" b="1" dirty="0">
                <a:solidFill>
                  <a:schemeClr val="accent4"/>
                </a:solidFill>
                <a:latin typeface="+mj-lt"/>
              </a:rPr>
              <a:t>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16640"/>
            <a:ext cx="40386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chemeClr val="accent6"/>
                </a:solidFill>
                <a:latin typeface="+mj-lt"/>
              </a:rPr>
              <a:t>Hardware Architecture </a:t>
            </a: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Description</a:t>
            </a:r>
            <a:br>
              <a:rPr lang="en-US" sz="1800" b="1" dirty="0" smtClean="0">
                <a:solidFill>
                  <a:schemeClr val="accent6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(</a:t>
            </a:r>
            <a:r>
              <a:rPr lang="en-US" sz="1800" b="1" dirty="0">
                <a:solidFill>
                  <a:schemeClr val="accent6"/>
                </a:solidFill>
                <a:latin typeface="+mj-lt"/>
              </a:rPr>
              <a:t>e.g</a:t>
            </a: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.  </a:t>
            </a:r>
            <a:r>
              <a:rPr lang="en-US" sz="1800" b="1" dirty="0">
                <a:solidFill>
                  <a:schemeClr val="accent6"/>
                </a:solidFill>
                <a:latin typeface="+mj-lt"/>
              </a:rPr>
              <a:t>block diagrams)</a:t>
            </a:r>
            <a:r>
              <a:rPr lang="en-US" sz="1800" dirty="0">
                <a:solidFill>
                  <a:schemeClr val="accent6"/>
                </a:solidFill>
                <a:latin typeface="+mj-lt"/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327148" y="1984413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413000" y="2019680"/>
            <a:ext cx="1308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413000" y="2953586"/>
            <a:ext cx="1435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355723" y="3841940"/>
            <a:ext cx="0" cy="774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558800" y="4045520"/>
            <a:ext cx="16764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45034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40" tIns="25400" rIns="9144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temp =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v[k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v[k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v[k+1] = temp;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3427219" cy="9515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0000 1001 1100 0110 1010 1111 0101 1000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1010 1111 0101 1000 0000 1001 1100 0110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1100 0110 1010 1111 0101 1000 0000 1001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0101 1000 0000 1001 1100 0110 1010 1111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304800" y="3835780"/>
            <a:ext cx="4038600" cy="139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327148" y="292931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469900" y="5880478"/>
            <a:ext cx="37084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B050"/>
                </a:solidFill>
                <a:latin typeface="+mj-lt"/>
              </a:rPr>
              <a:t>Logic Circuit Description</a:t>
            </a:r>
            <a:br>
              <a:rPr lang="en-US" sz="1800" b="1" dirty="0">
                <a:solidFill>
                  <a:srgbClr val="00B050"/>
                </a:solidFill>
                <a:latin typeface="+mj-lt"/>
              </a:rPr>
            </a:br>
            <a:r>
              <a:rPr lang="en-US" sz="1800" b="1" dirty="0">
                <a:solidFill>
                  <a:srgbClr val="00B050"/>
                </a:solidFill>
                <a:latin typeface="+mj-lt"/>
              </a:rPr>
              <a:t>(Circuit Schematic Diagrams)</a:t>
            </a:r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355723" y="5154988"/>
            <a:ext cx="0" cy="7254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254000" y="5267515"/>
            <a:ext cx="19812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Architecture Implementation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" y="1280160"/>
            <a:ext cx="8778240" cy="914400"/>
          </a:xfrm>
          <a:prstGeom prst="rect">
            <a:avLst/>
          </a:prstGeom>
          <a:noFill/>
          <a:ln w="38100" cap="rnd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latin typeface="+mj-lt"/>
              </a:rPr>
              <a:t> </a:t>
            </a:r>
          </a:p>
          <a:p>
            <a:pPr algn="r">
              <a:spcBef>
                <a:spcPts val="6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We are here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_</a:t>
            </a:r>
          </a:p>
          <a:p>
            <a:r>
              <a:rPr lang="en-US" sz="1200" dirty="0" smtClean="0">
                <a:latin typeface="+mj-lt"/>
              </a:rPr>
              <a:t> </a:t>
            </a:r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56531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0.131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Data Transfer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03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Instruction syntax for data transfer:</a:t>
            </a:r>
          </a:p>
          <a:p>
            <a:pPr>
              <a:spcBef>
                <a:spcPts val="1200"/>
              </a:spcBef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op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off(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bAddr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op</a:t>
            </a:r>
            <a:r>
              <a:rPr lang="en-US" sz="2400" dirty="0" smtClean="0"/>
              <a:t> = operation name (“operator”)</a:t>
            </a:r>
          </a:p>
          <a:p>
            <a:pPr lvl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400" dirty="0" smtClean="0"/>
              <a:t> = register for operation source or destination</a:t>
            </a:r>
          </a:p>
          <a:p>
            <a:pPr lvl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bAddr</a:t>
            </a:r>
            <a:r>
              <a:rPr lang="en-US" sz="2400" dirty="0" smtClean="0"/>
              <a:t> = register with pointer to memory (“base address”)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off</a:t>
            </a:r>
            <a:r>
              <a:rPr lang="en-US" sz="2400" dirty="0" smtClean="0"/>
              <a:t> = address offset (immediate) in bytes (“offset”)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Accesses memory at address </a:t>
            </a:r>
            <a:r>
              <a:rPr lang="en-US" sz="3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bAddr+off</a:t>
            </a:r>
            <a:endParaRPr lang="en-US" sz="3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200"/>
              </a:spcBef>
            </a:pPr>
            <a:r>
              <a:rPr lang="en-US" sz="3000" b="1" dirty="0" smtClean="0"/>
              <a:t>Reminder:</a:t>
            </a:r>
            <a:r>
              <a:rPr lang="en-US" sz="3000" dirty="0" smtClean="0"/>
              <a:t>  A register holds a word of raw data (no type) – make sure to use a register (and offset) that point to a valid memory address 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346199"/>
            <a:ext cx="8229600" cy="518523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was the smallest data type we saw in C?</a:t>
            </a:r>
          </a:p>
          <a:p>
            <a:pPr lvl="1"/>
            <a:r>
              <a:rPr lang="en-US" dirty="0" smtClean="0"/>
              <a:t>A char, which was a </a:t>
            </a:r>
            <a:r>
              <a:rPr lang="en-US" i="1" dirty="0" smtClean="0"/>
              <a:t>byte</a:t>
            </a:r>
            <a:r>
              <a:rPr lang="en-US" dirty="0" smtClean="0"/>
              <a:t> (8 bits)</a:t>
            </a:r>
          </a:p>
          <a:p>
            <a:pPr lvl="1"/>
            <a:r>
              <a:rPr lang="en-US" dirty="0" smtClean="0"/>
              <a:t>Everything in multiples of 8 bits </a:t>
            </a:r>
            <a:br>
              <a:rPr lang="en-US" dirty="0" smtClean="0"/>
            </a:br>
            <a:r>
              <a:rPr lang="en-US" dirty="0" smtClean="0"/>
              <a:t>(e.g. 1 word = 4 bytes)</a:t>
            </a:r>
          </a:p>
          <a:p>
            <a:r>
              <a:rPr lang="en-US" dirty="0" smtClean="0"/>
              <a:t>Memory addresses are indexed</a:t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i="1" dirty="0" smtClean="0"/>
              <a:t>bytes</a:t>
            </a:r>
            <a:r>
              <a:rPr lang="en-US" dirty="0" smtClean="0"/>
              <a:t>, not words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Word addresses are 4 bytes apart </a:t>
            </a:r>
          </a:p>
          <a:p>
            <a:pPr lvl="1"/>
            <a:r>
              <a:rPr lang="en-US" dirty="0" smtClean="0"/>
              <a:t>Word </a:t>
            </a:r>
            <a:r>
              <a:rPr lang="en-US" dirty="0" err="1" smtClean="0"/>
              <a:t>addr</a:t>
            </a:r>
            <a:r>
              <a:rPr lang="en-US" dirty="0" smtClean="0"/>
              <a:t> is same as left-most byte</a:t>
            </a:r>
          </a:p>
          <a:p>
            <a:pPr lvl="1"/>
            <a:r>
              <a:rPr lang="en-US" dirty="0" smtClean="0"/>
              <a:t>Offsets are multiples of 4 to be “word-aligned”</a:t>
            </a:r>
          </a:p>
          <a:p>
            <a:r>
              <a:rPr lang="en-US" dirty="0" smtClean="0"/>
              <a:t>Pointer arithmetic not done for you in assembly</a:t>
            </a:r>
          </a:p>
          <a:p>
            <a:pPr lvl="1"/>
            <a:r>
              <a:rPr lang="en-US" dirty="0" smtClean="0"/>
              <a:t>Must take data size into account yourself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Memory is Byte-Addressed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6484988" y="1714757"/>
            <a:ext cx="2421467" cy="3151717"/>
            <a:chOff x="6550304" y="1932477"/>
            <a:chExt cx="2421467" cy="3151717"/>
          </a:xfrm>
        </p:grpSpPr>
        <p:grpSp>
          <p:nvGrpSpPr>
            <p:cNvPr id="4" name="Group 68"/>
            <p:cNvGrpSpPr/>
            <p:nvPr/>
          </p:nvGrpSpPr>
          <p:grpSpPr>
            <a:xfrm>
              <a:off x="6590521" y="2988694"/>
              <a:ext cx="2381250" cy="2095500"/>
              <a:chOff x="6597650" y="3848100"/>
              <a:chExt cx="596900" cy="2095500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6597650" y="55245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0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6597650" y="51054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1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6597650" y="46863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2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6597650" y="42672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3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6597650" y="38481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…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6550304" y="1932477"/>
              <a:ext cx="23007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accent1"/>
                  </a:solidFill>
                </a:rPr>
                <a:t>Addr</a:t>
              </a:r>
              <a:r>
                <a:rPr lang="en-US" dirty="0" smtClean="0">
                  <a:solidFill>
                    <a:schemeClr val="accent1"/>
                  </a:solidFill>
                </a:rPr>
                <a:t> of lowest byte in</a:t>
              </a:r>
              <a:br>
                <a:rPr lang="en-US" dirty="0" smtClean="0">
                  <a:solidFill>
                    <a:schemeClr val="accent1"/>
                  </a:solidFill>
                </a:rPr>
              </a:br>
              <a:r>
                <a:rPr lang="en-US" dirty="0" smtClean="0">
                  <a:solidFill>
                    <a:schemeClr val="accent1"/>
                  </a:solidFill>
                </a:rPr>
                <a:t>word is </a:t>
              </a:r>
              <a:r>
                <a:rPr lang="en-US" dirty="0" err="1" smtClean="0">
                  <a:solidFill>
                    <a:schemeClr val="accent1"/>
                  </a:solidFill>
                </a:rPr>
                <a:t>addr</a:t>
              </a:r>
              <a:r>
                <a:rPr lang="en-US" dirty="0" smtClean="0">
                  <a:solidFill>
                    <a:schemeClr val="accent1"/>
                  </a:solidFill>
                </a:rPr>
                <a:t> of word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5400000">
              <a:off x="6736571" y="2728344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87"/>
          <p:cNvGrpSpPr/>
          <p:nvPr/>
        </p:nvGrpSpPr>
        <p:grpSpPr>
          <a:xfrm>
            <a:off x="6527508" y="2751924"/>
            <a:ext cx="2374900" cy="2095500"/>
            <a:chOff x="6597650" y="3848100"/>
            <a:chExt cx="2374900" cy="2095500"/>
          </a:xfrm>
        </p:grpSpPr>
        <p:grpSp>
          <p:nvGrpSpPr>
            <p:cNvPr id="6" name="Group 68"/>
            <p:cNvGrpSpPr/>
            <p:nvPr/>
          </p:nvGrpSpPr>
          <p:grpSpPr>
            <a:xfrm>
              <a:off x="6597650" y="3848100"/>
              <a:ext cx="596900" cy="2095500"/>
              <a:chOff x="6597650" y="3848100"/>
              <a:chExt cx="596900" cy="2095500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6597650" y="55245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u="sng" dirty="0" smtClean="0">
                    <a:solidFill>
                      <a:srgbClr val="FF6600"/>
                    </a:solidFill>
                  </a:rPr>
                  <a:t>0</a:t>
                </a:r>
                <a:endParaRPr lang="en-US" sz="2800" u="sng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597650" y="51054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u="sng" dirty="0" smtClean="0">
                    <a:solidFill>
                      <a:srgbClr val="FF6600"/>
                    </a:solidFill>
                  </a:rPr>
                  <a:t>4</a:t>
                </a:r>
                <a:endParaRPr lang="en-US" sz="2800" u="sng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597650" y="46863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u="sng" dirty="0" smtClean="0">
                    <a:solidFill>
                      <a:srgbClr val="FF6600"/>
                    </a:solidFill>
                  </a:rPr>
                  <a:t>8</a:t>
                </a:r>
                <a:endParaRPr lang="en-US" sz="2800" u="sng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6597650" y="42672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rgbClr val="FF6600"/>
                    </a:solidFill>
                  </a:rPr>
                  <a:t>12</a:t>
                </a:r>
                <a:endParaRPr lang="en-US" sz="2800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6597650" y="38481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u="sng" dirty="0" smtClean="0">
                    <a:solidFill>
                      <a:srgbClr val="FF6600"/>
                    </a:solidFill>
                  </a:rPr>
                  <a:t>…</a:t>
                </a:r>
                <a:endParaRPr lang="en-US" sz="2800" u="sng" dirty="0">
                  <a:solidFill>
                    <a:srgbClr val="FF6600"/>
                  </a:solidFill>
                </a:endParaRPr>
              </a:p>
            </p:txBody>
          </p:sp>
        </p:grpSp>
        <p:grpSp>
          <p:nvGrpSpPr>
            <p:cNvPr id="7" name="Group 69"/>
            <p:cNvGrpSpPr/>
            <p:nvPr/>
          </p:nvGrpSpPr>
          <p:grpSpPr>
            <a:xfrm>
              <a:off x="7194550" y="3848100"/>
              <a:ext cx="596900" cy="2095500"/>
              <a:chOff x="6597650" y="3848100"/>
              <a:chExt cx="596900" cy="20955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6597650" y="55245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1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597650" y="51054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5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597650" y="46863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9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597650" y="42672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13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597650" y="38481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…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5"/>
            <p:cNvGrpSpPr/>
            <p:nvPr/>
          </p:nvGrpSpPr>
          <p:grpSpPr>
            <a:xfrm>
              <a:off x="7804150" y="3848100"/>
              <a:ext cx="596900" cy="2095500"/>
              <a:chOff x="6597650" y="3848100"/>
              <a:chExt cx="596900" cy="2095500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6597650" y="55245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2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6597650" y="51054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6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6597650" y="46863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10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6597650" y="42672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14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6597650" y="38481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…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81"/>
            <p:cNvGrpSpPr/>
            <p:nvPr/>
          </p:nvGrpSpPr>
          <p:grpSpPr>
            <a:xfrm>
              <a:off x="8375650" y="3848100"/>
              <a:ext cx="596900" cy="2095500"/>
              <a:chOff x="6597650" y="3848100"/>
              <a:chExt cx="596900" cy="209550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6597650" y="55245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3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6597650" y="51054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7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6597650" y="46863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11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6597650" y="42672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15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6597650" y="3848100"/>
                <a:ext cx="596900" cy="419100"/>
              </a:xfrm>
              <a:prstGeom prst="rect">
                <a:avLst/>
              </a:prstGeom>
              <a:ln w="2857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…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Data Transfer 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12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Load Word </a:t>
            </a:r>
            <a:r>
              <a:rPr lang="en-US" dirty="0" smtClean="0"/>
              <a:t>(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Takes data at address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bAddr+off</a:t>
            </a:r>
            <a:r>
              <a:rPr lang="en-US" dirty="0" smtClean="0"/>
              <a:t> FROM memory and places it into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reg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Store Word </a:t>
            </a:r>
            <a:r>
              <a:rPr lang="en-US" dirty="0" smtClean="0"/>
              <a:t>(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Takes data in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/>
              <a:t> and stores it TO memory at address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bAddr+off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Example Usage: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#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of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A[] -&gt; $s3, a -&gt; $s0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latin typeface="Courier New"/>
                <a:cs typeface="Courier New"/>
              </a:rPr>
              <a:t>lw</a:t>
            </a:r>
            <a:r>
              <a:rPr lang="en-US" sz="2800" dirty="0" smtClean="0">
                <a:latin typeface="Courier New"/>
                <a:cs typeface="Courier New"/>
              </a:rPr>
              <a:t>  $t0,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12</a:t>
            </a:r>
            <a:r>
              <a:rPr lang="en-US" sz="2800" dirty="0" smtClean="0">
                <a:latin typeface="Courier New"/>
                <a:cs typeface="Courier New"/>
              </a:rPr>
              <a:t>($s3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 # $t0=A[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sz="2800" dirty="0" smtClean="0">
                <a:solidFill>
                  <a:srgbClr val="3366FF"/>
                </a:solidFill>
                <a:latin typeface="Courier New"/>
                <a:cs typeface="Courier New"/>
              </a:rPr>
              <a:t>		</a:t>
            </a:r>
            <a:r>
              <a:rPr lang="en-US" sz="2800" dirty="0" smtClean="0">
                <a:latin typeface="Courier New"/>
                <a:cs typeface="Courier New"/>
              </a:rPr>
              <a:t>add $t0,$s2,$t0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# $t0=A[3]+a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latin typeface="Courier New"/>
                <a:cs typeface="Courier New"/>
              </a:rPr>
              <a:t>sw</a:t>
            </a:r>
            <a:r>
              <a:rPr lang="en-US" sz="2800" dirty="0" smtClean="0">
                <a:latin typeface="Courier New"/>
                <a:cs typeface="Courier New"/>
              </a:rPr>
              <a:t>  $t0,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40</a:t>
            </a:r>
            <a:r>
              <a:rPr lang="en-US" sz="2800" dirty="0" smtClean="0">
                <a:latin typeface="Courier New"/>
                <a:cs typeface="Courier New"/>
              </a:rPr>
              <a:t>($s3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 # A[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]=A[3]+a</a:t>
            </a:r>
            <a:endParaRPr lang="en-US" sz="2800" b="1" dirty="0" smtClean="0">
              <a:solidFill>
                <a:srgbClr val="3366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Registers vs.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7686"/>
          </a:xfrm>
        </p:spPr>
        <p:txBody>
          <a:bodyPr>
            <a:normAutofit/>
          </a:bodyPr>
          <a:lstStyle/>
          <a:p>
            <a:r>
              <a:rPr lang="en-US" dirty="0" smtClean="0"/>
              <a:t>What if more variables than registers?</a:t>
            </a:r>
          </a:p>
          <a:p>
            <a:pPr lvl="1"/>
            <a:r>
              <a:rPr lang="en-US" dirty="0" smtClean="0"/>
              <a:t>Keep most frequently used in registers and move the rest to memory (called </a:t>
            </a:r>
            <a:r>
              <a:rPr lang="en-US" i="1" dirty="0" smtClean="0"/>
              <a:t>spilling</a:t>
            </a:r>
            <a:r>
              <a:rPr lang="en-US" dirty="0" smtClean="0"/>
              <a:t> to memory)</a:t>
            </a:r>
          </a:p>
          <a:p>
            <a:r>
              <a:rPr lang="en-US" dirty="0" smtClean="0"/>
              <a:t>Why not all variables in memory?</a:t>
            </a:r>
          </a:p>
          <a:p>
            <a:pPr lvl="1"/>
            <a:r>
              <a:rPr lang="en-US" dirty="0" smtClean="0"/>
              <a:t>Smaller is faster:  registers 100-500 times faster</a:t>
            </a:r>
          </a:p>
          <a:p>
            <a:pPr lvl="1"/>
            <a:r>
              <a:rPr lang="en-US" dirty="0" smtClean="0"/>
              <a:t>Registers more versatile</a:t>
            </a:r>
          </a:p>
          <a:p>
            <a:pPr lvl="2"/>
            <a:r>
              <a:rPr lang="en-US" dirty="0" smtClean="0">
                <a:latin typeface="+mj-lt"/>
                <a:ea typeface="ＭＳ Ｐゴシック" pitchFamily="-65" charset="-128"/>
              </a:rPr>
              <a:t>In 1 arithmetic instruction:  read 2 operands, perform 1 operation, and 1 write</a:t>
            </a:r>
          </a:p>
          <a:p>
            <a:pPr lvl="2"/>
            <a:r>
              <a:rPr lang="en-US" dirty="0" smtClean="0">
                <a:latin typeface="+mj-lt"/>
              </a:rPr>
              <a:t>In 1 data transfer instruction:  1 read/write, no operation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>
                <a:solidFill>
                  <a:schemeClr val="accent1"/>
                </a:solidFill>
              </a:rPr>
              <a:t>Great Idea #3: Principle of Locality/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Memory Hierarchy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22" y="1388529"/>
            <a:ext cx="9053512" cy="538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551385" y="3171371"/>
            <a:ext cx="1308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Memory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82686" y="2362200"/>
            <a:ext cx="888274" cy="217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200503" y="3526971"/>
            <a:ext cx="363583" cy="5105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43743" y="2130552"/>
            <a:ext cx="1349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FF0000"/>
                </a:solidFill>
              </a:rPr>
              <a:t>Registers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Box 3"/>
          <p:cNvSpPr txBox="1">
            <a:spLocks noChangeArrowheads="1"/>
          </p:cNvSpPr>
          <p:nvPr/>
        </p:nvSpPr>
        <p:spPr bwMode="auto">
          <a:xfrm>
            <a:off x="1371600" y="2901432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408000"/>
                </a:solidFill>
                <a:latin typeface="+mj-lt"/>
                <a:cs typeface="Courier"/>
              </a:rPr>
              <a:t>Can byte address 8GB with a MIPS word</a:t>
            </a:r>
          </a:p>
        </p:txBody>
      </p:sp>
      <p:sp>
        <p:nvSpPr>
          <p:cNvPr id="53251" name="TextBox 4"/>
          <p:cNvSpPr txBox="1">
            <a:spLocks noChangeArrowheads="1"/>
          </p:cNvSpPr>
          <p:nvPr/>
        </p:nvSpPr>
        <p:spPr bwMode="auto">
          <a:xfrm>
            <a:off x="1371600" y="3815832"/>
            <a:ext cx="6705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solidFill>
                  <a:srgbClr val="FF66A0"/>
                </a:solidFill>
                <a:latin typeface="Courier New"/>
                <a:cs typeface="Courier New"/>
              </a:rPr>
              <a:t>off </a:t>
            </a:r>
            <a:r>
              <a:rPr lang="en-US" sz="2800" dirty="0" smtClean="0">
                <a:solidFill>
                  <a:srgbClr val="FF66A0"/>
                </a:solidFill>
                <a:latin typeface="+mj-lt"/>
                <a:cs typeface="Courier"/>
              </a:rPr>
              <a:t>must be a multiple of 4 for</a:t>
            </a:r>
          </a:p>
          <a:p>
            <a:r>
              <a:rPr lang="en-US" sz="2800" dirty="0" err="1" smtClean="0">
                <a:solidFill>
                  <a:srgbClr val="FF66A0"/>
                </a:solidFill>
                <a:latin typeface="Courier New"/>
                <a:cs typeface="Courier New"/>
              </a:rPr>
              <a:t>lw</a:t>
            </a:r>
            <a:r>
              <a:rPr lang="en-US" sz="2800" dirty="0" smtClean="0">
                <a:solidFill>
                  <a:srgbClr val="FF66A0"/>
                </a:solidFill>
                <a:latin typeface="Courier New"/>
                <a:cs typeface="Courier New"/>
              </a:rPr>
              <a:t> $t0,off($s0)</a:t>
            </a:r>
            <a:r>
              <a:rPr lang="en-US" sz="2800" dirty="0" smtClean="0">
                <a:solidFill>
                  <a:srgbClr val="FF66A0"/>
                </a:solidFill>
                <a:latin typeface="+mj-lt"/>
                <a:cs typeface="Courier"/>
              </a:rPr>
              <a:t> to be valid</a:t>
            </a:r>
            <a:endParaRPr lang="en-US" sz="2800" dirty="0" smtClean="0">
              <a:solidFill>
                <a:srgbClr val="FF66A0"/>
              </a:solidFill>
              <a:latin typeface="Courier"/>
              <a:cs typeface="Courier"/>
            </a:endParaRPr>
          </a:p>
        </p:txBody>
      </p:sp>
      <p:sp>
        <p:nvSpPr>
          <p:cNvPr id="53252" name="TextBox 5"/>
          <p:cNvSpPr txBox="1">
            <a:spLocks noChangeArrowheads="1"/>
          </p:cNvSpPr>
          <p:nvPr/>
        </p:nvSpPr>
        <p:spPr bwMode="auto">
          <a:xfrm>
            <a:off x="1371600" y="5068888"/>
            <a:ext cx="6705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+mj-lt"/>
                <a:cs typeface="Courier"/>
              </a:rPr>
              <a:t>If MIPS halved the number of registers</a:t>
            </a:r>
          </a:p>
          <a:p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+mj-lt"/>
                <a:cs typeface="Courier"/>
              </a:rPr>
              <a:t>available, it would be twice as fast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60438" y="1987032"/>
            <a:ext cx="7116762" cy="523220"/>
            <a:chOff x="960651" y="1743728"/>
            <a:chExt cx="7116549" cy="392422"/>
          </a:xfrm>
        </p:grpSpPr>
        <p:sp>
          <p:nvSpPr>
            <p:cNvPr id="53259" name="TextBox 2"/>
            <p:cNvSpPr txBox="1">
              <a:spLocks noChangeArrowheads="1"/>
            </p:cNvSpPr>
            <p:nvPr/>
          </p:nvSpPr>
          <p:spPr bwMode="auto">
            <a:xfrm>
              <a:off x="1371600" y="1743728"/>
              <a:ext cx="6705600" cy="392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8000"/>
                  </a:solidFill>
                  <a:latin typeface="Courier New"/>
                  <a:cs typeface="Courier New"/>
                </a:rPr>
                <a:t>add $t0,$t1,4($t2)</a:t>
              </a:r>
              <a:r>
                <a:rPr lang="en-US" sz="2800" dirty="0" smtClean="0">
                  <a:solidFill>
                    <a:srgbClr val="FF8000"/>
                  </a:solidFill>
                  <a:latin typeface="+mj-lt"/>
                  <a:cs typeface="Courier"/>
                </a:rPr>
                <a:t> is valid MIPS</a:t>
              </a:r>
              <a:endParaRPr lang="en-US" sz="2800" dirty="0">
                <a:solidFill>
                  <a:srgbClr val="FF8000"/>
                </a:solidFill>
                <a:latin typeface="+mj-lt"/>
              </a:endParaRPr>
            </a:p>
          </p:txBody>
        </p:sp>
        <p:sp>
          <p:nvSpPr>
            <p:cNvPr id="53260" name="Rectangle 6"/>
            <p:cNvSpPr>
              <a:spLocks noChangeArrowheads="1"/>
            </p:cNvSpPr>
            <p:nvPr/>
          </p:nvSpPr>
          <p:spPr bwMode="auto">
            <a:xfrm>
              <a:off x="960651" y="1809750"/>
              <a:ext cx="41549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960438" y="3004619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ＭＳ ゴシック" pitchFamily="1" charset="-128"/>
                <a:ea typeface="ＭＳ ゴシック" pitchFamily="1" charset="-128"/>
                <a:cs typeface="ＭＳ ゴシック" pitchFamily="1" charset="-128"/>
              </a:rPr>
              <a:t>☐</a:t>
            </a:r>
            <a:endParaRPr lang="en-US"/>
          </a:p>
        </p:txBody>
      </p:sp>
      <p:sp>
        <p:nvSpPr>
          <p:cNvPr id="53255" name="Rectangle 8"/>
          <p:cNvSpPr>
            <a:spLocks noChangeArrowheads="1"/>
          </p:cNvSpPr>
          <p:nvPr/>
        </p:nvSpPr>
        <p:spPr bwMode="auto">
          <a:xfrm>
            <a:off x="960438" y="3919019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ＭＳ ゴシック" pitchFamily="1" charset="-128"/>
                <a:ea typeface="ＭＳ ゴシック" pitchFamily="1" charset="-128"/>
                <a:cs typeface="ＭＳ ゴシック" pitchFamily="1" charset="-128"/>
              </a:rPr>
              <a:t>☐</a:t>
            </a:r>
            <a:endParaRPr lang="en-US"/>
          </a:p>
        </p:txBody>
      </p:sp>
      <p:sp>
        <p:nvSpPr>
          <p:cNvPr id="53256" name="Rectangle 9"/>
          <p:cNvSpPr>
            <a:spLocks noChangeArrowheads="1"/>
          </p:cNvSpPr>
          <p:nvPr/>
        </p:nvSpPr>
        <p:spPr bwMode="auto">
          <a:xfrm>
            <a:off x="947738" y="5156200"/>
            <a:ext cx="415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ＭＳ ゴシック" pitchFamily="1" charset="-128"/>
                <a:ea typeface="ＭＳ ゴシック" pitchFamily="1" charset="-128"/>
                <a:cs typeface="ＭＳ ゴシック" pitchFamily="1" charset="-128"/>
              </a:rPr>
              <a:t>☐</a:t>
            </a:r>
            <a:endParaRPr lang="en-US"/>
          </a:p>
        </p:txBody>
      </p:sp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35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75216" y="1022350"/>
            <a:ext cx="68794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/>
              <a:t>Question:</a:t>
            </a:r>
            <a:r>
              <a:rPr lang="en-US" sz="2800" dirty="0" smtClean="0"/>
              <a:t>  Which of the following is TRUE?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14400" y="3840480"/>
            <a:ext cx="658368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Chars and Strings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333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Recall:</a:t>
            </a:r>
            <a:r>
              <a:rPr lang="en-US" dirty="0" smtClean="0"/>
              <a:t>  A string is just an array of characters and a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dirty="0" smtClean="0"/>
              <a:t> in C uses 8-bit ASCII</a:t>
            </a:r>
          </a:p>
          <a:p>
            <a:pPr>
              <a:spcBef>
                <a:spcPts val="1800"/>
              </a:spcBef>
            </a:pPr>
            <a:r>
              <a:rPr lang="en-US" u="sng" dirty="0" smtClean="0"/>
              <a:t>Method 1</a:t>
            </a:r>
            <a:r>
              <a:rPr lang="en-US" dirty="0" smtClean="0"/>
              <a:t>:  Move words in and out of memory using bit-masking and shifting</a:t>
            </a:r>
          </a:p>
          <a:p>
            <a:pPr marL="0" indent="0"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  $s0,0($s1)</a:t>
            </a:r>
          </a:p>
          <a:p>
            <a:pPr marL="0" indent="0"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andi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$s0,$s0,0xFF # lowest byte</a:t>
            </a:r>
          </a:p>
          <a:p>
            <a:r>
              <a:rPr lang="en-US" u="sng" dirty="0" smtClean="0"/>
              <a:t>Method 2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FF0000"/>
                </a:solidFill>
              </a:rPr>
              <a:t>Load/store byte instructions</a:t>
            </a:r>
          </a:p>
          <a:p>
            <a:pPr marL="0" indent="0"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lb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  $s0,0($s1)</a:t>
            </a:r>
          </a:p>
          <a:p>
            <a:pPr marL="0" indent="0">
              <a:buNone/>
            </a:pPr>
            <a:r>
              <a:rPr lang="en-US" sz="3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  $s0,1($s1)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647209" y="5852160"/>
            <a:ext cx="4821381" cy="690638"/>
            <a:chOff x="3647209" y="5715000"/>
            <a:chExt cx="4821381" cy="690638"/>
          </a:xfrm>
        </p:grpSpPr>
        <p:cxnSp>
          <p:nvCxnSpPr>
            <p:cNvPr id="8" name="Elbow Connector 7"/>
            <p:cNvCxnSpPr/>
            <p:nvPr/>
          </p:nvCxnSpPr>
          <p:spPr>
            <a:xfrm flipH="1" flipV="1">
              <a:off x="3647209" y="5995554"/>
              <a:ext cx="1828800" cy="182880"/>
            </a:xfrm>
            <a:prstGeom prst="bentConnector2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403272" y="5715000"/>
              <a:ext cx="3065318" cy="690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 smtClean="0">
                  <a:solidFill>
                    <a:srgbClr val="FF0000"/>
                  </a:solidFill>
                </a:rPr>
                <a:t>Offsets no longer need</a:t>
              </a:r>
              <a:br>
                <a:rPr lang="en-US" sz="2400" dirty="0" smtClean="0">
                  <a:solidFill>
                    <a:srgbClr val="FF0000"/>
                  </a:solidFill>
                </a:rPr>
              </a:br>
              <a:r>
                <a:rPr lang="en-US" sz="2400" dirty="0" smtClean="0">
                  <a:solidFill>
                    <a:srgbClr val="FF0000"/>
                  </a:solidFill>
                </a:rPr>
                <a:t> to be multiples of 4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165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Byte 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411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lb</a:t>
            </a:r>
            <a:r>
              <a:rPr lang="en-US" dirty="0" smtClean="0"/>
              <a:t>/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dirty="0" smtClean="0"/>
              <a:t> utilize the </a:t>
            </a:r>
            <a:r>
              <a:rPr lang="en-US" dirty="0" smtClean="0">
                <a:solidFill>
                  <a:srgbClr val="FF0000"/>
                </a:solidFill>
              </a:rPr>
              <a:t>least significant byte of the register</a:t>
            </a:r>
          </a:p>
          <a:p>
            <a:pPr lvl="1"/>
            <a:r>
              <a:rPr lang="en-US" dirty="0" smtClean="0"/>
              <a:t>On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dirty="0" smtClean="0"/>
              <a:t>, upper 24 bits are ignored</a:t>
            </a:r>
          </a:p>
          <a:p>
            <a:pPr lvl="1"/>
            <a:r>
              <a:rPr lang="en-US" dirty="0" smtClean="0"/>
              <a:t>On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lb</a:t>
            </a:r>
            <a:r>
              <a:rPr lang="en-US" dirty="0" smtClean="0"/>
              <a:t>, upper 24 bits are filled by sign-extension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For example</a:t>
            </a:r>
            <a:r>
              <a:rPr lang="en-US" dirty="0"/>
              <a:t>,</a:t>
            </a:r>
            <a:r>
              <a:rPr lang="en-US" dirty="0" smtClean="0"/>
              <a:t> let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*($s0) </a:t>
            </a:r>
            <a:r>
              <a:rPr lang="en-US" sz="3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=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0x00000180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: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$s1,1($s0)  # $s1=0x00000001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$s2,0($s0)  # $s2=0xFFFFFF80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$s2,2($s0)  # *($s0)=0x00800180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Normally you don’t want to sign-extend chars</a:t>
            </a:r>
          </a:p>
          <a:p>
            <a:pPr lvl="1"/>
            <a:r>
              <a:rPr lang="en-US" dirty="0" smtClean="0"/>
              <a:t>Use 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lbu</a:t>
            </a:r>
            <a:r>
              <a:rPr lang="en-US" dirty="0" smtClean="0"/>
              <a:t> (load byte unsigned)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4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Endianness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10" y="1280160"/>
            <a:ext cx="8229600" cy="5224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00B7A5"/>
                </a:solidFill>
              </a:rPr>
              <a:t>Big Endian:  </a:t>
            </a:r>
            <a:r>
              <a:rPr lang="en-US" sz="2400" dirty="0"/>
              <a:t>Most-significant byte at least address of word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word address = address of most significant byte</a:t>
            </a:r>
          </a:p>
          <a:p>
            <a:pPr>
              <a:lnSpc>
                <a:spcPct val="80000"/>
              </a:lnSpc>
            </a:pPr>
            <a:r>
              <a:rPr lang="en-AU" sz="2800" dirty="0" smtClean="0">
                <a:solidFill>
                  <a:schemeClr val="accent1"/>
                </a:solidFill>
              </a:rPr>
              <a:t>Little </a:t>
            </a:r>
            <a:r>
              <a:rPr lang="en-AU" sz="2800" dirty="0">
                <a:solidFill>
                  <a:schemeClr val="accent1"/>
                </a:solidFill>
              </a:rPr>
              <a:t>Endian: </a:t>
            </a:r>
            <a:r>
              <a:rPr lang="en-AU" sz="2800" dirty="0" smtClean="0">
                <a:solidFill>
                  <a:schemeClr val="accent1"/>
                </a:solidFill>
              </a:rPr>
              <a:t> </a:t>
            </a:r>
            <a:r>
              <a:rPr lang="en-AU" sz="2400" dirty="0" smtClean="0"/>
              <a:t>Least-significant </a:t>
            </a:r>
            <a:r>
              <a:rPr lang="en-AU" sz="2400" dirty="0"/>
              <a:t>byte at least address of word</a:t>
            </a:r>
          </a:p>
          <a:p>
            <a:pPr lvl="1">
              <a:lnSpc>
                <a:spcPct val="80000"/>
              </a:lnSpc>
            </a:pPr>
            <a:r>
              <a:rPr lang="en-AU" sz="2400" dirty="0"/>
              <a:t>word address = address of least significant byte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MIPS is bi-endian (can go either way)</a:t>
            </a:r>
          </a:p>
          <a:p>
            <a:pPr lvl="1"/>
            <a:r>
              <a:rPr lang="en-US" sz="2400" dirty="0" smtClean="0"/>
              <a:t>Using MARS simulator in lab, which is </a:t>
            </a:r>
            <a:r>
              <a:rPr lang="en-US" sz="2400" dirty="0" smtClean="0">
                <a:solidFill>
                  <a:srgbClr val="FF0000"/>
                </a:solidFill>
              </a:rPr>
              <a:t>little endian</a:t>
            </a:r>
          </a:p>
          <a:p>
            <a:r>
              <a:rPr lang="en-US" sz="2800" dirty="0" smtClean="0"/>
              <a:t>Why is this confusing?</a:t>
            </a:r>
          </a:p>
          <a:p>
            <a:pPr lvl="1"/>
            <a:r>
              <a:rPr lang="en-US" sz="2400" dirty="0" smtClean="0"/>
              <a:t>Data stored in reverse order than you write it out!</a:t>
            </a:r>
          </a:p>
          <a:p>
            <a:pPr lvl="1"/>
            <a:r>
              <a:rPr lang="en-US" sz="2400" dirty="0" smtClean="0"/>
              <a:t>Data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0x01020304</a:t>
            </a:r>
            <a:r>
              <a:rPr lang="en-US" sz="2400" dirty="0" smtClean="0"/>
              <a:t>  stored as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04</a:t>
            </a:r>
            <a:r>
              <a:rPr lang="en-US" sz="2400" dirty="0" smtClean="0">
                <a:latin typeface="+mj-lt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03</a:t>
            </a:r>
            <a:r>
              <a:rPr lang="en-US" sz="2400" dirty="0" smtClean="0">
                <a:latin typeface="+mj-lt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02</a:t>
            </a:r>
            <a:r>
              <a:rPr lang="en-US" sz="2400" dirty="0" smtClean="0">
                <a:latin typeface="+mj-lt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01</a:t>
            </a:r>
            <a:r>
              <a:rPr lang="en-US" sz="2400" dirty="0" smtClean="0"/>
              <a:t> in memory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61872" y="2944368"/>
            <a:ext cx="6632599" cy="1128907"/>
            <a:chOff x="1298448" y="3044952"/>
            <a:chExt cx="6632599" cy="1128907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3017520" y="3333076"/>
              <a:ext cx="2926080" cy="457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4480560" y="3337560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3749040" y="3337560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5212080" y="3337560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286000" y="3429914"/>
              <a:ext cx="596900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1800" b="1" dirty="0" err="1">
                  <a:latin typeface="Arial" pitchFamily="1" charset="0"/>
                </a:rPr>
                <a:t>msb</a:t>
              </a:r>
              <a:endParaRPr lang="en-US" sz="1800" b="1" dirty="0">
                <a:latin typeface="Arial" pitchFamily="1" charset="0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6080760" y="3428326"/>
              <a:ext cx="457200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 dirty="0" err="1">
                  <a:latin typeface="Arial" pitchFamily="1" charset="0"/>
                </a:rPr>
                <a:t>lsb</a:t>
              </a:r>
              <a:endParaRPr lang="en-US" sz="1800" b="1" dirty="0">
                <a:latin typeface="Arial" pitchFamily="1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264408" y="3048914"/>
              <a:ext cx="2472472" cy="286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  <a:tabLst>
                  <a:tab pos="731520" algn="l"/>
                  <a:tab pos="1463040" algn="l"/>
                  <a:tab pos="2194560" algn="l"/>
                </a:tabLst>
              </a:pPr>
              <a:r>
                <a:rPr lang="en-US" sz="1800" b="1" dirty="0" smtClean="0">
                  <a:solidFill>
                    <a:schemeClr val="accent1"/>
                  </a:solidFill>
                  <a:latin typeface="Arial" pitchFamily="1" charset="0"/>
                </a:rPr>
                <a:t>3	2	1	0</a:t>
              </a:r>
              <a:endParaRPr lang="en-US" sz="1800" b="1" dirty="0">
                <a:solidFill>
                  <a:schemeClr val="accent1"/>
                </a:solidFill>
                <a:latin typeface="Arial" pitchFamily="1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6520404" y="3044952"/>
              <a:ext cx="1410643" cy="286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 i="1" dirty="0">
                  <a:solidFill>
                    <a:schemeClr val="accent1"/>
                  </a:solidFill>
                  <a:latin typeface="Arial" pitchFamily="1" charset="0"/>
                </a:rPr>
                <a:t>little </a:t>
              </a:r>
              <a:r>
                <a:rPr lang="en-US" sz="1800" b="1" i="1" dirty="0" smtClean="0">
                  <a:solidFill>
                    <a:schemeClr val="accent1"/>
                  </a:solidFill>
                  <a:latin typeface="Arial" pitchFamily="1" charset="0"/>
                </a:rPr>
                <a:t>endian</a:t>
              </a:r>
              <a:endParaRPr lang="en-US" sz="1800" b="1" i="1" dirty="0">
                <a:solidFill>
                  <a:schemeClr val="accent1"/>
                </a:solidFill>
                <a:latin typeface="Arial" pitchFamily="1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3264408" y="3887114"/>
              <a:ext cx="2472472" cy="286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  <a:tabLst>
                  <a:tab pos="731520" algn="l"/>
                  <a:tab pos="1463040" algn="l"/>
                  <a:tab pos="2194560" algn="l"/>
                </a:tabLst>
              </a:pPr>
              <a:r>
                <a:rPr lang="en-US" sz="1800" b="1" dirty="0" smtClean="0">
                  <a:solidFill>
                    <a:srgbClr val="00B7A5"/>
                  </a:solidFill>
                  <a:latin typeface="Arial" pitchFamily="1" charset="0"/>
                </a:rPr>
                <a:t>0	1	2	3</a:t>
              </a:r>
              <a:endParaRPr lang="en-US" sz="1800" b="1" dirty="0">
                <a:solidFill>
                  <a:srgbClr val="00B7A5"/>
                </a:solidFill>
                <a:latin typeface="Arial" pitchFamily="1" charset="0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1298448" y="3886200"/>
              <a:ext cx="1282402" cy="286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800" b="1" i="1" dirty="0">
                  <a:solidFill>
                    <a:srgbClr val="00B7A5"/>
                  </a:solidFill>
                  <a:latin typeface="Arial" pitchFamily="1" charset="0"/>
                </a:rPr>
                <a:t>big </a:t>
              </a:r>
              <a:r>
                <a:rPr lang="en-US" sz="1800" b="1" i="1" dirty="0" smtClean="0">
                  <a:solidFill>
                    <a:srgbClr val="00B7A5"/>
                  </a:solidFill>
                  <a:latin typeface="Arial" pitchFamily="1" charset="0"/>
                </a:rPr>
                <a:t>endian</a:t>
              </a:r>
              <a:endParaRPr lang="en-US" sz="1800" b="1" i="1" dirty="0">
                <a:solidFill>
                  <a:srgbClr val="00B7A5"/>
                </a:solidFill>
                <a:latin typeface="Arial" pitchFamily="1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2578608" y="4029195"/>
              <a:ext cx="667512" cy="378"/>
            </a:xfrm>
            <a:prstGeom prst="straightConnector1">
              <a:avLst/>
            </a:prstGeom>
            <a:ln w="25400">
              <a:solidFill>
                <a:srgbClr val="00B7A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5" idx="1"/>
              <a:endCxn id="14" idx="3"/>
            </p:cNvCxnSpPr>
            <p:nvPr/>
          </p:nvCxnSpPr>
          <p:spPr>
            <a:xfrm flipH="1">
              <a:off x="5736880" y="3188325"/>
              <a:ext cx="783524" cy="3962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4937760" y="6309360"/>
            <a:ext cx="2376898" cy="369332"/>
            <a:chOff x="4937760" y="6309360"/>
            <a:chExt cx="2376898" cy="369332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5175504" y="6359236"/>
              <a:ext cx="146304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937760" y="6309360"/>
              <a:ext cx="2376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Increasing address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835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Get to Know Your Staff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Category:  </a:t>
            </a:r>
            <a:r>
              <a:rPr lang="en-US" b="1" dirty="0" smtClean="0"/>
              <a:t>Games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9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568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Machine Languages</a:t>
            </a:r>
          </a:p>
          <a:p>
            <a:r>
              <a:rPr lang="en-US" dirty="0" smtClean="0"/>
              <a:t>Registers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Instructions and </a:t>
            </a:r>
            <a:r>
              <a:rPr lang="en-US" dirty="0" err="1" smtClean="0"/>
              <a:t>Immediates</a:t>
            </a:r>
            <a:endParaRPr lang="en-US" dirty="0" smtClean="0"/>
          </a:p>
          <a:p>
            <a:r>
              <a:rPr lang="en-US" dirty="0" smtClean="0"/>
              <a:t>Data Transfer Instructions</a:t>
            </a:r>
          </a:p>
          <a:p>
            <a:r>
              <a:rPr lang="en-US" dirty="0" smtClean="0"/>
              <a:t>Decision Making Instructions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C to MIPS Practice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Additional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294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Machine Languages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Registers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Instructions and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Immediates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Data Transfer Instructions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Decision Making Instructions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C to MIPS Practice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Additional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Computer Decision Making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555"/>
          </a:xfrm>
        </p:spPr>
        <p:txBody>
          <a:bodyPr>
            <a:normAutofit/>
          </a:bodyPr>
          <a:lstStyle/>
          <a:p>
            <a:r>
              <a:rPr lang="en-US" dirty="0" smtClean="0"/>
              <a:t>In C, we had </a:t>
            </a:r>
            <a:r>
              <a:rPr lang="en-US" i="1" dirty="0" smtClean="0"/>
              <a:t>control flow</a:t>
            </a:r>
          </a:p>
          <a:p>
            <a:pPr lvl="1"/>
            <a:r>
              <a:rPr lang="en-US" dirty="0" smtClean="0"/>
              <a:t>Outcomes of comparative/logical statements determined which blocks of code to execute</a:t>
            </a:r>
          </a:p>
          <a:p>
            <a:r>
              <a:rPr lang="en-US" dirty="0" smtClean="0"/>
              <a:t>In MIPS, we can’t define blocks of code; all we have are </a:t>
            </a:r>
            <a:r>
              <a:rPr lang="en-US" dirty="0" smtClean="0">
                <a:solidFill>
                  <a:srgbClr val="FF0000"/>
                </a:solidFill>
              </a:rPr>
              <a:t>labels</a:t>
            </a:r>
          </a:p>
          <a:p>
            <a:pPr lvl="1"/>
            <a:r>
              <a:rPr lang="en-US" dirty="0" smtClean="0"/>
              <a:t>Defined by text followed by a colon (e.g.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main:</a:t>
            </a:r>
            <a:r>
              <a:rPr lang="en-US" dirty="0" smtClean="0"/>
              <a:t>) and refers to the instruction that follows</a:t>
            </a:r>
          </a:p>
          <a:p>
            <a:pPr lvl="1"/>
            <a:r>
              <a:rPr lang="en-US" dirty="0" smtClean="0"/>
              <a:t>Generate flow control by jumping labels</a:t>
            </a:r>
          </a:p>
          <a:p>
            <a:pPr lvl="1"/>
            <a:r>
              <a:rPr lang="en-US" dirty="0" smtClean="0"/>
              <a:t>C has these too, but they are considered bad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6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Decision Making 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333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Branch If Equal</a:t>
            </a:r>
            <a:r>
              <a:rPr lang="en-US" dirty="0" smtClean="0"/>
              <a:t> (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reg1,reg2,label</a:t>
            </a:r>
          </a:p>
          <a:p>
            <a:pPr lvl="1"/>
            <a:r>
              <a:rPr lang="en-US" dirty="0" smtClean="0"/>
              <a:t>If value in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reg1</a:t>
            </a:r>
            <a:r>
              <a:rPr lang="en-US" dirty="0" smtClean="0"/>
              <a:t> = value in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reg2</a:t>
            </a:r>
            <a:r>
              <a:rPr lang="en-US" dirty="0" smtClean="0"/>
              <a:t>, go to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label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Branch If Not Equal</a:t>
            </a:r>
            <a:r>
              <a:rPr lang="en-US" dirty="0" smtClean="0"/>
              <a:t> (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reg1,reg2,label</a:t>
            </a:r>
          </a:p>
          <a:p>
            <a:pPr lvl="1"/>
            <a:r>
              <a:rPr lang="en-US" dirty="0" smtClean="0"/>
              <a:t>If value in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reg1</a:t>
            </a:r>
            <a:r>
              <a:rPr lang="en-US" dirty="0" smtClean="0"/>
              <a:t> ≠ value in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reg2</a:t>
            </a:r>
            <a:r>
              <a:rPr lang="en-US" dirty="0" smtClean="0"/>
              <a:t>, go to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label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Jump</a:t>
            </a:r>
            <a:r>
              <a:rPr lang="en-US" dirty="0" smtClean="0"/>
              <a:t> (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j label</a:t>
            </a:r>
          </a:p>
          <a:p>
            <a:pPr lvl="1"/>
            <a:r>
              <a:rPr lang="en-US" dirty="0" smtClean="0"/>
              <a:t>Unconditional jump to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label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1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Breaking Down the If Else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 Code: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11679"/>
            <a:ext cx="4040188" cy="44326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==j)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 = b  /* then */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else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 = -b /* else */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3200" b="1" dirty="0" smtClean="0"/>
              <a:t>In English:</a:t>
            </a:r>
          </a:p>
          <a:p>
            <a:r>
              <a:rPr lang="en-US" dirty="0" smtClean="0"/>
              <a:t>If TRUE, execute the </a:t>
            </a:r>
            <a:r>
              <a:rPr lang="en-US" u="sng" dirty="0" smtClean="0"/>
              <a:t>THEN</a:t>
            </a:r>
            <a:r>
              <a:rPr lang="en-US" b="1" dirty="0" smtClean="0"/>
              <a:t> </a:t>
            </a:r>
            <a:r>
              <a:rPr lang="en-US" dirty="0" smtClean="0"/>
              <a:t>block</a:t>
            </a:r>
          </a:p>
          <a:p>
            <a:r>
              <a:rPr lang="en-US" dirty="0" smtClean="0"/>
              <a:t>If FALSE, execute the </a:t>
            </a:r>
            <a:r>
              <a:rPr lang="en-US" u="sng" dirty="0" smtClean="0"/>
              <a:t>ELSE</a:t>
            </a:r>
            <a:r>
              <a:rPr lang="en-US" i="1" dirty="0" smtClean="0"/>
              <a:t> </a:t>
            </a:r>
            <a:r>
              <a:rPr lang="en-US" dirty="0" smtClean="0"/>
              <a:t>block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MIPS (</a:t>
            </a:r>
            <a:r>
              <a:rPr lang="en-US" sz="3200" dirty="0" err="1" smtClean="0"/>
              <a:t>beq</a:t>
            </a:r>
            <a:r>
              <a:rPr lang="en-US" sz="3200" dirty="0" smtClean="0"/>
              <a:t>):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11680"/>
            <a:ext cx="4041775" cy="44544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$s0, j$s1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# a$s2, b$s3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$s0,$s1,</a:t>
            </a:r>
            <a:r>
              <a:rPr lang="en-US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>
              <a:buNone/>
            </a:pPr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$s2, $0, $s3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j   </a:t>
            </a:r>
            <a:r>
              <a:rPr lang="en-US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then: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$s2, $s3, $0</a:t>
            </a:r>
          </a:p>
          <a:p>
            <a:pPr>
              <a:buNone/>
            </a:pPr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end: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928085" y="3043237"/>
            <a:ext cx="947057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???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671457" y="3502152"/>
            <a:ext cx="3472543" cy="400110"/>
            <a:chOff x="5671457" y="3502152"/>
            <a:chExt cx="3472543" cy="400110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5671457" y="3712029"/>
              <a:ext cx="576943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313714" y="3502152"/>
              <a:ext cx="28302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accent1"/>
                  </a:solidFill>
                </a:rPr>
                <a:t>This label unnecessary</a:t>
              </a:r>
              <a:endParaRPr lang="en-US" sz="20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644805" y="3490234"/>
            <a:ext cx="109728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???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3" grpId="0" animBg="1"/>
      <p:bldP spid="13" grpId="1" animBg="1"/>
      <p:bldP spid="18" grpId="0" animBg="1"/>
      <p:bldP spid="18" grpId="1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Breaking Down the If Else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 Code: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11679"/>
            <a:ext cx="4040188" cy="44326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==j)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 = b  /* then */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else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 = -b /* else */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3200" b="1" dirty="0" smtClean="0"/>
              <a:t>In English:</a:t>
            </a:r>
          </a:p>
          <a:p>
            <a:r>
              <a:rPr lang="en-US" dirty="0" smtClean="0"/>
              <a:t>If TRUE, execute the </a:t>
            </a:r>
            <a:r>
              <a:rPr lang="en-US" u="sng" dirty="0" smtClean="0"/>
              <a:t>THEN</a:t>
            </a:r>
            <a:r>
              <a:rPr lang="en-US" b="1" u="sng" dirty="0" smtClean="0"/>
              <a:t> </a:t>
            </a:r>
            <a:r>
              <a:rPr lang="en-US" dirty="0" smtClean="0"/>
              <a:t>block</a:t>
            </a:r>
          </a:p>
          <a:p>
            <a:r>
              <a:rPr lang="en-US" dirty="0" smtClean="0"/>
              <a:t>If FALSE, execute the </a:t>
            </a:r>
            <a:r>
              <a:rPr lang="en-US" u="sng" dirty="0" smtClean="0"/>
              <a:t>ELSE </a:t>
            </a:r>
            <a:r>
              <a:rPr lang="en-US" dirty="0" smtClean="0"/>
              <a:t>block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MIPS (</a:t>
            </a:r>
            <a:r>
              <a:rPr lang="en-US" sz="3200" dirty="0" err="1" smtClean="0"/>
              <a:t>bne</a:t>
            </a:r>
            <a:r>
              <a:rPr lang="en-US" sz="3200" dirty="0" smtClean="0"/>
              <a:t>):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11680"/>
            <a:ext cx="4041775" cy="44544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$s0, j$s1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# a$s2, b$s3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$s0,$s1,</a:t>
            </a:r>
            <a:r>
              <a:rPr lang="en-US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then: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$s2, $s3, $0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j   </a:t>
            </a:r>
            <a:r>
              <a:rPr lang="en-US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i="1" dirty="0" smtClean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$s2, $0, $s3</a:t>
            </a:r>
          </a:p>
          <a:p>
            <a:pPr>
              <a:buNone/>
            </a:pPr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end: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28085" y="3043237"/>
            <a:ext cx="947057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???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4805" y="3490234"/>
            <a:ext cx="109728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???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11" grpId="0" animBg="1"/>
      <p:bldP spid="11" grpId="1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Loops in MIPS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4143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three types of loops in C: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while</a:t>
            </a:r>
            <a:r>
              <a:rPr lang="en-US" dirty="0" smtClean="0">
                <a:latin typeface="+mj-lt"/>
                <a:cs typeface="Courier New"/>
              </a:rPr>
              <a:t>, </a:t>
            </a:r>
            <a:r>
              <a:rPr lang="en-US" dirty="0" smtClean="0">
                <a:latin typeface="Courier New"/>
                <a:cs typeface="Courier New"/>
              </a:rPr>
              <a:t>do…while</a:t>
            </a:r>
            <a:r>
              <a:rPr lang="en-US" dirty="0" smtClean="0">
                <a:latin typeface="+mj-lt"/>
                <a:cs typeface="Courier New"/>
              </a:rPr>
              <a:t>, and </a:t>
            </a:r>
            <a:r>
              <a:rPr lang="en-US" dirty="0" smtClean="0">
                <a:latin typeface="Courier New"/>
                <a:cs typeface="Courier New"/>
              </a:rPr>
              <a:t>for</a:t>
            </a:r>
          </a:p>
          <a:p>
            <a:pPr lvl="1"/>
            <a:r>
              <a:rPr lang="en-US" dirty="0" smtClean="0"/>
              <a:t>Each can be rewritten as either of the other two, so the same concepts of decision-making apply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You will examine how to write these in MIPS in discussion</a:t>
            </a:r>
          </a:p>
          <a:p>
            <a:r>
              <a:rPr lang="en-US" b="1" dirty="0" smtClean="0"/>
              <a:t>Key Concept:</a:t>
            </a:r>
            <a:r>
              <a:rPr lang="en-US" dirty="0" smtClean="0"/>
              <a:t>  Though there are multiple ways to write a loop in MIPS, the key to decision-making is the conditional branch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60438" y="2322576"/>
            <a:ext cx="7116762" cy="954107"/>
            <a:chOff x="960651" y="1743729"/>
            <a:chExt cx="7116549" cy="715593"/>
          </a:xfrm>
        </p:grpSpPr>
        <p:sp>
          <p:nvSpPr>
            <p:cNvPr id="53259" name="TextBox 2"/>
            <p:cNvSpPr txBox="1">
              <a:spLocks noChangeArrowheads="1"/>
            </p:cNvSpPr>
            <p:nvPr/>
          </p:nvSpPr>
          <p:spPr bwMode="auto">
            <a:xfrm>
              <a:off x="1371600" y="1743729"/>
              <a:ext cx="6705600" cy="715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8000"/>
                  </a:solidFill>
                  <a:latin typeface="+mj-lt"/>
                  <a:cs typeface="Courier"/>
                </a:rPr>
                <a:t>We can make an unconditional branch from a </a:t>
              </a:r>
              <a:r>
                <a:rPr lang="en-US" sz="2800" dirty="0" smtClean="0">
                  <a:solidFill>
                    <a:srgbClr val="FF8000"/>
                  </a:solidFill>
                  <a:latin typeface="+mj-lt"/>
                </a:rPr>
                <a:t>conditional branch instruction</a:t>
              </a:r>
              <a:endParaRPr lang="en-US" sz="2800" dirty="0" smtClean="0">
                <a:solidFill>
                  <a:srgbClr val="FF8000"/>
                </a:solidFill>
                <a:latin typeface="+mj-lt"/>
                <a:cs typeface="Courier"/>
              </a:endParaRPr>
            </a:p>
          </p:txBody>
        </p:sp>
        <p:sp>
          <p:nvSpPr>
            <p:cNvPr id="53260" name="Rectangle 6"/>
            <p:cNvSpPr>
              <a:spLocks noChangeArrowheads="1"/>
            </p:cNvSpPr>
            <p:nvPr/>
          </p:nvSpPr>
          <p:spPr bwMode="auto">
            <a:xfrm>
              <a:off x="960651" y="1809750"/>
              <a:ext cx="41549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60438" y="3240088"/>
            <a:ext cx="7116762" cy="954107"/>
            <a:chOff x="960438" y="3240088"/>
            <a:chExt cx="7116762" cy="954107"/>
          </a:xfrm>
        </p:grpSpPr>
        <p:sp>
          <p:nvSpPr>
            <p:cNvPr id="53250" name="TextBox 3"/>
            <p:cNvSpPr txBox="1">
              <a:spLocks noChangeArrowheads="1"/>
            </p:cNvSpPr>
            <p:nvPr/>
          </p:nvSpPr>
          <p:spPr bwMode="auto">
            <a:xfrm>
              <a:off x="1371600" y="3240088"/>
              <a:ext cx="67056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408000"/>
                  </a:solidFill>
                  <a:latin typeface="+mj-lt"/>
                  <a:cs typeface="Courier"/>
                </a:rPr>
                <a:t>We can make a loop with just </a:t>
              </a:r>
              <a:r>
                <a:rPr lang="en-US" sz="2800" dirty="0" smtClean="0">
                  <a:solidFill>
                    <a:srgbClr val="408000"/>
                  </a:solidFill>
                  <a:latin typeface="Courier New"/>
                  <a:cs typeface="Courier New"/>
                </a:rPr>
                <a:t>j</a:t>
              </a:r>
              <a:r>
                <a:rPr lang="en-US" sz="2800" dirty="0" smtClean="0">
                  <a:solidFill>
                    <a:srgbClr val="408000"/>
                  </a:solidFill>
                  <a:latin typeface="+mj-lt"/>
                  <a:cs typeface="Courier New"/>
                </a:rPr>
                <a:t> </a:t>
              </a:r>
              <a:br>
                <a:rPr lang="en-US" sz="2800" dirty="0" smtClean="0">
                  <a:solidFill>
                    <a:srgbClr val="408000"/>
                  </a:solidFill>
                  <a:latin typeface="+mj-lt"/>
                  <a:cs typeface="Courier New"/>
                </a:rPr>
              </a:br>
              <a:r>
                <a:rPr lang="en-US" sz="2800" dirty="0" smtClean="0">
                  <a:solidFill>
                    <a:srgbClr val="408000"/>
                  </a:solidFill>
                  <a:latin typeface="+mj-lt"/>
                  <a:cs typeface="Courier New"/>
                </a:rPr>
                <a:t>(no </a:t>
              </a:r>
              <a:r>
                <a:rPr lang="en-US" sz="2800" dirty="0" err="1" smtClean="0">
                  <a:solidFill>
                    <a:srgbClr val="408000"/>
                  </a:solidFill>
                  <a:latin typeface="Courier New" pitchFamily="49" charset="0"/>
                  <a:cs typeface="Courier New" pitchFamily="49" charset="0"/>
                </a:rPr>
                <a:t>beq</a:t>
              </a:r>
              <a:r>
                <a:rPr lang="en-US" sz="2800" dirty="0" smtClean="0">
                  <a:solidFill>
                    <a:srgbClr val="408000"/>
                  </a:solidFill>
                  <a:latin typeface="+mj-lt"/>
                  <a:cs typeface="Courier New"/>
                </a:rPr>
                <a:t> or </a:t>
              </a:r>
              <a:r>
                <a:rPr lang="en-US" sz="2800" dirty="0" err="1" smtClean="0">
                  <a:solidFill>
                    <a:srgbClr val="408000"/>
                  </a:solidFill>
                  <a:latin typeface="Courier New" pitchFamily="49" charset="0"/>
                  <a:cs typeface="Courier New" pitchFamily="49" charset="0"/>
                </a:rPr>
                <a:t>bne</a:t>
              </a:r>
              <a:r>
                <a:rPr lang="en-US" sz="2800" dirty="0" smtClean="0">
                  <a:solidFill>
                    <a:srgbClr val="408000"/>
                  </a:solidFill>
                  <a:latin typeface="+mj-lt"/>
                  <a:cs typeface="Courier New"/>
                </a:rPr>
                <a:t>)</a:t>
              </a:r>
            </a:p>
          </p:txBody>
        </p:sp>
        <p:sp>
          <p:nvSpPr>
            <p:cNvPr id="53254" name="Rectangle 7"/>
            <p:cNvSpPr>
              <a:spLocks noChangeArrowheads="1"/>
            </p:cNvSpPr>
            <p:nvPr/>
          </p:nvSpPr>
          <p:spPr bwMode="auto">
            <a:xfrm>
              <a:off x="960438" y="3310617"/>
              <a:ext cx="4159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60438" y="4196052"/>
            <a:ext cx="7116762" cy="523220"/>
            <a:chOff x="960438" y="4196052"/>
            <a:chExt cx="7116762" cy="523220"/>
          </a:xfrm>
        </p:grpSpPr>
        <p:sp>
          <p:nvSpPr>
            <p:cNvPr id="53251" name="TextBox 4"/>
            <p:cNvSpPr txBox="1">
              <a:spLocks noChangeArrowheads="1"/>
            </p:cNvSpPr>
            <p:nvPr/>
          </p:nvSpPr>
          <p:spPr bwMode="auto">
            <a:xfrm>
              <a:off x="1371600" y="4196052"/>
              <a:ext cx="6705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66A0"/>
                  </a:solidFill>
                  <a:latin typeface="+mj-lt"/>
                  <a:cs typeface="Courier"/>
                </a:rPr>
                <a:t>We can make a </a:t>
              </a:r>
              <a:r>
                <a:rPr lang="en-US" sz="2600" dirty="0" smtClean="0">
                  <a:solidFill>
                    <a:srgbClr val="FF66A0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2800" dirty="0" smtClean="0">
                  <a:solidFill>
                    <a:srgbClr val="FF66A0"/>
                  </a:solidFill>
                  <a:latin typeface="+mj-lt"/>
                  <a:cs typeface="Courier"/>
                </a:rPr>
                <a:t> loop without using </a:t>
              </a:r>
              <a:r>
                <a:rPr lang="en-US" sz="2600" dirty="0" smtClean="0">
                  <a:solidFill>
                    <a:srgbClr val="FF66A0"/>
                  </a:solidFill>
                  <a:latin typeface="Courier New"/>
                  <a:cs typeface="Courier New"/>
                </a:rPr>
                <a:t>j</a:t>
              </a:r>
            </a:p>
          </p:txBody>
        </p:sp>
        <p:sp>
          <p:nvSpPr>
            <p:cNvPr id="53255" name="Rectangle 8"/>
            <p:cNvSpPr>
              <a:spLocks noChangeArrowheads="1"/>
            </p:cNvSpPr>
            <p:nvPr/>
          </p:nvSpPr>
          <p:spPr bwMode="auto">
            <a:xfrm>
              <a:off x="960438" y="4235903"/>
              <a:ext cx="4159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47738" y="5068888"/>
            <a:ext cx="7339012" cy="1384995"/>
            <a:chOff x="947738" y="5068888"/>
            <a:chExt cx="7339012" cy="1384995"/>
          </a:xfrm>
        </p:grpSpPr>
        <p:sp>
          <p:nvSpPr>
            <p:cNvPr id="53252" name="TextBox 5"/>
            <p:cNvSpPr txBox="1">
              <a:spLocks noChangeArrowheads="1"/>
            </p:cNvSpPr>
            <p:nvPr/>
          </p:nvSpPr>
          <p:spPr bwMode="auto">
            <a:xfrm>
              <a:off x="1371600" y="5068888"/>
              <a:ext cx="6915150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+mj-lt"/>
                  <a:cs typeface="Courier"/>
                </a:rPr>
                <a:t>Every control flow segment written with </a:t>
              </a:r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49" charset="0"/>
                  <a:cs typeface="Courier New" pitchFamily="49" charset="0"/>
                </a:rPr>
                <a:t>beq</a:t>
              </a:r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+mj-lt"/>
                  <a:cs typeface="Courier"/>
                </a:rPr>
                <a:t> can be written in the same number of lines with </a:t>
              </a:r>
              <a:r>
                <a:rPr lang="en-US" sz="2800" b="1" dirty="0" err="1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49" charset="0"/>
                  <a:cs typeface="Courier New" pitchFamily="49" charset="0"/>
                </a:rPr>
                <a:t>bne</a:t>
              </a:r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</a:p>
          </p:txBody>
        </p:sp>
        <p:sp>
          <p:nvSpPr>
            <p:cNvPr id="53256" name="Rectangle 9"/>
            <p:cNvSpPr>
              <a:spLocks noChangeArrowheads="1"/>
            </p:cNvSpPr>
            <p:nvPr/>
          </p:nvSpPr>
          <p:spPr bwMode="auto">
            <a:xfrm>
              <a:off x="947738" y="5134428"/>
              <a:ext cx="4159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46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799" y="731520"/>
            <a:ext cx="736962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/>
              <a:t>Question:</a:t>
            </a:r>
            <a:r>
              <a:rPr lang="en-US" sz="2800" dirty="0" smtClean="0"/>
              <a:t>  Which of the following is FALSE?</a:t>
            </a:r>
          </a:p>
          <a:p>
            <a:r>
              <a:rPr lang="en-US" sz="2800" dirty="0" smtClean="0"/>
              <a:t>(and if TRUE, try writing it out)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4400" y="5120640"/>
            <a:ext cx="7315200" cy="12801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599"/>
            <a:ext cx="8229600" cy="50836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Computers understand the </a:t>
            </a:r>
            <a:r>
              <a:rPr lang="en-US" i="1" dirty="0" smtClean="0"/>
              <a:t>instructions </a:t>
            </a:r>
            <a:r>
              <a:rPr lang="en-US" dirty="0" smtClean="0"/>
              <a:t>of their </a:t>
            </a:r>
            <a:r>
              <a:rPr lang="en-US" i="1" dirty="0" smtClean="0"/>
              <a:t>ISA</a:t>
            </a:r>
          </a:p>
          <a:p>
            <a:r>
              <a:rPr lang="en-US" dirty="0" smtClean="0"/>
              <a:t>RISC Design Principles</a:t>
            </a:r>
          </a:p>
          <a:p>
            <a:pPr lvl="1"/>
            <a:r>
              <a:rPr lang="en-US" dirty="0" smtClean="0"/>
              <a:t>Smaller is faster, keep it simple</a:t>
            </a:r>
          </a:p>
          <a:p>
            <a:r>
              <a:rPr lang="en-US" dirty="0" smtClean="0"/>
              <a:t>MIPS Registers: 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$s0-$s7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$t0-$t9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$0</a:t>
            </a:r>
          </a:p>
          <a:p>
            <a:r>
              <a:rPr lang="en-US" dirty="0" smtClean="0"/>
              <a:t>MIPS Instructions</a:t>
            </a:r>
          </a:p>
          <a:p>
            <a:pPr lvl="1"/>
            <a:r>
              <a:rPr lang="en-US" dirty="0" smtClean="0">
                <a:latin typeface="+mj-lt"/>
                <a:cs typeface="Courier New"/>
              </a:rPr>
              <a:t>Arithmetic: 		</a:t>
            </a:r>
            <a:r>
              <a:rPr lang="en-US" dirty="0" smtClean="0">
                <a:latin typeface="Courier New"/>
                <a:cs typeface="Courier New"/>
              </a:rPr>
              <a:t>add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sub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addi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+mj-lt"/>
                <a:cs typeface="Courier New"/>
              </a:rPr>
              <a:t>Data Transfer: 	</a:t>
            </a:r>
            <a:r>
              <a:rPr lang="en-US" dirty="0" err="1" smtClean="0">
                <a:latin typeface="Courier New"/>
                <a:cs typeface="Courier New"/>
              </a:rPr>
              <a:t>lw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sw</a:t>
            </a:r>
            <a:r>
              <a:rPr lang="en-US" dirty="0" smtClean="0">
                <a:latin typeface="+mj-lt"/>
                <a:cs typeface="Courier New"/>
              </a:rPr>
              <a:t>, </a:t>
            </a:r>
            <a:r>
              <a:rPr lang="en-US" dirty="0" smtClean="0">
                <a:latin typeface="Courier New"/>
                <a:cs typeface="Courier New"/>
              </a:rPr>
              <a:t>lb</a:t>
            </a:r>
            <a:r>
              <a:rPr lang="en-US" dirty="0" smtClean="0">
                <a:latin typeface="+mj-lt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sb</a:t>
            </a:r>
            <a:r>
              <a:rPr lang="en-US" dirty="0" smtClean="0">
                <a:latin typeface="+mj-lt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lbu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+mj-lt"/>
                <a:cs typeface="Courier New"/>
              </a:rPr>
              <a:t>Branching:</a:t>
            </a: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dirty="0" err="1" smtClean="0">
                <a:latin typeface="Courier New"/>
                <a:cs typeface="Courier New"/>
              </a:rPr>
              <a:t>beq</a:t>
            </a:r>
            <a:r>
              <a:rPr lang="en-US" dirty="0" smtClean="0">
                <a:latin typeface="+mj-lt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bne</a:t>
            </a:r>
            <a:r>
              <a:rPr lang="en-US" dirty="0" smtClean="0">
                <a:latin typeface="+mj-lt"/>
                <a:cs typeface="Courier New"/>
              </a:rPr>
              <a:t>, </a:t>
            </a:r>
            <a:r>
              <a:rPr lang="en-US" dirty="0" smtClean="0">
                <a:latin typeface="Courier New"/>
                <a:cs typeface="Courier New"/>
              </a:rPr>
              <a:t>j</a:t>
            </a:r>
          </a:p>
          <a:p>
            <a:r>
              <a:rPr lang="en-US" dirty="0" smtClean="0">
                <a:latin typeface="+mj-lt"/>
                <a:cs typeface="Courier New"/>
              </a:rPr>
              <a:t>Memory is byte-addressed</a:t>
            </a:r>
            <a:endParaRPr lang="en-US" dirty="0" smtClean="0">
              <a:latin typeface="+mj-lt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12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You are responsible for the material contained on the following slides</a:t>
            </a:r>
            <a:r>
              <a:rPr lang="en-US" dirty="0" smtClean="0"/>
              <a:t>, though we may not have enough time to get to them in lecture.</a:t>
            </a:r>
          </a:p>
          <a:p>
            <a:pPr marL="0" indent="0">
              <a:buNone/>
            </a:pPr>
            <a:r>
              <a:rPr lang="en-US" dirty="0" smtClean="0"/>
              <a:t>They have been prepared in a way that should be easily readable and the material will be touched upon in the following lecture.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57200"/>
            <a:ext cx="9144000" cy="18288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BONUS SLIDES</a:t>
            </a:r>
            <a:endParaRPr lang="en-US" sz="10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447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7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Machine Languages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Registers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Instructions and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Immediates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Data Transfer Instructions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Decision Making Instructions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Bonus:  C to MIPS Practice</a:t>
            </a:r>
          </a:p>
          <a:p>
            <a:r>
              <a:rPr lang="en-US" dirty="0" smtClean="0"/>
              <a:t>Bonus:  Additional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Machine Language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4880"/>
          </a:xfrm>
        </p:spPr>
        <p:txBody>
          <a:bodyPr>
            <a:normAutofit/>
          </a:bodyPr>
          <a:lstStyle/>
          <a:p>
            <a:r>
              <a:rPr lang="en-US" dirty="0" smtClean="0"/>
              <a:t>“Word” a computer understands: </a:t>
            </a:r>
            <a:r>
              <a:rPr lang="en-US" i="1" dirty="0" smtClean="0">
                <a:solidFill>
                  <a:srgbClr val="FF0000"/>
                </a:solidFill>
              </a:rPr>
              <a:t>instruction</a:t>
            </a:r>
          </a:p>
          <a:p>
            <a:r>
              <a:rPr lang="en-US" dirty="0" smtClean="0"/>
              <a:t>Vocabulary of all “words” a computer understands: </a:t>
            </a:r>
            <a:r>
              <a:rPr lang="en-US" i="1" dirty="0" smtClean="0">
                <a:solidFill>
                  <a:srgbClr val="FF0000"/>
                </a:solidFill>
              </a:rPr>
              <a:t>instruction set architecture (ISA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Why might you want the same ISA?</a:t>
            </a:r>
            <a:br>
              <a:rPr lang="en-US" dirty="0" smtClean="0"/>
            </a:br>
            <a:r>
              <a:rPr lang="en-US" dirty="0" smtClean="0"/>
              <a:t>Why might you want different ISAs?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iPhone</a:t>
            </a:r>
            <a:r>
              <a:rPr lang="en-US" dirty="0" smtClean="0"/>
              <a:t> and </a:t>
            </a:r>
            <a:r>
              <a:rPr lang="en-US" dirty="0" err="1" smtClean="0"/>
              <a:t>iPad</a:t>
            </a:r>
            <a:r>
              <a:rPr lang="en-US" dirty="0" smtClean="0"/>
              <a:t> use the same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iPhone</a:t>
            </a:r>
            <a:r>
              <a:rPr lang="en-US" dirty="0" smtClean="0"/>
              <a:t> and </a:t>
            </a:r>
            <a:r>
              <a:rPr lang="en-US" dirty="0" err="1" smtClean="0"/>
              <a:t>Macbook</a:t>
            </a:r>
            <a:r>
              <a:rPr lang="en-US" dirty="0" smtClean="0"/>
              <a:t> use different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 to MIPS Practice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0" cy="475488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Let’s put our all of our new MIPS knowledge to use in an example:  “Fast String Copy”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C code is as follows:</a:t>
            </a:r>
            <a:endParaRPr lang="en-US" sz="28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/* Copy string from p to q */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char *p, *q;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		while((*q++ = *p++) != ‘\0’) ;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What do we know about its structure?</a:t>
            </a:r>
          </a:p>
          <a:p>
            <a:pPr lvl="1"/>
            <a:r>
              <a:rPr lang="en-US" dirty="0" smtClean="0"/>
              <a:t>Single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</a:t>
            </a:r>
          </a:p>
          <a:p>
            <a:pPr lvl="1"/>
            <a:r>
              <a:rPr lang="en-US" dirty="0" smtClean="0"/>
              <a:t>Exit condition is an equality test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897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 to MIPS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1248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Start with code skeleton:</a:t>
            </a:r>
            <a:endParaRPr lang="en-US" dirty="0"/>
          </a:p>
          <a:p>
            <a:pPr>
              <a:lnSpc>
                <a:spcPct val="90000"/>
              </a:lnSpc>
              <a:spcBef>
                <a:spcPts val="1800"/>
              </a:spcBef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copy String p to q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$s0,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q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$s1 (pointers)</a:t>
            </a:r>
            <a:endParaRPr lang="en-US" sz="24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Loop: 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lb   $t0,0($s0)  # $t0 = *p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sb   $t0,0($s1)  # *q = $t0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addi $s0,$s0,1	  # p = p + 1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addi $s1,$s1,1   # q = q + 1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beq  $t0,$0,Exit # if *p==0, go to Exit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 Loop 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# go to Loop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Exit: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# N chars in p =&gt; N*6 instructions</a:t>
            </a:r>
            <a:endParaRPr lang="en-US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58751" y="3055894"/>
            <a:ext cx="4240263" cy="25206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# $t0 = *p</a:t>
            </a:r>
          </a:p>
          <a:p>
            <a:pPr>
              <a:lnSpc>
                <a:spcPct val="11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*q = $t0</a:t>
            </a:r>
          </a:p>
          <a:p>
            <a:pPr>
              <a:lnSpc>
                <a:spcPct val="11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 = p + 1</a:t>
            </a:r>
          </a:p>
          <a:p>
            <a:pPr>
              <a:lnSpc>
                <a:spcPct val="11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q = q + 1</a:t>
            </a:r>
          </a:p>
          <a:p>
            <a:pPr>
              <a:lnSpc>
                <a:spcPct val="11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if *p==0, go to Exit</a:t>
            </a:r>
            <a:endParaRPr lang="en-US" sz="2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go to Loop</a:t>
            </a:r>
          </a:p>
        </p:txBody>
      </p:sp>
    </p:spTree>
    <p:extLst>
      <p:ext uri="{BB962C8B-B14F-4D97-AF65-F5344CB8AC3E}">
        <p14:creationId xmlns:p14="http://schemas.microsoft.com/office/powerpoint/2010/main" val="3375934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 to MIPS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1248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Fill in lines:</a:t>
            </a:r>
            <a:endParaRPr lang="en-US" dirty="0"/>
          </a:p>
          <a:p>
            <a:pPr>
              <a:lnSpc>
                <a:spcPct val="90000"/>
              </a:lnSpc>
              <a:spcBef>
                <a:spcPts val="1800"/>
              </a:spcBef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copy String p to q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$s0,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q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$s1 (pointers)</a:t>
            </a:r>
            <a:endParaRPr lang="en-US" sz="24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Loop: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lb   $t0,0($s0)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$t0 = *p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sb   $t0,0($s1)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*q = $t0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addi $s0,$s0,1	 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 p = p + 1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addi $s1,$s1,1  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# q = q + 1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beq  $t0,$0,Exit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if *p==0, go to Exit</a:t>
            </a:r>
            <a:endParaRPr lang="en-US" sz="24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 Loop       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go to Loop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Exit: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# N chars in p =&gt; N*6 instructions</a:t>
            </a:r>
            <a:endParaRPr lang="en-US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58636" y="3054927"/>
            <a:ext cx="3134191" cy="211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lb   $t0,0($s0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1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sb   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$t0,0($s1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addi 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$s0,$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s0,1</a:t>
            </a:r>
          </a:p>
          <a:p>
            <a:pPr>
              <a:lnSpc>
                <a:spcPct val="11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addi 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$s1,$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s1,1</a:t>
            </a:r>
            <a:endParaRPr lang="en-US" sz="2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beq  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$t0,$0,Exit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9167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 to MIPS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1248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Finished code:</a:t>
            </a:r>
            <a:endParaRPr lang="en-US" dirty="0"/>
          </a:p>
          <a:p>
            <a:pPr>
              <a:lnSpc>
                <a:spcPct val="90000"/>
              </a:lnSpc>
              <a:spcBef>
                <a:spcPts val="1800"/>
              </a:spcBef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copy String p to q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$s0,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q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$s1 (pointers)</a:t>
            </a:r>
            <a:endParaRPr lang="en-US" sz="24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Loop: lb   $t0,0($s0)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$t0 = *p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sb   $t0,0($s1)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# *q = $t0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addi $s0,$s0,1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# p = p + 1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addi $s1,$s1,1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# q = q + 1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beq  $t0,$0,Exit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# if *p==0, go to Exit</a:t>
            </a:r>
            <a:endParaRPr lang="en-US" sz="24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 Loop       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go to Loop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Exit: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# N chars in p =&gt; N*6 instructions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79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 to MIPS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1248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Alternate code using </a:t>
            </a:r>
            <a:r>
              <a:rPr lang="en-US" dirty="0" err="1" smtClean="0"/>
              <a:t>bne</a:t>
            </a:r>
            <a:r>
              <a:rPr lang="en-US" dirty="0" smtClean="0"/>
              <a:t>:</a:t>
            </a:r>
            <a:endParaRPr lang="en-US" dirty="0"/>
          </a:p>
          <a:p>
            <a:pPr>
              <a:lnSpc>
                <a:spcPct val="90000"/>
              </a:lnSpc>
              <a:spcBef>
                <a:spcPts val="1800"/>
              </a:spcBef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copy String p to q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$s0,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q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$s1 (pointers)</a:t>
            </a:r>
            <a:endParaRPr lang="en-US" sz="24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Loop: lb   $t0,0($s0)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$t0 = *p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sb   $t0,0($s1)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# *q = $t0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addi $s0,$s0,1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# p = p + 1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addi $s1,$s1,1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# q = q + 1</a:t>
            </a:r>
          </a:p>
          <a:p>
            <a:pPr>
              <a:lnSpc>
                <a:spcPct val="90000"/>
              </a:lnSpc>
              <a:buNone/>
              <a:tabLst>
                <a:tab pos="1085850" algn="l"/>
                <a:tab pos="382905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$t0,$0,Loop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# if *p!=0, go to Loop</a:t>
            </a:r>
            <a:endParaRPr lang="en-US" sz="24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N chars in p =&gt; N*5 instructions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11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7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Machine Languages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Registers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Instructions and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Immediates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Data Transfer Instructions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Decision Making Instructions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C to MIPS Practice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Bonus:  Additional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7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MIPS Arithmetic 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768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following commands place results in the special registers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 and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LO</a:t>
            </a:r>
          </a:p>
          <a:p>
            <a:pPr lvl="1"/>
            <a:r>
              <a:rPr lang="en-US" dirty="0" smtClean="0"/>
              <a:t>Access these values with “move from HI”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mfhi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smtClean="0"/>
              <a:t>) and “move from LO” (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mflo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Multiplication</a:t>
            </a:r>
            <a:r>
              <a:rPr lang="en-US" dirty="0" smtClean="0"/>
              <a:t> (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src1,src2</a:t>
            </a:r>
          </a:p>
          <a:p>
            <a:pPr lvl="1"/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src1*src2</a:t>
            </a:r>
            <a:r>
              <a:rPr lang="en-US" dirty="0" smtClean="0"/>
              <a:t>:  lower 32-bits in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, upper 32-bits in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HI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Division</a:t>
            </a:r>
            <a:r>
              <a:rPr lang="en-US" dirty="0" smtClean="0"/>
              <a:t> (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div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div src1,src2</a:t>
            </a:r>
          </a:p>
          <a:p>
            <a:pPr lvl="1"/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src1/src2</a:t>
            </a:r>
            <a:r>
              <a:rPr lang="en-US" dirty="0" smtClean="0"/>
              <a:t>:  puts quotient in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, remainder in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HI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MIPS Arithmetic 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7686"/>
          </a:xfrm>
        </p:spPr>
        <p:txBody>
          <a:bodyPr>
            <a:normAutofit/>
          </a:bodyPr>
          <a:lstStyle/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 mod using div: $s2 = $s0 mod $s1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mod: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div  $s0,$s1 # LO = $s0/$s1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mfhi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$s2	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 HI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= $s0 mod $s1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1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Arithmetic Overflow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Recall: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Overflow</a:t>
            </a:r>
            <a:r>
              <a:rPr lang="en-US" sz="2800" dirty="0" smtClean="0"/>
              <a:t> occurs when there is a mistake in arithmetic due to the limited precision in computers</a:t>
            </a:r>
          </a:p>
          <a:p>
            <a:pPr lvl="1"/>
            <a:r>
              <a:rPr lang="en-US" sz="2400" dirty="0" smtClean="0"/>
              <a:t>i.e. not enough bits to represent answer</a:t>
            </a:r>
          </a:p>
          <a:p>
            <a:r>
              <a:rPr lang="en-US" sz="2800" dirty="0" smtClean="0"/>
              <a:t>MIPS detects overflow (</a:t>
            </a:r>
            <a:r>
              <a:rPr lang="en-US" sz="2800" i="1" dirty="0" smtClean="0"/>
              <a:t>throws error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Arithmetic “unsigned” instructions ignore overflow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590648"/>
              </p:ext>
            </p:extLst>
          </p:nvPr>
        </p:nvGraphicFramePr>
        <p:xfrm>
          <a:off x="457198" y="4206240"/>
          <a:ext cx="822960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2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Overflow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Detection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No Overflow Detection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add  dst,src1,src2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addu</a:t>
                      </a:r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  dst,src1,src2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urier New" pitchFamily="49" charset="0"/>
                          <a:cs typeface="Courier New" pitchFamily="49" charset="0"/>
                        </a:rPr>
                        <a:t>addi</a:t>
                      </a:r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 dst,src1,src2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addiu</a:t>
                      </a:r>
                      <a:r>
                        <a:rPr lang="en-US" sz="2400" baseline="0" dirty="0" smtClean="0">
                          <a:latin typeface="Courier New" pitchFamily="49" charset="0"/>
                          <a:cs typeface="Courier New" pitchFamily="49" charset="0"/>
                        </a:rPr>
                        <a:t> dst,src1,src2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sub</a:t>
                      </a:r>
                      <a:r>
                        <a:rPr lang="en-US" sz="2400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 dst,src1,src2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subu</a:t>
                      </a:r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  dst,src1,src2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Arithmetic Overflow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 $s0=0x80000000, $s1=0x1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add   $t0,$s0,$s0 # overflow (error)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$t1,$s0,$s0 # $t1=0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$t2,$s0,-1  # overflow (error)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$t2,$s0,-1  # $t3=0x7FFFFFFF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sub   $t4,$s0,$s1 # overflow (error)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subu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$t5,$s0,$s1 # $t5=0x7FFFFFFF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59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200400" y="1652155"/>
            <a:ext cx="5029199" cy="571500"/>
            <a:chOff x="3200400" y="1652155"/>
            <a:chExt cx="5029199" cy="571500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3200400" y="1880755"/>
              <a:ext cx="602673" cy="3429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740727" y="1652155"/>
              <a:ext cx="44888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Recall:  this is the most negative number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015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Machine Language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325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Single ISA</a:t>
            </a:r>
          </a:p>
          <a:p>
            <a:pPr lvl="1"/>
            <a:r>
              <a:rPr lang="en-US" dirty="0" smtClean="0"/>
              <a:t>Leverage common compilers, operating systems, etc.</a:t>
            </a:r>
          </a:p>
          <a:p>
            <a:pPr lvl="1"/>
            <a:r>
              <a:rPr lang="en-US" dirty="0" smtClean="0"/>
              <a:t>BUT fairly easy to retarget these for different ISAs </a:t>
            </a:r>
            <a:br>
              <a:rPr lang="en-US" dirty="0" smtClean="0"/>
            </a:br>
            <a:r>
              <a:rPr lang="en-US" dirty="0" smtClean="0"/>
              <a:t>(e.g. Linux, </a:t>
            </a:r>
            <a:r>
              <a:rPr lang="en-US" dirty="0" err="1" smtClean="0"/>
              <a:t>gcc</a:t>
            </a:r>
            <a:r>
              <a:rPr lang="en-US" dirty="0" smtClean="0"/>
              <a:t>)</a:t>
            </a:r>
          </a:p>
          <a:p>
            <a:r>
              <a:rPr lang="en-US" dirty="0" smtClean="0"/>
              <a:t>Multiple ISAs</a:t>
            </a:r>
          </a:p>
          <a:p>
            <a:pPr lvl="1"/>
            <a:r>
              <a:rPr lang="en-US" dirty="0" smtClean="0"/>
              <a:t>Specialized instructions for specialized applications</a:t>
            </a:r>
          </a:p>
          <a:p>
            <a:pPr lvl="1"/>
            <a:r>
              <a:rPr lang="en-US" dirty="0" smtClean="0"/>
              <a:t>Different tradeoffs in resources used </a:t>
            </a:r>
            <a:br>
              <a:rPr lang="en-US" dirty="0" smtClean="0"/>
            </a:br>
            <a:r>
              <a:rPr lang="en-US" dirty="0" smtClean="0"/>
              <a:t>(e.g. functionality, memory demands, complexity, power consumption, etc.)</a:t>
            </a:r>
          </a:p>
          <a:p>
            <a:pPr lvl="1"/>
            <a:r>
              <a:rPr lang="en-US" dirty="0" smtClean="0"/>
              <a:t>Competition and innovation is good, especially in emerging environments (e.g. mobile devices)</a:t>
            </a:r>
          </a:p>
          <a:p>
            <a:pPr lvl="1"/>
            <a:endParaRPr lang="en-US" dirty="0" smtClean="0"/>
          </a:p>
          <a:p>
            <a:endParaRPr lang="en-US" i="1" dirty="0" smtClean="0">
              <a:solidFill>
                <a:srgbClr val="3366FF"/>
              </a:solidFill>
            </a:endParaRPr>
          </a:p>
          <a:p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MIPS Bitwise 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Note:</a:t>
            </a:r>
            <a:r>
              <a:rPr lang="en-US" sz="2400" dirty="0" smtClean="0"/>
              <a:t>  a</a:t>
            </a:r>
            <a:r>
              <a:rPr lang="en-US" sz="2400" dirty="0" smtClean="0">
                <a:sym typeface="Wingdings" pitchFamily="2" charset="2"/>
              </a:rPr>
              <a:t>$s1, b$s2, c$s3</a:t>
            </a:r>
            <a:endParaRPr lang="en-US" sz="2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60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590648"/>
              </p:ext>
            </p:extLst>
          </p:nvPr>
        </p:nvGraphicFramePr>
        <p:xfrm>
          <a:off x="457198" y="2194560"/>
          <a:ext cx="8229603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0688"/>
                <a:gridCol w="2634343"/>
                <a:gridCol w="33745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Instruction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MIPS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2400" baseline="0" dirty="0" smtClean="0">
                          <a:latin typeface="Courier New" pitchFamily="49" charset="0"/>
                          <a:cs typeface="Courier New" pitchFamily="49" charset="0"/>
                        </a:rPr>
                        <a:t> = b &amp; c;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and  $s1,$s2,$s3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And Immediate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a = b &amp; 0x1;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urier New" pitchFamily="49" charset="0"/>
                          <a:cs typeface="Courier New" pitchFamily="49" charset="0"/>
                        </a:rPr>
                        <a:t>andi</a:t>
                      </a:r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 $s1,$s2,0x1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a = b | c;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or   $s1,$s2,$s3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 Immediate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a = b | 0x5;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urier New" pitchFamily="49" charset="0"/>
                          <a:cs typeface="Courier New" pitchFamily="49" charset="0"/>
                        </a:rPr>
                        <a:t>ori</a:t>
                      </a:r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  $s1,$s2,0x5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 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a = ~(b | c);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nor  $s1,$s2,$s3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Exclusive</a:t>
                      </a:r>
                      <a:r>
                        <a:rPr lang="en-US" sz="2400" baseline="0" dirty="0" smtClean="0"/>
                        <a:t> 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a = b ^ c;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urier New" pitchFamily="49" charset="0"/>
                          <a:cs typeface="Courier New" pitchFamily="49" charset="0"/>
                        </a:rPr>
                        <a:t>xor</a:t>
                      </a:r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  $s1,$s2,$s3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Exclusive Or</a:t>
                      </a:r>
                      <a:r>
                        <a:rPr lang="en-US" sz="2400" baseline="0" dirty="0" smtClean="0"/>
                        <a:t> Immediate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a = b</a:t>
                      </a:r>
                      <a:r>
                        <a:rPr lang="en-US" sz="2400" baseline="0" dirty="0" smtClean="0">
                          <a:latin typeface="Courier New" pitchFamily="49" charset="0"/>
                          <a:cs typeface="Courier New" pitchFamily="49" charset="0"/>
                        </a:rPr>
                        <a:t> ^ 0xF;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urier New" pitchFamily="49" charset="0"/>
                          <a:cs typeface="Courier New" pitchFamily="49" charset="0"/>
                        </a:rPr>
                        <a:t>xori</a:t>
                      </a:r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 $s1,$s2,0xF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243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Shifting 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In binary, shifting an unsigned number left is the same as multiplying by the corresponding power of 2</a:t>
            </a:r>
          </a:p>
          <a:p>
            <a:pPr lvl="1"/>
            <a:r>
              <a:rPr lang="en-US" dirty="0" smtClean="0"/>
              <a:t>Shifting operations are faster</a:t>
            </a:r>
          </a:p>
          <a:p>
            <a:pPr lvl="1"/>
            <a:r>
              <a:rPr lang="en-US" dirty="0" smtClean="0"/>
              <a:t>Does not work with shifting right/division</a:t>
            </a:r>
          </a:p>
          <a:p>
            <a:r>
              <a:rPr lang="en-US" i="1" dirty="0" smtClean="0"/>
              <a:t>Logical shift</a:t>
            </a:r>
            <a:r>
              <a:rPr lang="en-US" dirty="0" smtClean="0"/>
              <a:t>:  Add zeros as you shift</a:t>
            </a:r>
          </a:p>
          <a:p>
            <a:r>
              <a:rPr lang="en-US" i="1" dirty="0" smtClean="0"/>
              <a:t>Arithmetic shift</a:t>
            </a:r>
            <a:r>
              <a:rPr lang="en-US" dirty="0" smtClean="0"/>
              <a:t>:  Sign-extend as you shift</a:t>
            </a:r>
          </a:p>
          <a:p>
            <a:pPr lvl="1"/>
            <a:r>
              <a:rPr lang="en-US" dirty="0" smtClean="0"/>
              <a:t>Only applies when you shift right (preserves sign)</a:t>
            </a:r>
          </a:p>
          <a:p>
            <a:r>
              <a:rPr lang="en-US" dirty="0" smtClean="0"/>
              <a:t>Can shift by immediate or value in a register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Shifting 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8084" y="1574074"/>
          <a:ext cx="822960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1"/>
                <a:gridCol w="41148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Instruction Name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MIPS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Shift</a:t>
                      </a:r>
                      <a:r>
                        <a:rPr lang="en-US" sz="2400" baseline="0" dirty="0" smtClean="0"/>
                        <a:t> Left Logical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urier New" pitchFamily="49" charset="0"/>
                          <a:cs typeface="Courier New" pitchFamily="49" charset="0"/>
                        </a:rPr>
                        <a:t>sll</a:t>
                      </a:r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  $s1,$s2,1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Shift Left</a:t>
                      </a:r>
                      <a:r>
                        <a:rPr lang="en-US" sz="2400" baseline="0" dirty="0" smtClean="0"/>
                        <a:t> Logical Variable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urier New" pitchFamily="49" charset="0"/>
                          <a:cs typeface="Courier New" pitchFamily="49" charset="0"/>
                        </a:rPr>
                        <a:t>sllv</a:t>
                      </a:r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 $s1,$s2,$s3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Shift Right Logical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urier New" pitchFamily="49" charset="0"/>
                          <a:cs typeface="Courier New" pitchFamily="49" charset="0"/>
                        </a:rPr>
                        <a:t>srl</a:t>
                      </a:r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  $s1,$s2,2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Shift</a:t>
                      </a:r>
                      <a:r>
                        <a:rPr lang="en-US" sz="2400" baseline="0" dirty="0" smtClean="0"/>
                        <a:t> Right Logical 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urier New" pitchFamily="49" charset="0"/>
                          <a:cs typeface="Courier New" pitchFamily="49" charset="0"/>
                        </a:rPr>
                        <a:t>srlv</a:t>
                      </a:r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 $s1,$s2,$s3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Shift Right</a:t>
                      </a:r>
                      <a:r>
                        <a:rPr lang="en-US" sz="2400" baseline="0" dirty="0" smtClean="0"/>
                        <a:t> Arithmetic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urier New" pitchFamily="49" charset="0"/>
                          <a:cs typeface="Courier New" pitchFamily="49" charset="0"/>
                        </a:rPr>
                        <a:t>sra</a:t>
                      </a:r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  $s1,$s2,3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Shift Right Arithmetic Variable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urier New" pitchFamily="49" charset="0"/>
                          <a:cs typeface="Courier New" pitchFamily="49" charset="0"/>
                        </a:rPr>
                        <a:t>srav</a:t>
                      </a:r>
                      <a:r>
                        <a:rPr lang="en-US" sz="2400" dirty="0" smtClean="0">
                          <a:latin typeface="Courier New" pitchFamily="49" charset="0"/>
                          <a:cs typeface="Courier New" pitchFamily="49" charset="0"/>
                        </a:rPr>
                        <a:t> $s1,$s2,$s3</a:t>
                      </a:r>
                      <a:endParaRPr lang="en-US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5029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When using immediate, only values 0-31 are accepted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When using variable, only lowest 5 bits are used (read as unsigned)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Shifting 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60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 sample calls to shift instructions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$t0,$0 ,-256 # $t0=0xFFFFFF00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$s0,$t0,3    # $s0=0xFFFFF800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srl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$s1,$t0,8    # $s1=0x00FFFFFF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sra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$s2,$t0,8    # $s2=0xFFFFFFFF</a:t>
            </a:r>
          </a:p>
          <a:p>
            <a:pPr marL="0" indent="0"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$t1,$0 ,-22  # $t1=0xFFFFFFEA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          # low 5: 0b01010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sllv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$s3,$t0,$t1  # $s3=0xFFFC0000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 same as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$s3,$t0,10</a:t>
            </a:r>
          </a:p>
          <a:p>
            <a:pPr marL="0" indent="0"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7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Shifting 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6073"/>
          </a:xfrm>
        </p:spPr>
        <p:txBody>
          <a:bodyPr>
            <a:normAutofit/>
          </a:bodyPr>
          <a:lstStyle/>
          <a:p>
            <a:r>
              <a:rPr lang="en-US" dirty="0" smtClean="0"/>
              <a:t>Example 1: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using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$s1,1($s0)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$s1,0($s0)  # get word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andi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$s1,$s1,0xFF00 # get 2</a:t>
            </a:r>
            <a:r>
              <a:rPr lang="en-US" sz="2800" baseline="30000" dirty="0" smtClean="0">
                <a:latin typeface="Courier New" pitchFamily="49" charset="0"/>
                <a:cs typeface="Courier New" pitchFamily="49" charset="0"/>
              </a:rPr>
              <a:t>nd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byte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srl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$s1,$s1,8	# shift into lowest</a:t>
            </a:r>
          </a:p>
          <a:p>
            <a:pPr marL="0" indent="0">
              <a:buNone/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7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Shifting 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3336"/>
          </a:xfrm>
        </p:spPr>
        <p:txBody>
          <a:bodyPr/>
          <a:lstStyle/>
          <a:p>
            <a:r>
              <a:rPr lang="en-US" dirty="0" smtClean="0"/>
              <a:t>Example 2: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using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$s1,3($s0)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$t0,0($s0)  # get current word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andi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$t0,$t0,0xFFFFFF # zero top byte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$t1,$s1,24  # shift into highest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or   $t0,$t0,$t1 # combine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$t0,0($s0)  # store back</a:t>
            </a:r>
          </a:p>
          <a:p>
            <a:pPr marL="0" indent="0"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9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Shifting 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ourier New" pitchFamily="49" charset="0"/>
              </a:rPr>
              <a:t>Extra for Experts:</a:t>
            </a:r>
          </a:p>
          <a:p>
            <a:pPr lvl="1"/>
            <a:r>
              <a:rPr lang="en-US" dirty="0">
                <a:cs typeface="Courier New" pitchFamily="49" charset="0"/>
              </a:rPr>
              <a:t>Rewrite the </a:t>
            </a:r>
            <a:r>
              <a:rPr lang="en-US" dirty="0" smtClean="0">
                <a:cs typeface="Courier New" pitchFamily="49" charset="0"/>
              </a:rPr>
              <a:t>two preceding examples to be more general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Assume that the byte offset (e.g</a:t>
            </a:r>
            <a:r>
              <a:rPr lang="en-US" dirty="0">
                <a:cs typeface="Courier New" pitchFamily="49" charset="0"/>
              </a:rPr>
              <a:t>. </a:t>
            </a:r>
            <a:r>
              <a:rPr lang="en-US" dirty="0" smtClean="0">
                <a:cs typeface="Courier New" pitchFamily="49" charset="0"/>
              </a:rPr>
              <a:t>1 and 3 in the examples, respectively) is contained </a:t>
            </a:r>
            <a:r>
              <a:rPr lang="en-US" dirty="0">
                <a:cs typeface="Courier New" pitchFamily="49" charset="0"/>
              </a:rPr>
              <a:t>in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$s2</a:t>
            </a:r>
          </a:p>
          <a:p>
            <a:r>
              <a:rPr lang="en-US" dirty="0" smtClean="0"/>
              <a:t>Hint:</a:t>
            </a:r>
          </a:p>
          <a:p>
            <a:pPr lvl="1"/>
            <a:r>
              <a:rPr lang="en-US" dirty="0" smtClean="0"/>
              <a:t>The variable shift instructions will come in handy</a:t>
            </a:r>
          </a:p>
          <a:p>
            <a:pPr lvl="1"/>
            <a:r>
              <a:rPr lang="en-US" dirty="0" smtClean="0"/>
              <a:t>Remember, the offset can be negative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Why Study Assembly?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3257"/>
          </a:xfrm>
        </p:spPr>
        <p:txBody>
          <a:bodyPr>
            <a:normAutofit/>
          </a:bodyPr>
          <a:lstStyle/>
          <a:p>
            <a:r>
              <a:rPr lang="en-US" dirty="0" smtClean="0"/>
              <a:t>Understand computers at a deeper level</a:t>
            </a:r>
          </a:p>
          <a:p>
            <a:pPr lvl="1"/>
            <a:r>
              <a:rPr lang="en-US" dirty="0" smtClean="0"/>
              <a:t>Learn to write more compact and efficient code</a:t>
            </a:r>
          </a:p>
          <a:p>
            <a:pPr lvl="1"/>
            <a:r>
              <a:rPr lang="en-US" dirty="0" smtClean="0"/>
              <a:t>Can sometimes hand optimize better than a compiler</a:t>
            </a:r>
          </a:p>
          <a:p>
            <a:r>
              <a:rPr lang="en-US" dirty="0" smtClean="0"/>
              <a:t>More sensible for minimalistic applications</a:t>
            </a:r>
          </a:p>
          <a:p>
            <a:pPr lvl="1"/>
            <a:r>
              <a:rPr lang="en-US" dirty="0" smtClean="0"/>
              <a:t>e.g. distributed sensing and systems</a:t>
            </a:r>
          </a:p>
          <a:p>
            <a:pPr lvl="1"/>
            <a:r>
              <a:rPr lang="en-US" dirty="0" smtClean="0"/>
              <a:t>Eliminating OS, compilers, etc. reduce size and power consumption</a:t>
            </a:r>
          </a:p>
          <a:p>
            <a:pPr lvl="1"/>
            <a:r>
              <a:rPr lang="en-US" dirty="0" smtClean="0"/>
              <a:t>Embedded computers outnumber PCs!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Reduced Instruction Set Computing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414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The early trend was to add more and more instructions to do elaborate operations – this became known as </a:t>
            </a:r>
            <a:r>
              <a:rPr lang="en-US" i="1" dirty="0" smtClean="0">
                <a:ea typeface="ＭＳ Ｐゴシック" pitchFamily="-65" charset="-128"/>
                <a:cs typeface="ＭＳ Ｐゴシック" pitchFamily="-65" charset="-128"/>
              </a:rPr>
              <a:t>Complex Instruction Set Computing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(CISC)</a:t>
            </a:r>
          </a:p>
          <a:p>
            <a:r>
              <a:rPr lang="en-US" dirty="0" smtClean="0"/>
              <a:t>Opposite philosophy later began to dominate: </a:t>
            </a:r>
            <a:r>
              <a:rPr lang="en-US" i="1" dirty="0" smtClean="0"/>
              <a:t>Reduced Instruction Set Computing </a:t>
            </a:r>
            <a:r>
              <a:rPr lang="en-US" dirty="0" smtClean="0"/>
              <a:t>(RISC)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Simpler (and smaller) instruction set makes it easier to build fast hardware</a:t>
            </a:r>
          </a:p>
          <a:p>
            <a:pPr lvl="1"/>
            <a:r>
              <a:rPr lang="en-US" dirty="0" smtClean="0"/>
              <a:t>Let software do the complicated operations by composing simpler ones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Common RISC Simplifications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6067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Fixed instruction length: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Simplifies fetching instructions from memory</a:t>
            </a:r>
          </a:p>
          <a:p>
            <a:r>
              <a:rPr lang="en-US" sz="2800" b="1" dirty="0" smtClean="0"/>
              <a:t>Simplified addressing modes: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Simplifies fetching operands from memory</a:t>
            </a:r>
          </a:p>
          <a:p>
            <a:r>
              <a:rPr lang="en-US" sz="2800" b="1" dirty="0" smtClean="0"/>
              <a:t>Few and simple instructions in the instruction set: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Simplifies instruction execution</a:t>
            </a:r>
          </a:p>
          <a:p>
            <a:r>
              <a:rPr lang="en-US" sz="2800" b="1" dirty="0" smtClean="0"/>
              <a:t>Minimize memory access instructions (load/store):</a:t>
            </a:r>
            <a:br>
              <a:rPr lang="en-US" sz="2800" b="1" dirty="0" smtClean="0"/>
            </a:br>
            <a:r>
              <a:rPr lang="en-US" sz="2800" dirty="0" smtClean="0"/>
              <a:t>Simplifies necessary hardware for memory access</a:t>
            </a:r>
          </a:p>
          <a:p>
            <a:r>
              <a:rPr lang="en-US" sz="2800" b="1" dirty="0" smtClean="0"/>
              <a:t>Let compiler do heavy lifting:</a:t>
            </a:r>
            <a:br>
              <a:rPr lang="en-US" sz="2800" b="1" dirty="0" smtClean="0"/>
            </a:br>
            <a:r>
              <a:rPr lang="en-US" sz="2800" dirty="0" smtClean="0"/>
              <a:t>Breaks complex statements into multiple assembly instructions</a:t>
            </a:r>
            <a:endParaRPr lang="en-US" sz="28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6552</TotalTime>
  <Words>4154</Words>
  <Application>Microsoft Office PowerPoint</Application>
  <PresentationFormat>On-screen Show (4:3)</PresentationFormat>
  <Paragraphs>915</Paragraphs>
  <Slides>66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8" baseType="lpstr">
      <vt:lpstr>Office Theme</vt:lpstr>
      <vt:lpstr>Image</vt:lpstr>
      <vt:lpstr>PowerPoint Presentation</vt:lpstr>
      <vt:lpstr>Review of Last Lecture</vt:lpstr>
      <vt:lpstr>Great Idea #1: Levels of Representation/Interpretation</vt:lpstr>
      <vt:lpstr>Agenda</vt:lpstr>
      <vt:lpstr>Machine Language (1/2)</vt:lpstr>
      <vt:lpstr>Machine Language (2/2)</vt:lpstr>
      <vt:lpstr>Why Study Assembly?</vt:lpstr>
      <vt:lpstr>Reduced Instruction Set Computing</vt:lpstr>
      <vt:lpstr>Common RISC Simplifications</vt:lpstr>
      <vt:lpstr>Mainstream ISAs</vt:lpstr>
      <vt:lpstr>Agenda</vt:lpstr>
      <vt:lpstr>Five Components of a Computer</vt:lpstr>
      <vt:lpstr>Computer Hardware Operands</vt:lpstr>
      <vt:lpstr>MIPS Registers</vt:lpstr>
      <vt:lpstr>MIPS Registers</vt:lpstr>
      <vt:lpstr>Agenda</vt:lpstr>
      <vt:lpstr>Administrivia</vt:lpstr>
      <vt:lpstr>Agenda</vt:lpstr>
      <vt:lpstr>MIPS Green Sheet</vt:lpstr>
      <vt:lpstr>MIPS Instructions</vt:lpstr>
      <vt:lpstr>MIPS Instructions</vt:lpstr>
      <vt:lpstr>MIPS Instructions Example</vt:lpstr>
      <vt:lpstr>MIPS Instructions Example</vt:lpstr>
      <vt:lpstr>Comments in MIPS</vt:lpstr>
      <vt:lpstr>The Zero Register</vt:lpstr>
      <vt:lpstr>Immediates</vt:lpstr>
      <vt:lpstr>Agenda</vt:lpstr>
      <vt:lpstr>Five Components of a Computer</vt:lpstr>
      <vt:lpstr>Data Transfer</vt:lpstr>
      <vt:lpstr>Data Transfer</vt:lpstr>
      <vt:lpstr>Memory is Byte-Addressed</vt:lpstr>
      <vt:lpstr>Data Transfer Instructions</vt:lpstr>
      <vt:lpstr>Registers vs. Memory</vt:lpstr>
      <vt:lpstr>Great Idea #3: Principle of Locality/ Memory Hierarchy</vt:lpstr>
      <vt:lpstr>PowerPoint Presentation</vt:lpstr>
      <vt:lpstr>Chars and Strings</vt:lpstr>
      <vt:lpstr>Byte Instructions</vt:lpstr>
      <vt:lpstr>Endianness</vt:lpstr>
      <vt:lpstr>Get to Know Your Staff</vt:lpstr>
      <vt:lpstr>Agenda</vt:lpstr>
      <vt:lpstr>Computer Decision Making</vt:lpstr>
      <vt:lpstr>Decision Making Instructions</vt:lpstr>
      <vt:lpstr>Breaking Down the If Else</vt:lpstr>
      <vt:lpstr>Breaking Down the If Else</vt:lpstr>
      <vt:lpstr>Loops in MIPS</vt:lpstr>
      <vt:lpstr>PowerPoint Presentation</vt:lpstr>
      <vt:lpstr>Summary</vt:lpstr>
      <vt:lpstr>PowerPoint Presentation</vt:lpstr>
      <vt:lpstr>Agenda</vt:lpstr>
      <vt:lpstr>C to MIPS Practice</vt:lpstr>
      <vt:lpstr>C to MIPS Practice</vt:lpstr>
      <vt:lpstr>C to MIPS Practice</vt:lpstr>
      <vt:lpstr>C to MIPS Practice</vt:lpstr>
      <vt:lpstr>C to MIPS Practice</vt:lpstr>
      <vt:lpstr>Agenda</vt:lpstr>
      <vt:lpstr>MIPS Arithmetic Instructions</vt:lpstr>
      <vt:lpstr>MIPS Arithmetic Instructions</vt:lpstr>
      <vt:lpstr>Arithmetic Overflow</vt:lpstr>
      <vt:lpstr>Arithmetic Overflow</vt:lpstr>
      <vt:lpstr>MIPS Bitwise Instructions</vt:lpstr>
      <vt:lpstr>Shifting Instructions</vt:lpstr>
      <vt:lpstr>Shifting Instructions</vt:lpstr>
      <vt:lpstr>Shifting Instructions</vt:lpstr>
      <vt:lpstr>Shifting Instructions</vt:lpstr>
      <vt:lpstr>Shifting Instructions</vt:lpstr>
      <vt:lpstr>Shifting Instructions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JHsia</cp:lastModifiedBy>
  <cp:revision>274</cp:revision>
  <cp:lastPrinted>2010-08-26T14:54:54Z</cp:lastPrinted>
  <dcterms:created xsi:type="dcterms:W3CDTF">2011-02-04T03:58:25Z</dcterms:created>
  <dcterms:modified xsi:type="dcterms:W3CDTF">2012-07-23T19:45:01Z</dcterms:modified>
</cp:coreProperties>
</file>