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61"/>
  </p:notesMasterIdLst>
  <p:handoutMasterIdLst>
    <p:handoutMasterId r:id="rId62"/>
  </p:handoutMasterIdLst>
  <p:sldIdLst>
    <p:sldId id="443" r:id="rId2"/>
    <p:sldId id="444" r:id="rId3"/>
    <p:sldId id="445" r:id="rId4"/>
    <p:sldId id="513" r:id="rId5"/>
    <p:sldId id="446" r:id="rId6"/>
    <p:sldId id="457" r:id="rId7"/>
    <p:sldId id="428" r:id="rId8"/>
    <p:sldId id="465" r:id="rId9"/>
    <p:sldId id="466" r:id="rId10"/>
    <p:sldId id="467" r:id="rId11"/>
    <p:sldId id="440" r:id="rId12"/>
    <p:sldId id="468" r:id="rId13"/>
    <p:sldId id="437" r:id="rId14"/>
    <p:sldId id="459" r:id="rId15"/>
    <p:sldId id="469" r:id="rId16"/>
    <p:sldId id="528" r:id="rId17"/>
    <p:sldId id="464" r:id="rId18"/>
    <p:sldId id="458" r:id="rId19"/>
    <p:sldId id="406" r:id="rId20"/>
    <p:sldId id="470" r:id="rId21"/>
    <p:sldId id="472" r:id="rId22"/>
    <p:sldId id="473" r:id="rId23"/>
    <p:sldId id="474" r:id="rId24"/>
    <p:sldId id="497" r:id="rId25"/>
    <p:sldId id="499" r:id="rId26"/>
    <p:sldId id="476" r:id="rId27"/>
    <p:sldId id="498" r:id="rId28"/>
    <p:sldId id="500" r:id="rId29"/>
    <p:sldId id="480" r:id="rId30"/>
    <p:sldId id="501" r:id="rId31"/>
    <p:sldId id="482" r:id="rId32"/>
    <p:sldId id="483" r:id="rId33"/>
    <p:sldId id="484" r:id="rId34"/>
    <p:sldId id="485" r:id="rId35"/>
    <p:sldId id="486" r:id="rId36"/>
    <p:sldId id="502" r:id="rId37"/>
    <p:sldId id="503" r:id="rId38"/>
    <p:sldId id="490" r:id="rId39"/>
    <p:sldId id="491" r:id="rId40"/>
    <p:sldId id="492" r:id="rId41"/>
    <p:sldId id="493" r:id="rId42"/>
    <p:sldId id="524" r:id="rId43"/>
    <p:sldId id="525" r:id="rId44"/>
    <p:sldId id="526" r:id="rId45"/>
    <p:sldId id="527" r:id="rId46"/>
    <p:sldId id="304" r:id="rId47"/>
    <p:sldId id="496" r:id="rId48"/>
    <p:sldId id="504" r:id="rId49"/>
    <p:sldId id="514" r:id="rId50"/>
    <p:sldId id="489" r:id="rId51"/>
    <p:sldId id="516" r:id="rId52"/>
    <p:sldId id="523" r:id="rId53"/>
    <p:sldId id="522" r:id="rId54"/>
    <p:sldId id="515" r:id="rId55"/>
    <p:sldId id="517" r:id="rId56"/>
    <p:sldId id="518" r:id="rId57"/>
    <p:sldId id="519" r:id="rId58"/>
    <p:sldId id="520" r:id="rId59"/>
    <p:sldId id="521" r:id="rId6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clrMru>
    <a:srgbClr val="C0504D"/>
    <a:srgbClr val="FFE860"/>
    <a:srgbClr val="FF66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45" autoAdjust="0"/>
    <p:restoredTop sz="94660"/>
  </p:normalViewPr>
  <p:slideViewPr>
    <p:cSldViewPr snapToGrid="0">
      <p:cViewPr varScale="1">
        <p:scale>
          <a:sx n="128" d="100"/>
          <a:sy n="128" d="100"/>
        </p:scale>
        <p:origin x="-58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F8933265-5E23-BF49-B6BF-1934B9BC786E}" type="datetimeFigureOut">
              <a:rPr lang="en-US" smtClean="0"/>
              <a:pPr/>
              <a:t>7/23/2012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D24D7F38-D411-9B47-AFF4-70C571B83B5A}" type="slidenum">
              <a:rPr lang="en-US" smtClean="0"/>
              <a:pPr/>
              <a:t>‹#›</a:t>
            </a:fld>
            <a:endParaRPr lang="en-US"/>
          </a:p>
        </p:txBody>
      </p:sp>
    </p:spTree>
    <p:extLst>
      <p:ext uri="{BB962C8B-B14F-4D97-AF65-F5344CB8AC3E}">
        <p14:creationId xmlns:p14="http://schemas.microsoft.com/office/powerpoint/2010/main" val="30536905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7AA1BC7-CCFC-484A-97F3-979F740C57F6}" type="datetimeFigureOut">
              <a:rPr lang="en-US" smtClean="0"/>
              <a:pPr/>
              <a:t>7/23/2012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F97FDFF-7B9F-7D4D-BFC0-AAD1F3D3D3CB}" type="slidenum">
              <a:rPr lang="en-US" smtClean="0"/>
              <a:pPr/>
              <a:t>‹#›</a:t>
            </a:fld>
            <a:endParaRPr lang="en-US"/>
          </a:p>
        </p:txBody>
      </p:sp>
    </p:spTree>
    <p:extLst>
      <p:ext uri="{BB962C8B-B14F-4D97-AF65-F5344CB8AC3E}">
        <p14:creationId xmlns:p14="http://schemas.microsoft.com/office/powerpoint/2010/main" val="135074489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Instructions shown in orange</a:t>
            </a:r>
            <a:r>
              <a:rPr lang="en-US" baseline="0" dirty="0" smtClean="0"/>
              <a:t> were presented in bonus slides from last lecture.</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5058" name="Rectangle 2"/>
          <p:cNvSpPr>
            <a:spLocks noGrp="1" noRot="1" noChangeAspect="1" noChangeArrowheads="1"/>
          </p:cNvSpPr>
          <p:nvPr>
            <p:ph type="sldImg"/>
          </p:nvPr>
        </p:nvSpPr>
        <p:spPr bwMode="auto">
          <a:xfrm>
            <a:off x="1274763" y="617538"/>
            <a:ext cx="4779962" cy="3584575"/>
          </a:xfrm>
          <a:prstGeom prst="rect">
            <a:avLst/>
          </a:prstGeom>
          <a:solidFill>
            <a:srgbClr val="FFFFFF"/>
          </a:solidFill>
          <a:ln>
            <a:solidFill>
              <a:srgbClr val="000000"/>
            </a:solidFill>
            <a:miter lim="800000"/>
            <a:headEnd/>
            <a:tailEnd/>
          </a:ln>
        </p:spPr>
      </p:sp>
      <p:sp>
        <p:nvSpPr>
          <p:cNvPr id="1965059" name="Rectangle 3"/>
          <p:cNvSpPr>
            <a:spLocks noGrp="1" noChangeArrowheads="1"/>
          </p:cNvSpPr>
          <p:nvPr>
            <p:ph type="body" idx="1"/>
          </p:nvPr>
        </p:nvSpPr>
        <p:spPr bwMode="auto">
          <a:xfrm>
            <a:off x="550625" y="4559916"/>
            <a:ext cx="6303242" cy="4320867"/>
          </a:xfrm>
          <a:prstGeom prst="rect">
            <a:avLst/>
          </a:prstGeom>
          <a:solidFill>
            <a:srgbClr val="FFFFFF"/>
          </a:solidFill>
          <a:ln>
            <a:solidFill>
              <a:srgbClr val="000000"/>
            </a:solidFill>
            <a:miter lim="800000"/>
            <a:headEnd/>
            <a:tailEnd/>
          </a:ln>
        </p:spPr>
        <p:txBody>
          <a:bodyPr lIns="96647" tIns="48323" rIns="96647" bIns="48323">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general,</a:t>
            </a:r>
            <a:r>
              <a:rPr lang="en-US" baseline="0" dirty="0" smtClean="0"/>
              <a:t> you would also want to save $a0 to the Stack, in case the function you call calls another function can overwrites $a0.</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31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5538" name="Rectangle 2"/>
          <p:cNvSpPr>
            <a:spLocks noGrp="1" noRot="1" noChangeAspect="1" noChangeArrowheads="1"/>
          </p:cNvSpPr>
          <p:nvPr>
            <p:ph type="sldImg"/>
          </p:nvPr>
        </p:nvSpPr>
        <p:spPr bwMode="auto">
          <a:xfrm>
            <a:off x="1274763" y="617538"/>
            <a:ext cx="4779962" cy="3584575"/>
          </a:xfrm>
          <a:prstGeom prst="rect">
            <a:avLst/>
          </a:prstGeom>
          <a:solidFill>
            <a:srgbClr val="FFFFFF"/>
          </a:solidFill>
          <a:ln>
            <a:solidFill>
              <a:srgbClr val="000000"/>
            </a:solidFill>
            <a:miter lim="800000"/>
            <a:headEnd/>
            <a:tailEnd/>
          </a:ln>
        </p:spPr>
      </p:sp>
      <p:sp>
        <p:nvSpPr>
          <p:cNvPr id="1985539" name="Rectangle 3"/>
          <p:cNvSpPr>
            <a:spLocks noGrp="1" noChangeArrowheads="1"/>
          </p:cNvSpPr>
          <p:nvPr>
            <p:ph type="body" idx="1"/>
          </p:nvPr>
        </p:nvSpPr>
        <p:spPr bwMode="auto">
          <a:xfrm>
            <a:off x="550625" y="4559916"/>
            <a:ext cx="6303242" cy="4320867"/>
          </a:xfrm>
          <a:prstGeom prst="rect">
            <a:avLst/>
          </a:prstGeom>
          <a:solidFill>
            <a:srgbClr val="FFFFFF"/>
          </a:solidFill>
          <a:ln>
            <a:solidFill>
              <a:srgbClr val="000000"/>
            </a:solidFill>
            <a:miter lim="800000"/>
            <a:headEnd/>
            <a:tailEnd/>
          </a:ln>
        </p:spPr>
        <p:txBody>
          <a:bodyPr lIns="96647" tIns="48323" rIns="96647" bIns="48323">
            <a:prstTxWarp prst="textNoShape">
              <a:avLst/>
            </a:prstTxWarp>
          </a:bodyPr>
          <a:lstStyle/>
          <a:p>
            <a:r>
              <a:rPr lang="en-US" dirty="0" smtClean="0"/>
              <a:t>The 2</a:t>
            </a:r>
            <a:r>
              <a:rPr lang="en-US" baseline="30000" dirty="0" smtClean="0"/>
              <a:t>nd</a:t>
            </a:r>
            <a:r>
              <a:rPr lang="en-US" dirty="0" smtClean="0"/>
              <a:t> add instruction</a:t>
            </a:r>
            <a:r>
              <a:rPr lang="en-US" baseline="0" dirty="0" smtClean="0"/>
              <a:t> is not really part of the “pop.”</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1682" name="Rectangle 2"/>
          <p:cNvSpPr>
            <a:spLocks noGrp="1" noRot="1" noChangeAspect="1" noChangeArrowheads="1"/>
          </p:cNvSpPr>
          <p:nvPr>
            <p:ph type="sldImg"/>
          </p:nvPr>
        </p:nvSpPr>
        <p:spPr bwMode="auto">
          <a:xfrm>
            <a:off x="1274763" y="617538"/>
            <a:ext cx="4779962" cy="3584575"/>
          </a:xfrm>
          <a:prstGeom prst="rect">
            <a:avLst/>
          </a:prstGeom>
          <a:solidFill>
            <a:srgbClr val="FFFFFF"/>
          </a:solidFill>
          <a:ln>
            <a:solidFill>
              <a:srgbClr val="000000"/>
            </a:solidFill>
            <a:miter lim="800000"/>
            <a:headEnd/>
            <a:tailEnd/>
          </a:ln>
        </p:spPr>
      </p:sp>
      <p:sp>
        <p:nvSpPr>
          <p:cNvPr id="1991683" name="Rectangle 3"/>
          <p:cNvSpPr>
            <a:spLocks noGrp="1" noChangeArrowheads="1"/>
          </p:cNvSpPr>
          <p:nvPr>
            <p:ph type="body" idx="1"/>
          </p:nvPr>
        </p:nvSpPr>
        <p:spPr bwMode="auto">
          <a:xfrm>
            <a:off x="550625" y="4559916"/>
            <a:ext cx="6303242" cy="4320867"/>
          </a:xfrm>
          <a:prstGeom prst="rect">
            <a:avLst/>
          </a:prstGeom>
          <a:solidFill>
            <a:srgbClr val="FFFFFF"/>
          </a:solidFill>
          <a:ln>
            <a:solidFill>
              <a:srgbClr val="000000"/>
            </a:solidFill>
            <a:miter lim="800000"/>
            <a:headEnd/>
            <a:tailEnd/>
          </a:ln>
        </p:spPr>
        <p:txBody>
          <a:bodyPr lIns="96647" tIns="48323" rIns="96647" bIns="48323">
            <a:prstTxWarp prst="textNoShape">
              <a:avLst/>
            </a:prstTxWarp>
          </a:bodyPr>
          <a:lstStyle/>
          <a:p>
            <a:r>
              <a:rPr lang="en-US" dirty="0" smtClean="0"/>
              <a:t>Substitute the proper immediate for [framesize-4].</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Exact</a:t>
            </a:r>
            <a:r>
              <a:rPr lang="en-US" baseline="0" dirty="0" smtClean="0"/>
              <a:t> ordering of saved registers is up to you (make sure you keep track, though!).</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35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9090" name="Rectangle 2"/>
          <p:cNvSpPr>
            <a:spLocks noGrp="1" noRot="1" noChangeAspect="1" noChangeArrowheads="1"/>
          </p:cNvSpPr>
          <p:nvPr>
            <p:ph type="sldImg"/>
          </p:nvPr>
        </p:nvSpPr>
        <p:spPr bwMode="auto">
          <a:xfrm>
            <a:off x="1274763" y="617538"/>
            <a:ext cx="4779962" cy="3584575"/>
          </a:xfrm>
          <a:prstGeom prst="rect">
            <a:avLst/>
          </a:prstGeom>
          <a:solidFill>
            <a:srgbClr val="FFFFFF"/>
          </a:solidFill>
          <a:ln>
            <a:solidFill>
              <a:srgbClr val="000000"/>
            </a:solidFill>
            <a:miter lim="800000"/>
            <a:headEnd/>
            <a:tailEnd/>
          </a:ln>
        </p:spPr>
      </p:sp>
      <p:sp>
        <p:nvSpPr>
          <p:cNvPr id="2009091" name="Rectangle 3"/>
          <p:cNvSpPr>
            <a:spLocks noGrp="1" noChangeArrowheads="1"/>
          </p:cNvSpPr>
          <p:nvPr>
            <p:ph type="body" idx="1"/>
          </p:nvPr>
        </p:nvSpPr>
        <p:spPr bwMode="auto">
          <a:xfrm>
            <a:off x="550625" y="4559916"/>
            <a:ext cx="6303242" cy="4320867"/>
          </a:xfrm>
          <a:prstGeom prst="rect">
            <a:avLst/>
          </a:prstGeom>
          <a:solidFill>
            <a:srgbClr val="FFFFFF"/>
          </a:solidFill>
          <a:ln>
            <a:solidFill>
              <a:srgbClr val="000000"/>
            </a:solidFill>
            <a:miter lim="800000"/>
            <a:headEnd/>
            <a:tailEnd/>
          </a:ln>
        </p:spPr>
        <p:txBody>
          <a:bodyPr lIns="96647" tIns="48323" rIns="96647" bIns="48323">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1138" name="Rectangle 2"/>
          <p:cNvSpPr>
            <a:spLocks noGrp="1" noRot="1" noChangeAspect="1" noChangeArrowheads="1"/>
          </p:cNvSpPr>
          <p:nvPr>
            <p:ph type="sldImg"/>
          </p:nvPr>
        </p:nvSpPr>
        <p:spPr bwMode="auto">
          <a:xfrm>
            <a:off x="1274763" y="617538"/>
            <a:ext cx="4779962" cy="3584575"/>
          </a:xfrm>
          <a:prstGeom prst="rect">
            <a:avLst/>
          </a:prstGeom>
          <a:solidFill>
            <a:srgbClr val="FFFFFF"/>
          </a:solidFill>
          <a:ln>
            <a:solidFill>
              <a:srgbClr val="000000"/>
            </a:solidFill>
            <a:miter lim="800000"/>
            <a:headEnd/>
            <a:tailEnd/>
          </a:ln>
        </p:spPr>
      </p:sp>
      <p:sp>
        <p:nvSpPr>
          <p:cNvPr id="2011139" name="Rectangle 3"/>
          <p:cNvSpPr>
            <a:spLocks noGrp="1" noChangeArrowheads="1"/>
          </p:cNvSpPr>
          <p:nvPr>
            <p:ph type="body" idx="1"/>
          </p:nvPr>
        </p:nvSpPr>
        <p:spPr bwMode="auto">
          <a:xfrm>
            <a:off x="550625" y="4559916"/>
            <a:ext cx="6303242" cy="4320867"/>
          </a:xfrm>
          <a:prstGeom prst="rect">
            <a:avLst/>
          </a:prstGeom>
          <a:solidFill>
            <a:srgbClr val="FFFFFF"/>
          </a:solidFill>
          <a:ln>
            <a:solidFill>
              <a:srgbClr val="000000"/>
            </a:solidFill>
            <a:miter lim="800000"/>
            <a:headEnd/>
            <a:tailEnd/>
          </a:ln>
        </p:spPr>
        <p:txBody>
          <a:bodyPr lIns="96647" tIns="48323" rIns="96647" bIns="48323">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3186" name="Rectangle 2"/>
          <p:cNvSpPr>
            <a:spLocks noGrp="1" noRot="1" noChangeAspect="1" noChangeArrowheads="1"/>
          </p:cNvSpPr>
          <p:nvPr>
            <p:ph type="sldImg"/>
          </p:nvPr>
        </p:nvSpPr>
        <p:spPr bwMode="auto">
          <a:xfrm>
            <a:off x="1274763" y="617538"/>
            <a:ext cx="4779962" cy="3584575"/>
          </a:xfrm>
          <a:prstGeom prst="rect">
            <a:avLst/>
          </a:prstGeom>
          <a:solidFill>
            <a:srgbClr val="FFFFFF"/>
          </a:solidFill>
          <a:ln>
            <a:solidFill>
              <a:srgbClr val="000000"/>
            </a:solidFill>
            <a:miter lim="800000"/>
            <a:headEnd/>
            <a:tailEnd/>
          </a:ln>
        </p:spPr>
      </p:sp>
      <p:sp>
        <p:nvSpPr>
          <p:cNvPr id="2013187" name="Rectangle 3"/>
          <p:cNvSpPr>
            <a:spLocks noGrp="1" noChangeArrowheads="1"/>
          </p:cNvSpPr>
          <p:nvPr>
            <p:ph type="body" idx="1"/>
          </p:nvPr>
        </p:nvSpPr>
        <p:spPr bwMode="auto">
          <a:xfrm>
            <a:off x="550625" y="4559916"/>
            <a:ext cx="6303242" cy="4320867"/>
          </a:xfrm>
          <a:prstGeom prst="rect">
            <a:avLst/>
          </a:prstGeom>
          <a:solidFill>
            <a:srgbClr val="FFFFFF"/>
          </a:solidFill>
          <a:ln>
            <a:solidFill>
              <a:srgbClr val="000000"/>
            </a:solidFill>
            <a:miter lim="800000"/>
            <a:headEnd/>
            <a:tailEnd/>
          </a:ln>
        </p:spPr>
        <p:txBody>
          <a:bodyPr lIns="96647" tIns="48323" rIns="96647" bIns="48323">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5234" name="Rectangle 2"/>
          <p:cNvSpPr>
            <a:spLocks noGrp="1" noRot="1" noChangeAspect="1" noChangeArrowheads="1"/>
          </p:cNvSpPr>
          <p:nvPr>
            <p:ph type="sldImg"/>
          </p:nvPr>
        </p:nvSpPr>
        <p:spPr bwMode="auto">
          <a:xfrm>
            <a:off x="1274763" y="617538"/>
            <a:ext cx="4779962" cy="3584575"/>
          </a:xfrm>
          <a:prstGeom prst="rect">
            <a:avLst/>
          </a:prstGeom>
          <a:solidFill>
            <a:srgbClr val="FFFFFF"/>
          </a:solidFill>
          <a:ln>
            <a:solidFill>
              <a:srgbClr val="000000"/>
            </a:solidFill>
            <a:miter lim="800000"/>
            <a:headEnd/>
            <a:tailEnd/>
          </a:ln>
        </p:spPr>
      </p:sp>
      <p:sp>
        <p:nvSpPr>
          <p:cNvPr id="2015235" name="Rectangle 3"/>
          <p:cNvSpPr>
            <a:spLocks noGrp="1" noChangeArrowheads="1"/>
          </p:cNvSpPr>
          <p:nvPr>
            <p:ph type="body" idx="1"/>
          </p:nvPr>
        </p:nvSpPr>
        <p:spPr bwMode="auto">
          <a:xfrm>
            <a:off x="550625" y="4559916"/>
            <a:ext cx="6303242" cy="4320867"/>
          </a:xfrm>
          <a:prstGeom prst="rect">
            <a:avLst/>
          </a:prstGeom>
          <a:solidFill>
            <a:srgbClr val="FFFFFF"/>
          </a:solidFill>
          <a:ln>
            <a:solidFill>
              <a:srgbClr val="000000"/>
            </a:solidFill>
            <a:miter lim="800000"/>
            <a:headEnd/>
            <a:tailEnd/>
          </a:ln>
        </p:spPr>
        <p:txBody>
          <a:bodyPr lIns="96647" tIns="48323" rIns="96647" bIns="48323">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Recall:  memory is MUCH</a:t>
            </a:r>
            <a:r>
              <a:rPr lang="en-US" baseline="0" dirty="0" smtClean="0"/>
              <a:t> slower than registers.</a:t>
            </a:r>
          </a:p>
          <a:p>
            <a:r>
              <a:rPr lang="en-US" baseline="0" dirty="0" smtClean="0"/>
              <a:t>The more you know about the internals of the other functions you call, the more you can get away with (e.g. using temporary registers that you know the other functions don’t use, so you don’t bother saving them across function calls).</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44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this the only way to write out this function?</a:t>
            </a:r>
            <a:r>
              <a:rPr lang="en-US" baseline="0" dirty="0" smtClean="0"/>
              <a:t>  Of course not.</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4</a:t>
            </a:fld>
            <a:endParaRPr lang="en-US"/>
          </a:p>
        </p:txBody>
      </p:sp>
    </p:spTree>
    <p:extLst>
      <p:ext uri="{BB962C8B-B14F-4D97-AF65-F5344CB8AC3E}">
        <p14:creationId xmlns:p14="http://schemas.microsoft.com/office/powerpoint/2010/main" val="3406735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a:ln/>
        </p:spPr>
      </p:sp>
      <p:sp>
        <p:nvSpPr>
          <p:cNvPr id="54275" name="Notes Placeholder 2"/>
          <p:cNvSpPr>
            <a:spLocks noGrp="1"/>
          </p:cNvSpPr>
          <p:nvPr>
            <p:ph type="body" idx="1"/>
          </p:nvPr>
        </p:nvSpPr>
        <p:spPr>
          <a:noFill/>
          <a:ln/>
        </p:spPr>
        <p:txBody>
          <a:bodyPr/>
          <a:lstStyle/>
          <a:p>
            <a:endParaRPr lang="en-US" sz="1300" dirty="0">
              <a:solidFill>
                <a:schemeClr val="folHlink"/>
              </a:solidFill>
            </a:endParaRPr>
          </a:p>
        </p:txBody>
      </p:sp>
      <p:sp>
        <p:nvSpPr>
          <p:cNvPr id="54276" name="Slide Number Placeholder 3"/>
          <p:cNvSpPr>
            <a:spLocks noGrp="1"/>
          </p:cNvSpPr>
          <p:nvPr>
            <p:ph type="sldNum" sz="quarter" idx="5"/>
          </p:nvPr>
        </p:nvSpPr>
        <p:spPr>
          <a:noFill/>
        </p:spPr>
        <p:txBody>
          <a:bodyPr/>
          <a:lstStyle/>
          <a:p>
            <a:fld id="{537DDFC7-9B43-2649-94E0-7B41AD675C67}" type="slidenum">
              <a:rPr lang="en-US" smtClean="0">
                <a:solidFill>
                  <a:srgbClr val="000000"/>
                </a:solidFill>
              </a:rPr>
              <a:pPr/>
              <a:t>45</a:t>
            </a:fld>
            <a:endParaRPr lang="en-US" smtClean="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3730" name="Rectangle 2"/>
          <p:cNvSpPr>
            <a:spLocks noGrp="1" noRot="1" noChangeAspect="1" noChangeArrowheads="1"/>
          </p:cNvSpPr>
          <p:nvPr>
            <p:ph type="sldImg"/>
          </p:nvPr>
        </p:nvSpPr>
        <p:spPr bwMode="auto">
          <a:xfrm>
            <a:off x="1274763" y="617538"/>
            <a:ext cx="4779962" cy="3584575"/>
          </a:xfrm>
          <a:prstGeom prst="rect">
            <a:avLst/>
          </a:prstGeom>
          <a:solidFill>
            <a:srgbClr val="FFFFFF"/>
          </a:solidFill>
          <a:ln>
            <a:solidFill>
              <a:srgbClr val="000000"/>
            </a:solidFill>
            <a:miter lim="800000"/>
            <a:headEnd/>
            <a:tailEnd/>
          </a:ln>
        </p:spPr>
      </p:sp>
      <p:sp>
        <p:nvSpPr>
          <p:cNvPr id="1993731" name="Rectangle 3"/>
          <p:cNvSpPr>
            <a:spLocks noGrp="1" noChangeArrowheads="1"/>
          </p:cNvSpPr>
          <p:nvPr>
            <p:ph type="body" idx="1"/>
          </p:nvPr>
        </p:nvSpPr>
        <p:spPr bwMode="auto">
          <a:xfrm>
            <a:off x="550625" y="4559916"/>
            <a:ext cx="6303242" cy="4320867"/>
          </a:xfrm>
          <a:prstGeom prst="rect">
            <a:avLst/>
          </a:prstGeom>
          <a:solidFill>
            <a:srgbClr val="FFFFFF"/>
          </a:solidFill>
          <a:ln>
            <a:solidFill>
              <a:srgbClr val="000000"/>
            </a:solidFill>
            <a:miter lim="800000"/>
            <a:headEnd/>
            <a:tailEnd/>
          </a:ln>
        </p:spPr>
        <p:txBody>
          <a:bodyPr lIns="96647" tIns="48323" rIns="96647" bIns="48323">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Recall:  Stack grows</a:t>
            </a:r>
            <a:r>
              <a:rPr lang="en-US" baseline="0" dirty="0" smtClean="0"/>
              <a:t> downwards (decreasing addresses)</a:t>
            </a:r>
          </a:p>
          <a:p>
            <a:r>
              <a:rPr lang="en-US" baseline="0" dirty="0" smtClean="0"/>
              <a:t>Static Data starts at 0x1000 0000 and is of a fixed size.  The Heap starts immediately above that.</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53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550863" y="4559301"/>
            <a:ext cx="6303962" cy="4321175"/>
          </a:xfrm>
          <a:noFill/>
          <a:ln w="9525"/>
        </p:spPr>
        <p:txBody>
          <a:bodyPr lIns="95641" tIns="46982" rIns="95641" bIns="46982"/>
          <a:lstStyle/>
          <a:p>
            <a:endParaRPr lang="en-US"/>
          </a:p>
        </p:txBody>
      </p:sp>
      <p:sp>
        <p:nvSpPr>
          <p:cNvPr id="29699" name="Rectangle 3"/>
          <p:cNvSpPr>
            <a:spLocks noGrp="1" noRot="1" noChangeAspect="1" noChangeArrowheads="1"/>
          </p:cNvSpPr>
          <p:nvPr>
            <p:ph type="sldImg"/>
          </p:nvPr>
        </p:nvSpPr>
        <p:spPr>
          <a:xfrm>
            <a:off x="1273175" y="617538"/>
            <a:ext cx="4783138" cy="3586162"/>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2050" name="Rectangle 2"/>
          <p:cNvSpPr>
            <a:spLocks noGrp="1" noRot="1" noChangeAspect="1" noChangeArrowheads="1"/>
          </p:cNvSpPr>
          <p:nvPr>
            <p:ph type="sldImg"/>
          </p:nvPr>
        </p:nvSpPr>
        <p:spPr bwMode="auto">
          <a:xfrm>
            <a:off x="1274763" y="617538"/>
            <a:ext cx="4779962" cy="3584575"/>
          </a:xfrm>
          <a:prstGeom prst="rect">
            <a:avLst/>
          </a:prstGeom>
          <a:solidFill>
            <a:srgbClr val="FFFFFF"/>
          </a:solidFill>
          <a:ln>
            <a:solidFill>
              <a:srgbClr val="000000"/>
            </a:solidFill>
            <a:miter lim="800000"/>
            <a:headEnd/>
            <a:tailEnd/>
          </a:ln>
        </p:spPr>
      </p:sp>
      <p:sp>
        <p:nvSpPr>
          <p:cNvPr id="1922051" name="Rectangle 3"/>
          <p:cNvSpPr>
            <a:spLocks noGrp="1" noChangeArrowheads="1"/>
          </p:cNvSpPr>
          <p:nvPr>
            <p:ph type="body" idx="1"/>
          </p:nvPr>
        </p:nvSpPr>
        <p:spPr bwMode="auto">
          <a:xfrm>
            <a:off x="550625" y="4559916"/>
            <a:ext cx="6303242" cy="4320867"/>
          </a:xfrm>
          <a:prstGeom prst="rect">
            <a:avLst/>
          </a:prstGeom>
          <a:solidFill>
            <a:srgbClr val="FFFFFF"/>
          </a:solidFill>
          <a:ln>
            <a:solidFill>
              <a:srgbClr val="000000"/>
            </a:solidFill>
            <a:miter lim="800000"/>
            <a:headEnd/>
            <a:tailEnd/>
          </a:ln>
        </p:spPr>
        <p:txBody>
          <a:bodyPr lIns="96647" tIns="48323" rIns="96647" bIns="48323">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4338" name="Rectangle 2"/>
          <p:cNvSpPr>
            <a:spLocks noGrp="1" noRot="1" noChangeAspect="1" noChangeArrowheads="1"/>
          </p:cNvSpPr>
          <p:nvPr>
            <p:ph type="sldImg"/>
          </p:nvPr>
        </p:nvSpPr>
        <p:spPr bwMode="auto">
          <a:xfrm>
            <a:off x="1274763" y="617538"/>
            <a:ext cx="4779962" cy="3584575"/>
          </a:xfrm>
          <a:prstGeom prst="rect">
            <a:avLst/>
          </a:prstGeom>
          <a:solidFill>
            <a:srgbClr val="FFFFFF"/>
          </a:solidFill>
          <a:ln>
            <a:solidFill>
              <a:srgbClr val="000000"/>
            </a:solidFill>
            <a:miter lim="800000"/>
            <a:headEnd/>
            <a:tailEnd/>
          </a:ln>
        </p:spPr>
      </p:sp>
      <p:sp>
        <p:nvSpPr>
          <p:cNvPr id="1934339" name="Rectangle 3"/>
          <p:cNvSpPr>
            <a:spLocks noGrp="1" noChangeArrowheads="1"/>
          </p:cNvSpPr>
          <p:nvPr>
            <p:ph type="body" idx="1"/>
          </p:nvPr>
        </p:nvSpPr>
        <p:spPr bwMode="auto">
          <a:xfrm>
            <a:off x="550625" y="4559916"/>
            <a:ext cx="6303242" cy="4320867"/>
          </a:xfrm>
          <a:prstGeom prst="rect">
            <a:avLst/>
          </a:prstGeom>
          <a:solidFill>
            <a:srgbClr val="FFFFFF"/>
          </a:solidFill>
          <a:ln>
            <a:solidFill>
              <a:srgbClr val="000000"/>
            </a:solidFill>
            <a:miter lim="800000"/>
            <a:headEnd/>
            <a:tailEnd/>
          </a:ln>
        </p:spPr>
        <p:txBody>
          <a:bodyPr lIns="96647" tIns="48323" rIns="96647" bIns="48323">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a:ln/>
        </p:spPr>
      </p:sp>
      <p:sp>
        <p:nvSpPr>
          <p:cNvPr id="54275" name="Notes Placeholder 2"/>
          <p:cNvSpPr>
            <a:spLocks noGrp="1"/>
          </p:cNvSpPr>
          <p:nvPr>
            <p:ph type="body" idx="1"/>
          </p:nvPr>
        </p:nvSpPr>
        <p:spPr>
          <a:noFill/>
          <a:ln/>
        </p:spPr>
        <p:txBody>
          <a:bodyPr/>
          <a:lstStyle/>
          <a:p>
            <a:endParaRPr lang="en-US" dirty="0" smtClean="0">
              <a:latin typeface="Arial" pitchFamily="1" charset="0"/>
              <a:ea typeface="ＭＳ Ｐゴシック" pitchFamily="1" charset="-128"/>
              <a:cs typeface="ＭＳ Ｐゴシック" pitchFamily="1" charset="-128"/>
            </a:endParaRPr>
          </a:p>
        </p:txBody>
      </p:sp>
      <p:sp>
        <p:nvSpPr>
          <p:cNvPr id="54276" name="Slide Number Placeholder 3"/>
          <p:cNvSpPr>
            <a:spLocks noGrp="1"/>
          </p:cNvSpPr>
          <p:nvPr>
            <p:ph type="sldNum" sz="quarter" idx="5"/>
          </p:nvPr>
        </p:nvSpPr>
        <p:spPr>
          <a:noFill/>
        </p:spPr>
        <p:txBody>
          <a:bodyPr/>
          <a:lstStyle/>
          <a:p>
            <a:fld id="{537DDFC7-9B43-2649-94E0-7B41AD675C67}" type="slidenum">
              <a:rPr lang="en-US" smtClean="0">
                <a:solidFill>
                  <a:srgbClr val="000000"/>
                </a:solidFill>
              </a:rPr>
              <a:pPr/>
              <a:t>12</a:t>
            </a:fld>
            <a:endParaRPr lang="en-US"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274763" y="614363"/>
            <a:ext cx="4784725" cy="3589337"/>
          </a:xfrm>
          <a:solidFill>
            <a:srgbClr val="FFFFFF"/>
          </a:solidFill>
          <a:ln>
            <a:solidFill>
              <a:srgbClr val="000000"/>
            </a:solidFill>
          </a:ln>
        </p:spPr>
      </p:sp>
      <p:sp>
        <p:nvSpPr>
          <p:cNvPr id="50179" name="Rectangle 3"/>
          <p:cNvSpPr>
            <a:spLocks noGrp="1" noChangeArrowheads="1"/>
          </p:cNvSpPr>
          <p:nvPr>
            <p:ph type="body" idx="1"/>
          </p:nvPr>
        </p:nvSpPr>
        <p:spPr>
          <a:xfrm>
            <a:off x="548640" y="4560037"/>
            <a:ext cx="6306035" cy="4320293"/>
          </a:xfrm>
          <a:solidFill>
            <a:srgbClr val="FFFFFF"/>
          </a:solidFill>
          <a:ln>
            <a:solidFill>
              <a:srgbClr val="000000"/>
            </a:solidFill>
          </a:ln>
        </p:spPr>
        <p:txBody>
          <a:bodyPr lIns="96642" tIns="48320" rIns="96642" bIns="48320"/>
          <a:lstStyle/>
          <a:p>
            <a:endParaRPr lang="en-US" smtClean="0">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23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5058" name="Rectangle 2"/>
          <p:cNvSpPr>
            <a:spLocks noGrp="1" noRot="1" noChangeAspect="1" noChangeArrowheads="1"/>
          </p:cNvSpPr>
          <p:nvPr>
            <p:ph type="sldImg"/>
          </p:nvPr>
        </p:nvSpPr>
        <p:spPr bwMode="auto">
          <a:xfrm>
            <a:off x="1274763" y="617538"/>
            <a:ext cx="4779962" cy="3584575"/>
          </a:xfrm>
          <a:prstGeom prst="rect">
            <a:avLst/>
          </a:prstGeom>
          <a:solidFill>
            <a:srgbClr val="FFFFFF"/>
          </a:solidFill>
          <a:ln>
            <a:solidFill>
              <a:srgbClr val="000000"/>
            </a:solidFill>
            <a:miter lim="800000"/>
            <a:headEnd/>
            <a:tailEnd/>
          </a:ln>
        </p:spPr>
      </p:sp>
      <p:sp>
        <p:nvSpPr>
          <p:cNvPr id="1965059" name="Rectangle 3"/>
          <p:cNvSpPr>
            <a:spLocks noGrp="1" noChangeArrowheads="1"/>
          </p:cNvSpPr>
          <p:nvPr>
            <p:ph type="body" idx="1"/>
          </p:nvPr>
        </p:nvSpPr>
        <p:spPr bwMode="auto">
          <a:xfrm>
            <a:off x="550625" y="4559916"/>
            <a:ext cx="6303242" cy="4320867"/>
          </a:xfrm>
          <a:prstGeom prst="rect">
            <a:avLst/>
          </a:prstGeom>
          <a:solidFill>
            <a:srgbClr val="FFFFFF"/>
          </a:solidFill>
          <a:ln>
            <a:solidFill>
              <a:srgbClr val="000000"/>
            </a:solidFill>
            <a:miter lim="800000"/>
            <a:headEnd/>
            <a:tailEnd/>
          </a:ln>
        </p:spPr>
        <p:txBody>
          <a:bodyPr lIns="96647" tIns="48323" rIns="96647" bIns="48323">
            <a:prstTxWarp prst="textNoShape">
              <a:avLst/>
            </a:prstTxWarp>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nvGraphicFramePr>
        <p:xfrm>
          <a:off x="0" y="6781800"/>
          <a:ext cx="9144000" cy="87313"/>
        </p:xfrm>
        <a:graphic>
          <a:graphicData uri="http://schemas.openxmlformats.org/presentationml/2006/ole">
            <mc:AlternateContent xmlns:mc="http://schemas.openxmlformats.org/markup-compatibility/2006">
              <mc:Choice xmlns:v="urn:schemas-microsoft-com:vml" Requires="v">
                <p:oleObj spid="_x0000_s2058" name="Image" r:id="rId3" imgW="10057143" imgH="1269841" progId="">
                  <p:embed/>
                </p:oleObj>
              </mc:Choice>
              <mc:Fallback>
                <p:oleObj name="Image" r:id="rId3" imgW="10057143" imgH="1269841" progId="">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1800"/>
                        <a:ext cx="9144000" cy="8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3" name="Picture 8"/>
          <p:cNvPicPr>
            <a:picLocks noChangeAspect="1"/>
          </p:cNvPicPr>
          <p:nvPr userDrawn="1"/>
        </p:nvPicPr>
        <p:blipFill>
          <a:blip r:embed="rId5" cstate="print"/>
          <a:srcRect/>
          <a:stretch>
            <a:fillRect/>
          </a:stretch>
        </p:blipFill>
        <p:spPr bwMode="auto">
          <a:xfrm>
            <a:off x="8153400" y="0"/>
            <a:ext cx="990600" cy="788988"/>
          </a:xfrm>
          <a:prstGeom prst="rect">
            <a:avLst/>
          </a:prstGeom>
          <a:noFill/>
          <a:ln w="9525">
            <a:noFill/>
            <a:miter lim="800000"/>
            <a:headEnd/>
            <a:tailEnd/>
          </a:ln>
        </p:spPr>
      </p:pic>
      <p:pic>
        <p:nvPicPr>
          <p:cNvPr id="4" name="Picture 9"/>
          <p:cNvPicPr>
            <a:picLocks noChangeAspect="1"/>
          </p:cNvPicPr>
          <p:nvPr userDrawn="1"/>
        </p:nvPicPr>
        <p:blipFill>
          <a:blip r:embed="rId6" cstate="print"/>
          <a:srcRect/>
          <a:stretch>
            <a:fillRect/>
          </a:stretch>
        </p:blipFill>
        <p:spPr bwMode="auto">
          <a:xfrm>
            <a:off x="8153400" y="831850"/>
            <a:ext cx="990600" cy="412750"/>
          </a:xfrm>
          <a:prstGeom prst="rect">
            <a:avLst/>
          </a:prstGeom>
          <a:noFill/>
          <a:ln w="9525">
            <a:noFill/>
            <a:miter lim="800000"/>
            <a:headEnd/>
            <a:tailEnd/>
          </a:ln>
        </p:spPr>
      </p:pic>
      <p:sp>
        <p:nvSpPr>
          <p:cNvPr id="5" name="Slide Number Placeholder 3"/>
          <p:cNvSpPr>
            <a:spLocks noGrp="1"/>
          </p:cNvSpPr>
          <p:nvPr>
            <p:ph type="sldNum" sz="quarter" idx="10"/>
          </p:nvPr>
        </p:nvSpPr>
        <p:spPr/>
        <p:txBody>
          <a:bodyPr/>
          <a:lstStyle>
            <a:lvl1pPr>
              <a:defRPr/>
            </a:lvl1pPr>
          </a:lstStyle>
          <a:p>
            <a:pPr>
              <a:defRPr/>
            </a:pPr>
            <a:fld id="{845CF6B1-C410-DE41-99C1-A52DCD7C2094}" type="slidenum">
              <a:rPr lang="en-US"/>
              <a:pPr>
                <a:defRPr/>
              </a:pPr>
              <a:t>‹#›</a:t>
            </a:fld>
            <a:endParaRPr lang="en-US" dirty="0"/>
          </a:p>
        </p:txBody>
      </p:sp>
    </p:spTree>
    <p:extLst>
      <p:ext uri="{BB962C8B-B14F-4D97-AF65-F5344CB8AC3E}">
        <p14:creationId xmlns:p14="http://schemas.microsoft.com/office/powerpoint/2010/main" val="3331674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6/26/2012</a:t>
            </a:r>
            <a:endParaRPr lang="en-US"/>
          </a:p>
        </p:txBody>
      </p:sp>
      <p:sp>
        <p:nvSpPr>
          <p:cNvPr id="6" name="Footer Placeholder 5"/>
          <p:cNvSpPr>
            <a:spLocks noGrp="1"/>
          </p:cNvSpPr>
          <p:nvPr>
            <p:ph type="ftr" sz="quarter" idx="11"/>
          </p:nvPr>
        </p:nvSpPr>
        <p:spPr/>
        <p:txBody>
          <a:bodyPr/>
          <a:lstStyle/>
          <a:p>
            <a:r>
              <a:rPr lang="en-US" smtClean="0"/>
              <a:t>Summer 2012 -- Lecture #6</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6/26/2012</a:t>
            </a:r>
            <a:endParaRPr lang="en-US"/>
          </a:p>
        </p:txBody>
      </p:sp>
      <p:sp>
        <p:nvSpPr>
          <p:cNvPr id="8" name="Footer Placeholder 7"/>
          <p:cNvSpPr>
            <a:spLocks noGrp="1"/>
          </p:cNvSpPr>
          <p:nvPr>
            <p:ph type="ftr" sz="quarter" idx="11"/>
          </p:nvPr>
        </p:nvSpPr>
        <p:spPr/>
        <p:txBody>
          <a:bodyPr/>
          <a:lstStyle/>
          <a:p>
            <a:r>
              <a:rPr lang="en-US" smtClean="0"/>
              <a:t>Summer 2012 -- Lecture #6</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6/26/2012</a:t>
            </a:r>
            <a:endParaRPr lang="en-US"/>
          </a:p>
        </p:txBody>
      </p:sp>
      <p:sp>
        <p:nvSpPr>
          <p:cNvPr id="4" name="Footer Placeholder 3"/>
          <p:cNvSpPr>
            <a:spLocks noGrp="1"/>
          </p:cNvSpPr>
          <p:nvPr>
            <p:ph type="ftr" sz="quarter" idx="11"/>
          </p:nvPr>
        </p:nvSpPr>
        <p:spPr/>
        <p:txBody>
          <a:bodyPr/>
          <a:lstStyle/>
          <a:p>
            <a:r>
              <a:rPr lang="en-US" smtClean="0"/>
              <a:t>Summer 2012 -- Lecture #6</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6/26/2012</a:t>
            </a:r>
            <a:endParaRPr lang="en-US"/>
          </a:p>
        </p:txBody>
      </p:sp>
      <p:sp>
        <p:nvSpPr>
          <p:cNvPr id="3" name="Footer Placeholder 2"/>
          <p:cNvSpPr>
            <a:spLocks noGrp="1"/>
          </p:cNvSpPr>
          <p:nvPr>
            <p:ph type="ftr" sz="quarter" idx="11"/>
          </p:nvPr>
        </p:nvSpPr>
        <p:spPr/>
        <p:txBody>
          <a:bodyPr/>
          <a:lstStyle/>
          <a:p>
            <a:r>
              <a:rPr lang="en-US" smtClean="0"/>
              <a:t>Summer 2012 -- Lecture #6</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6/26/2012</a:t>
            </a:r>
            <a:endParaRPr lang="en-US"/>
          </a:p>
        </p:txBody>
      </p:sp>
      <p:sp>
        <p:nvSpPr>
          <p:cNvPr id="6" name="Footer Placeholder 5"/>
          <p:cNvSpPr>
            <a:spLocks noGrp="1"/>
          </p:cNvSpPr>
          <p:nvPr>
            <p:ph type="ftr" sz="quarter" idx="11"/>
          </p:nvPr>
        </p:nvSpPr>
        <p:spPr/>
        <p:txBody>
          <a:bodyPr/>
          <a:lstStyle/>
          <a:p>
            <a:r>
              <a:rPr lang="en-US" smtClean="0"/>
              <a:t>Summer 2012 -- Lecture #6</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6/26/2012</a:t>
            </a:r>
            <a:endParaRPr lang="en-US"/>
          </a:p>
        </p:txBody>
      </p:sp>
      <p:sp>
        <p:nvSpPr>
          <p:cNvPr id="6" name="Footer Placeholder 5"/>
          <p:cNvSpPr>
            <a:spLocks noGrp="1"/>
          </p:cNvSpPr>
          <p:nvPr>
            <p:ph type="ftr" sz="quarter" idx="11"/>
          </p:nvPr>
        </p:nvSpPr>
        <p:spPr/>
        <p:txBody>
          <a:bodyPr/>
          <a:lstStyle/>
          <a:p>
            <a:r>
              <a:rPr lang="en-US" smtClean="0"/>
              <a:t>Summer 2012 -- Lecture #6</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6/26/2012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Summer 2012 -- Lecture #6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n.wikipedia.org/wiki/MIPS_architectur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 y="3895725"/>
            <a:ext cx="9144000" cy="1752600"/>
          </a:xfrm>
        </p:spPr>
        <p:txBody>
          <a:bodyPr>
            <a:normAutofit/>
          </a:bodyPr>
          <a:lstStyle/>
          <a:p>
            <a:endParaRPr lang="en-US" dirty="0" smtClean="0"/>
          </a:p>
          <a:p>
            <a:endParaRPr lang="en-US" dirty="0"/>
          </a:p>
          <a:p>
            <a:r>
              <a:rPr lang="en-US" b="1" dirty="0" smtClean="0">
                <a:solidFill>
                  <a:schemeClr val="tx1"/>
                </a:solidFill>
              </a:rPr>
              <a:t>Instructor:</a:t>
            </a:r>
            <a:r>
              <a:rPr lang="en-US" dirty="0" smtClean="0">
                <a:solidFill>
                  <a:schemeClr val="tx1"/>
                </a:solidFill>
              </a:rPr>
              <a:t>  Justin Hsia</a:t>
            </a:r>
          </a:p>
        </p:txBody>
      </p:sp>
      <p:sp>
        <p:nvSpPr>
          <p:cNvPr id="9" name="Date Placeholder 8"/>
          <p:cNvSpPr>
            <a:spLocks noGrp="1"/>
          </p:cNvSpPr>
          <p:nvPr>
            <p:ph type="dt" sz="half" idx="10"/>
          </p:nvPr>
        </p:nvSpPr>
        <p:spPr/>
        <p:txBody>
          <a:bodyPr/>
          <a:lstStyle/>
          <a:p>
            <a:r>
              <a:rPr lang="en-US" smtClean="0">
                <a:latin typeface="+mj-lt"/>
              </a:rPr>
              <a:t>6/26/2012</a:t>
            </a:r>
            <a:endParaRPr lang="en-US" dirty="0">
              <a:latin typeface="+mj-lt"/>
            </a:endParaRPr>
          </a:p>
        </p:txBody>
      </p:sp>
      <p:sp>
        <p:nvSpPr>
          <p:cNvPr id="8" name="Footer Placeholder 7"/>
          <p:cNvSpPr>
            <a:spLocks noGrp="1"/>
          </p:cNvSpPr>
          <p:nvPr>
            <p:ph type="ftr" sz="quarter" idx="11"/>
          </p:nvPr>
        </p:nvSpPr>
        <p:spPr/>
        <p:txBody>
          <a:bodyPr/>
          <a:lstStyle/>
          <a:p>
            <a:r>
              <a:rPr lang="en-US" smtClean="0">
                <a:latin typeface="+mj-lt"/>
              </a:rPr>
              <a:t>Summer 2012 -- Lecture #6</a:t>
            </a:r>
            <a:endParaRPr lang="en-US" dirty="0">
              <a:latin typeface="+mj-lt"/>
            </a:endParaRPr>
          </a:p>
        </p:txBody>
      </p:sp>
      <p:sp>
        <p:nvSpPr>
          <p:cNvPr id="4" name="Slide Number Placeholder 3"/>
          <p:cNvSpPr>
            <a:spLocks noGrp="1"/>
          </p:cNvSpPr>
          <p:nvPr>
            <p:ph type="sldNum" sz="quarter" idx="12"/>
          </p:nvPr>
        </p:nvSpPr>
        <p:spPr/>
        <p:txBody>
          <a:bodyPr/>
          <a:lstStyle/>
          <a:p>
            <a:fld id="{F4BA2A7E-5181-A840-825F-018EFA86BC7E}" type="slidenum">
              <a:rPr lang="en-US" smtClean="0">
                <a:latin typeface="+mj-lt"/>
              </a:rPr>
              <a:pPr/>
              <a:t>1</a:t>
            </a:fld>
            <a:endParaRPr lang="en-US" dirty="0">
              <a:latin typeface="+mj-lt"/>
            </a:endParaRPr>
          </a:p>
        </p:txBody>
      </p:sp>
      <p:sp>
        <p:nvSpPr>
          <p:cNvPr id="7" name="Title 1"/>
          <p:cNvSpPr txBox="1">
            <a:spLocks/>
          </p:cNvSpPr>
          <p:nvPr/>
        </p:nvSpPr>
        <p:spPr>
          <a:xfrm>
            <a:off x="0" y="558800"/>
            <a:ext cx="9144000" cy="4492171"/>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rgbClr val="FF0000"/>
                </a:solidFill>
                <a:latin typeface="+mj-lt"/>
                <a:ea typeface="+mj-ea"/>
                <a:cs typeface="+mj-cs"/>
              </a:defRPr>
            </a:lvl1pPr>
          </a:lstStyle>
          <a:p>
            <a:r>
              <a:rPr lang="en-US" dirty="0" smtClean="0">
                <a:solidFill>
                  <a:schemeClr val="accent1"/>
                </a:solidFill>
              </a:rPr>
              <a:t>CS 61C: Great Ideas in </a:t>
            </a:r>
            <a:br>
              <a:rPr lang="en-US" dirty="0" smtClean="0">
                <a:solidFill>
                  <a:schemeClr val="accent1"/>
                </a:solidFill>
              </a:rPr>
            </a:br>
            <a:r>
              <a:rPr lang="en-US" dirty="0" smtClean="0">
                <a:solidFill>
                  <a:schemeClr val="accent1"/>
                </a:solidFill>
              </a:rPr>
              <a:t>Computer Architecture</a:t>
            </a:r>
            <a:r>
              <a:rPr lang="en-US" sz="3556" dirty="0" smtClean="0"/>
              <a:t/>
            </a:r>
            <a:br>
              <a:rPr lang="en-US" sz="3556" dirty="0" smtClean="0"/>
            </a:br>
            <a:endParaRPr lang="en-US" sz="3556" dirty="0" smtClean="0"/>
          </a:p>
          <a:p>
            <a:pPr>
              <a:spcBef>
                <a:spcPts val="3000"/>
              </a:spcBef>
            </a:pPr>
            <a:r>
              <a:rPr lang="en-US" dirty="0" smtClean="0"/>
              <a:t> </a:t>
            </a:r>
            <a:r>
              <a:rPr lang="en-US" i="1" dirty="0" smtClean="0"/>
              <a:t>More MIPS,</a:t>
            </a:r>
          </a:p>
          <a:p>
            <a:r>
              <a:rPr lang="en-US" i="1" dirty="0" smtClean="0"/>
              <a:t>MIPS Functions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solidFill>
              </a:rPr>
              <a:t>Immediates</a:t>
            </a:r>
            <a:r>
              <a:rPr lang="en-US" dirty="0" smtClean="0">
                <a:solidFill>
                  <a:schemeClr val="accent1"/>
                </a:solidFill>
              </a:rPr>
              <a:t> in Inequalities</a:t>
            </a:r>
            <a:endParaRPr lang="en-US" dirty="0">
              <a:solidFill>
                <a:schemeClr val="accent1"/>
              </a:solidFill>
            </a:endParaRPr>
          </a:p>
        </p:txBody>
      </p:sp>
      <p:sp>
        <p:nvSpPr>
          <p:cNvPr id="3" name="Content Placeholder 2"/>
          <p:cNvSpPr>
            <a:spLocks noGrp="1"/>
          </p:cNvSpPr>
          <p:nvPr>
            <p:ph idx="1"/>
          </p:nvPr>
        </p:nvSpPr>
        <p:spPr>
          <a:xfrm>
            <a:off x="457200" y="1600200"/>
            <a:ext cx="8229600" cy="4935682"/>
          </a:xfrm>
        </p:spPr>
        <p:txBody>
          <a:bodyPr>
            <a:normAutofit/>
          </a:bodyPr>
          <a:lstStyle/>
          <a:p>
            <a:r>
              <a:rPr lang="en-US" dirty="0" smtClean="0"/>
              <a:t>Three variants of </a:t>
            </a:r>
            <a:r>
              <a:rPr lang="en-US" sz="3000" dirty="0" err="1" smtClean="0">
                <a:latin typeface="Courier New" pitchFamily="49" charset="0"/>
                <a:cs typeface="Courier New" pitchFamily="49" charset="0"/>
              </a:rPr>
              <a:t>slt</a:t>
            </a:r>
            <a:r>
              <a:rPr lang="en-US" dirty="0" smtClean="0"/>
              <a:t>:</a:t>
            </a:r>
          </a:p>
          <a:p>
            <a:pPr lvl="1"/>
            <a:r>
              <a:rPr lang="en-US" sz="2600" dirty="0" err="1" smtClean="0">
                <a:solidFill>
                  <a:srgbClr val="FF0000"/>
                </a:solidFill>
                <a:latin typeface="Courier New" pitchFamily="49" charset="0"/>
                <a:cs typeface="Courier New" pitchFamily="49" charset="0"/>
              </a:rPr>
              <a:t>sltu</a:t>
            </a:r>
            <a:r>
              <a:rPr lang="en-US" sz="2600" dirty="0" smtClean="0">
                <a:latin typeface="Courier New" pitchFamily="49" charset="0"/>
                <a:cs typeface="Courier New" pitchFamily="49" charset="0"/>
              </a:rPr>
              <a:t>  dst,src1,src2</a:t>
            </a:r>
            <a:r>
              <a:rPr lang="en-US" dirty="0" smtClean="0"/>
              <a:t>: unsigned comparison</a:t>
            </a:r>
          </a:p>
          <a:p>
            <a:pPr lvl="1"/>
            <a:r>
              <a:rPr lang="en-US" sz="2600" dirty="0" err="1" smtClean="0">
                <a:solidFill>
                  <a:srgbClr val="FF0000"/>
                </a:solidFill>
                <a:latin typeface="Courier New" pitchFamily="49" charset="0"/>
                <a:cs typeface="Courier New" pitchFamily="49" charset="0"/>
              </a:rPr>
              <a:t>slti</a:t>
            </a: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dst,src,imm</a:t>
            </a:r>
            <a:r>
              <a:rPr lang="en-US" dirty="0" smtClean="0">
                <a:latin typeface="+mj-lt"/>
                <a:cs typeface="Courier New" pitchFamily="49" charset="0"/>
              </a:rPr>
              <a:t>:</a:t>
            </a:r>
            <a:r>
              <a:rPr lang="en-US" dirty="0" smtClean="0"/>
              <a:t> compare against constant</a:t>
            </a:r>
          </a:p>
          <a:p>
            <a:pPr lvl="1"/>
            <a:r>
              <a:rPr lang="en-US" sz="2600" dirty="0" err="1" smtClean="0">
                <a:solidFill>
                  <a:srgbClr val="FF0000"/>
                </a:solidFill>
                <a:latin typeface="Courier New" pitchFamily="49" charset="0"/>
                <a:cs typeface="Courier New" pitchFamily="49" charset="0"/>
              </a:rPr>
              <a:t>sltiu</a:t>
            </a: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dst,src,imm</a:t>
            </a:r>
            <a:r>
              <a:rPr lang="en-US" dirty="0" smtClean="0"/>
              <a:t>: unsigned comparison against constant</a:t>
            </a:r>
          </a:p>
          <a:p>
            <a:r>
              <a:rPr lang="en-US" dirty="0" smtClean="0"/>
              <a:t>Example:</a:t>
            </a:r>
          </a:p>
          <a:p>
            <a:pPr marL="0" indent="0">
              <a:buNone/>
            </a:pPr>
            <a:r>
              <a:rPr lang="en-US" sz="2800" dirty="0" smtClean="0">
                <a:latin typeface="Courier New" pitchFamily="49" charset="0"/>
                <a:cs typeface="Courier New" pitchFamily="49" charset="0"/>
              </a:rPr>
              <a:t>    addi  $s0,$0,-1  # $s0=0xFFFFFFFF</a:t>
            </a:r>
          </a:p>
          <a:p>
            <a:pPr marL="0" indent="0">
              <a:buNone/>
            </a:pPr>
            <a:r>
              <a:rPr lang="en-US" sz="2800" dirty="0">
                <a:latin typeface="Courier New" pitchFamily="49" charset="0"/>
                <a:cs typeface="Courier New" pitchFamily="49" charset="0"/>
              </a:rPr>
              <a:t> </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slti</a:t>
            </a:r>
            <a:r>
              <a:rPr lang="en-US" sz="2800" dirty="0" smtClean="0">
                <a:latin typeface="Courier New" pitchFamily="49" charset="0"/>
                <a:cs typeface="Courier New" pitchFamily="49" charset="0"/>
              </a:rPr>
              <a:t>  $t0,$s0,1</a:t>
            </a:r>
            <a:r>
              <a:rPr lang="en-US" sz="2800" dirty="0" smtClean="0">
                <a:solidFill>
                  <a:schemeClr val="bg1"/>
                </a:solidFill>
                <a:latin typeface="Courier New" pitchFamily="49" charset="0"/>
                <a:cs typeface="Courier New" pitchFamily="49" charset="0"/>
              </a:rPr>
              <a:t>  # $t0=1</a:t>
            </a:r>
          </a:p>
          <a:p>
            <a:pPr marL="0" indent="0">
              <a:buNone/>
            </a:pPr>
            <a:r>
              <a:rPr lang="en-US" sz="2800" dirty="0">
                <a:latin typeface="Courier New" pitchFamily="49" charset="0"/>
                <a:cs typeface="Courier New" pitchFamily="49" charset="0"/>
              </a:rPr>
              <a:t> </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sltiu</a:t>
            </a:r>
            <a:r>
              <a:rPr lang="en-US" sz="2800" dirty="0" smtClean="0">
                <a:latin typeface="Courier New" pitchFamily="49" charset="0"/>
                <a:cs typeface="Courier New" pitchFamily="49" charset="0"/>
              </a:rPr>
              <a:t> $t1,$s0,1</a:t>
            </a:r>
            <a:r>
              <a:rPr lang="en-US" sz="2800" dirty="0" smtClean="0">
                <a:solidFill>
                  <a:schemeClr val="bg1"/>
                </a:solidFill>
                <a:latin typeface="Courier New" pitchFamily="49" charset="0"/>
                <a:cs typeface="Courier New" pitchFamily="49" charset="0"/>
              </a:rPr>
              <a:t>  # $t1=0</a:t>
            </a: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10</a:t>
            </a:fld>
            <a:endParaRPr lang="en-US"/>
          </a:p>
        </p:txBody>
      </p:sp>
      <p:sp>
        <p:nvSpPr>
          <p:cNvPr id="7" name="TextBox 6"/>
          <p:cNvSpPr txBox="1"/>
          <p:nvPr/>
        </p:nvSpPr>
        <p:spPr>
          <a:xfrm>
            <a:off x="4925291" y="5226628"/>
            <a:ext cx="2264822" cy="1040285"/>
          </a:xfrm>
          <a:prstGeom prst="rect">
            <a:avLst/>
          </a:prstGeom>
          <a:noFill/>
        </p:spPr>
        <p:txBody>
          <a:bodyPr wrap="square" rtlCol="0">
            <a:spAutoFit/>
          </a:bodyPr>
          <a:lstStyle/>
          <a:p>
            <a:pPr>
              <a:lnSpc>
                <a:spcPct val="110000"/>
              </a:lnSpc>
            </a:pPr>
            <a:r>
              <a:rPr lang="en-US" sz="2800" dirty="0">
                <a:latin typeface="Courier New" pitchFamily="49" charset="0"/>
                <a:cs typeface="Courier New" pitchFamily="49" charset="0"/>
              </a:rPr>
              <a:t># $</a:t>
            </a:r>
            <a:r>
              <a:rPr lang="en-US" sz="2800" dirty="0" smtClean="0">
                <a:latin typeface="Courier New" pitchFamily="49" charset="0"/>
                <a:cs typeface="Courier New" pitchFamily="49" charset="0"/>
              </a:rPr>
              <a:t>t0=1</a:t>
            </a:r>
          </a:p>
          <a:p>
            <a:pPr>
              <a:lnSpc>
                <a:spcPct val="110000"/>
              </a:lnSpc>
            </a:pPr>
            <a:r>
              <a:rPr lang="en-US" sz="2800" dirty="0">
                <a:latin typeface="Courier New" pitchFamily="49" charset="0"/>
                <a:cs typeface="Courier New" pitchFamily="49" charset="0"/>
              </a:rPr>
              <a:t># $</a:t>
            </a:r>
            <a:r>
              <a:rPr lang="en-US" sz="2800" dirty="0" smtClean="0">
                <a:latin typeface="Courier New" pitchFamily="49" charset="0"/>
                <a:cs typeface="Courier New" pitchFamily="49" charset="0"/>
              </a:rPr>
              <a:t>t1=0</a:t>
            </a:r>
            <a:endParaRPr lang="en-US" sz="2800" dirty="0"/>
          </a:p>
        </p:txBody>
      </p:sp>
    </p:spTree>
    <p:extLst>
      <p:ext uri="{BB962C8B-B14F-4D97-AF65-F5344CB8AC3E}">
        <p14:creationId xmlns:p14="http://schemas.microsoft.com/office/powerpoint/2010/main" val="226168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solidFill>
                  <a:schemeClr val="accent1"/>
                </a:solidFill>
              </a:rPr>
              <a:t>Aside:  MIPS Signed vs. Unsigned</a:t>
            </a:r>
            <a:endParaRPr lang="en-US" dirty="0">
              <a:solidFill>
                <a:schemeClr val="accent1"/>
              </a:solidFill>
            </a:endParaRPr>
          </a:p>
        </p:txBody>
      </p:sp>
      <p:sp>
        <p:nvSpPr>
          <p:cNvPr id="1933315" name="Rectangle 3"/>
          <p:cNvSpPr>
            <a:spLocks noGrp="1" noChangeArrowheads="1"/>
          </p:cNvSpPr>
          <p:nvPr>
            <p:ph idx="1"/>
          </p:nvPr>
        </p:nvSpPr>
        <p:spPr>
          <a:xfrm>
            <a:off x="457200" y="1689992"/>
            <a:ext cx="8305800" cy="4845889"/>
          </a:xfrm>
        </p:spPr>
        <p:txBody>
          <a:bodyPr>
            <a:normAutofit fontScale="92500" lnSpcReduction="10000"/>
          </a:bodyPr>
          <a:lstStyle/>
          <a:p>
            <a:r>
              <a:rPr lang="en-US" dirty="0" smtClean="0"/>
              <a:t>MIPS terms “signed” and “unsigned” appear in 3 different contexts:</a:t>
            </a:r>
          </a:p>
          <a:p>
            <a:pPr lvl="1">
              <a:spcBef>
                <a:spcPts val="1200"/>
              </a:spcBef>
            </a:pPr>
            <a:r>
              <a:rPr lang="en-US" dirty="0" smtClean="0">
                <a:solidFill>
                  <a:schemeClr val="accent4"/>
                </a:solidFill>
              </a:rPr>
              <a:t>Signed</a:t>
            </a:r>
            <a:r>
              <a:rPr lang="en-US" dirty="0" smtClean="0"/>
              <a:t> vs. </a:t>
            </a:r>
            <a:r>
              <a:rPr lang="en-US" dirty="0" smtClean="0">
                <a:solidFill>
                  <a:schemeClr val="accent6"/>
                </a:solidFill>
              </a:rPr>
              <a:t>unsigned</a:t>
            </a:r>
            <a:r>
              <a:rPr lang="en-US" dirty="0" smtClean="0"/>
              <a:t> bit extension</a:t>
            </a:r>
          </a:p>
          <a:p>
            <a:pPr lvl="2"/>
            <a:r>
              <a:rPr lang="en-US" dirty="0" smtClean="0">
                <a:solidFill>
                  <a:schemeClr val="accent4"/>
                </a:solidFill>
                <a:latin typeface="Courier New"/>
                <a:cs typeface="Courier New"/>
              </a:rPr>
              <a:t>lb</a:t>
            </a:r>
          </a:p>
          <a:p>
            <a:pPr lvl="2"/>
            <a:r>
              <a:rPr lang="en-US" dirty="0" err="1" smtClean="0">
                <a:solidFill>
                  <a:schemeClr val="accent6"/>
                </a:solidFill>
                <a:latin typeface="Courier New"/>
                <a:cs typeface="Courier New"/>
              </a:rPr>
              <a:t>lbu</a:t>
            </a:r>
            <a:endParaRPr lang="en-US" dirty="0" smtClean="0">
              <a:solidFill>
                <a:schemeClr val="accent6"/>
              </a:solidFill>
              <a:latin typeface="Courier New"/>
              <a:cs typeface="Courier New"/>
            </a:endParaRPr>
          </a:p>
          <a:p>
            <a:pPr lvl="1">
              <a:spcBef>
                <a:spcPts val="1200"/>
              </a:spcBef>
            </a:pPr>
            <a:r>
              <a:rPr lang="en-US" dirty="0" smtClean="0">
                <a:solidFill>
                  <a:schemeClr val="accent4"/>
                </a:solidFill>
              </a:rPr>
              <a:t>Detect </a:t>
            </a:r>
            <a:r>
              <a:rPr lang="en-US" dirty="0" smtClean="0"/>
              <a:t>vs. </a:t>
            </a:r>
            <a:r>
              <a:rPr lang="en-US" dirty="0" smtClean="0">
                <a:solidFill>
                  <a:schemeClr val="accent6"/>
                </a:solidFill>
              </a:rPr>
              <a:t>don’t detect </a:t>
            </a:r>
            <a:r>
              <a:rPr lang="en-US" dirty="0" smtClean="0"/>
              <a:t>overflow </a:t>
            </a:r>
          </a:p>
          <a:p>
            <a:pPr lvl="2"/>
            <a:r>
              <a:rPr lang="en-US" dirty="0" smtClean="0">
                <a:solidFill>
                  <a:schemeClr val="accent4"/>
                </a:solidFill>
                <a:latin typeface="Courier New"/>
                <a:cs typeface="Courier New"/>
              </a:rPr>
              <a:t>add, addi, sub, </a:t>
            </a:r>
            <a:r>
              <a:rPr lang="en-US" dirty="0" err="1" smtClean="0">
                <a:solidFill>
                  <a:schemeClr val="accent4"/>
                </a:solidFill>
                <a:latin typeface="Courier New"/>
                <a:cs typeface="Courier New"/>
              </a:rPr>
              <a:t>mult</a:t>
            </a:r>
            <a:r>
              <a:rPr lang="en-US" dirty="0" smtClean="0">
                <a:solidFill>
                  <a:schemeClr val="accent4"/>
                </a:solidFill>
                <a:latin typeface="Courier New"/>
                <a:cs typeface="Courier New"/>
              </a:rPr>
              <a:t>, div</a:t>
            </a:r>
          </a:p>
          <a:p>
            <a:pPr lvl="2"/>
            <a:r>
              <a:rPr lang="en-US" dirty="0" err="1" smtClean="0">
                <a:solidFill>
                  <a:schemeClr val="accent6"/>
                </a:solidFill>
                <a:latin typeface="Courier New"/>
                <a:cs typeface="Courier New"/>
              </a:rPr>
              <a:t>addu</a:t>
            </a:r>
            <a:r>
              <a:rPr lang="en-US" dirty="0" smtClean="0">
                <a:solidFill>
                  <a:schemeClr val="accent6"/>
                </a:solidFill>
                <a:latin typeface="Courier New"/>
                <a:cs typeface="Courier New"/>
              </a:rPr>
              <a:t>, </a:t>
            </a:r>
            <a:r>
              <a:rPr lang="en-US" dirty="0" err="1" smtClean="0">
                <a:solidFill>
                  <a:schemeClr val="accent6"/>
                </a:solidFill>
                <a:latin typeface="Courier New"/>
                <a:cs typeface="Courier New"/>
              </a:rPr>
              <a:t>addiu</a:t>
            </a:r>
            <a:r>
              <a:rPr lang="en-US" dirty="0" smtClean="0">
                <a:solidFill>
                  <a:schemeClr val="accent6"/>
                </a:solidFill>
                <a:latin typeface="Courier New"/>
                <a:cs typeface="Courier New"/>
              </a:rPr>
              <a:t>, </a:t>
            </a:r>
            <a:r>
              <a:rPr lang="en-US" dirty="0" err="1" smtClean="0">
                <a:solidFill>
                  <a:schemeClr val="accent6"/>
                </a:solidFill>
                <a:latin typeface="Courier New"/>
                <a:cs typeface="Courier New"/>
              </a:rPr>
              <a:t>subu</a:t>
            </a:r>
            <a:r>
              <a:rPr lang="en-US" dirty="0" smtClean="0">
                <a:solidFill>
                  <a:schemeClr val="accent6"/>
                </a:solidFill>
                <a:latin typeface="Courier New"/>
                <a:cs typeface="Courier New"/>
              </a:rPr>
              <a:t>, </a:t>
            </a:r>
            <a:r>
              <a:rPr lang="en-US" dirty="0" err="1" smtClean="0">
                <a:solidFill>
                  <a:schemeClr val="accent6"/>
                </a:solidFill>
                <a:latin typeface="Courier New"/>
                <a:cs typeface="Courier New"/>
              </a:rPr>
              <a:t>multu</a:t>
            </a:r>
            <a:r>
              <a:rPr lang="en-US" dirty="0" smtClean="0">
                <a:solidFill>
                  <a:schemeClr val="accent6"/>
                </a:solidFill>
                <a:latin typeface="Courier New"/>
                <a:cs typeface="Courier New"/>
              </a:rPr>
              <a:t>, </a:t>
            </a:r>
            <a:r>
              <a:rPr lang="en-US" dirty="0" err="1" smtClean="0">
                <a:solidFill>
                  <a:schemeClr val="accent6"/>
                </a:solidFill>
                <a:latin typeface="Courier New"/>
                <a:cs typeface="Courier New"/>
              </a:rPr>
              <a:t>divu</a:t>
            </a:r>
            <a:endParaRPr lang="en-US" dirty="0" smtClean="0">
              <a:solidFill>
                <a:schemeClr val="accent6"/>
              </a:solidFill>
              <a:latin typeface="Courier New"/>
              <a:cs typeface="Courier New"/>
            </a:endParaRPr>
          </a:p>
          <a:p>
            <a:pPr lvl="1">
              <a:spcBef>
                <a:spcPts val="1200"/>
              </a:spcBef>
            </a:pPr>
            <a:r>
              <a:rPr lang="en-US" dirty="0" smtClean="0">
                <a:solidFill>
                  <a:schemeClr val="accent4"/>
                </a:solidFill>
              </a:rPr>
              <a:t>Signed</a:t>
            </a:r>
            <a:r>
              <a:rPr lang="en-US" dirty="0" smtClean="0"/>
              <a:t> vs. </a:t>
            </a:r>
            <a:r>
              <a:rPr lang="en-US" dirty="0" smtClean="0">
                <a:solidFill>
                  <a:schemeClr val="accent6"/>
                </a:solidFill>
              </a:rPr>
              <a:t>unsigned</a:t>
            </a:r>
            <a:r>
              <a:rPr lang="en-US" dirty="0" smtClean="0"/>
              <a:t> comparison</a:t>
            </a:r>
          </a:p>
          <a:p>
            <a:pPr lvl="2"/>
            <a:r>
              <a:rPr lang="en-US" b="1" dirty="0" err="1" smtClean="0">
                <a:solidFill>
                  <a:schemeClr val="accent4"/>
                </a:solidFill>
                <a:latin typeface="Courier New"/>
                <a:cs typeface="Courier New"/>
              </a:rPr>
              <a:t>slt</a:t>
            </a:r>
            <a:r>
              <a:rPr lang="en-US" b="1" dirty="0" smtClean="0">
                <a:solidFill>
                  <a:schemeClr val="accent4"/>
                </a:solidFill>
                <a:latin typeface="Courier New"/>
                <a:cs typeface="Courier New"/>
              </a:rPr>
              <a:t>, </a:t>
            </a:r>
            <a:r>
              <a:rPr lang="en-US" b="1" dirty="0" err="1" smtClean="0">
                <a:solidFill>
                  <a:schemeClr val="accent4"/>
                </a:solidFill>
                <a:latin typeface="Courier New"/>
                <a:cs typeface="Courier New"/>
              </a:rPr>
              <a:t>slti</a:t>
            </a:r>
            <a:endParaRPr lang="en-US" b="1" dirty="0" smtClean="0">
              <a:solidFill>
                <a:schemeClr val="accent4"/>
              </a:solidFill>
              <a:latin typeface="Courier New"/>
              <a:cs typeface="Courier New"/>
            </a:endParaRPr>
          </a:p>
          <a:p>
            <a:pPr lvl="2"/>
            <a:r>
              <a:rPr lang="en-US" b="1" dirty="0" err="1" smtClean="0">
                <a:solidFill>
                  <a:schemeClr val="accent6"/>
                </a:solidFill>
                <a:latin typeface="Courier New"/>
                <a:cs typeface="Courier New"/>
              </a:rPr>
              <a:t>sltu</a:t>
            </a:r>
            <a:r>
              <a:rPr lang="en-US" b="1" dirty="0" smtClean="0">
                <a:solidFill>
                  <a:schemeClr val="accent6"/>
                </a:solidFill>
                <a:latin typeface="Courier New"/>
                <a:cs typeface="Courier New"/>
              </a:rPr>
              <a:t>, </a:t>
            </a:r>
            <a:r>
              <a:rPr lang="en-US" b="1" dirty="0" err="1" smtClean="0">
                <a:solidFill>
                  <a:schemeClr val="accent6"/>
                </a:solidFill>
                <a:latin typeface="Courier New"/>
                <a:cs typeface="Courier New"/>
              </a:rPr>
              <a:t>sltiu</a:t>
            </a:r>
            <a:endParaRPr lang="en-US" b="1" dirty="0">
              <a:solidFill>
                <a:schemeClr val="accent6"/>
              </a:solidFill>
              <a:latin typeface="Courier New"/>
              <a:cs typeface="Courier New"/>
            </a:endParaRPr>
          </a:p>
        </p:txBody>
      </p:sp>
      <p:sp>
        <p:nvSpPr>
          <p:cNvPr id="5" name="Date Placeholder 4"/>
          <p:cNvSpPr>
            <a:spLocks noGrp="1"/>
          </p:cNvSpPr>
          <p:nvPr>
            <p:ph type="dt" sz="half" idx="10"/>
          </p:nvPr>
        </p:nvSpPr>
        <p:spPr/>
        <p:txBody>
          <a:bodyPr/>
          <a:lstStyle/>
          <a:p>
            <a:r>
              <a:rPr lang="en-US" smtClean="0"/>
              <a:t>6/26/2012</a:t>
            </a:r>
            <a:endParaRPr lang="en-US"/>
          </a:p>
        </p:txBody>
      </p:sp>
      <p:sp>
        <p:nvSpPr>
          <p:cNvPr id="7" name="Footer Placeholder 6"/>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3331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3331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3331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3331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3331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3331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3331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33315">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333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57200" y="1554480"/>
            <a:ext cx="8229600" cy="2985433"/>
          </a:xfrm>
          <a:prstGeom prst="rect">
            <a:avLst/>
          </a:prstGeom>
          <a:noFill/>
        </p:spPr>
        <p:txBody>
          <a:bodyPr wrap="square" rtlCol="0">
            <a:spAutoFit/>
          </a:bodyPr>
          <a:lstStyle/>
          <a:p>
            <a:pPr>
              <a:tabLst>
                <a:tab pos="744538" algn="l"/>
                <a:tab pos="2913063" algn="l"/>
              </a:tabLst>
            </a:pPr>
            <a:r>
              <a:rPr lang="en-US" sz="2400" dirty="0" smtClean="0">
                <a:latin typeface="Courier New" pitchFamily="49" charset="0"/>
                <a:cs typeface="Courier New" pitchFamily="49" charset="0"/>
              </a:rPr>
              <a:t>do {</a:t>
            </a:r>
            <a:r>
              <a:rPr lang="en-US" sz="2400" dirty="0" err="1" smtClean="0">
                <a:latin typeface="Courier New" pitchFamily="49" charset="0"/>
                <a:cs typeface="Courier New" pitchFamily="49" charset="0"/>
              </a:rPr>
              <a:t>i</a:t>
            </a:r>
            <a:r>
              <a:rPr lang="en-US" sz="2400" dirty="0" smtClean="0">
                <a:latin typeface="Courier New" pitchFamily="49" charset="0"/>
                <a:cs typeface="Courier New" pitchFamily="49" charset="0"/>
              </a:rPr>
              <a:t>--;} while(</a:t>
            </a:r>
            <a:r>
              <a:rPr lang="en-US" sz="2400" dirty="0" smtClean="0">
                <a:solidFill>
                  <a:srgbClr val="FF0000"/>
                </a:solidFill>
                <a:latin typeface="Courier New" pitchFamily="49" charset="0"/>
                <a:cs typeface="Courier New" pitchFamily="49" charset="0"/>
              </a:rPr>
              <a:t>_________</a:t>
            </a:r>
            <a:r>
              <a:rPr lang="en-US" sz="2400" dirty="0" smtClean="0">
                <a:latin typeface="Courier New" pitchFamily="49" charset="0"/>
                <a:cs typeface="Courier New" pitchFamily="49" charset="0"/>
              </a:rPr>
              <a:t>);</a:t>
            </a:r>
            <a:endParaRPr lang="en-US" sz="2400" dirty="0" smtClean="0">
              <a:solidFill>
                <a:schemeClr val="accent4"/>
              </a:solidFill>
              <a:latin typeface="Courier New" pitchFamily="-65" charset="0"/>
            </a:endParaRPr>
          </a:p>
          <a:p>
            <a:pPr>
              <a:spcBef>
                <a:spcPts val="2400"/>
              </a:spcBef>
              <a:tabLst>
                <a:tab pos="744538" algn="l"/>
                <a:tab pos="2913063" algn="l"/>
              </a:tabLst>
            </a:pPr>
            <a:r>
              <a:rPr lang="en-US" sz="2400" dirty="0" smtClean="0">
                <a:solidFill>
                  <a:schemeClr val="accent4"/>
                </a:solidFill>
                <a:latin typeface="Courier New" pitchFamily="-65" charset="0"/>
              </a:rPr>
              <a:t>Loop:</a:t>
            </a:r>
            <a:r>
              <a:rPr lang="en-US" sz="2400" dirty="0" smtClean="0">
                <a:solidFill>
                  <a:srgbClr val="FB0A10"/>
                </a:solidFill>
                <a:latin typeface="Courier New" pitchFamily="-65" charset="0"/>
              </a:rPr>
              <a:t>              </a:t>
            </a:r>
            <a:r>
              <a:rPr lang="en-US" sz="2400" dirty="0" smtClean="0">
                <a:solidFill>
                  <a:schemeClr val="bg1">
                    <a:lumMod val="65000"/>
                  </a:schemeClr>
                </a:solidFill>
                <a:latin typeface="Courier New" pitchFamily="-65" charset="0"/>
              </a:rPr>
              <a:t># </a:t>
            </a:r>
            <a:r>
              <a:rPr lang="en-US" sz="2400" dirty="0" err="1" smtClean="0">
                <a:solidFill>
                  <a:schemeClr val="bg1">
                    <a:lumMod val="65000"/>
                  </a:schemeClr>
                </a:solidFill>
                <a:latin typeface="Courier New" pitchFamily="-65" charset="0"/>
              </a:rPr>
              <a:t>i</a:t>
            </a:r>
            <a:r>
              <a:rPr lang="en-US" sz="2400" dirty="0" smtClean="0">
                <a:solidFill>
                  <a:schemeClr val="bg1">
                    <a:lumMod val="65000"/>
                  </a:schemeClr>
                </a:solidFill>
                <a:latin typeface="Courier New" pitchFamily="-65" charset="0"/>
                <a:sym typeface="Wingdings" pitchFamily="2" charset="2"/>
              </a:rPr>
              <a:t>$s0, j$s1</a:t>
            </a:r>
            <a:endParaRPr lang="en-US" sz="2400" dirty="0" smtClean="0">
              <a:solidFill>
                <a:schemeClr val="bg1">
                  <a:lumMod val="65000"/>
                </a:schemeClr>
              </a:solidFill>
              <a:latin typeface="Courier New" pitchFamily="-65" charset="0"/>
            </a:endParaRPr>
          </a:p>
          <a:p>
            <a:pPr>
              <a:tabLst>
                <a:tab pos="744538" algn="l"/>
                <a:tab pos="2913063" algn="l"/>
              </a:tabLst>
            </a:pPr>
            <a:r>
              <a:rPr lang="en-US" sz="2400" dirty="0" smtClean="0">
                <a:latin typeface="Courier New" pitchFamily="-65" charset="0"/>
              </a:rPr>
              <a:t>addi </a:t>
            </a:r>
            <a:r>
              <a:rPr lang="en-US" sz="2400" dirty="0">
                <a:latin typeface="Courier New" pitchFamily="-65" charset="0"/>
              </a:rPr>
              <a:t>$s0,$s0,-1   </a:t>
            </a:r>
            <a:r>
              <a:rPr lang="en-US" sz="2400" dirty="0" smtClean="0">
                <a:latin typeface="Courier New" pitchFamily="-65" charset="0"/>
              </a:rPr>
              <a:t> </a:t>
            </a:r>
            <a:r>
              <a:rPr lang="en-US" sz="2400" dirty="0" smtClean="0">
                <a:solidFill>
                  <a:schemeClr val="bg1">
                    <a:lumMod val="65000"/>
                  </a:schemeClr>
                </a:solidFill>
                <a:latin typeface="Courier New" pitchFamily="-65" charset="0"/>
              </a:rPr>
              <a:t># </a:t>
            </a:r>
            <a:r>
              <a:rPr lang="en-US" sz="2400" dirty="0" err="1">
                <a:solidFill>
                  <a:schemeClr val="bg1">
                    <a:lumMod val="65000"/>
                  </a:schemeClr>
                </a:solidFill>
                <a:latin typeface="Courier New" pitchFamily="-65" charset="0"/>
              </a:rPr>
              <a:t>i</a:t>
            </a:r>
            <a:r>
              <a:rPr lang="en-US" sz="2400" dirty="0">
                <a:solidFill>
                  <a:schemeClr val="bg1">
                    <a:lumMod val="65000"/>
                  </a:schemeClr>
                </a:solidFill>
                <a:latin typeface="Courier New" pitchFamily="-65" charset="0"/>
              </a:rPr>
              <a:t> = </a:t>
            </a:r>
            <a:r>
              <a:rPr lang="en-US" sz="2400" dirty="0" err="1">
                <a:solidFill>
                  <a:schemeClr val="bg1">
                    <a:lumMod val="65000"/>
                  </a:schemeClr>
                </a:solidFill>
                <a:latin typeface="Courier New" pitchFamily="-65" charset="0"/>
              </a:rPr>
              <a:t>i</a:t>
            </a:r>
            <a:r>
              <a:rPr lang="en-US" sz="2400" dirty="0">
                <a:solidFill>
                  <a:schemeClr val="bg1">
                    <a:lumMod val="65000"/>
                  </a:schemeClr>
                </a:solidFill>
                <a:latin typeface="Courier New" pitchFamily="-65" charset="0"/>
              </a:rPr>
              <a:t> - 1</a:t>
            </a:r>
            <a:br>
              <a:rPr lang="en-US" sz="2400" dirty="0">
                <a:solidFill>
                  <a:schemeClr val="bg1">
                    <a:lumMod val="65000"/>
                  </a:schemeClr>
                </a:solidFill>
                <a:latin typeface="Courier New" pitchFamily="-65" charset="0"/>
              </a:rPr>
            </a:br>
            <a:r>
              <a:rPr lang="en-US" sz="2400" dirty="0" err="1" smtClean="0">
                <a:latin typeface="Courier New" pitchFamily="-65" charset="0"/>
              </a:rPr>
              <a:t>slti</a:t>
            </a:r>
            <a:r>
              <a:rPr lang="en-US" sz="2400" dirty="0" smtClean="0">
                <a:latin typeface="Courier New" pitchFamily="-65" charset="0"/>
              </a:rPr>
              <a:t> </a:t>
            </a:r>
            <a:r>
              <a:rPr lang="en-US" sz="2400" dirty="0">
                <a:solidFill>
                  <a:srgbClr val="008000"/>
                </a:solidFill>
                <a:latin typeface="Courier New" pitchFamily="-65" charset="0"/>
              </a:rPr>
              <a:t>$t0</a:t>
            </a:r>
            <a:r>
              <a:rPr lang="en-US" sz="2400" dirty="0">
                <a:latin typeface="Courier New" pitchFamily="-65" charset="0"/>
              </a:rPr>
              <a:t>,</a:t>
            </a:r>
            <a:r>
              <a:rPr lang="en-US" sz="2400" dirty="0">
                <a:solidFill>
                  <a:schemeClr val="accent2"/>
                </a:solidFill>
                <a:latin typeface="Courier New" pitchFamily="-65" charset="0"/>
              </a:rPr>
              <a:t>$s1</a:t>
            </a:r>
            <a:r>
              <a:rPr lang="en-US" sz="2400" dirty="0">
                <a:latin typeface="Courier New" pitchFamily="-65" charset="0"/>
              </a:rPr>
              <a:t>,2    </a:t>
            </a:r>
            <a:r>
              <a:rPr lang="en-US" sz="2400" dirty="0" smtClean="0">
                <a:latin typeface="Courier New" pitchFamily="-65" charset="0"/>
              </a:rPr>
              <a:t> </a:t>
            </a:r>
            <a:r>
              <a:rPr lang="en-US" sz="2400" dirty="0" smtClean="0">
                <a:solidFill>
                  <a:schemeClr val="bg1">
                    <a:lumMod val="65000"/>
                  </a:schemeClr>
                </a:solidFill>
                <a:latin typeface="Courier New" pitchFamily="-65" charset="0"/>
              </a:rPr>
              <a:t># </a:t>
            </a:r>
            <a:r>
              <a:rPr lang="en-US" sz="2400" dirty="0">
                <a:solidFill>
                  <a:schemeClr val="bg1">
                    <a:lumMod val="65000"/>
                  </a:schemeClr>
                </a:solidFill>
                <a:latin typeface="Courier New" pitchFamily="-65" charset="0"/>
              </a:rPr>
              <a:t>$t0 = (j &lt; 2)</a:t>
            </a:r>
            <a:r>
              <a:rPr lang="en-US" sz="2400" i="1" dirty="0">
                <a:latin typeface="Courier New" pitchFamily="-65" charset="0"/>
              </a:rPr>
              <a:t/>
            </a:r>
            <a:br>
              <a:rPr lang="en-US" sz="2400" i="1" dirty="0">
                <a:latin typeface="Courier New" pitchFamily="-65" charset="0"/>
              </a:rPr>
            </a:br>
            <a:r>
              <a:rPr lang="en-US" sz="2400" dirty="0" smtClean="0">
                <a:latin typeface="Courier New" pitchFamily="-65" charset="0"/>
              </a:rPr>
              <a:t>beq  </a:t>
            </a:r>
            <a:r>
              <a:rPr lang="en-US" sz="2400" dirty="0">
                <a:solidFill>
                  <a:srgbClr val="008000"/>
                </a:solidFill>
                <a:latin typeface="Courier New" pitchFamily="-65" charset="0"/>
              </a:rPr>
              <a:t>$t0</a:t>
            </a:r>
            <a:r>
              <a:rPr lang="en-US" sz="2400" dirty="0">
                <a:latin typeface="Courier New" pitchFamily="-65" charset="0"/>
              </a:rPr>
              <a:t>,$0 ,</a:t>
            </a:r>
            <a:r>
              <a:rPr lang="en-US" sz="2400" dirty="0">
                <a:solidFill>
                  <a:schemeClr val="accent6"/>
                </a:solidFill>
                <a:latin typeface="Courier New" pitchFamily="-65" charset="0"/>
              </a:rPr>
              <a:t>Loop</a:t>
            </a:r>
            <a:r>
              <a:rPr lang="en-US" sz="2400" dirty="0">
                <a:solidFill>
                  <a:srgbClr val="FB0A10"/>
                </a:solidFill>
                <a:latin typeface="Courier New" pitchFamily="-65" charset="0"/>
              </a:rPr>
              <a:t> </a:t>
            </a:r>
            <a:r>
              <a:rPr lang="en-US" sz="2400" dirty="0" smtClean="0">
                <a:solidFill>
                  <a:srgbClr val="FB0A10"/>
                </a:solidFill>
                <a:latin typeface="Courier New" pitchFamily="-65" charset="0"/>
              </a:rPr>
              <a:t> </a:t>
            </a:r>
            <a:r>
              <a:rPr lang="en-US" sz="2400" dirty="0" smtClean="0">
                <a:solidFill>
                  <a:schemeClr val="bg1">
                    <a:lumMod val="65000"/>
                  </a:schemeClr>
                </a:solidFill>
                <a:latin typeface="Courier New" pitchFamily="-65" charset="0"/>
              </a:rPr>
              <a:t># </a:t>
            </a:r>
            <a:r>
              <a:rPr lang="en-US" sz="2400" dirty="0" err="1">
                <a:solidFill>
                  <a:schemeClr val="bg1">
                    <a:lumMod val="65000"/>
                  </a:schemeClr>
                </a:solidFill>
                <a:latin typeface="Courier New" pitchFamily="-65" charset="0"/>
              </a:rPr>
              <a:t>goto</a:t>
            </a:r>
            <a:r>
              <a:rPr lang="en-US" sz="2400" dirty="0">
                <a:solidFill>
                  <a:schemeClr val="bg1">
                    <a:lumMod val="65000"/>
                  </a:schemeClr>
                </a:solidFill>
                <a:latin typeface="Courier New" pitchFamily="-65" charset="0"/>
              </a:rPr>
              <a:t> Loop if $</a:t>
            </a:r>
            <a:r>
              <a:rPr lang="en-US" sz="2400" dirty="0" smtClean="0">
                <a:solidFill>
                  <a:schemeClr val="bg1">
                    <a:lumMod val="65000"/>
                  </a:schemeClr>
                </a:solidFill>
                <a:latin typeface="Courier New" pitchFamily="-65" charset="0"/>
              </a:rPr>
              <a:t>t0==0</a:t>
            </a:r>
            <a:endParaRPr lang="en-US" sz="2400" dirty="0">
              <a:solidFill>
                <a:schemeClr val="bg1">
                  <a:lumMod val="65000"/>
                </a:schemeClr>
              </a:solidFill>
              <a:latin typeface="Courier New" pitchFamily="-65" charset="0"/>
            </a:endParaRPr>
          </a:p>
          <a:p>
            <a:pPr>
              <a:tabLst>
                <a:tab pos="744538" algn="l"/>
                <a:tab pos="2913063" algn="l"/>
              </a:tabLst>
            </a:pPr>
            <a:r>
              <a:rPr lang="en-US" sz="2400" dirty="0" err="1" smtClean="0">
                <a:latin typeface="Courier New" pitchFamily="-65" charset="0"/>
              </a:rPr>
              <a:t>slt</a:t>
            </a:r>
            <a:r>
              <a:rPr lang="en-US" sz="2400" dirty="0" smtClean="0">
                <a:latin typeface="Courier New" pitchFamily="-65" charset="0"/>
              </a:rPr>
              <a:t>  </a:t>
            </a:r>
            <a:r>
              <a:rPr lang="en-US" sz="2400" dirty="0">
                <a:solidFill>
                  <a:srgbClr val="008000"/>
                </a:solidFill>
                <a:latin typeface="Courier New" pitchFamily="-65" charset="0"/>
              </a:rPr>
              <a:t>$t0</a:t>
            </a:r>
            <a:r>
              <a:rPr lang="en-US" sz="2400" dirty="0">
                <a:latin typeface="Courier New" pitchFamily="-65" charset="0"/>
              </a:rPr>
              <a:t>,</a:t>
            </a:r>
            <a:r>
              <a:rPr lang="en-US" sz="2400" dirty="0">
                <a:solidFill>
                  <a:schemeClr val="accent2"/>
                </a:solidFill>
                <a:latin typeface="Courier New" pitchFamily="-65" charset="0"/>
              </a:rPr>
              <a:t>$s1</a:t>
            </a:r>
            <a:r>
              <a:rPr lang="en-US" sz="2400" dirty="0">
                <a:latin typeface="Courier New" pitchFamily="-65" charset="0"/>
              </a:rPr>
              <a:t>,$s0  </a:t>
            </a:r>
            <a:r>
              <a:rPr lang="en-US" sz="2400" dirty="0" smtClean="0">
                <a:latin typeface="Courier New" pitchFamily="-65" charset="0"/>
              </a:rPr>
              <a:t> </a:t>
            </a:r>
            <a:r>
              <a:rPr lang="en-US" sz="2400" dirty="0" smtClean="0">
                <a:solidFill>
                  <a:schemeClr val="bg1">
                    <a:lumMod val="65000"/>
                  </a:schemeClr>
                </a:solidFill>
                <a:latin typeface="Courier New" pitchFamily="-65" charset="0"/>
              </a:rPr>
              <a:t># </a:t>
            </a:r>
            <a:r>
              <a:rPr lang="en-US" sz="2400" dirty="0">
                <a:solidFill>
                  <a:schemeClr val="bg1">
                    <a:lumMod val="65000"/>
                  </a:schemeClr>
                </a:solidFill>
                <a:latin typeface="Courier New" pitchFamily="-65" charset="0"/>
              </a:rPr>
              <a:t>$t0 = (j &lt; </a:t>
            </a:r>
            <a:r>
              <a:rPr lang="en-US" sz="2400" dirty="0" err="1">
                <a:solidFill>
                  <a:schemeClr val="bg1">
                    <a:lumMod val="65000"/>
                  </a:schemeClr>
                </a:solidFill>
                <a:latin typeface="Courier New" pitchFamily="-65" charset="0"/>
              </a:rPr>
              <a:t>i</a:t>
            </a:r>
            <a:r>
              <a:rPr lang="en-US" sz="2400" dirty="0">
                <a:solidFill>
                  <a:schemeClr val="bg1">
                    <a:lumMod val="65000"/>
                  </a:schemeClr>
                </a:solidFill>
                <a:latin typeface="Courier New" pitchFamily="-65" charset="0"/>
              </a:rPr>
              <a:t>)</a:t>
            </a:r>
            <a:r>
              <a:rPr lang="en-US" sz="2400" dirty="0">
                <a:latin typeface="Courier New" pitchFamily="-65" charset="0"/>
              </a:rPr>
              <a:t/>
            </a:r>
            <a:br>
              <a:rPr lang="en-US" sz="2400" dirty="0">
                <a:latin typeface="Courier New" pitchFamily="-65" charset="0"/>
              </a:rPr>
            </a:br>
            <a:r>
              <a:rPr lang="en-US" sz="2400" dirty="0" err="1" smtClean="0">
                <a:latin typeface="Courier New" pitchFamily="-65" charset="0"/>
              </a:rPr>
              <a:t>bne</a:t>
            </a:r>
            <a:r>
              <a:rPr lang="en-US" sz="2400" dirty="0" smtClean="0">
                <a:latin typeface="Courier New" pitchFamily="-65" charset="0"/>
              </a:rPr>
              <a:t>  </a:t>
            </a:r>
            <a:r>
              <a:rPr lang="en-US" sz="2400" dirty="0">
                <a:solidFill>
                  <a:srgbClr val="008000"/>
                </a:solidFill>
                <a:latin typeface="Courier New" pitchFamily="-65" charset="0"/>
              </a:rPr>
              <a:t>$t0</a:t>
            </a:r>
            <a:r>
              <a:rPr lang="en-US" sz="2400" dirty="0">
                <a:latin typeface="Courier New" pitchFamily="-65" charset="0"/>
              </a:rPr>
              <a:t>,$0 ,</a:t>
            </a:r>
            <a:r>
              <a:rPr lang="en-US" sz="2400" dirty="0">
                <a:solidFill>
                  <a:schemeClr val="accent6"/>
                </a:solidFill>
                <a:latin typeface="Courier New" pitchFamily="-65" charset="0"/>
              </a:rPr>
              <a:t>Loop</a:t>
            </a:r>
            <a:r>
              <a:rPr lang="en-US" sz="2400" dirty="0">
                <a:solidFill>
                  <a:srgbClr val="FB0A10"/>
                </a:solidFill>
                <a:latin typeface="Courier New" pitchFamily="-65" charset="0"/>
              </a:rPr>
              <a:t> </a:t>
            </a:r>
            <a:r>
              <a:rPr lang="en-US" sz="2400" dirty="0" smtClean="0">
                <a:solidFill>
                  <a:srgbClr val="FB0A10"/>
                </a:solidFill>
                <a:latin typeface="Courier New" pitchFamily="-65" charset="0"/>
              </a:rPr>
              <a:t> </a:t>
            </a:r>
            <a:r>
              <a:rPr lang="en-US" sz="2400" dirty="0" smtClean="0">
                <a:solidFill>
                  <a:schemeClr val="bg1">
                    <a:lumMod val="65000"/>
                  </a:schemeClr>
                </a:solidFill>
                <a:latin typeface="Courier New" pitchFamily="-65" charset="0"/>
              </a:rPr>
              <a:t># </a:t>
            </a:r>
            <a:r>
              <a:rPr lang="en-US" sz="2400" dirty="0" err="1">
                <a:solidFill>
                  <a:schemeClr val="bg1">
                    <a:lumMod val="65000"/>
                  </a:schemeClr>
                </a:solidFill>
                <a:latin typeface="Courier New" pitchFamily="-65" charset="0"/>
              </a:rPr>
              <a:t>goto</a:t>
            </a:r>
            <a:r>
              <a:rPr lang="en-US" sz="2400" dirty="0">
                <a:solidFill>
                  <a:schemeClr val="bg1">
                    <a:lumMod val="65000"/>
                  </a:schemeClr>
                </a:solidFill>
                <a:latin typeface="Courier New" pitchFamily="-65" charset="0"/>
              </a:rPr>
              <a:t> Loop if $</a:t>
            </a:r>
            <a:r>
              <a:rPr lang="en-US" sz="2400" dirty="0" smtClean="0">
                <a:solidFill>
                  <a:schemeClr val="bg1">
                    <a:lumMod val="65000"/>
                  </a:schemeClr>
                </a:solidFill>
                <a:latin typeface="Courier New" pitchFamily="-65" charset="0"/>
              </a:rPr>
              <a:t>t0!=0</a:t>
            </a:r>
            <a:endParaRPr lang="en-US" sz="2400" dirty="0">
              <a:solidFill>
                <a:schemeClr val="bg1">
                  <a:lumMod val="65000"/>
                </a:schemeClr>
              </a:solidFill>
              <a:latin typeface="Courier New" pitchFamily="-65" charset="0"/>
            </a:endParaRPr>
          </a:p>
        </p:txBody>
      </p:sp>
      <p:grpSp>
        <p:nvGrpSpPr>
          <p:cNvPr id="2" name="Group 10"/>
          <p:cNvGrpSpPr>
            <a:grpSpLocks/>
          </p:cNvGrpSpPr>
          <p:nvPr/>
        </p:nvGrpSpPr>
        <p:grpSpPr bwMode="auto">
          <a:xfrm>
            <a:off x="960438" y="4754880"/>
            <a:ext cx="7116963" cy="523220"/>
            <a:chOff x="960651" y="1743727"/>
            <a:chExt cx="7116750" cy="392422"/>
          </a:xfrm>
        </p:grpSpPr>
        <p:sp>
          <p:nvSpPr>
            <p:cNvPr id="53259" name="TextBox 2"/>
            <p:cNvSpPr txBox="1">
              <a:spLocks noChangeArrowheads="1"/>
            </p:cNvSpPr>
            <p:nvPr/>
          </p:nvSpPr>
          <p:spPr bwMode="auto">
            <a:xfrm>
              <a:off x="1371801" y="1743727"/>
              <a:ext cx="6705600" cy="392422"/>
            </a:xfrm>
            <a:prstGeom prst="rect">
              <a:avLst/>
            </a:prstGeom>
            <a:noFill/>
            <a:ln w="9525">
              <a:noFill/>
              <a:miter lim="800000"/>
              <a:headEnd/>
              <a:tailEnd/>
            </a:ln>
          </p:spPr>
          <p:txBody>
            <a:bodyPr>
              <a:prstTxWarp prst="textNoShape">
                <a:avLst/>
              </a:prstTxWarp>
              <a:spAutoFit/>
            </a:bodyPr>
            <a:lstStyle/>
            <a:p>
              <a:r>
                <a:rPr lang="en-US" sz="2800" b="1" dirty="0">
                  <a:solidFill>
                    <a:schemeClr val="accent6"/>
                  </a:solidFill>
                  <a:latin typeface="Courier New" pitchFamily="-65" charset="0"/>
                </a:rPr>
                <a:t>j ≥ 2 || j &lt; </a:t>
              </a:r>
              <a:r>
                <a:rPr lang="en-US" sz="2800" b="1" dirty="0" err="1" smtClean="0">
                  <a:solidFill>
                    <a:schemeClr val="accent6"/>
                  </a:solidFill>
                  <a:latin typeface="Courier New" pitchFamily="-65" charset="0"/>
                </a:rPr>
                <a:t>i</a:t>
              </a:r>
              <a:endParaRPr lang="en-US" sz="2800" b="1" dirty="0">
                <a:solidFill>
                  <a:schemeClr val="accent6"/>
                </a:solidFill>
                <a:latin typeface="Courier New" pitchFamily="49" charset="0"/>
                <a:cs typeface="Courier New" pitchFamily="49" charset="0"/>
              </a:endParaRPr>
            </a:p>
          </p:txBody>
        </p:sp>
        <p:sp>
          <p:nvSpPr>
            <p:cNvPr id="53260" name="Rectangle 6"/>
            <p:cNvSpPr>
              <a:spLocks noChangeArrowheads="1"/>
            </p:cNvSpPr>
            <p:nvPr/>
          </p:nvSpPr>
          <p:spPr bwMode="auto">
            <a:xfrm>
              <a:off x="960651" y="1809750"/>
              <a:ext cx="415498" cy="276999"/>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grpSp>
        <p:nvGrpSpPr>
          <p:cNvPr id="3" name="Group 13"/>
          <p:cNvGrpSpPr/>
          <p:nvPr/>
        </p:nvGrpSpPr>
        <p:grpSpPr>
          <a:xfrm>
            <a:off x="960438" y="5212080"/>
            <a:ext cx="7116762" cy="523220"/>
            <a:chOff x="960438" y="3240088"/>
            <a:chExt cx="7116762" cy="523220"/>
          </a:xfrm>
        </p:grpSpPr>
        <p:sp>
          <p:nvSpPr>
            <p:cNvPr id="53250" name="TextBox 3"/>
            <p:cNvSpPr txBox="1">
              <a:spLocks noChangeArrowheads="1"/>
            </p:cNvSpPr>
            <p:nvPr/>
          </p:nvSpPr>
          <p:spPr bwMode="auto">
            <a:xfrm>
              <a:off x="1371600" y="3240088"/>
              <a:ext cx="6705600" cy="523220"/>
            </a:xfrm>
            <a:prstGeom prst="rect">
              <a:avLst/>
            </a:prstGeom>
            <a:noFill/>
            <a:ln w="9525">
              <a:noFill/>
              <a:miter lim="800000"/>
              <a:headEnd/>
              <a:tailEnd/>
            </a:ln>
          </p:spPr>
          <p:txBody>
            <a:bodyPr>
              <a:prstTxWarp prst="textNoShape">
                <a:avLst/>
              </a:prstTxWarp>
              <a:spAutoFit/>
            </a:bodyPr>
            <a:lstStyle/>
            <a:p>
              <a:r>
                <a:rPr lang="en-US" sz="2800" b="1" dirty="0" smtClean="0">
                  <a:solidFill>
                    <a:srgbClr val="408000"/>
                  </a:solidFill>
                  <a:latin typeface="Courier New" pitchFamily="49" charset="0"/>
                  <a:cs typeface="Courier New" pitchFamily="49" charset="0"/>
                </a:rPr>
                <a:t>j ≥ 2 &amp;&amp; j &lt; </a:t>
              </a:r>
              <a:r>
                <a:rPr lang="en-US" sz="2800" b="1" dirty="0" err="1" smtClean="0">
                  <a:solidFill>
                    <a:srgbClr val="408000"/>
                  </a:solidFill>
                  <a:latin typeface="Courier New" pitchFamily="49" charset="0"/>
                  <a:cs typeface="Courier New" pitchFamily="49" charset="0"/>
                </a:rPr>
                <a:t>i</a:t>
              </a:r>
              <a:endParaRPr lang="en-US" sz="3200" b="1" dirty="0" smtClean="0">
                <a:solidFill>
                  <a:srgbClr val="408000"/>
                </a:solidFill>
                <a:latin typeface="+mj-lt"/>
                <a:cs typeface="Courier"/>
              </a:endParaRPr>
            </a:p>
          </p:txBody>
        </p:sp>
        <p:sp>
          <p:nvSpPr>
            <p:cNvPr id="53254" name="Rectangle 7"/>
            <p:cNvSpPr>
              <a:spLocks noChangeArrowheads="1"/>
            </p:cNvSpPr>
            <p:nvPr/>
          </p:nvSpPr>
          <p:spPr bwMode="auto">
            <a:xfrm>
              <a:off x="960438" y="3343275"/>
              <a:ext cx="415925" cy="369888"/>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grpSp>
        <p:nvGrpSpPr>
          <p:cNvPr id="4" name="Group 14"/>
          <p:cNvGrpSpPr/>
          <p:nvPr/>
        </p:nvGrpSpPr>
        <p:grpSpPr>
          <a:xfrm>
            <a:off x="960438" y="5669280"/>
            <a:ext cx="7116762" cy="523220"/>
            <a:chOff x="960438" y="4154488"/>
            <a:chExt cx="7116762" cy="523220"/>
          </a:xfrm>
        </p:grpSpPr>
        <p:sp>
          <p:nvSpPr>
            <p:cNvPr id="53251" name="TextBox 4"/>
            <p:cNvSpPr txBox="1">
              <a:spLocks noChangeArrowheads="1"/>
            </p:cNvSpPr>
            <p:nvPr/>
          </p:nvSpPr>
          <p:spPr bwMode="auto">
            <a:xfrm>
              <a:off x="1371600" y="4154488"/>
              <a:ext cx="6705600" cy="523220"/>
            </a:xfrm>
            <a:prstGeom prst="rect">
              <a:avLst/>
            </a:prstGeom>
            <a:noFill/>
            <a:ln w="9525">
              <a:noFill/>
              <a:miter lim="800000"/>
              <a:headEnd/>
              <a:tailEnd/>
            </a:ln>
          </p:spPr>
          <p:txBody>
            <a:bodyPr>
              <a:prstTxWarp prst="textNoShape">
                <a:avLst/>
              </a:prstTxWarp>
              <a:spAutoFit/>
            </a:bodyPr>
            <a:lstStyle/>
            <a:p>
              <a:r>
                <a:rPr lang="en-US" sz="2800" b="1" dirty="0">
                  <a:solidFill>
                    <a:srgbClr val="FF66A0"/>
                  </a:solidFill>
                  <a:latin typeface="Courier New" pitchFamily="-65" charset="0"/>
                </a:rPr>
                <a:t>j &lt; 2 || j ≥ </a:t>
              </a:r>
              <a:r>
                <a:rPr lang="en-US" sz="2800" b="1" dirty="0" err="1">
                  <a:solidFill>
                    <a:srgbClr val="FF66A0"/>
                  </a:solidFill>
                  <a:latin typeface="Courier New" pitchFamily="-65" charset="0"/>
                </a:rPr>
                <a:t>i</a:t>
              </a:r>
              <a:endParaRPr lang="en-US" sz="2600" dirty="0" smtClean="0">
                <a:solidFill>
                  <a:srgbClr val="FF66A0"/>
                </a:solidFill>
                <a:latin typeface="Courier New" pitchFamily="49" charset="0"/>
                <a:cs typeface="Courier New" pitchFamily="49" charset="0"/>
              </a:endParaRPr>
            </a:p>
          </p:txBody>
        </p:sp>
        <p:sp>
          <p:nvSpPr>
            <p:cNvPr id="53255" name="Rectangle 8"/>
            <p:cNvSpPr>
              <a:spLocks noChangeArrowheads="1"/>
            </p:cNvSpPr>
            <p:nvPr/>
          </p:nvSpPr>
          <p:spPr bwMode="auto">
            <a:xfrm>
              <a:off x="960438" y="4257675"/>
              <a:ext cx="415925" cy="369888"/>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grpSp>
        <p:nvGrpSpPr>
          <p:cNvPr id="5" name="Group 15"/>
          <p:cNvGrpSpPr/>
          <p:nvPr/>
        </p:nvGrpSpPr>
        <p:grpSpPr>
          <a:xfrm>
            <a:off x="960120" y="6126480"/>
            <a:ext cx="7548880" cy="523220"/>
            <a:chOff x="960120" y="5068888"/>
            <a:chExt cx="7548880" cy="523220"/>
          </a:xfrm>
        </p:grpSpPr>
        <p:sp>
          <p:nvSpPr>
            <p:cNvPr id="53252" name="TextBox 5"/>
            <p:cNvSpPr txBox="1">
              <a:spLocks noChangeArrowheads="1"/>
            </p:cNvSpPr>
            <p:nvPr/>
          </p:nvSpPr>
          <p:spPr bwMode="auto">
            <a:xfrm>
              <a:off x="1371600" y="5068888"/>
              <a:ext cx="7137400" cy="523220"/>
            </a:xfrm>
            <a:prstGeom prst="rect">
              <a:avLst/>
            </a:prstGeom>
            <a:noFill/>
            <a:ln w="9525">
              <a:noFill/>
              <a:miter lim="800000"/>
              <a:headEnd/>
              <a:tailEnd/>
            </a:ln>
          </p:spPr>
          <p:txBody>
            <a:bodyPr wrap="square">
              <a:prstTxWarp prst="textNoShape">
                <a:avLst/>
              </a:prstTxWarp>
              <a:spAutoFit/>
            </a:bodyPr>
            <a:lstStyle/>
            <a:p>
              <a:r>
                <a:rPr lang="en-US" sz="2800" b="1" dirty="0" smtClean="0">
                  <a:ln>
                    <a:solidFill>
                      <a:schemeClr val="tx1"/>
                    </a:solidFill>
                  </a:ln>
                  <a:solidFill>
                    <a:srgbClr val="FFE860"/>
                  </a:solidFill>
                  <a:latin typeface="Courier New" pitchFamily="49" charset="0"/>
                  <a:cs typeface="Courier New" pitchFamily="49" charset="0"/>
                </a:rPr>
                <a:t>j &lt; 2 &amp;&amp; j ≥ </a:t>
              </a:r>
              <a:r>
                <a:rPr lang="en-US" sz="2800" b="1" dirty="0" err="1" smtClean="0">
                  <a:ln>
                    <a:solidFill>
                      <a:schemeClr val="tx1"/>
                    </a:solidFill>
                  </a:ln>
                  <a:solidFill>
                    <a:srgbClr val="FFE860"/>
                  </a:solidFill>
                  <a:latin typeface="Courier New" pitchFamily="49" charset="0"/>
                  <a:cs typeface="Courier New" pitchFamily="49" charset="0"/>
                </a:rPr>
                <a:t>i</a:t>
              </a:r>
              <a:endParaRPr lang="en-US" sz="2800" dirty="0" smtClean="0">
                <a:ln>
                  <a:solidFill>
                    <a:schemeClr val="tx1"/>
                  </a:solidFill>
                </a:ln>
                <a:solidFill>
                  <a:srgbClr val="FFE860"/>
                </a:solidFill>
                <a:latin typeface="Courier New" pitchFamily="49" charset="0"/>
                <a:cs typeface="Courier New" pitchFamily="49" charset="0"/>
              </a:endParaRPr>
            </a:p>
          </p:txBody>
        </p:sp>
        <p:sp>
          <p:nvSpPr>
            <p:cNvPr id="53256" name="Rectangle 9"/>
            <p:cNvSpPr>
              <a:spLocks noChangeArrowheads="1"/>
            </p:cNvSpPr>
            <p:nvPr/>
          </p:nvSpPr>
          <p:spPr bwMode="auto">
            <a:xfrm>
              <a:off x="960120" y="5156200"/>
              <a:ext cx="415925" cy="368300"/>
            </a:xfrm>
            <a:prstGeom prst="rect">
              <a:avLst/>
            </a:prstGeom>
            <a:noFill/>
            <a:ln w="9525">
              <a:noFill/>
              <a:miter lim="800000"/>
              <a:headEnd/>
              <a:tailEnd/>
            </a:ln>
          </p:spPr>
          <p:txBody>
            <a:bodyPr wrap="none">
              <a:prstTxWarp prst="textNoShape">
                <a:avLst/>
              </a:prstTxWarp>
              <a:spAutoFit/>
            </a:bodyPr>
            <a:lstStyle/>
            <a:p>
              <a:pPr algn="ctr"/>
              <a:r>
                <a:rPr lang="en-US" dirty="0">
                  <a:latin typeface="ＭＳ ゴシック" pitchFamily="1" charset="-128"/>
                  <a:ea typeface="ＭＳ ゴシック" pitchFamily="1" charset="-128"/>
                  <a:cs typeface="ＭＳ ゴシック" pitchFamily="1" charset="-128"/>
                </a:rPr>
                <a:t>☐</a:t>
              </a:r>
              <a:endParaRPr lang="en-US" dirty="0"/>
            </a:p>
          </p:txBody>
        </p:sp>
      </p:grpSp>
      <p:sp>
        <p:nvSpPr>
          <p:cNvPr id="53257" name="Slide Number Placeholder 11"/>
          <p:cNvSpPr>
            <a:spLocks noGrp="1"/>
          </p:cNvSpPr>
          <p:nvPr>
            <p:ph type="sldNum" sz="quarter" idx="10"/>
          </p:nvPr>
        </p:nvSpPr>
        <p:spPr>
          <a:noFill/>
        </p:spPr>
        <p:txBody>
          <a:bodyPr/>
          <a:lstStyle/>
          <a:p>
            <a:fld id="{318A5DC7-8BDF-994F-9CC6-B289B75E5426}" type="slidenum">
              <a:rPr lang="en-US" smtClean="0"/>
              <a:pPr/>
              <a:t>12</a:t>
            </a:fld>
            <a:endParaRPr lang="en-US" dirty="0" smtClean="0"/>
          </a:p>
        </p:txBody>
      </p:sp>
      <p:sp>
        <p:nvSpPr>
          <p:cNvPr id="53258" name="TextBox 12"/>
          <p:cNvSpPr txBox="1">
            <a:spLocks noChangeArrowheads="1"/>
          </p:cNvSpPr>
          <p:nvPr/>
        </p:nvSpPr>
        <p:spPr bwMode="auto">
          <a:xfrm>
            <a:off x="457200" y="482600"/>
            <a:ext cx="8458200" cy="954107"/>
          </a:xfrm>
          <a:prstGeom prst="rect">
            <a:avLst/>
          </a:prstGeom>
          <a:noFill/>
          <a:ln w="9525">
            <a:noFill/>
            <a:miter lim="800000"/>
            <a:headEnd/>
            <a:tailEnd/>
          </a:ln>
        </p:spPr>
        <p:txBody>
          <a:bodyPr wrap="square">
            <a:prstTxWarp prst="textNoShape">
              <a:avLst/>
            </a:prstTxWarp>
            <a:spAutoFit/>
          </a:bodyPr>
          <a:lstStyle/>
          <a:p>
            <a:r>
              <a:rPr lang="en-US" sz="2800" b="1" dirty="0" smtClean="0">
                <a:solidFill>
                  <a:srgbClr val="000000"/>
                </a:solidFill>
              </a:rPr>
              <a:t>Question:  </a:t>
            </a:r>
            <a:r>
              <a:rPr lang="en-US" sz="2800" dirty="0" smtClean="0">
                <a:solidFill>
                  <a:srgbClr val="000000"/>
                </a:solidFill>
              </a:rPr>
              <a:t>What C code properly fills in the</a:t>
            </a:r>
          </a:p>
          <a:p>
            <a:r>
              <a:rPr lang="en-US" sz="2800" dirty="0" smtClean="0">
                <a:solidFill>
                  <a:srgbClr val="000000"/>
                </a:solidFill>
              </a:rPr>
              <a:t>following blank?</a:t>
            </a:r>
            <a:endParaRPr lang="en-US" sz="2800" dirty="0">
              <a:solidFill>
                <a:srgbClr val="000000"/>
              </a:solidFill>
            </a:endParaRPr>
          </a:p>
        </p:txBody>
      </p:sp>
      <p:cxnSp>
        <p:nvCxnSpPr>
          <p:cNvPr id="8" name="Straight Connector 7"/>
          <p:cNvCxnSpPr/>
          <p:nvPr/>
        </p:nvCxnSpPr>
        <p:spPr>
          <a:xfrm flipV="1">
            <a:off x="457200" y="2157984"/>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57200" y="4608576"/>
            <a:ext cx="822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960438" y="4754880"/>
            <a:ext cx="3763962" cy="52322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160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dirty="0" smtClean="0">
                <a:solidFill>
                  <a:schemeClr val="bg1">
                    <a:lumMod val="65000"/>
                  </a:schemeClr>
                </a:solidFill>
              </a:rPr>
              <a:t>Inequalities</a:t>
            </a:r>
          </a:p>
          <a:p>
            <a:r>
              <a:rPr lang="en-US" dirty="0" smtClean="0">
                <a:solidFill>
                  <a:srgbClr val="FF0000"/>
                </a:solidFill>
              </a:rPr>
              <a:t>Pseudo-Instructions</a:t>
            </a:r>
          </a:p>
          <a:p>
            <a:r>
              <a:rPr lang="en-US" dirty="0" err="1" smtClean="0"/>
              <a:t>Administrivia</a:t>
            </a:r>
            <a:endParaRPr lang="en-US" dirty="0" smtClean="0"/>
          </a:p>
          <a:p>
            <a:r>
              <a:rPr lang="en-US" dirty="0" smtClean="0"/>
              <a:t>Implementing Functions in MIPS</a:t>
            </a:r>
          </a:p>
          <a:p>
            <a:r>
              <a:rPr lang="en-US" dirty="0" smtClean="0"/>
              <a:t>Function Calling Conventions</a:t>
            </a:r>
          </a:p>
          <a:p>
            <a:r>
              <a:rPr lang="en-US" dirty="0">
                <a:solidFill>
                  <a:schemeClr val="bg1">
                    <a:lumMod val="65000"/>
                  </a:schemeClr>
                </a:solidFill>
              </a:rPr>
              <a:t>Bonus:  Remaining </a:t>
            </a:r>
            <a:r>
              <a:rPr lang="en-US" dirty="0" smtClean="0">
                <a:solidFill>
                  <a:schemeClr val="bg1">
                    <a:lumMod val="65000"/>
                  </a:schemeClr>
                </a:solidFill>
              </a:rPr>
              <a:t>Registers</a:t>
            </a:r>
          </a:p>
          <a:p>
            <a:r>
              <a:rPr lang="en-US" dirty="0" smtClean="0">
                <a:solidFill>
                  <a:schemeClr val="bg1">
                    <a:lumMod val="65000"/>
                  </a:schemeClr>
                </a:solidFill>
              </a:rPr>
              <a:t>Bonus:  Memory Address Convention</a:t>
            </a:r>
            <a:endParaRPr lang="en-US" dirty="0">
              <a:solidFill>
                <a:schemeClr val="bg1">
                  <a:lumMod val="65000"/>
                </a:schemeClr>
              </a:solidFill>
            </a:endParaRPr>
          </a:p>
          <a:p>
            <a:r>
              <a:rPr lang="en-US" dirty="0">
                <a:solidFill>
                  <a:schemeClr val="bg1">
                    <a:lumMod val="65000"/>
                  </a:schemeClr>
                </a:solidFill>
              </a:rPr>
              <a:t>Bonus:  Register Convention Analogy</a:t>
            </a:r>
          </a:p>
          <a:p>
            <a:endParaRPr lang="en-US" dirty="0" smtClean="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Assembler Pseudo-Instructions</a:t>
            </a:r>
            <a:endParaRPr lang="en-US" dirty="0">
              <a:solidFill>
                <a:schemeClr val="accent1"/>
              </a:solidFill>
            </a:endParaRPr>
          </a:p>
        </p:txBody>
      </p:sp>
      <p:sp>
        <p:nvSpPr>
          <p:cNvPr id="3" name="Content Placeholder 2"/>
          <p:cNvSpPr>
            <a:spLocks noGrp="1"/>
          </p:cNvSpPr>
          <p:nvPr>
            <p:ph idx="1"/>
          </p:nvPr>
        </p:nvSpPr>
        <p:spPr>
          <a:xfrm>
            <a:off x="457200" y="1600200"/>
            <a:ext cx="8229600" cy="4873336"/>
          </a:xfrm>
        </p:spPr>
        <p:txBody>
          <a:bodyPr>
            <a:normAutofit fontScale="92500" lnSpcReduction="10000"/>
          </a:bodyPr>
          <a:lstStyle/>
          <a:p>
            <a:r>
              <a:rPr lang="en-US" dirty="0" smtClean="0"/>
              <a:t>Certain C statements are implemented unintuitively in MIPS</a:t>
            </a:r>
          </a:p>
          <a:p>
            <a:pPr lvl="1"/>
            <a:r>
              <a:rPr lang="en-US" dirty="0" smtClean="0"/>
              <a:t>e.g. assignment (</a:t>
            </a:r>
            <a:r>
              <a:rPr lang="en-US" dirty="0" smtClean="0">
                <a:latin typeface="Courier New" pitchFamily="49" charset="0"/>
                <a:cs typeface="Courier New" pitchFamily="49" charset="0"/>
              </a:rPr>
              <a:t>a=b</a:t>
            </a:r>
            <a:r>
              <a:rPr lang="en-US" dirty="0" smtClean="0"/>
              <a:t>) via addition with </a:t>
            </a:r>
            <a:r>
              <a:rPr lang="en-US" dirty="0" smtClean="0">
                <a:latin typeface="Courier New" pitchFamily="49" charset="0"/>
                <a:cs typeface="Courier New" pitchFamily="49" charset="0"/>
              </a:rPr>
              <a:t>0</a:t>
            </a:r>
            <a:endParaRPr lang="en-US" dirty="0" smtClean="0"/>
          </a:p>
          <a:p>
            <a:r>
              <a:rPr lang="en-US" dirty="0" smtClean="0"/>
              <a:t>MIPS has a set of “pseudo-instructions” to make programming easier</a:t>
            </a:r>
          </a:p>
          <a:p>
            <a:pPr lvl="1"/>
            <a:r>
              <a:rPr lang="en-US" dirty="0" smtClean="0"/>
              <a:t>More intuitive to read, but get translated into actual instructions later</a:t>
            </a:r>
          </a:p>
          <a:p>
            <a:pPr>
              <a:spcBef>
                <a:spcPts val="1800"/>
              </a:spcBef>
            </a:pPr>
            <a:r>
              <a:rPr lang="en-US" dirty="0" smtClean="0"/>
              <a:t>Example:</a:t>
            </a:r>
          </a:p>
          <a:p>
            <a:pPr>
              <a:buNone/>
            </a:pPr>
            <a:r>
              <a:rPr lang="en-US" dirty="0" smtClean="0">
                <a:latin typeface="Courier New"/>
                <a:cs typeface="Courier New"/>
              </a:rPr>
              <a:t>		</a:t>
            </a:r>
            <a:r>
              <a:rPr lang="en-US" dirty="0" smtClean="0">
                <a:solidFill>
                  <a:srgbClr val="FF0000"/>
                </a:solidFill>
                <a:latin typeface="Courier New"/>
                <a:cs typeface="Courier New"/>
              </a:rPr>
              <a:t>move</a:t>
            </a:r>
            <a:r>
              <a:rPr lang="en-US" dirty="0" smtClean="0">
                <a:latin typeface="Courier New"/>
                <a:cs typeface="Courier New"/>
              </a:rPr>
              <a:t> </a:t>
            </a:r>
            <a:r>
              <a:rPr lang="en-US" dirty="0" err="1" smtClean="0">
                <a:latin typeface="Courier New"/>
                <a:cs typeface="Courier New"/>
              </a:rPr>
              <a:t>dst,src</a:t>
            </a:r>
            <a:r>
              <a:rPr lang="en-US" dirty="0" smtClean="0">
                <a:latin typeface="+mj-lt"/>
                <a:cs typeface="Courier New"/>
              </a:rPr>
              <a:t> translated into</a:t>
            </a:r>
            <a:r>
              <a:rPr lang="en-US" dirty="0" smtClean="0"/>
              <a:t/>
            </a:r>
            <a:br>
              <a:rPr lang="en-US" dirty="0" smtClean="0"/>
            </a:br>
            <a:r>
              <a:rPr lang="en-US" dirty="0" smtClean="0"/>
              <a:t>	</a:t>
            </a:r>
            <a:r>
              <a:rPr lang="en-US" dirty="0" smtClean="0">
                <a:latin typeface="Courier New"/>
                <a:cs typeface="Courier New"/>
              </a:rPr>
              <a:t>addi dst,src,0</a:t>
            </a: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14</a:t>
            </a:fld>
            <a:endParaRPr lang="en-US"/>
          </a:p>
        </p:txBody>
      </p:sp>
    </p:spTree>
    <p:extLst>
      <p:ext uri="{BB962C8B-B14F-4D97-AF65-F5344CB8AC3E}">
        <p14:creationId xmlns:p14="http://schemas.microsoft.com/office/powerpoint/2010/main" val="10307597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Assembler Pseudo-Instructions</a:t>
            </a:r>
            <a:endParaRPr lang="en-US" dirty="0">
              <a:solidFill>
                <a:schemeClr val="accent1"/>
              </a:solidFill>
            </a:endParaRPr>
          </a:p>
        </p:txBody>
      </p:sp>
      <p:sp>
        <p:nvSpPr>
          <p:cNvPr id="3" name="Content Placeholder 2"/>
          <p:cNvSpPr>
            <a:spLocks noGrp="1"/>
          </p:cNvSpPr>
          <p:nvPr>
            <p:ph idx="1"/>
          </p:nvPr>
        </p:nvSpPr>
        <p:spPr>
          <a:xfrm>
            <a:off x="457200" y="1600200"/>
            <a:ext cx="8229600" cy="4931229"/>
          </a:xfrm>
        </p:spPr>
        <p:txBody>
          <a:bodyPr>
            <a:normAutofit fontScale="92500" lnSpcReduction="10000"/>
          </a:bodyPr>
          <a:lstStyle/>
          <a:p>
            <a:r>
              <a:rPr lang="en-US" dirty="0" smtClean="0"/>
              <a:t>List of pseudo-instructions:  </a:t>
            </a:r>
            <a:r>
              <a:rPr lang="en-US" sz="2000" dirty="0" smtClean="0">
                <a:hlinkClick r:id="rId2"/>
              </a:rPr>
              <a:t>http://en.wikipedia.org/wiki/MIPS_architecture#Pseudo_instructions</a:t>
            </a:r>
            <a:endParaRPr lang="en-US" dirty="0" smtClean="0"/>
          </a:p>
          <a:p>
            <a:pPr lvl="1"/>
            <a:r>
              <a:rPr lang="en-US" dirty="0" smtClean="0"/>
              <a:t>List also includes instruction translation</a:t>
            </a:r>
          </a:p>
          <a:p>
            <a:r>
              <a:rPr lang="en-US" dirty="0" smtClean="0">
                <a:solidFill>
                  <a:srgbClr val="FF0000"/>
                </a:solidFill>
              </a:rPr>
              <a:t>Load Address </a:t>
            </a:r>
            <a:r>
              <a:rPr lang="en-US" dirty="0" smtClean="0"/>
              <a:t>(</a:t>
            </a:r>
            <a:r>
              <a:rPr lang="en-US" sz="3000" dirty="0" smtClean="0">
                <a:latin typeface="Courier New" pitchFamily="49" charset="0"/>
                <a:cs typeface="Courier New" pitchFamily="49" charset="0"/>
              </a:rPr>
              <a:t>la</a:t>
            </a:r>
            <a:r>
              <a:rPr lang="en-US" dirty="0" smtClean="0"/>
              <a:t>)</a:t>
            </a:r>
          </a:p>
          <a:p>
            <a:pPr lvl="1"/>
            <a:r>
              <a:rPr lang="en-US" dirty="0" smtClean="0">
                <a:latin typeface="Courier New"/>
                <a:cs typeface="Courier New"/>
              </a:rPr>
              <a:t>la </a:t>
            </a:r>
            <a:r>
              <a:rPr lang="en-US" dirty="0" err="1" smtClean="0">
                <a:latin typeface="Courier New"/>
                <a:cs typeface="Courier New"/>
              </a:rPr>
              <a:t>dst,label</a:t>
            </a:r>
            <a:endParaRPr lang="en-US" dirty="0" smtClean="0">
              <a:latin typeface="Courier New"/>
              <a:cs typeface="Courier New"/>
            </a:endParaRPr>
          </a:p>
          <a:p>
            <a:pPr lvl="1"/>
            <a:r>
              <a:rPr lang="en-US" dirty="0" smtClean="0">
                <a:cs typeface="Courier New"/>
              </a:rPr>
              <a:t>Loads address of specified label into </a:t>
            </a:r>
            <a:r>
              <a:rPr lang="en-US" sz="2600" dirty="0" err="1" smtClean="0">
                <a:latin typeface="Courier New" pitchFamily="49" charset="0"/>
                <a:cs typeface="Courier New" pitchFamily="49" charset="0"/>
              </a:rPr>
              <a:t>dst</a:t>
            </a:r>
            <a:endParaRPr lang="en-US" sz="2600" dirty="0" smtClean="0">
              <a:latin typeface="Courier New" pitchFamily="49" charset="0"/>
              <a:cs typeface="Courier New" pitchFamily="49" charset="0"/>
            </a:endParaRPr>
          </a:p>
          <a:p>
            <a:r>
              <a:rPr lang="en-US" dirty="0" smtClean="0">
                <a:solidFill>
                  <a:srgbClr val="FF0000"/>
                </a:solidFill>
              </a:rPr>
              <a:t>Load Immediate</a:t>
            </a:r>
            <a:r>
              <a:rPr lang="en-US" dirty="0" smtClean="0"/>
              <a:t> (</a:t>
            </a:r>
            <a:r>
              <a:rPr lang="en-US" sz="3000" dirty="0" err="1" smtClean="0">
                <a:latin typeface="Courier New" pitchFamily="49" charset="0"/>
                <a:cs typeface="Courier New" pitchFamily="49" charset="0"/>
              </a:rPr>
              <a:t>li</a:t>
            </a:r>
            <a:r>
              <a:rPr lang="en-US" dirty="0" smtClean="0"/>
              <a:t>)</a:t>
            </a:r>
          </a:p>
          <a:p>
            <a:pPr lvl="1"/>
            <a:r>
              <a:rPr lang="en-US" dirty="0" err="1" smtClean="0">
                <a:latin typeface="Courier New" pitchFamily="49" charset="0"/>
                <a:cs typeface="Courier New" pitchFamily="49" charset="0"/>
              </a:rPr>
              <a:t>li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dst,imm</a:t>
            </a:r>
            <a:endParaRPr lang="en-US" dirty="0" smtClean="0">
              <a:latin typeface="Courier New" pitchFamily="49" charset="0"/>
              <a:cs typeface="Courier New" pitchFamily="49" charset="0"/>
            </a:endParaRPr>
          </a:p>
          <a:p>
            <a:pPr lvl="1"/>
            <a:r>
              <a:rPr lang="en-US" dirty="0" smtClean="0"/>
              <a:t>Loads 32-bit immediate into </a:t>
            </a:r>
            <a:r>
              <a:rPr lang="en-US" sz="2600" dirty="0" err="1" smtClean="0">
                <a:latin typeface="Courier New" pitchFamily="49" charset="0"/>
                <a:cs typeface="Courier New" pitchFamily="49" charset="0"/>
              </a:rPr>
              <a:t>dst</a:t>
            </a:r>
            <a:endParaRPr lang="en-US" sz="2600" dirty="0" smtClean="0">
              <a:latin typeface="Courier New" pitchFamily="49" charset="0"/>
              <a:cs typeface="Courier New" pitchFamily="49" charset="0"/>
            </a:endParaRPr>
          </a:p>
          <a:p>
            <a:r>
              <a:rPr lang="en-US" dirty="0" smtClean="0"/>
              <a:t>MARS has additional pseudo-instructions</a:t>
            </a:r>
          </a:p>
          <a:p>
            <a:pPr lvl="1"/>
            <a:r>
              <a:rPr lang="en-US" dirty="0" smtClean="0"/>
              <a:t>See Help (F1) for full list</a:t>
            </a:r>
            <a:endParaRPr lang="en-US" dirty="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320"/>
            <a:ext cx="8229600" cy="1143000"/>
          </a:xfrm>
        </p:spPr>
        <p:txBody>
          <a:bodyPr/>
          <a:lstStyle/>
          <a:p>
            <a:pPr eaLnBrk="1" hangingPunct="1">
              <a:defRPr/>
            </a:pPr>
            <a:r>
              <a:rPr lang="en-US" dirty="0" smtClean="0">
                <a:solidFill>
                  <a:schemeClr val="accent1"/>
                </a:solidFill>
              </a:rPr>
              <a:t>Assembler Register</a:t>
            </a:r>
            <a:endParaRPr lang="en-US" dirty="0">
              <a:solidFill>
                <a:schemeClr val="accent1"/>
              </a:solidFill>
            </a:endParaRPr>
          </a:p>
        </p:txBody>
      </p:sp>
      <p:sp>
        <p:nvSpPr>
          <p:cNvPr id="49155" name="Rectangle 3"/>
          <p:cNvSpPr>
            <a:spLocks noGrp="1" noChangeArrowheads="1"/>
          </p:cNvSpPr>
          <p:nvPr>
            <p:ph idx="1"/>
          </p:nvPr>
        </p:nvSpPr>
        <p:spPr>
          <a:xfrm>
            <a:off x="457200" y="1600200"/>
            <a:ext cx="8229600" cy="4937760"/>
          </a:xfrm>
        </p:spPr>
        <p:txBody>
          <a:bodyPr/>
          <a:lstStyle/>
          <a:p>
            <a:pPr eaLnBrk="1" hangingPunct="1"/>
            <a:r>
              <a:rPr lang="en-US" dirty="0" smtClean="0">
                <a:latin typeface="+mj-lt"/>
                <a:ea typeface="ＭＳ Ｐゴシック" pitchFamily="34" charset="-128"/>
              </a:rPr>
              <a:t>Problem:</a:t>
            </a:r>
          </a:p>
          <a:p>
            <a:pPr lvl="1" eaLnBrk="1" hangingPunct="1">
              <a:lnSpc>
                <a:spcPct val="75000"/>
              </a:lnSpc>
            </a:pPr>
            <a:r>
              <a:rPr lang="en-US" dirty="0" smtClean="0">
                <a:latin typeface="+mj-lt"/>
                <a:ea typeface="ＭＳ Ｐゴシック" pitchFamily="34" charset="-128"/>
              </a:rPr>
              <a:t>When breaking up a pseudo-instruction, the assembler may need to use an extra register</a:t>
            </a:r>
          </a:p>
          <a:p>
            <a:pPr lvl="1" eaLnBrk="1" hangingPunct="1">
              <a:lnSpc>
                <a:spcPct val="75000"/>
              </a:lnSpc>
            </a:pPr>
            <a:r>
              <a:rPr lang="en-US" dirty="0" smtClean="0">
                <a:latin typeface="+mj-lt"/>
                <a:ea typeface="ＭＳ Ｐゴシック" pitchFamily="34" charset="-128"/>
              </a:rPr>
              <a:t>If it uses a regular register, it’ll overwrite whatever the program has put into it</a:t>
            </a:r>
          </a:p>
          <a:p>
            <a:pPr eaLnBrk="1" hangingPunct="1"/>
            <a:r>
              <a:rPr lang="en-US" dirty="0" smtClean="0">
                <a:latin typeface="+mj-lt"/>
                <a:ea typeface="ＭＳ Ｐゴシック" pitchFamily="34" charset="-128"/>
              </a:rPr>
              <a:t>Solution:</a:t>
            </a:r>
          </a:p>
          <a:p>
            <a:pPr lvl="1" eaLnBrk="1" hangingPunct="1">
              <a:lnSpc>
                <a:spcPct val="75000"/>
              </a:lnSpc>
            </a:pPr>
            <a:r>
              <a:rPr lang="en-US" dirty="0" smtClean="0">
                <a:latin typeface="+mj-lt"/>
                <a:ea typeface="ＭＳ Ｐゴシック" pitchFamily="34" charset="-128"/>
              </a:rPr>
              <a:t>Reserve a register (</a:t>
            </a:r>
            <a:r>
              <a:rPr lang="en-US" dirty="0" smtClean="0">
                <a:solidFill>
                  <a:srgbClr val="FF0000"/>
                </a:solidFill>
                <a:latin typeface="+mj-lt"/>
                <a:ea typeface="ＭＳ Ｐゴシック" pitchFamily="34" charset="-128"/>
              </a:rPr>
              <a:t>$1</a:t>
            </a:r>
            <a:r>
              <a:rPr lang="en-US" dirty="0" smtClean="0">
                <a:latin typeface="+mj-lt"/>
                <a:ea typeface="ＭＳ Ｐゴシック" pitchFamily="34" charset="-128"/>
              </a:rPr>
              <a:t> or </a:t>
            </a:r>
            <a:r>
              <a:rPr lang="en-US" dirty="0" smtClean="0">
                <a:solidFill>
                  <a:srgbClr val="FF0000"/>
                </a:solidFill>
                <a:latin typeface="+mj-lt"/>
                <a:ea typeface="ＭＳ Ｐゴシック" pitchFamily="34" charset="-128"/>
              </a:rPr>
              <a:t>$at</a:t>
            </a:r>
            <a:r>
              <a:rPr lang="en-US" b="1" dirty="0" smtClean="0">
                <a:latin typeface="+mj-lt"/>
                <a:ea typeface="ＭＳ Ｐゴシック" pitchFamily="34" charset="-128"/>
              </a:rPr>
              <a:t> </a:t>
            </a:r>
            <a:r>
              <a:rPr lang="en-US" dirty="0" smtClean="0">
                <a:latin typeface="+mj-lt"/>
                <a:ea typeface="ＭＳ Ｐゴシック" pitchFamily="34" charset="-128"/>
              </a:rPr>
              <a:t>for “assembler temporary”) that assembler will use to break up pseudo-instructions</a:t>
            </a:r>
          </a:p>
          <a:p>
            <a:pPr lvl="1" eaLnBrk="1" hangingPunct="1">
              <a:lnSpc>
                <a:spcPct val="75000"/>
              </a:lnSpc>
            </a:pPr>
            <a:r>
              <a:rPr lang="en-US" dirty="0" smtClean="0">
                <a:latin typeface="+mj-lt"/>
                <a:ea typeface="ＭＳ Ｐゴシック" pitchFamily="34" charset="-128"/>
              </a:rPr>
              <a:t>Since the assembler may use this at any time, it’s not safe to code with it</a:t>
            </a:r>
          </a:p>
        </p:txBody>
      </p:sp>
      <p:sp>
        <p:nvSpPr>
          <p:cNvPr id="2" name="Date Placeholder 1"/>
          <p:cNvSpPr>
            <a:spLocks noGrp="1"/>
          </p:cNvSpPr>
          <p:nvPr>
            <p:ph type="dt" sz="half" idx="10"/>
          </p:nvPr>
        </p:nvSpPr>
        <p:spPr/>
        <p:txBody>
          <a:bodyPr/>
          <a:lstStyle/>
          <a:p>
            <a:r>
              <a:rPr lang="en-US" smtClean="0"/>
              <a:t>6/28/2012</a:t>
            </a:r>
            <a:endParaRPr lang="en-US"/>
          </a:p>
        </p:txBody>
      </p:sp>
      <p:sp>
        <p:nvSpPr>
          <p:cNvPr id="3" name="Footer Placeholder 2"/>
          <p:cNvSpPr>
            <a:spLocks noGrp="1"/>
          </p:cNvSpPr>
          <p:nvPr>
            <p:ph type="ftr" sz="quarter" idx="11"/>
          </p:nvPr>
        </p:nvSpPr>
        <p:spPr/>
        <p:txBody>
          <a:bodyPr/>
          <a:lstStyle/>
          <a:p>
            <a:r>
              <a:rPr lang="en-US" smtClean="0"/>
              <a:t>Summer 2012 -- Lecture #8</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16</a:t>
            </a:fld>
            <a:endParaRPr lang="en-US"/>
          </a:p>
        </p:txBody>
      </p:sp>
    </p:spTree>
    <p:extLst>
      <p:ext uri="{BB962C8B-B14F-4D97-AF65-F5344CB8AC3E}">
        <p14:creationId xmlns:p14="http://schemas.microsoft.com/office/powerpoint/2010/main" val="261366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15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MAL vs. TAL</a:t>
            </a:r>
            <a:endParaRPr lang="en-US" dirty="0">
              <a:solidFill>
                <a:schemeClr val="accent1"/>
              </a:solidFill>
            </a:endParaRPr>
          </a:p>
        </p:txBody>
      </p:sp>
      <p:sp>
        <p:nvSpPr>
          <p:cNvPr id="3" name="Content Placeholder 2"/>
          <p:cNvSpPr>
            <a:spLocks noGrp="1"/>
          </p:cNvSpPr>
          <p:nvPr>
            <p:ph idx="1"/>
          </p:nvPr>
        </p:nvSpPr>
        <p:spPr>
          <a:xfrm>
            <a:off x="457200" y="1600200"/>
            <a:ext cx="8229600" cy="4811486"/>
          </a:xfrm>
        </p:spPr>
        <p:txBody>
          <a:bodyPr>
            <a:normAutofit/>
          </a:bodyPr>
          <a:lstStyle/>
          <a:p>
            <a:r>
              <a:rPr lang="en-US" dirty="0" smtClean="0"/>
              <a:t>True Assembly Language (TAL)</a:t>
            </a:r>
          </a:p>
          <a:p>
            <a:pPr lvl="1"/>
            <a:r>
              <a:rPr lang="en-US" dirty="0" smtClean="0"/>
              <a:t>The instructions a computer understands and executes</a:t>
            </a:r>
          </a:p>
          <a:p>
            <a:r>
              <a:rPr lang="en-US" dirty="0" smtClean="0"/>
              <a:t>MIPS Assembly Language (MAL)</a:t>
            </a:r>
          </a:p>
          <a:p>
            <a:pPr lvl="1"/>
            <a:r>
              <a:rPr lang="en-US" dirty="0" smtClean="0"/>
              <a:t>Instructions the assembly programmer can use</a:t>
            </a:r>
            <a:br>
              <a:rPr lang="en-US" dirty="0" smtClean="0"/>
            </a:br>
            <a:r>
              <a:rPr lang="en-US" dirty="0" smtClean="0"/>
              <a:t>(includes pseudo-instructions)</a:t>
            </a:r>
          </a:p>
          <a:p>
            <a:pPr lvl="1"/>
            <a:r>
              <a:rPr lang="en-US" dirty="0" smtClean="0"/>
              <a:t>Each MAL instruction becomes 1 or more TAL instruction</a:t>
            </a:r>
          </a:p>
          <a:p>
            <a:r>
              <a:rPr lang="en-US" dirty="0" smtClean="0"/>
              <a:t>TAL </a:t>
            </a:r>
            <a:r>
              <a:rPr lang="en-US" dirty="0" smtClean="0">
                <a:latin typeface="Arial Unicode MS"/>
                <a:ea typeface="Arial Unicode MS"/>
                <a:cs typeface="Arial Unicode MS"/>
              </a:rPr>
              <a:t>⊂</a:t>
            </a:r>
            <a:r>
              <a:rPr lang="en-US" dirty="0" smtClean="0"/>
              <a:t> MAL</a:t>
            </a: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17</a:t>
            </a:fld>
            <a:endParaRPr lang="en-US"/>
          </a:p>
        </p:txBody>
      </p:sp>
    </p:spTree>
    <p:extLst>
      <p:ext uri="{BB962C8B-B14F-4D97-AF65-F5344CB8AC3E}">
        <p14:creationId xmlns:p14="http://schemas.microsoft.com/office/powerpoint/2010/main" val="92983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p:txBody>
          <a:bodyPr>
            <a:normAutofit/>
          </a:bodyPr>
          <a:lstStyle/>
          <a:p>
            <a:r>
              <a:rPr lang="en-US" dirty="0" smtClean="0">
                <a:solidFill>
                  <a:schemeClr val="bg1">
                    <a:lumMod val="65000"/>
                  </a:schemeClr>
                </a:solidFill>
              </a:rPr>
              <a:t>Inequalities</a:t>
            </a:r>
          </a:p>
          <a:p>
            <a:r>
              <a:rPr lang="en-US" dirty="0" smtClean="0">
                <a:solidFill>
                  <a:schemeClr val="bg1">
                    <a:lumMod val="65000"/>
                  </a:schemeClr>
                </a:solidFill>
              </a:rPr>
              <a:t>Pseudo-Instructions</a:t>
            </a:r>
          </a:p>
          <a:p>
            <a:r>
              <a:rPr lang="en-US" dirty="0" err="1" smtClean="0">
                <a:solidFill>
                  <a:srgbClr val="FF0000"/>
                </a:solidFill>
              </a:rPr>
              <a:t>Administrivia</a:t>
            </a:r>
            <a:endParaRPr lang="en-US" dirty="0" smtClean="0">
              <a:solidFill>
                <a:srgbClr val="FF0000"/>
              </a:solidFill>
            </a:endParaRPr>
          </a:p>
          <a:p>
            <a:r>
              <a:rPr lang="en-US" dirty="0" smtClean="0"/>
              <a:t>Implementing Functions in MIPS</a:t>
            </a:r>
          </a:p>
          <a:p>
            <a:r>
              <a:rPr lang="en-US" dirty="0" smtClean="0"/>
              <a:t>Function Calling Conventions</a:t>
            </a:r>
          </a:p>
          <a:p>
            <a:r>
              <a:rPr lang="en-US" dirty="0">
                <a:solidFill>
                  <a:schemeClr val="bg1">
                    <a:lumMod val="65000"/>
                  </a:schemeClr>
                </a:solidFill>
              </a:rPr>
              <a:t>Bonus:  Remaining Registers</a:t>
            </a:r>
          </a:p>
          <a:p>
            <a:r>
              <a:rPr lang="en-US" dirty="0">
                <a:solidFill>
                  <a:schemeClr val="bg1">
                    <a:lumMod val="65000"/>
                  </a:schemeClr>
                </a:solidFill>
              </a:rPr>
              <a:t>Bonus:  Register Convention Analogy</a:t>
            </a:r>
          </a:p>
          <a:p>
            <a:endParaRPr lang="en-US" dirty="0" smtClean="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18</a:t>
            </a:fld>
            <a:endParaRPr lang="en-US"/>
          </a:p>
        </p:txBody>
      </p:sp>
    </p:spTree>
    <p:extLst>
      <p:ext uri="{BB962C8B-B14F-4D97-AF65-F5344CB8AC3E}">
        <p14:creationId xmlns:p14="http://schemas.microsoft.com/office/powerpoint/2010/main" val="109599287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solidFill>
              </a:rPr>
              <a:t>Administrivia</a:t>
            </a:r>
            <a:endParaRPr lang="en-US" dirty="0">
              <a:solidFill>
                <a:schemeClr val="accent1"/>
              </a:solidFill>
            </a:endParaRPr>
          </a:p>
        </p:txBody>
      </p:sp>
      <p:sp>
        <p:nvSpPr>
          <p:cNvPr id="3" name="Content Placeholder 2"/>
          <p:cNvSpPr>
            <a:spLocks noGrp="1"/>
          </p:cNvSpPr>
          <p:nvPr>
            <p:ph idx="1"/>
          </p:nvPr>
        </p:nvSpPr>
        <p:spPr/>
        <p:txBody>
          <a:bodyPr>
            <a:normAutofit/>
          </a:bodyPr>
          <a:lstStyle/>
          <a:p>
            <a:r>
              <a:rPr lang="en-US" dirty="0" smtClean="0"/>
              <a:t>HW2 due Sunday 7/1</a:t>
            </a:r>
          </a:p>
          <a:p>
            <a:r>
              <a:rPr lang="en-US" dirty="0" smtClean="0"/>
              <a:t>Lab 4 posted today</a:t>
            </a:r>
          </a:p>
          <a:p>
            <a:r>
              <a:rPr lang="en-US" dirty="0" smtClean="0"/>
              <a:t>Project 1 posted by Thursday, due 7/8</a:t>
            </a:r>
          </a:p>
          <a:p>
            <a:pPr lvl="1"/>
            <a:r>
              <a:rPr lang="en-US" dirty="0" smtClean="0"/>
              <a:t>No homework next week (still labs)</a:t>
            </a: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Review of Last Lecture</a:t>
            </a:r>
            <a:endParaRPr lang="en-US" dirty="0">
              <a:solidFill>
                <a:schemeClr val="accent1"/>
              </a:solidFill>
            </a:endParaRPr>
          </a:p>
        </p:txBody>
      </p:sp>
      <p:sp>
        <p:nvSpPr>
          <p:cNvPr id="3" name="Content Placeholder 2"/>
          <p:cNvSpPr>
            <a:spLocks noGrp="1"/>
          </p:cNvSpPr>
          <p:nvPr>
            <p:ph idx="1"/>
          </p:nvPr>
        </p:nvSpPr>
        <p:spPr>
          <a:xfrm>
            <a:off x="457200" y="1371599"/>
            <a:ext cx="8229600" cy="5083629"/>
          </a:xfrm>
        </p:spPr>
        <p:txBody>
          <a:bodyPr>
            <a:normAutofit/>
          </a:bodyPr>
          <a:lstStyle/>
          <a:p>
            <a:r>
              <a:rPr lang="en-US" dirty="0" smtClean="0"/>
              <a:t>RISC Design Principles</a:t>
            </a:r>
          </a:p>
          <a:p>
            <a:pPr lvl="1"/>
            <a:r>
              <a:rPr lang="en-US" dirty="0" smtClean="0"/>
              <a:t>Smaller is faster:  32 registers, fewer instructions</a:t>
            </a:r>
          </a:p>
          <a:p>
            <a:pPr lvl="1"/>
            <a:r>
              <a:rPr lang="en-US" dirty="0" smtClean="0"/>
              <a:t>Keep it simple:  rigid syntax, fixed word length</a:t>
            </a:r>
          </a:p>
          <a:p>
            <a:r>
              <a:rPr lang="en-US" dirty="0" smtClean="0"/>
              <a:t>MIPS Registers:  </a:t>
            </a:r>
            <a:r>
              <a:rPr lang="en-US" sz="3000" dirty="0" smtClean="0">
                <a:latin typeface="Courier New" pitchFamily="49" charset="0"/>
                <a:cs typeface="Courier New" pitchFamily="49" charset="0"/>
              </a:rPr>
              <a:t>$s0-$s7</a:t>
            </a:r>
            <a:r>
              <a:rPr lang="en-US" dirty="0" smtClean="0"/>
              <a:t>, </a:t>
            </a:r>
            <a:r>
              <a:rPr lang="en-US" sz="3000" dirty="0" smtClean="0">
                <a:latin typeface="Courier New" pitchFamily="49" charset="0"/>
                <a:cs typeface="Courier New" pitchFamily="49" charset="0"/>
              </a:rPr>
              <a:t>$t0-$t9</a:t>
            </a:r>
            <a:r>
              <a:rPr lang="en-US" dirty="0" smtClean="0"/>
              <a:t>, </a:t>
            </a:r>
            <a:r>
              <a:rPr lang="en-US" sz="3000" dirty="0" smtClean="0">
                <a:latin typeface="Courier New" pitchFamily="49" charset="0"/>
                <a:cs typeface="Courier New" pitchFamily="49" charset="0"/>
              </a:rPr>
              <a:t>$0</a:t>
            </a:r>
          </a:p>
          <a:p>
            <a:pPr lvl="1"/>
            <a:r>
              <a:rPr lang="en-US" dirty="0" smtClean="0">
                <a:latin typeface="+mj-lt"/>
                <a:cs typeface="Courier New" pitchFamily="49" charset="0"/>
              </a:rPr>
              <a:t>Only operands used by instructions</a:t>
            </a:r>
          </a:p>
          <a:p>
            <a:pPr lvl="1"/>
            <a:r>
              <a:rPr lang="en-US" dirty="0" smtClean="0">
                <a:latin typeface="+mj-lt"/>
                <a:cs typeface="Courier New" pitchFamily="49" charset="0"/>
              </a:rPr>
              <a:t>No variable types, just </a:t>
            </a:r>
            <a:r>
              <a:rPr lang="en-US" dirty="0" smtClean="0">
                <a:solidFill>
                  <a:srgbClr val="FF0000"/>
                </a:solidFill>
                <a:latin typeface="+mj-lt"/>
                <a:cs typeface="Courier New" pitchFamily="49" charset="0"/>
              </a:rPr>
              <a:t>raw bits</a:t>
            </a:r>
          </a:p>
          <a:p>
            <a:r>
              <a:rPr lang="en-US" dirty="0" smtClean="0">
                <a:latin typeface="+mj-lt"/>
                <a:cs typeface="Courier New"/>
              </a:rPr>
              <a:t>Memory is byte-addressed</a:t>
            </a:r>
          </a:p>
          <a:p>
            <a:pPr lvl="1"/>
            <a:r>
              <a:rPr lang="en-US" dirty="0" smtClean="0">
                <a:latin typeface="+mj-lt"/>
                <a:cs typeface="Courier New"/>
              </a:rPr>
              <a:t>Watch </a:t>
            </a:r>
            <a:r>
              <a:rPr lang="en-US" dirty="0" err="1" smtClean="0">
                <a:latin typeface="+mj-lt"/>
                <a:cs typeface="Courier New"/>
              </a:rPr>
              <a:t>endianness</a:t>
            </a:r>
            <a:r>
              <a:rPr lang="en-US" dirty="0" smtClean="0">
                <a:latin typeface="+mj-lt"/>
                <a:cs typeface="Courier New"/>
              </a:rPr>
              <a:t> when dealing with bytes</a:t>
            </a:r>
            <a:endParaRPr lang="en-US" dirty="0" smtClean="0">
              <a:latin typeface="+mj-lt"/>
            </a:endParaRPr>
          </a:p>
          <a:p>
            <a:endParaRPr lang="en-US" dirty="0" smtClean="0"/>
          </a:p>
          <a:p>
            <a:endParaRPr lang="en-US" dirty="0"/>
          </a:p>
        </p:txBody>
      </p:sp>
      <p:sp>
        <p:nvSpPr>
          <p:cNvPr id="6" name="Date Placeholder 5"/>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4" name="Slide Number Placeholder 3"/>
          <p:cNvSpPr>
            <a:spLocks noGrp="1"/>
          </p:cNvSpPr>
          <p:nvPr>
            <p:ph type="sldNum" sz="quarter" idx="12"/>
          </p:nvPr>
        </p:nvSpPr>
        <p:spPr/>
        <p:txBody>
          <a:bodyPr/>
          <a:lstStyle/>
          <a:p>
            <a:fld id="{F4BA2A7E-5181-A840-825F-018EFA86BC7E}"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dirty="0" smtClean="0">
                <a:solidFill>
                  <a:schemeClr val="bg1">
                    <a:lumMod val="65000"/>
                  </a:schemeClr>
                </a:solidFill>
              </a:rPr>
              <a:t>Inequalities</a:t>
            </a:r>
          </a:p>
          <a:p>
            <a:r>
              <a:rPr lang="en-US" dirty="0" smtClean="0">
                <a:solidFill>
                  <a:schemeClr val="bg1">
                    <a:lumMod val="65000"/>
                  </a:schemeClr>
                </a:solidFill>
              </a:rPr>
              <a:t>Pseudo-Instructions</a:t>
            </a:r>
          </a:p>
          <a:p>
            <a:r>
              <a:rPr lang="en-US" dirty="0" err="1" smtClean="0">
                <a:solidFill>
                  <a:schemeClr val="bg1">
                    <a:lumMod val="65000"/>
                  </a:schemeClr>
                </a:solidFill>
              </a:rPr>
              <a:t>Administrivia</a:t>
            </a:r>
            <a:endParaRPr lang="en-US" dirty="0" smtClean="0">
              <a:solidFill>
                <a:schemeClr val="bg1">
                  <a:lumMod val="65000"/>
                </a:schemeClr>
              </a:solidFill>
            </a:endParaRPr>
          </a:p>
          <a:p>
            <a:r>
              <a:rPr lang="en-US" dirty="0" smtClean="0">
                <a:solidFill>
                  <a:srgbClr val="FF0000"/>
                </a:solidFill>
              </a:rPr>
              <a:t>Implementing Functions in MIPS</a:t>
            </a:r>
          </a:p>
          <a:p>
            <a:r>
              <a:rPr lang="en-US" dirty="0" smtClean="0"/>
              <a:t>Function Calling Conventions</a:t>
            </a:r>
          </a:p>
          <a:p>
            <a:r>
              <a:rPr lang="en-US" dirty="0">
                <a:solidFill>
                  <a:schemeClr val="bg1">
                    <a:lumMod val="65000"/>
                  </a:schemeClr>
                </a:solidFill>
              </a:rPr>
              <a:t>Bonus:  Remaining </a:t>
            </a:r>
            <a:r>
              <a:rPr lang="en-US" dirty="0" smtClean="0">
                <a:solidFill>
                  <a:schemeClr val="bg1">
                    <a:lumMod val="65000"/>
                  </a:schemeClr>
                </a:solidFill>
              </a:rPr>
              <a:t>Registers</a:t>
            </a:r>
          </a:p>
          <a:p>
            <a:r>
              <a:rPr lang="en-US" dirty="0" smtClean="0">
                <a:solidFill>
                  <a:schemeClr val="bg1">
                    <a:lumMod val="65000"/>
                  </a:schemeClr>
                </a:solidFill>
              </a:rPr>
              <a:t>Bonus:  Memory Address Convention</a:t>
            </a:r>
            <a:endParaRPr lang="en-US" dirty="0">
              <a:solidFill>
                <a:schemeClr val="bg1">
                  <a:lumMod val="65000"/>
                </a:schemeClr>
              </a:solidFill>
            </a:endParaRPr>
          </a:p>
          <a:p>
            <a:r>
              <a:rPr lang="en-US" dirty="0">
                <a:solidFill>
                  <a:schemeClr val="bg1">
                    <a:lumMod val="65000"/>
                  </a:schemeClr>
                </a:solidFill>
              </a:rPr>
              <a:t>Bonus:  Register Convention Analogy</a:t>
            </a:r>
          </a:p>
          <a:p>
            <a:endParaRPr lang="en-US" dirty="0" smtClean="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Six Steps of Calling a Function</a:t>
            </a:r>
            <a:endParaRPr lang="en-US" dirty="0">
              <a:solidFill>
                <a:schemeClr val="accent1"/>
              </a:solidFill>
            </a:endParaRPr>
          </a:p>
        </p:txBody>
      </p:sp>
      <p:sp>
        <p:nvSpPr>
          <p:cNvPr id="3" name="Content Placeholder 2"/>
          <p:cNvSpPr>
            <a:spLocks noGrp="1"/>
          </p:cNvSpPr>
          <p:nvPr>
            <p:ph idx="1"/>
          </p:nvPr>
        </p:nvSpPr>
        <p:spPr>
          <a:xfrm>
            <a:off x="457200" y="1600200"/>
            <a:ext cx="8229600" cy="4783667"/>
          </a:xfrm>
        </p:spPr>
        <p:txBody>
          <a:bodyPr>
            <a:normAutofit fontScale="92500"/>
          </a:bodyPr>
          <a:lstStyle/>
          <a:p>
            <a:pPr marL="514350" indent="-514350">
              <a:buFont typeface="+mj-lt"/>
              <a:buAutoNum type="arabicPeriod"/>
            </a:pPr>
            <a:r>
              <a:rPr lang="en-US" dirty="0" smtClean="0"/>
              <a:t>Put </a:t>
            </a:r>
            <a:r>
              <a:rPr lang="en-US" i="1" dirty="0" smtClean="0"/>
              <a:t>arguments</a:t>
            </a:r>
            <a:r>
              <a:rPr lang="en-US" dirty="0" smtClean="0"/>
              <a:t> in a place where the function can access them</a:t>
            </a:r>
          </a:p>
          <a:p>
            <a:pPr marL="514350" indent="-514350">
              <a:buFont typeface="+mj-lt"/>
              <a:buAutoNum type="arabicPeriod"/>
            </a:pPr>
            <a:r>
              <a:rPr lang="en-US" dirty="0" smtClean="0"/>
              <a:t>Transfer control to the function</a:t>
            </a:r>
          </a:p>
          <a:p>
            <a:pPr marL="514350" indent="-514350">
              <a:buFont typeface="+mj-lt"/>
              <a:buAutoNum type="arabicPeriod"/>
            </a:pPr>
            <a:r>
              <a:rPr lang="en-US" dirty="0" smtClean="0"/>
              <a:t>The function will acquire any (local) storage resources it needs</a:t>
            </a:r>
          </a:p>
          <a:p>
            <a:pPr marL="514350" indent="-514350">
              <a:buFont typeface="+mj-lt"/>
              <a:buAutoNum type="arabicPeriod"/>
            </a:pPr>
            <a:r>
              <a:rPr lang="en-US" dirty="0" smtClean="0"/>
              <a:t>The function performs its desired task</a:t>
            </a:r>
          </a:p>
          <a:p>
            <a:pPr marL="514350" indent="-514350">
              <a:buFont typeface="+mj-lt"/>
              <a:buAutoNum type="arabicPeriod"/>
            </a:pPr>
            <a:r>
              <a:rPr lang="en-US" dirty="0" smtClean="0"/>
              <a:t>The function puts </a:t>
            </a:r>
            <a:r>
              <a:rPr lang="en-US" i="1" dirty="0" smtClean="0"/>
              <a:t>return value</a:t>
            </a:r>
            <a:r>
              <a:rPr lang="en-US" dirty="0" smtClean="0"/>
              <a:t> in an accessible place and cleans up (restores any used registers)</a:t>
            </a:r>
          </a:p>
          <a:p>
            <a:pPr marL="514350" indent="-514350">
              <a:buFont typeface="+mj-lt"/>
              <a:buAutoNum type="arabicPeriod"/>
            </a:pPr>
            <a:r>
              <a:rPr lang="en-US" dirty="0" smtClean="0"/>
              <a:t>Control is returned to you</a:t>
            </a: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MIPS Registers for Function Calls</a:t>
            </a:r>
            <a:endParaRPr lang="en-US" dirty="0">
              <a:solidFill>
                <a:schemeClr val="accent1"/>
              </a:solidFill>
            </a:endParaRPr>
          </a:p>
        </p:txBody>
      </p:sp>
      <p:sp>
        <p:nvSpPr>
          <p:cNvPr id="3" name="Content Placeholder 2"/>
          <p:cNvSpPr>
            <a:spLocks noGrp="1"/>
          </p:cNvSpPr>
          <p:nvPr>
            <p:ph idx="1"/>
          </p:nvPr>
        </p:nvSpPr>
        <p:spPr>
          <a:xfrm>
            <a:off x="457200" y="1600200"/>
            <a:ext cx="8229600" cy="4855029"/>
          </a:xfrm>
        </p:spPr>
        <p:txBody>
          <a:bodyPr>
            <a:normAutofit/>
          </a:bodyPr>
          <a:lstStyle/>
          <a:p>
            <a:r>
              <a:rPr lang="en-US" dirty="0" smtClean="0"/>
              <a:t>Registers way faster than memory, so use them whenever possible</a:t>
            </a:r>
          </a:p>
          <a:p>
            <a:pPr>
              <a:spcBef>
                <a:spcPts val="1800"/>
              </a:spcBef>
            </a:pPr>
            <a:r>
              <a:rPr lang="en-US" dirty="0" smtClean="0">
                <a:solidFill>
                  <a:srgbClr val="FF0000"/>
                </a:solidFill>
                <a:latin typeface="Courier New"/>
                <a:cs typeface="Courier New"/>
              </a:rPr>
              <a:t>$a0–$a3</a:t>
            </a:r>
            <a:r>
              <a:rPr lang="en-US" dirty="0" smtClean="0"/>
              <a:t>:  four </a:t>
            </a:r>
            <a:r>
              <a:rPr lang="en-US" i="1" dirty="0" smtClean="0">
                <a:solidFill>
                  <a:srgbClr val="000000"/>
                </a:solidFill>
              </a:rPr>
              <a:t>argument </a:t>
            </a:r>
            <a:r>
              <a:rPr lang="en-US" dirty="0" smtClean="0"/>
              <a:t>registers to pass parameters</a:t>
            </a:r>
          </a:p>
          <a:p>
            <a:r>
              <a:rPr lang="en-US" dirty="0" smtClean="0">
                <a:solidFill>
                  <a:srgbClr val="FF0000"/>
                </a:solidFill>
                <a:latin typeface="Courier New"/>
                <a:cs typeface="Courier New"/>
              </a:rPr>
              <a:t>$v0–$v1</a:t>
            </a:r>
            <a:r>
              <a:rPr lang="en-US" dirty="0" smtClean="0"/>
              <a:t>:  two </a:t>
            </a:r>
            <a:r>
              <a:rPr lang="en-US" i="1" dirty="0" smtClean="0">
                <a:solidFill>
                  <a:srgbClr val="000000"/>
                </a:solidFill>
              </a:rPr>
              <a:t>value </a:t>
            </a:r>
            <a:r>
              <a:rPr lang="en-US" dirty="0" smtClean="0"/>
              <a:t>registers to return values</a:t>
            </a:r>
          </a:p>
          <a:p>
            <a:r>
              <a:rPr lang="en-US" dirty="0" smtClean="0">
                <a:solidFill>
                  <a:srgbClr val="FF0000"/>
                </a:solidFill>
                <a:latin typeface="Courier New"/>
                <a:cs typeface="Courier New"/>
              </a:rPr>
              <a:t>$</a:t>
            </a:r>
            <a:r>
              <a:rPr lang="en-US" dirty="0" err="1" smtClean="0">
                <a:solidFill>
                  <a:srgbClr val="FF0000"/>
                </a:solidFill>
                <a:latin typeface="Courier New"/>
                <a:cs typeface="Courier New"/>
              </a:rPr>
              <a:t>ra</a:t>
            </a:r>
            <a:r>
              <a:rPr lang="en-US" dirty="0" smtClean="0"/>
              <a:t>:  </a:t>
            </a:r>
            <a:r>
              <a:rPr lang="en-US" i="1" dirty="0" smtClean="0">
                <a:solidFill>
                  <a:srgbClr val="000000"/>
                </a:solidFill>
              </a:rPr>
              <a:t>return address </a:t>
            </a:r>
            <a:r>
              <a:rPr lang="en-US" dirty="0" smtClean="0"/>
              <a:t>register that saves </a:t>
            </a:r>
            <a:r>
              <a:rPr lang="en-US" u="sng" dirty="0" smtClean="0"/>
              <a:t>where a function is called from</a:t>
            </a:r>
            <a:endParaRPr lang="en-US" dirty="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MIPS Instructions for Function Calls</a:t>
            </a:r>
            <a:endParaRPr lang="en-US" dirty="0">
              <a:solidFill>
                <a:schemeClr val="accent1"/>
              </a:solidFill>
            </a:endParaRPr>
          </a:p>
        </p:txBody>
      </p:sp>
      <p:sp>
        <p:nvSpPr>
          <p:cNvPr id="3" name="Content Placeholder 2"/>
          <p:cNvSpPr>
            <a:spLocks noGrp="1"/>
          </p:cNvSpPr>
          <p:nvPr>
            <p:ph idx="1"/>
          </p:nvPr>
        </p:nvSpPr>
        <p:spPr>
          <a:xfrm>
            <a:off x="457199" y="1600200"/>
            <a:ext cx="8229600" cy="4920343"/>
          </a:xfrm>
        </p:spPr>
        <p:txBody>
          <a:bodyPr>
            <a:normAutofit fontScale="92500"/>
          </a:bodyPr>
          <a:lstStyle/>
          <a:p>
            <a:r>
              <a:rPr lang="en-US" dirty="0" smtClean="0">
                <a:solidFill>
                  <a:srgbClr val="FF0000"/>
                </a:solidFill>
              </a:rPr>
              <a:t>Jump and Link</a:t>
            </a:r>
            <a:r>
              <a:rPr lang="en-US" dirty="0" smtClean="0">
                <a:solidFill>
                  <a:srgbClr val="000000"/>
                </a:solidFill>
              </a:rPr>
              <a:t> </a:t>
            </a:r>
            <a:r>
              <a:rPr lang="en-US" dirty="0" smtClean="0"/>
              <a:t>(</a:t>
            </a:r>
            <a:r>
              <a:rPr lang="en-US" dirty="0" err="1" smtClean="0">
                <a:latin typeface="Courier New"/>
                <a:cs typeface="Courier New"/>
              </a:rPr>
              <a:t>jal</a:t>
            </a:r>
            <a:r>
              <a:rPr lang="en-US" dirty="0" smtClean="0"/>
              <a:t>)</a:t>
            </a:r>
          </a:p>
          <a:p>
            <a:pPr lvl="1"/>
            <a:r>
              <a:rPr lang="en-US" sz="2811" dirty="0" err="1" smtClean="0">
                <a:latin typeface="Courier New" pitchFamily="49" charset="0"/>
                <a:cs typeface="Courier New" pitchFamily="49" charset="0"/>
              </a:rPr>
              <a:t>jal</a:t>
            </a:r>
            <a:r>
              <a:rPr lang="en-US" sz="2811" dirty="0" smtClean="0">
                <a:latin typeface="Courier New" pitchFamily="49" charset="0"/>
                <a:cs typeface="Courier New" pitchFamily="49" charset="0"/>
              </a:rPr>
              <a:t> label</a:t>
            </a:r>
          </a:p>
          <a:p>
            <a:pPr lvl="1"/>
            <a:r>
              <a:rPr lang="en-US" dirty="0" smtClean="0"/>
              <a:t>Saves the location of </a:t>
            </a:r>
            <a:r>
              <a:rPr lang="en-US" i="1" dirty="0" smtClean="0"/>
              <a:t>following</a:t>
            </a:r>
            <a:r>
              <a:rPr lang="en-US" dirty="0" smtClean="0"/>
              <a:t> instruction in register </a:t>
            </a:r>
            <a:r>
              <a:rPr lang="en-US" sz="2600" dirty="0" smtClean="0">
                <a:latin typeface="Courier New"/>
                <a:cs typeface="Courier New"/>
              </a:rPr>
              <a:t>$</a:t>
            </a:r>
            <a:r>
              <a:rPr lang="en-US" sz="2600" dirty="0" err="1" smtClean="0">
                <a:latin typeface="Courier New"/>
                <a:cs typeface="Courier New"/>
              </a:rPr>
              <a:t>ra</a:t>
            </a:r>
            <a:r>
              <a:rPr lang="en-US" dirty="0" smtClean="0">
                <a:latin typeface="+mj-lt"/>
                <a:cs typeface="Courier New"/>
              </a:rPr>
              <a:t> and then j</a:t>
            </a:r>
            <a:r>
              <a:rPr lang="en-US" dirty="0" smtClean="0"/>
              <a:t>umps to </a:t>
            </a:r>
            <a:r>
              <a:rPr lang="en-US" sz="2600" dirty="0" smtClean="0">
                <a:latin typeface="Courier New" pitchFamily="49" charset="0"/>
                <a:cs typeface="Courier New" pitchFamily="49" charset="0"/>
              </a:rPr>
              <a:t>label</a:t>
            </a:r>
            <a:r>
              <a:rPr lang="en-US" dirty="0" smtClean="0"/>
              <a:t> (function address) </a:t>
            </a:r>
          </a:p>
          <a:p>
            <a:pPr lvl="1"/>
            <a:r>
              <a:rPr lang="en-US" dirty="0" smtClean="0">
                <a:latin typeface="+mj-lt"/>
                <a:cs typeface="Courier New"/>
              </a:rPr>
              <a:t>Used to invoke a function</a:t>
            </a:r>
          </a:p>
          <a:p>
            <a:r>
              <a:rPr lang="en-US" dirty="0" smtClean="0">
                <a:solidFill>
                  <a:srgbClr val="FF0000"/>
                </a:solidFill>
              </a:rPr>
              <a:t>Jump Register </a:t>
            </a:r>
            <a:r>
              <a:rPr lang="en-US" dirty="0" smtClean="0"/>
              <a:t>(</a:t>
            </a:r>
            <a:r>
              <a:rPr lang="en-US" dirty="0" err="1" smtClean="0">
                <a:solidFill>
                  <a:srgbClr val="000000"/>
                </a:solidFill>
                <a:latin typeface="Courier New"/>
                <a:cs typeface="Courier New"/>
              </a:rPr>
              <a:t>jr</a:t>
            </a:r>
            <a:r>
              <a:rPr lang="en-US" dirty="0" smtClean="0"/>
              <a:t>) </a:t>
            </a:r>
          </a:p>
          <a:p>
            <a:pPr lvl="1"/>
            <a:r>
              <a:rPr lang="en-US" dirty="0" err="1" smtClean="0">
                <a:latin typeface="Courier New" pitchFamily="49" charset="0"/>
                <a:cs typeface="Courier New" pitchFamily="49" charset="0"/>
              </a:rPr>
              <a:t>jr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src</a:t>
            </a:r>
            <a:endParaRPr lang="en-US" dirty="0" smtClean="0">
              <a:latin typeface="Courier New" pitchFamily="49" charset="0"/>
              <a:cs typeface="Courier New" pitchFamily="49" charset="0"/>
            </a:endParaRPr>
          </a:p>
          <a:p>
            <a:pPr lvl="1"/>
            <a:r>
              <a:rPr lang="en-US" dirty="0" smtClean="0"/>
              <a:t>Unconditional jump to the address specified in </a:t>
            </a:r>
            <a:r>
              <a:rPr lang="en-US" sz="2600" dirty="0" err="1" smtClean="0">
                <a:latin typeface="Courier New" pitchFamily="49" charset="0"/>
                <a:cs typeface="Courier New" pitchFamily="49" charset="0"/>
              </a:rPr>
              <a:t>src</a:t>
            </a:r>
            <a:r>
              <a:rPr lang="en-US" dirty="0" smtClean="0"/>
              <a:t> (almost always used with </a:t>
            </a:r>
            <a:r>
              <a:rPr lang="en-US" sz="2600" dirty="0" smtClean="0">
                <a:latin typeface="Courier New" pitchFamily="49" charset="0"/>
                <a:cs typeface="Courier New" pitchFamily="49" charset="0"/>
              </a:rPr>
              <a:t>$</a:t>
            </a:r>
            <a:r>
              <a:rPr lang="en-US" sz="2600" dirty="0" err="1" smtClean="0">
                <a:latin typeface="Courier New" pitchFamily="49" charset="0"/>
                <a:cs typeface="Courier New" pitchFamily="49" charset="0"/>
              </a:rPr>
              <a:t>ra</a:t>
            </a:r>
            <a:r>
              <a:rPr lang="en-US" dirty="0" smtClean="0"/>
              <a:t>)</a:t>
            </a:r>
          </a:p>
          <a:p>
            <a:pPr lvl="1"/>
            <a:r>
              <a:rPr lang="en-US" dirty="0" smtClean="0"/>
              <a:t>Used to return from a function</a:t>
            </a:r>
          </a:p>
          <a:p>
            <a:pPr lvl="1"/>
            <a:endParaRPr lang="en-US" dirty="0" smtClean="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Instruction Addresses</a:t>
            </a:r>
            <a:endParaRPr lang="en-US" dirty="0">
              <a:solidFill>
                <a:schemeClr val="accent1"/>
              </a:solidFill>
            </a:endParaRPr>
          </a:p>
        </p:txBody>
      </p:sp>
      <p:sp>
        <p:nvSpPr>
          <p:cNvPr id="3" name="Content Placeholder 2"/>
          <p:cNvSpPr>
            <a:spLocks noGrp="1"/>
          </p:cNvSpPr>
          <p:nvPr>
            <p:ph idx="1"/>
          </p:nvPr>
        </p:nvSpPr>
        <p:spPr>
          <a:xfrm>
            <a:off x="457200" y="1600200"/>
            <a:ext cx="8229600" cy="4920343"/>
          </a:xfrm>
        </p:spPr>
        <p:txBody>
          <a:bodyPr>
            <a:normAutofit/>
          </a:bodyPr>
          <a:lstStyle/>
          <a:p>
            <a:r>
              <a:rPr lang="en-US" sz="3000" dirty="0" err="1" smtClean="0">
                <a:latin typeface="Courier New" pitchFamily="49" charset="0"/>
                <a:cs typeface="Courier New" pitchFamily="49" charset="0"/>
              </a:rPr>
              <a:t>jal</a:t>
            </a:r>
            <a:r>
              <a:rPr lang="en-US" dirty="0" smtClean="0"/>
              <a:t> puts the </a:t>
            </a:r>
            <a:r>
              <a:rPr lang="en-US" i="1" dirty="0" smtClean="0"/>
              <a:t>address</a:t>
            </a:r>
            <a:r>
              <a:rPr lang="en-US" dirty="0" smtClean="0"/>
              <a:t> of an instruction in </a:t>
            </a:r>
            <a:r>
              <a:rPr lang="en-US" sz="3000" dirty="0" smtClean="0">
                <a:latin typeface="Courier New" pitchFamily="49" charset="0"/>
                <a:cs typeface="Courier New" pitchFamily="49" charset="0"/>
              </a:rPr>
              <a:t>$</a:t>
            </a:r>
            <a:r>
              <a:rPr lang="en-US" sz="3000" dirty="0" err="1" smtClean="0">
                <a:latin typeface="Courier New" pitchFamily="49" charset="0"/>
                <a:cs typeface="Courier New" pitchFamily="49" charset="0"/>
              </a:rPr>
              <a:t>ra</a:t>
            </a:r>
            <a:endParaRPr lang="en-US" dirty="0" smtClean="0"/>
          </a:p>
          <a:p>
            <a:pPr>
              <a:spcBef>
                <a:spcPts val="1800"/>
              </a:spcBef>
            </a:pPr>
            <a:r>
              <a:rPr lang="en-US" dirty="0" smtClean="0">
                <a:solidFill>
                  <a:srgbClr val="FF0000"/>
                </a:solidFill>
              </a:rPr>
              <a:t>Instructions are stored as data in memory!</a:t>
            </a:r>
          </a:p>
          <a:p>
            <a:pPr lvl="1"/>
            <a:r>
              <a:rPr lang="en-US" b="1" dirty="0" smtClean="0"/>
              <a:t>Recall:</a:t>
            </a:r>
            <a:r>
              <a:rPr lang="en-US" dirty="0" smtClean="0"/>
              <a:t>  Code section</a:t>
            </a:r>
          </a:p>
          <a:p>
            <a:pPr lvl="1"/>
            <a:r>
              <a:rPr lang="en-US" dirty="0" smtClean="0"/>
              <a:t>More on this next lecture</a:t>
            </a:r>
          </a:p>
          <a:p>
            <a:r>
              <a:rPr lang="en-US" dirty="0" smtClean="0"/>
              <a:t>In MIPS, all instructions are 4 bytes long so each instruction differs in address by 4</a:t>
            </a:r>
          </a:p>
          <a:p>
            <a:pPr lvl="1"/>
            <a:r>
              <a:rPr lang="en-US" b="1" dirty="0" smtClean="0"/>
              <a:t>Recall:</a:t>
            </a:r>
            <a:r>
              <a:rPr lang="en-US" dirty="0" smtClean="0"/>
              <a:t>  Memory is byte-addressed</a:t>
            </a:r>
          </a:p>
          <a:p>
            <a:r>
              <a:rPr lang="en-US" dirty="0" smtClean="0"/>
              <a:t>Labels get converted to instruction addresses</a:t>
            </a:r>
            <a:endParaRPr lang="en-US" dirty="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Program Counter</a:t>
            </a:r>
            <a:endParaRPr lang="en-US" dirty="0">
              <a:solidFill>
                <a:schemeClr val="accent1"/>
              </a:solidFill>
            </a:endParaRPr>
          </a:p>
        </p:txBody>
      </p:sp>
      <p:sp>
        <p:nvSpPr>
          <p:cNvPr id="3" name="Content Placeholder 2"/>
          <p:cNvSpPr>
            <a:spLocks noGrp="1"/>
          </p:cNvSpPr>
          <p:nvPr>
            <p:ph idx="1"/>
          </p:nvPr>
        </p:nvSpPr>
        <p:spPr>
          <a:xfrm>
            <a:off x="457200" y="1600200"/>
            <a:ext cx="8229600" cy="4855029"/>
          </a:xfrm>
        </p:spPr>
        <p:txBody>
          <a:bodyPr/>
          <a:lstStyle/>
          <a:p>
            <a:r>
              <a:rPr lang="en-US" dirty="0" smtClean="0"/>
              <a:t>The </a:t>
            </a:r>
            <a:r>
              <a:rPr lang="en-US" dirty="0" smtClean="0">
                <a:solidFill>
                  <a:srgbClr val="FF0000"/>
                </a:solidFill>
              </a:rPr>
              <a:t>program counter</a:t>
            </a:r>
            <a:r>
              <a:rPr lang="en-US" dirty="0" smtClean="0"/>
              <a:t> (PC) is a special register that holds the address of the current instruction being executed</a:t>
            </a:r>
          </a:p>
          <a:p>
            <a:pPr lvl="1"/>
            <a:r>
              <a:rPr lang="en-US" dirty="0" smtClean="0"/>
              <a:t>This register is inaccessible to the programmer, but accessible to </a:t>
            </a:r>
            <a:r>
              <a:rPr lang="en-US" sz="2600" dirty="0" err="1" smtClean="0">
                <a:latin typeface="Courier New" pitchFamily="49" charset="0"/>
                <a:cs typeface="Courier New" pitchFamily="49" charset="0"/>
              </a:rPr>
              <a:t>jal</a:t>
            </a:r>
            <a:endParaRPr lang="en-US" sz="2600" dirty="0" smtClean="0">
              <a:latin typeface="Courier New" pitchFamily="49" charset="0"/>
              <a:cs typeface="Courier New" pitchFamily="49" charset="0"/>
            </a:endParaRPr>
          </a:p>
          <a:p>
            <a:r>
              <a:rPr lang="en-US" sz="3000" dirty="0" err="1" smtClean="0">
                <a:latin typeface="Courier New" pitchFamily="49" charset="0"/>
                <a:cs typeface="Courier New" pitchFamily="49" charset="0"/>
              </a:rPr>
              <a:t>jal</a:t>
            </a:r>
            <a:r>
              <a:rPr lang="en-US" dirty="0" smtClean="0"/>
              <a:t> stores </a:t>
            </a:r>
            <a:r>
              <a:rPr lang="en-US" sz="3000" dirty="0" smtClean="0">
                <a:latin typeface="Courier New" pitchFamily="49" charset="0"/>
                <a:cs typeface="Courier New" pitchFamily="49" charset="0"/>
              </a:rPr>
              <a:t>PC+4</a:t>
            </a:r>
            <a:r>
              <a:rPr lang="en-US" dirty="0" smtClean="0"/>
              <a:t> into </a:t>
            </a:r>
            <a:r>
              <a:rPr lang="en-US" sz="3000" dirty="0" smtClean="0">
                <a:latin typeface="Courier New" pitchFamily="49" charset="0"/>
                <a:cs typeface="Courier New" pitchFamily="49" charset="0"/>
              </a:rPr>
              <a:t>$</a:t>
            </a:r>
            <a:r>
              <a:rPr lang="en-US" sz="3000" dirty="0" err="1" smtClean="0">
                <a:latin typeface="Courier New" pitchFamily="49" charset="0"/>
                <a:cs typeface="Courier New" pitchFamily="49" charset="0"/>
              </a:rPr>
              <a:t>ra</a:t>
            </a:r>
            <a:endParaRPr lang="en-US" sz="3000" dirty="0" smtClean="0">
              <a:latin typeface="Courier New" pitchFamily="49" charset="0"/>
              <a:cs typeface="Courier New" pitchFamily="49" charset="0"/>
            </a:endParaRPr>
          </a:p>
          <a:p>
            <a:pPr lvl="1"/>
            <a:r>
              <a:rPr lang="en-US" dirty="0" smtClean="0"/>
              <a:t>What would happen if we stored </a:t>
            </a:r>
            <a:r>
              <a:rPr lang="en-US" sz="2600" dirty="0" smtClean="0">
                <a:latin typeface="Courier New" pitchFamily="49" charset="0"/>
                <a:cs typeface="Courier New" pitchFamily="49" charset="0"/>
              </a:rPr>
              <a:t>PC</a:t>
            </a:r>
            <a:r>
              <a:rPr lang="en-US" dirty="0" smtClean="0"/>
              <a:t> instead?</a:t>
            </a:r>
          </a:p>
          <a:p>
            <a:r>
              <a:rPr lang="en-US" dirty="0" smtClean="0"/>
              <a:t>All branches and jumps (</a:t>
            </a:r>
            <a:r>
              <a:rPr lang="en-US" sz="3000" dirty="0" err="1" smtClean="0">
                <a:latin typeface="Courier New" pitchFamily="49" charset="0"/>
                <a:cs typeface="Courier New" pitchFamily="49" charset="0"/>
              </a:rPr>
              <a:t>beq</a:t>
            </a:r>
            <a:r>
              <a:rPr lang="en-US" dirty="0" smtClean="0"/>
              <a:t>, </a:t>
            </a:r>
            <a:r>
              <a:rPr lang="en-US" sz="3000" dirty="0" err="1" smtClean="0">
                <a:latin typeface="Courier New" pitchFamily="49" charset="0"/>
                <a:cs typeface="Courier New" pitchFamily="49" charset="0"/>
              </a:rPr>
              <a:t>bne</a:t>
            </a:r>
            <a:r>
              <a:rPr lang="en-US" dirty="0" smtClean="0"/>
              <a:t>, </a:t>
            </a:r>
            <a:r>
              <a:rPr lang="en-US" sz="3000" dirty="0" smtClean="0">
                <a:latin typeface="Courier New" pitchFamily="49" charset="0"/>
                <a:cs typeface="Courier New" pitchFamily="49" charset="0"/>
              </a:rPr>
              <a:t>j</a:t>
            </a:r>
            <a:r>
              <a:rPr lang="en-US" dirty="0" smtClean="0"/>
              <a:t>, </a:t>
            </a:r>
            <a:r>
              <a:rPr lang="en-US" sz="3000" dirty="0" err="1" smtClean="0">
                <a:latin typeface="Courier New" pitchFamily="49" charset="0"/>
                <a:cs typeface="Courier New" pitchFamily="49" charset="0"/>
              </a:rPr>
              <a:t>jal</a:t>
            </a:r>
            <a:r>
              <a:rPr lang="en-US" dirty="0" smtClean="0"/>
              <a:t>, </a:t>
            </a:r>
            <a:r>
              <a:rPr lang="en-US" sz="3000" dirty="0" err="1" smtClean="0">
                <a:latin typeface="Courier New" pitchFamily="49" charset="0"/>
                <a:cs typeface="Courier New" pitchFamily="49" charset="0"/>
              </a:rPr>
              <a:t>jr</a:t>
            </a:r>
            <a:r>
              <a:rPr lang="en-US" dirty="0" smtClean="0"/>
              <a:t>) work by storing an address into </a:t>
            </a:r>
            <a:r>
              <a:rPr lang="en-US" sz="3000" dirty="0" smtClean="0">
                <a:latin typeface="Courier New" pitchFamily="49" charset="0"/>
                <a:cs typeface="Courier New" pitchFamily="49" charset="0"/>
              </a:rPr>
              <a:t>PC</a:t>
            </a:r>
            <a:endParaRPr lang="en-US" sz="3000"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4035" name="Rectangle 3"/>
          <p:cNvSpPr>
            <a:spLocks noGrp="1" noChangeArrowheads="1"/>
          </p:cNvSpPr>
          <p:nvPr>
            <p:ph type="body" idx="1"/>
          </p:nvPr>
        </p:nvSpPr>
        <p:spPr>
          <a:xfrm>
            <a:off x="457200" y="1600200"/>
            <a:ext cx="8229600" cy="5212080"/>
          </a:xfrm>
        </p:spPr>
        <p:txBody>
          <a:bodyPr>
            <a:normAutofit fontScale="92500" lnSpcReduction="10000"/>
          </a:bodyPr>
          <a:lstStyle/>
          <a:p>
            <a:pPr>
              <a:spcBef>
                <a:spcPts val="1800"/>
              </a:spcBef>
              <a:buFont typeface="Times" pitchFamily="-65" charset="0"/>
              <a:buNone/>
            </a:pPr>
            <a:r>
              <a:rPr lang="en-US" sz="2400" dirty="0">
                <a:latin typeface="Courier New" pitchFamily="-65" charset="0"/>
              </a:rPr>
              <a:t> </a:t>
            </a:r>
            <a:r>
              <a:rPr lang="en-US" sz="2400" dirty="0" smtClean="0">
                <a:latin typeface="Courier New" pitchFamily="-65" charset="0"/>
              </a:rPr>
              <a:t> ... </a:t>
            </a:r>
            <a:r>
              <a:rPr lang="en-US" sz="2400" dirty="0">
                <a:latin typeface="Courier New" pitchFamily="-65" charset="0"/>
              </a:rPr>
              <a:t>sum(</a:t>
            </a:r>
            <a:r>
              <a:rPr lang="en-US" sz="2400" dirty="0" err="1">
                <a:latin typeface="Courier New" pitchFamily="-65" charset="0"/>
              </a:rPr>
              <a:t>a,b</a:t>
            </a:r>
            <a:r>
              <a:rPr lang="en-US" sz="2400" dirty="0" smtClean="0">
                <a:latin typeface="Courier New" pitchFamily="-65" charset="0"/>
              </a:rPr>
              <a:t>); ...        </a:t>
            </a:r>
            <a:r>
              <a:rPr lang="en-US" sz="2400" dirty="0" smtClean="0">
                <a:solidFill>
                  <a:schemeClr val="bg1">
                    <a:lumMod val="65000"/>
                  </a:schemeClr>
                </a:solidFill>
                <a:latin typeface="Courier New" pitchFamily="-65" charset="0"/>
              </a:rPr>
              <a:t>/* a</a:t>
            </a:r>
            <a:r>
              <a:rPr lang="en-US" sz="2400" dirty="0" smtClean="0">
                <a:solidFill>
                  <a:schemeClr val="bg1">
                    <a:lumMod val="65000"/>
                  </a:schemeClr>
                </a:solidFill>
                <a:latin typeface="Courier New" pitchFamily="-65" charset="0"/>
                <a:sym typeface="Wingdings" pitchFamily="2" charset="2"/>
              </a:rPr>
              <a:t></a:t>
            </a:r>
            <a:r>
              <a:rPr lang="en-US" sz="2400" dirty="0" smtClean="0">
                <a:solidFill>
                  <a:schemeClr val="bg1">
                    <a:lumMod val="65000"/>
                  </a:schemeClr>
                </a:solidFill>
                <a:latin typeface="Courier New" pitchFamily="-65" charset="0"/>
              </a:rPr>
              <a:t>$s0,b</a:t>
            </a:r>
            <a:r>
              <a:rPr lang="en-US" sz="2400" dirty="0" smtClean="0">
                <a:solidFill>
                  <a:schemeClr val="bg1">
                    <a:lumMod val="65000"/>
                  </a:schemeClr>
                </a:solidFill>
                <a:latin typeface="Courier New" pitchFamily="-65" charset="0"/>
                <a:sym typeface="Wingdings" pitchFamily="2" charset="2"/>
              </a:rPr>
              <a:t></a:t>
            </a:r>
            <a:r>
              <a:rPr lang="en-US" sz="2400" dirty="0" smtClean="0">
                <a:solidFill>
                  <a:schemeClr val="bg1">
                    <a:lumMod val="65000"/>
                  </a:schemeClr>
                </a:solidFill>
                <a:latin typeface="Courier New" pitchFamily="-65" charset="0"/>
              </a:rPr>
              <a:t>$s1 */</a:t>
            </a:r>
          </a:p>
          <a:p>
            <a:pPr>
              <a:spcBef>
                <a:spcPts val="1800"/>
              </a:spcBef>
              <a:buFont typeface="Times" pitchFamily="-65" charset="0"/>
              <a:buNone/>
            </a:pPr>
            <a:r>
              <a:rPr lang="en-US" sz="2400" dirty="0" smtClean="0">
                <a:solidFill>
                  <a:schemeClr val="bg1">
                    <a:lumMod val="65000"/>
                  </a:schemeClr>
                </a:solidFill>
                <a:latin typeface="Courier New" pitchFamily="-65" charset="0"/>
              </a:rPr>
              <a:t>  </a:t>
            </a:r>
            <a:r>
              <a:rPr lang="en-US" sz="2400" dirty="0" err="1" smtClean="0">
                <a:latin typeface="Courier New" pitchFamily="-65" charset="0"/>
              </a:rPr>
              <a:t>int</a:t>
            </a:r>
            <a:r>
              <a:rPr lang="en-US" sz="2400" dirty="0" smtClean="0">
                <a:latin typeface="Courier New" pitchFamily="-65" charset="0"/>
              </a:rPr>
              <a:t> </a:t>
            </a:r>
            <a:r>
              <a:rPr lang="en-US" sz="2400" dirty="0">
                <a:latin typeface="Courier New" pitchFamily="-65" charset="0"/>
              </a:rPr>
              <a:t>sum(</a:t>
            </a:r>
            <a:r>
              <a:rPr lang="en-US" sz="2400" dirty="0" err="1">
                <a:latin typeface="Courier New" pitchFamily="-65" charset="0"/>
              </a:rPr>
              <a:t>int</a:t>
            </a:r>
            <a:r>
              <a:rPr lang="en-US" sz="2400" dirty="0">
                <a:latin typeface="Courier New" pitchFamily="-65" charset="0"/>
              </a:rPr>
              <a:t> x, </a:t>
            </a:r>
            <a:r>
              <a:rPr lang="en-US" sz="2400" dirty="0" err="1">
                <a:latin typeface="Courier New" pitchFamily="-65" charset="0"/>
              </a:rPr>
              <a:t>int</a:t>
            </a:r>
            <a:r>
              <a:rPr lang="en-US" sz="2400" dirty="0">
                <a:latin typeface="Courier New" pitchFamily="-65" charset="0"/>
              </a:rPr>
              <a:t> y) </a:t>
            </a:r>
            <a:r>
              <a:rPr lang="en-US" sz="2400" dirty="0" smtClean="0">
                <a:latin typeface="Courier New" pitchFamily="-65" charset="0"/>
              </a:rPr>
              <a:t>{</a:t>
            </a:r>
            <a:br>
              <a:rPr lang="en-US" sz="2400" dirty="0" smtClean="0">
                <a:latin typeface="Courier New" pitchFamily="-65" charset="0"/>
              </a:rPr>
            </a:br>
            <a:r>
              <a:rPr lang="en-US" sz="2400" dirty="0" smtClean="0">
                <a:latin typeface="Courier New" pitchFamily="-65" charset="0"/>
              </a:rPr>
              <a:t>  return </a:t>
            </a:r>
            <a:r>
              <a:rPr lang="en-US" sz="2400" dirty="0" err="1" smtClean="0">
                <a:latin typeface="Courier New" pitchFamily="-65" charset="0"/>
              </a:rPr>
              <a:t>x+y</a:t>
            </a:r>
            <a:r>
              <a:rPr lang="en-US" sz="2400" dirty="0" smtClean="0">
                <a:latin typeface="Courier New" pitchFamily="-65" charset="0"/>
              </a:rPr>
              <a:t>;</a:t>
            </a:r>
            <a:br>
              <a:rPr lang="en-US" sz="2400" dirty="0" smtClean="0">
                <a:latin typeface="Courier New" pitchFamily="-65" charset="0"/>
              </a:rPr>
            </a:br>
            <a:r>
              <a:rPr lang="en-US" sz="2400" dirty="0" smtClean="0">
                <a:latin typeface="Courier New" pitchFamily="-65" charset="0"/>
              </a:rPr>
              <a:t>}</a:t>
            </a:r>
            <a:endParaRPr lang="en-US" sz="2400" dirty="0">
              <a:latin typeface="Courier New" pitchFamily="-65" charset="0"/>
            </a:endParaRPr>
          </a:p>
          <a:p>
            <a:pPr>
              <a:buFont typeface="Times" pitchFamily="-65" charset="0"/>
              <a:buNone/>
            </a:pPr>
            <a:r>
              <a:rPr lang="en-US" sz="2400" dirty="0" smtClean="0"/>
              <a:t> </a:t>
            </a:r>
          </a:p>
          <a:p>
            <a:pPr>
              <a:buFont typeface="Times" pitchFamily="-65" charset="0"/>
              <a:buNone/>
            </a:pPr>
            <a:r>
              <a:rPr lang="en-US" sz="2400" dirty="0" smtClean="0">
                <a:latin typeface="Courier New"/>
                <a:cs typeface="Courier New"/>
              </a:rPr>
              <a:t>1000  </a:t>
            </a:r>
            <a:r>
              <a:rPr lang="en-US" sz="2400" dirty="0" err="1" smtClean="0">
                <a:latin typeface="Courier New"/>
                <a:cs typeface="Courier New"/>
              </a:rPr>
              <a:t>addi</a:t>
            </a:r>
            <a:r>
              <a:rPr lang="en-US" sz="2400" dirty="0" smtClean="0">
                <a:latin typeface="Courier New"/>
                <a:cs typeface="Courier New"/>
              </a:rPr>
              <a:t> </a:t>
            </a:r>
            <a:r>
              <a:rPr lang="en-US" sz="2400" dirty="0">
                <a:latin typeface="Courier New"/>
                <a:cs typeface="Courier New"/>
              </a:rPr>
              <a:t>$a0,$</a:t>
            </a:r>
            <a:r>
              <a:rPr lang="en-US" sz="2400" dirty="0" smtClean="0">
                <a:latin typeface="Courier New"/>
                <a:cs typeface="Courier New"/>
              </a:rPr>
              <a:t>s0,0       </a:t>
            </a:r>
            <a:r>
              <a:rPr lang="en-US" sz="2400" dirty="0" smtClean="0">
                <a:solidFill>
                  <a:schemeClr val="bg1">
                    <a:lumMod val="65000"/>
                  </a:schemeClr>
                </a:solidFill>
                <a:latin typeface="Courier New"/>
                <a:cs typeface="Courier New"/>
              </a:rPr>
              <a:t># </a:t>
            </a:r>
            <a:r>
              <a:rPr lang="en-US" sz="2400" dirty="0">
                <a:solidFill>
                  <a:schemeClr val="bg1">
                    <a:lumMod val="65000"/>
                  </a:schemeClr>
                </a:solidFill>
                <a:latin typeface="Courier New"/>
                <a:cs typeface="Courier New"/>
              </a:rPr>
              <a:t>x = </a:t>
            </a:r>
            <a:r>
              <a:rPr lang="en-US" sz="2400" dirty="0" smtClean="0">
                <a:solidFill>
                  <a:schemeClr val="bg1">
                    <a:lumMod val="65000"/>
                  </a:schemeClr>
                </a:solidFill>
                <a:latin typeface="Courier New"/>
                <a:cs typeface="Courier New"/>
              </a:rPr>
              <a:t>a</a:t>
            </a:r>
            <a:endParaRPr lang="en-US" sz="2400" dirty="0">
              <a:solidFill>
                <a:schemeClr val="bg2"/>
              </a:solidFill>
              <a:latin typeface="Courier New"/>
              <a:cs typeface="Courier New"/>
            </a:endParaRPr>
          </a:p>
          <a:p>
            <a:pPr>
              <a:buFont typeface="Times" pitchFamily="-65" charset="0"/>
              <a:buNone/>
            </a:pPr>
            <a:r>
              <a:rPr lang="en-US" sz="2400" dirty="0" smtClean="0">
                <a:latin typeface="Courier New"/>
                <a:cs typeface="Courier New"/>
              </a:rPr>
              <a:t>1004  </a:t>
            </a:r>
            <a:r>
              <a:rPr lang="en-US" sz="2400" dirty="0" err="1" smtClean="0">
                <a:latin typeface="Courier New"/>
                <a:cs typeface="Courier New"/>
              </a:rPr>
              <a:t>addi</a:t>
            </a:r>
            <a:r>
              <a:rPr lang="en-US" sz="2400" dirty="0" smtClean="0">
                <a:latin typeface="Courier New"/>
                <a:cs typeface="Courier New"/>
              </a:rPr>
              <a:t> $</a:t>
            </a:r>
            <a:r>
              <a:rPr lang="en-US" sz="2400" dirty="0">
                <a:latin typeface="Courier New"/>
                <a:cs typeface="Courier New"/>
              </a:rPr>
              <a:t>a1,$</a:t>
            </a:r>
            <a:r>
              <a:rPr lang="en-US" sz="2400" dirty="0" smtClean="0">
                <a:latin typeface="Courier New"/>
                <a:cs typeface="Courier New"/>
              </a:rPr>
              <a:t>s1,0       </a:t>
            </a:r>
            <a:r>
              <a:rPr lang="en-US" sz="2400" dirty="0" smtClean="0">
                <a:solidFill>
                  <a:schemeClr val="bg1">
                    <a:lumMod val="65000"/>
                  </a:schemeClr>
                </a:solidFill>
                <a:latin typeface="Courier New"/>
                <a:cs typeface="Courier New"/>
              </a:rPr>
              <a:t># </a:t>
            </a:r>
            <a:r>
              <a:rPr lang="en-US" sz="2400" dirty="0">
                <a:solidFill>
                  <a:schemeClr val="bg1">
                    <a:lumMod val="65000"/>
                  </a:schemeClr>
                </a:solidFill>
                <a:latin typeface="Courier New"/>
                <a:cs typeface="Courier New"/>
              </a:rPr>
              <a:t>y = b </a:t>
            </a:r>
            <a:endParaRPr lang="en-US" sz="2400" dirty="0">
              <a:solidFill>
                <a:schemeClr val="bg2"/>
              </a:solidFill>
              <a:latin typeface="Courier New"/>
              <a:cs typeface="Courier New"/>
            </a:endParaRPr>
          </a:p>
          <a:p>
            <a:pPr>
              <a:buFont typeface="Times" pitchFamily="-65" charset="0"/>
              <a:buNone/>
            </a:pPr>
            <a:r>
              <a:rPr lang="en-US" sz="2400" dirty="0" smtClean="0">
                <a:latin typeface="Courier New"/>
                <a:cs typeface="Courier New"/>
              </a:rPr>
              <a:t>1008  </a:t>
            </a:r>
            <a:r>
              <a:rPr lang="en-US" sz="2400" dirty="0" err="1" smtClean="0">
                <a:latin typeface="Courier New"/>
                <a:cs typeface="Courier New"/>
              </a:rPr>
              <a:t>addi</a:t>
            </a:r>
            <a:r>
              <a:rPr lang="en-US" sz="2400" dirty="0" smtClean="0">
                <a:latin typeface="Courier New"/>
                <a:cs typeface="Courier New"/>
              </a:rPr>
              <a:t> </a:t>
            </a:r>
            <a:r>
              <a:rPr lang="en-US" sz="2400" dirty="0">
                <a:latin typeface="Courier New"/>
                <a:cs typeface="Courier New"/>
              </a:rPr>
              <a:t>$ra,$zero,1016 </a:t>
            </a:r>
            <a:r>
              <a:rPr lang="en-US" sz="2400" dirty="0" smtClean="0">
                <a:latin typeface="Courier New"/>
                <a:cs typeface="Courier New"/>
              </a:rPr>
              <a:t> </a:t>
            </a:r>
            <a:r>
              <a:rPr lang="en-US" sz="2400" dirty="0" smtClean="0">
                <a:solidFill>
                  <a:schemeClr val="bg1">
                    <a:lumMod val="65000"/>
                  </a:schemeClr>
                </a:solidFill>
                <a:latin typeface="Courier New"/>
                <a:cs typeface="Courier New"/>
              </a:rPr>
              <a:t># $</a:t>
            </a:r>
            <a:r>
              <a:rPr lang="en-US" sz="2400" dirty="0" err="1" smtClean="0">
                <a:solidFill>
                  <a:schemeClr val="bg1">
                    <a:lumMod val="65000"/>
                  </a:schemeClr>
                </a:solidFill>
                <a:latin typeface="Courier New"/>
                <a:cs typeface="Courier New"/>
              </a:rPr>
              <a:t>ra</a:t>
            </a:r>
            <a:r>
              <a:rPr lang="en-US" sz="2400" dirty="0" smtClean="0">
                <a:solidFill>
                  <a:schemeClr val="bg1">
                    <a:lumMod val="65000"/>
                  </a:schemeClr>
                </a:solidFill>
                <a:latin typeface="Courier New"/>
                <a:cs typeface="Courier New"/>
              </a:rPr>
              <a:t>=1016</a:t>
            </a:r>
            <a:endParaRPr lang="en-US" sz="2400" dirty="0">
              <a:latin typeface="Courier New"/>
              <a:cs typeface="Courier New"/>
            </a:endParaRPr>
          </a:p>
          <a:p>
            <a:pPr>
              <a:buFont typeface="Times" pitchFamily="-65" charset="0"/>
              <a:buNone/>
            </a:pPr>
            <a:r>
              <a:rPr lang="en-US" sz="2400" dirty="0" smtClean="0">
                <a:latin typeface="Courier New"/>
                <a:cs typeface="Courier New"/>
              </a:rPr>
              <a:t>1012  j    </a:t>
            </a:r>
            <a:r>
              <a:rPr lang="en-US" sz="2400" dirty="0">
                <a:latin typeface="Courier New"/>
                <a:cs typeface="Courier New"/>
              </a:rPr>
              <a:t>sum  </a:t>
            </a:r>
            <a:r>
              <a:rPr lang="en-US" sz="2400" dirty="0" smtClean="0">
                <a:latin typeface="Courier New"/>
                <a:cs typeface="Courier New"/>
              </a:rPr>
              <a:t>           </a:t>
            </a:r>
            <a:r>
              <a:rPr lang="en-US" sz="2400" dirty="0" smtClean="0">
                <a:solidFill>
                  <a:schemeClr val="bg1">
                    <a:lumMod val="65000"/>
                  </a:schemeClr>
                </a:solidFill>
                <a:latin typeface="Courier New"/>
                <a:cs typeface="Courier New"/>
              </a:rPr>
              <a:t># jump </a:t>
            </a:r>
            <a:r>
              <a:rPr lang="en-US" sz="2400" dirty="0">
                <a:solidFill>
                  <a:schemeClr val="bg1">
                    <a:lumMod val="65000"/>
                  </a:schemeClr>
                </a:solidFill>
                <a:latin typeface="Courier New"/>
                <a:cs typeface="Courier New"/>
              </a:rPr>
              <a:t>to </a:t>
            </a:r>
            <a:r>
              <a:rPr lang="en-US" sz="2400" dirty="0" smtClean="0">
                <a:solidFill>
                  <a:schemeClr val="bg1">
                    <a:lumMod val="65000"/>
                  </a:schemeClr>
                </a:solidFill>
                <a:latin typeface="Courier New"/>
                <a:cs typeface="Courier New"/>
              </a:rPr>
              <a:t>sum</a:t>
            </a:r>
            <a:endParaRPr lang="en-US" sz="2400" dirty="0">
              <a:solidFill>
                <a:schemeClr val="bg1">
                  <a:lumMod val="65000"/>
                </a:schemeClr>
              </a:solidFill>
              <a:latin typeface="Courier New"/>
              <a:cs typeface="Courier New"/>
            </a:endParaRPr>
          </a:p>
          <a:p>
            <a:pPr>
              <a:buFont typeface="Times" pitchFamily="-65" charset="0"/>
              <a:buNone/>
            </a:pPr>
            <a:r>
              <a:rPr lang="en-US" sz="2400" dirty="0" smtClean="0">
                <a:latin typeface="Courier New"/>
                <a:cs typeface="Courier New"/>
              </a:rPr>
              <a:t>1016  </a:t>
            </a:r>
            <a:endParaRPr lang="en-US" sz="2400" dirty="0">
              <a:latin typeface="Courier New"/>
              <a:cs typeface="Courier New"/>
            </a:endParaRPr>
          </a:p>
          <a:p>
            <a:pPr>
              <a:buFont typeface="Times" pitchFamily="-65" charset="0"/>
              <a:buNone/>
            </a:pPr>
            <a:r>
              <a:rPr lang="en-US" sz="2400" dirty="0" smtClean="0">
                <a:latin typeface="Courier New"/>
                <a:cs typeface="Courier New"/>
              </a:rPr>
              <a:t>...</a:t>
            </a:r>
            <a:endParaRPr lang="en-US" sz="2400" dirty="0">
              <a:latin typeface="Courier New"/>
              <a:cs typeface="Courier New"/>
            </a:endParaRPr>
          </a:p>
          <a:p>
            <a:pPr>
              <a:buFont typeface="Times" pitchFamily="-65" charset="0"/>
              <a:buNone/>
            </a:pPr>
            <a:r>
              <a:rPr lang="en-US" sz="2400" dirty="0" smtClean="0">
                <a:latin typeface="Courier New"/>
                <a:cs typeface="Courier New"/>
              </a:rPr>
              <a:t>2000  sum</a:t>
            </a:r>
            <a:r>
              <a:rPr lang="en-US" sz="2400" dirty="0">
                <a:latin typeface="Courier New"/>
                <a:cs typeface="Courier New"/>
              </a:rPr>
              <a:t>: add $v0,$a0,$</a:t>
            </a:r>
            <a:r>
              <a:rPr lang="en-US" sz="2400" dirty="0" smtClean="0">
                <a:latin typeface="Courier New"/>
                <a:cs typeface="Courier New"/>
              </a:rPr>
              <a:t>a1</a:t>
            </a:r>
          </a:p>
          <a:p>
            <a:pPr>
              <a:buFont typeface="Times" pitchFamily="-65" charset="0"/>
              <a:buNone/>
            </a:pPr>
            <a:r>
              <a:rPr lang="en-US" sz="2400" dirty="0" smtClean="0">
                <a:latin typeface="Courier New"/>
                <a:cs typeface="Courier New"/>
              </a:rPr>
              <a:t>2004  </a:t>
            </a:r>
            <a:r>
              <a:rPr lang="en-US" sz="2400" dirty="0" err="1" smtClean="0">
                <a:solidFill>
                  <a:srgbClr val="FF0000"/>
                </a:solidFill>
                <a:latin typeface="Courier New"/>
                <a:cs typeface="Courier New"/>
              </a:rPr>
              <a:t>jr</a:t>
            </a:r>
            <a:r>
              <a:rPr lang="en-US" sz="2400" dirty="0" smtClean="0">
                <a:solidFill>
                  <a:srgbClr val="FF0000"/>
                </a:solidFill>
                <a:latin typeface="Courier New"/>
                <a:cs typeface="Courier New"/>
              </a:rPr>
              <a:t>   </a:t>
            </a:r>
            <a:r>
              <a:rPr lang="en-US" sz="2400" dirty="0">
                <a:solidFill>
                  <a:srgbClr val="FF0000"/>
                </a:solidFill>
                <a:latin typeface="Courier New"/>
                <a:cs typeface="Courier New"/>
              </a:rPr>
              <a:t>$</a:t>
            </a:r>
            <a:r>
              <a:rPr lang="en-US" sz="2400" dirty="0" err="1" smtClean="0">
                <a:solidFill>
                  <a:srgbClr val="FF0000"/>
                </a:solidFill>
                <a:latin typeface="Courier New"/>
                <a:cs typeface="Courier New"/>
              </a:rPr>
              <a:t>ra</a:t>
            </a:r>
            <a:r>
              <a:rPr lang="en-US" sz="2400" dirty="0" smtClean="0">
                <a:latin typeface="Courier New"/>
                <a:cs typeface="Courier New"/>
              </a:rPr>
              <a:t>             </a:t>
            </a:r>
            <a:r>
              <a:rPr lang="en-US" sz="2400" dirty="0" smtClean="0">
                <a:solidFill>
                  <a:schemeClr val="bg1">
                    <a:lumMod val="65000"/>
                  </a:schemeClr>
                </a:solidFill>
                <a:latin typeface="Courier New"/>
                <a:cs typeface="Courier New"/>
              </a:rPr>
              <a:t># return</a:t>
            </a:r>
            <a:endParaRPr lang="en-US" sz="2400" dirty="0">
              <a:solidFill>
                <a:schemeClr val="bg1">
                  <a:lumMod val="65000"/>
                </a:schemeClr>
              </a:solidFill>
              <a:latin typeface="Courier New"/>
              <a:cs typeface="Courier New"/>
            </a:endParaRPr>
          </a:p>
        </p:txBody>
      </p:sp>
      <p:sp>
        <p:nvSpPr>
          <p:cNvPr id="9" name="Title 8"/>
          <p:cNvSpPr>
            <a:spLocks noGrp="1"/>
          </p:cNvSpPr>
          <p:nvPr>
            <p:ph type="title"/>
          </p:nvPr>
        </p:nvSpPr>
        <p:spPr>
          <a:xfrm>
            <a:off x="457200" y="274320"/>
            <a:ext cx="8229600" cy="1143000"/>
          </a:xfrm>
        </p:spPr>
        <p:txBody>
          <a:bodyPr>
            <a:normAutofit/>
          </a:bodyPr>
          <a:lstStyle/>
          <a:p>
            <a:pPr lvl="0" defTabSz="914400" eaLnBrk="0" fontAlgn="base" hangingPunct="0">
              <a:spcAft>
                <a:spcPct val="0"/>
              </a:spcAft>
              <a:defRPr/>
            </a:pPr>
            <a:r>
              <a:rPr lang="en-US" spc="-100" dirty="0" smtClean="0">
                <a:solidFill>
                  <a:schemeClr val="accent1"/>
                </a:solidFill>
                <a:ea typeface="ＭＳ Ｐゴシック" charset="-128"/>
                <a:cs typeface="AppleGaramond Bd"/>
              </a:rPr>
              <a:t>Function Call Example</a:t>
            </a:r>
            <a:endParaRPr lang="en-US" spc="-100" dirty="0">
              <a:solidFill>
                <a:schemeClr val="accent1"/>
              </a:solidFill>
              <a:ea typeface="ＭＳ Ｐゴシック" charset="-128"/>
              <a:cs typeface="AppleGaramond Bd"/>
            </a:endParaRPr>
          </a:p>
        </p:txBody>
      </p:sp>
      <p:sp>
        <p:nvSpPr>
          <p:cNvPr id="12" name="Date Placeholder 11"/>
          <p:cNvSpPr>
            <a:spLocks noGrp="1"/>
          </p:cNvSpPr>
          <p:nvPr>
            <p:ph type="dt" sz="half" idx="10"/>
          </p:nvPr>
        </p:nvSpPr>
        <p:spPr/>
        <p:txBody>
          <a:bodyPr/>
          <a:lstStyle/>
          <a:p>
            <a:r>
              <a:rPr lang="en-US" smtClean="0"/>
              <a:t>6/26/2012</a:t>
            </a:r>
            <a:endParaRPr lang="en-US"/>
          </a:p>
        </p:txBody>
      </p:sp>
      <p:sp>
        <p:nvSpPr>
          <p:cNvPr id="13" name="Slide Number Placeholder 12"/>
          <p:cNvSpPr>
            <a:spLocks noGrp="1"/>
          </p:cNvSpPr>
          <p:nvPr>
            <p:ph type="sldNum" sz="quarter" idx="12"/>
          </p:nvPr>
        </p:nvSpPr>
        <p:spPr/>
        <p:txBody>
          <a:bodyPr/>
          <a:lstStyle/>
          <a:p>
            <a:fld id="{3CC63E4C-4642-794D-A2FD-70F6B81535F5}" type="slidenum">
              <a:rPr lang="en-US" smtClean="0"/>
              <a:pPr/>
              <a:t>26</a:t>
            </a:fld>
            <a:endParaRPr lang="en-US"/>
          </a:p>
        </p:txBody>
      </p:sp>
      <p:sp>
        <p:nvSpPr>
          <p:cNvPr id="14" name="Footer Placeholder 13"/>
          <p:cNvSpPr>
            <a:spLocks noGrp="1"/>
          </p:cNvSpPr>
          <p:nvPr>
            <p:ph type="ftr" sz="quarter" idx="11"/>
          </p:nvPr>
        </p:nvSpPr>
        <p:spPr/>
        <p:txBody>
          <a:bodyPr/>
          <a:lstStyle/>
          <a:p>
            <a:r>
              <a:rPr lang="en-US" smtClean="0"/>
              <a:t>Summer 2012 -- Lecture #6</a:t>
            </a:r>
            <a:endParaRPr lang="en-US" dirty="0"/>
          </a:p>
        </p:txBody>
      </p:sp>
      <p:grpSp>
        <p:nvGrpSpPr>
          <p:cNvPr id="20" name="Group 19"/>
          <p:cNvGrpSpPr/>
          <p:nvPr/>
        </p:nvGrpSpPr>
        <p:grpSpPr>
          <a:xfrm>
            <a:off x="457200" y="2770632"/>
            <a:ext cx="8229600" cy="1044428"/>
            <a:chOff x="457200" y="2770632"/>
            <a:chExt cx="8229600" cy="1044428"/>
          </a:xfrm>
        </p:grpSpPr>
        <p:sp>
          <p:nvSpPr>
            <p:cNvPr id="7" name="Line 4"/>
            <p:cNvSpPr>
              <a:spLocks noChangeShapeType="1"/>
            </p:cNvSpPr>
            <p:nvPr/>
          </p:nvSpPr>
          <p:spPr bwMode="auto">
            <a:xfrm>
              <a:off x="457200" y="3291840"/>
              <a:ext cx="8229600" cy="0"/>
            </a:xfrm>
            <a:prstGeom prst="line">
              <a:avLst/>
            </a:prstGeom>
            <a:noFill/>
            <a:ln w="38100">
              <a:solidFill>
                <a:schemeClr val="accent1"/>
              </a:solidFill>
              <a:round/>
              <a:headEnd/>
              <a:tailEnd/>
            </a:ln>
            <a:effectLst/>
          </p:spPr>
          <p:txBody>
            <a:bodyPr wrap="none" anchor="ctr">
              <a:prstTxWarp prst="textNoShape">
                <a:avLst/>
              </a:prstTxWarp>
            </a:bodyPr>
            <a:lstStyle/>
            <a:p>
              <a:endParaRPr lang="en-US"/>
            </a:p>
          </p:txBody>
        </p:sp>
        <p:sp>
          <p:nvSpPr>
            <p:cNvPr id="16" name="TextBox 15"/>
            <p:cNvSpPr txBox="1"/>
            <p:nvPr/>
          </p:nvSpPr>
          <p:spPr>
            <a:xfrm>
              <a:off x="8229600" y="2770632"/>
              <a:ext cx="457200" cy="523220"/>
            </a:xfrm>
            <a:prstGeom prst="rect">
              <a:avLst/>
            </a:prstGeom>
            <a:noFill/>
          </p:spPr>
          <p:txBody>
            <a:bodyPr wrap="none" rtlCol="0">
              <a:spAutoFit/>
            </a:bodyPr>
            <a:lstStyle/>
            <a:p>
              <a:pPr algn="r"/>
              <a:r>
                <a:rPr lang="en-US" sz="2800" b="1" dirty="0" smtClean="0">
                  <a:solidFill>
                    <a:schemeClr val="accent1"/>
                  </a:solidFill>
                </a:rPr>
                <a:t>C</a:t>
              </a:r>
              <a:endParaRPr lang="en-US" sz="2800" b="1" dirty="0">
                <a:solidFill>
                  <a:schemeClr val="accent1"/>
                </a:solidFill>
              </a:endParaRPr>
            </a:p>
          </p:txBody>
        </p:sp>
        <p:sp>
          <p:nvSpPr>
            <p:cNvPr id="17" name="TextBox 16"/>
            <p:cNvSpPr txBox="1"/>
            <p:nvPr/>
          </p:nvSpPr>
          <p:spPr>
            <a:xfrm>
              <a:off x="7680960" y="3291840"/>
              <a:ext cx="1005840" cy="523220"/>
            </a:xfrm>
            <a:prstGeom prst="rect">
              <a:avLst/>
            </a:prstGeom>
            <a:noFill/>
          </p:spPr>
          <p:txBody>
            <a:bodyPr wrap="none" rtlCol="0">
              <a:spAutoFit/>
            </a:bodyPr>
            <a:lstStyle/>
            <a:p>
              <a:pPr algn="r"/>
              <a:r>
                <a:rPr lang="en-US" sz="2800" b="1" dirty="0" smtClean="0">
                  <a:solidFill>
                    <a:schemeClr val="accent1"/>
                  </a:solidFill>
                </a:rPr>
                <a:t>MIPS</a:t>
              </a:r>
              <a:endParaRPr lang="en-US" sz="2800" b="1" dirty="0">
                <a:solidFill>
                  <a:schemeClr val="accent1"/>
                </a:solidFill>
              </a:endParaRPr>
            </a:p>
          </p:txBody>
        </p:sp>
      </p:grpSp>
      <p:grpSp>
        <p:nvGrpSpPr>
          <p:cNvPr id="39" name="Group 38"/>
          <p:cNvGrpSpPr/>
          <p:nvPr/>
        </p:nvGrpSpPr>
        <p:grpSpPr>
          <a:xfrm>
            <a:off x="1230086" y="4561117"/>
            <a:ext cx="4201884" cy="838942"/>
            <a:chOff x="1230086" y="4561117"/>
            <a:chExt cx="4201884" cy="838942"/>
          </a:xfrm>
        </p:grpSpPr>
        <p:sp>
          <p:nvSpPr>
            <p:cNvPr id="8" name="TextBox 7"/>
            <p:cNvSpPr txBox="1"/>
            <p:nvPr/>
          </p:nvSpPr>
          <p:spPr>
            <a:xfrm>
              <a:off x="1230086" y="4999949"/>
              <a:ext cx="4201884" cy="400110"/>
            </a:xfrm>
            <a:prstGeom prst="rect">
              <a:avLst/>
            </a:prstGeom>
            <a:noFill/>
          </p:spPr>
          <p:txBody>
            <a:bodyPr wrap="square" rtlCol="0">
              <a:spAutoFit/>
            </a:bodyPr>
            <a:lstStyle/>
            <a:p>
              <a:r>
                <a:rPr lang="en-US" sz="2000" dirty="0" smtClean="0">
                  <a:solidFill>
                    <a:srgbClr val="FF0000"/>
                  </a:solidFill>
                </a:rPr>
                <a:t>Would we know this before compiling?</a:t>
              </a:r>
              <a:endParaRPr lang="en-US" sz="2000" dirty="0">
                <a:solidFill>
                  <a:srgbClr val="FF0000"/>
                </a:solidFill>
                <a:latin typeface="Courier New" pitchFamily="49" charset="0"/>
                <a:cs typeface="Courier New" pitchFamily="49" charset="0"/>
              </a:endParaRPr>
            </a:p>
          </p:txBody>
        </p:sp>
        <p:cxnSp>
          <p:nvCxnSpPr>
            <p:cNvPr id="19" name="Straight Arrow Connector 18"/>
            <p:cNvCxnSpPr/>
            <p:nvPr/>
          </p:nvCxnSpPr>
          <p:spPr>
            <a:xfrm flipV="1">
              <a:off x="3374571" y="4561117"/>
              <a:ext cx="881743" cy="56605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1" name="Text Box 6"/>
          <p:cNvSpPr txBox="1">
            <a:spLocks noChangeArrowheads="1"/>
          </p:cNvSpPr>
          <p:nvPr/>
        </p:nvSpPr>
        <p:spPr bwMode="auto">
          <a:xfrm>
            <a:off x="0" y="3836073"/>
            <a:ext cx="553998" cy="2295628"/>
          </a:xfrm>
          <a:prstGeom prst="rect">
            <a:avLst/>
          </a:prstGeom>
          <a:noFill/>
          <a:ln w="12700">
            <a:noFill/>
            <a:miter lim="800000"/>
            <a:headEnd/>
            <a:tailEnd/>
          </a:ln>
          <a:effectLst/>
        </p:spPr>
        <p:txBody>
          <a:bodyPr vert="vert270" wrap="none">
            <a:prstTxWarp prst="textNoShape">
              <a:avLst/>
            </a:prstTxWarp>
            <a:spAutoFit/>
          </a:bodyPr>
          <a:lstStyle/>
          <a:p>
            <a:pPr algn="ctr"/>
            <a:r>
              <a:rPr lang="en-US" sz="2400" dirty="0" smtClean="0">
                <a:latin typeface="+mj-lt"/>
                <a:cs typeface="Corbel"/>
              </a:rPr>
              <a:t>address (decimal)</a:t>
            </a:r>
            <a:endParaRPr lang="en-US" sz="2400" dirty="0">
              <a:latin typeface="+mj-lt"/>
              <a:cs typeface="Corbel"/>
            </a:endParaRPr>
          </a:p>
        </p:txBody>
      </p:sp>
      <p:grpSp>
        <p:nvGrpSpPr>
          <p:cNvPr id="53" name="Group 52"/>
          <p:cNvGrpSpPr/>
          <p:nvPr/>
        </p:nvGrpSpPr>
        <p:grpSpPr>
          <a:xfrm>
            <a:off x="2973976" y="5682342"/>
            <a:ext cx="5995853" cy="707886"/>
            <a:chOff x="2973976" y="5682342"/>
            <a:chExt cx="5995853" cy="707886"/>
          </a:xfrm>
        </p:grpSpPr>
        <p:sp>
          <p:nvSpPr>
            <p:cNvPr id="41" name="TextBox 40"/>
            <p:cNvSpPr txBox="1"/>
            <p:nvPr/>
          </p:nvSpPr>
          <p:spPr>
            <a:xfrm>
              <a:off x="4713515" y="5682342"/>
              <a:ext cx="4256314" cy="707886"/>
            </a:xfrm>
            <a:prstGeom prst="rect">
              <a:avLst/>
            </a:prstGeom>
            <a:noFill/>
          </p:spPr>
          <p:txBody>
            <a:bodyPr wrap="square" rtlCol="0">
              <a:spAutoFit/>
            </a:bodyPr>
            <a:lstStyle/>
            <a:p>
              <a:pPr algn="r"/>
              <a:r>
                <a:rPr lang="en-US" sz="2000" dirty="0" smtClean="0">
                  <a:solidFill>
                    <a:srgbClr val="FF0000"/>
                  </a:solidFill>
                </a:rPr>
                <a:t>Otherwise we don’t know where we came from</a:t>
              </a:r>
              <a:endParaRPr lang="en-US" sz="2000" dirty="0">
                <a:solidFill>
                  <a:srgbClr val="FF0000"/>
                </a:solidFill>
              </a:endParaRPr>
            </a:p>
          </p:txBody>
        </p:sp>
        <p:grpSp>
          <p:nvGrpSpPr>
            <p:cNvPr id="49" name="Group 48"/>
            <p:cNvGrpSpPr/>
            <p:nvPr/>
          </p:nvGrpSpPr>
          <p:grpSpPr>
            <a:xfrm>
              <a:off x="2973976" y="5976257"/>
              <a:ext cx="2164081" cy="285207"/>
              <a:chOff x="3017520" y="5932713"/>
              <a:chExt cx="2164081" cy="285207"/>
            </a:xfrm>
          </p:grpSpPr>
          <p:cxnSp>
            <p:nvCxnSpPr>
              <p:cNvPr id="50" name="Straight Arrow Connector 49"/>
              <p:cNvCxnSpPr/>
              <p:nvPr/>
            </p:nvCxnSpPr>
            <p:spPr>
              <a:xfrm flipH="1">
                <a:off x="3017520" y="6217920"/>
                <a:ext cx="18288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4846320" y="5932713"/>
                <a:ext cx="335281" cy="285207"/>
              </a:xfrm>
              <a:prstGeom prst="line">
                <a:avLst/>
              </a:prstGeom>
              <a:ln w="25400">
                <a:solidFill>
                  <a:srgbClr val="FF0000"/>
                </a:solidFill>
                <a:tailEnd type="none"/>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6403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6403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6403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6403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6403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64035">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64035">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64035">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4035" name="Rectangle 3"/>
          <p:cNvSpPr>
            <a:spLocks noGrp="1" noChangeArrowheads="1"/>
          </p:cNvSpPr>
          <p:nvPr>
            <p:ph type="body" idx="1"/>
          </p:nvPr>
        </p:nvSpPr>
        <p:spPr>
          <a:xfrm>
            <a:off x="457200" y="1600200"/>
            <a:ext cx="8229600" cy="5212080"/>
          </a:xfrm>
        </p:spPr>
        <p:txBody>
          <a:bodyPr>
            <a:normAutofit fontScale="92500" lnSpcReduction="10000"/>
          </a:bodyPr>
          <a:lstStyle/>
          <a:p>
            <a:pPr>
              <a:spcBef>
                <a:spcPts val="1800"/>
              </a:spcBef>
              <a:buFont typeface="Times" pitchFamily="-65" charset="0"/>
              <a:buNone/>
            </a:pPr>
            <a:r>
              <a:rPr lang="en-US" sz="2400" dirty="0">
                <a:latin typeface="Courier New" pitchFamily="-65" charset="0"/>
              </a:rPr>
              <a:t> </a:t>
            </a:r>
            <a:r>
              <a:rPr lang="en-US" sz="2400" dirty="0" smtClean="0">
                <a:latin typeface="Courier New" pitchFamily="-65" charset="0"/>
              </a:rPr>
              <a:t> ... </a:t>
            </a:r>
            <a:r>
              <a:rPr lang="en-US" sz="2400" dirty="0">
                <a:latin typeface="Courier New" pitchFamily="-65" charset="0"/>
              </a:rPr>
              <a:t>sum(</a:t>
            </a:r>
            <a:r>
              <a:rPr lang="en-US" sz="2400" dirty="0" err="1">
                <a:latin typeface="Courier New" pitchFamily="-65" charset="0"/>
              </a:rPr>
              <a:t>a,b</a:t>
            </a:r>
            <a:r>
              <a:rPr lang="en-US" sz="2400" dirty="0" smtClean="0">
                <a:latin typeface="Courier New" pitchFamily="-65" charset="0"/>
              </a:rPr>
              <a:t>); ...        </a:t>
            </a:r>
            <a:r>
              <a:rPr lang="en-US" sz="2400" dirty="0" smtClean="0">
                <a:solidFill>
                  <a:schemeClr val="bg1">
                    <a:lumMod val="65000"/>
                  </a:schemeClr>
                </a:solidFill>
                <a:latin typeface="Courier New" pitchFamily="-65" charset="0"/>
              </a:rPr>
              <a:t>/* a</a:t>
            </a:r>
            <a:r>
              <a:rPr lang="en-US" sz="2400" dirty="0" smtClean="0">
                <a:solidFill>
                  <a:schemeClr val="bg1">
                    <a:lumMod val="65000"/>
                  </a:schemeClr>
                </a:solidFill>
                <a:latin typeface="Courier New" pitchFamily="-65" charset="0"/>
                <a:sym typeface="Wingdings" pitchFamily="2" charset="2"/>
              </a:rPr>
              <a:t></a:t>
            </a:r>
            <a:r>
              <a:rPr lang="en-US" sz="2400" dirty="0" smtClean="0">
                <a:solidFill>
                  <a:schemeClr val="bg1">
                    <a:lumMod val="65000"/>
                  </a:schemeClr>
                </a:solidFill>
                <a:latin typeface="Courier New" pitchFamily="-65" charset="0"/>
              </a:rPr>
              <a:t>$s0,b</a:t>
            </a:r>
            <a:r>
              <a:rPr lang="en-US" sz="2400" dirty="0" smtClean="0">
                <a:solidFill>
                  <a:schemeClr val="bg1">
                    <a:lumMod val="65000"/>
                  </a:schemeClr>
                </a:solidFill>
                <a:latin typeface="Courier New" pitchFamily="-65" charset="0"/>
                <a:sym typeface="Wingdings" pitchFamily="2" charset="2"/>
              </a:rPr>
              <a:t></a:t>
            </a:r>
            <a:r>
              <a:rPr lang="en-US" sz="2400" dirty="0" smtClean="0">
                <a:solidFill>
                  <a:schemeClr val="bg1">
                    <a:lumMod val="65000"/>
                  </a:schemeClr>
                </a:solidFill>
                <a:latin typeface="Courier New" pitchFamily="-65" charset="0"/>
              </a:rPr>
              <a:t>$s1 */</a:t>
            </a:r>
          </a:p>
          <a:p>
            <a:pPr>
              <a:spcBef>
                <a:spcPts val="1800"/>
              </a:spcBef>
              <a:buFont typeface="Times" pitchFamily="-65" charset="0"/>
              <a:buNone/>
            </a:pPr>
            <a:r>
              <a:rPr lang="en-US" sz="2400" dirty="0" smtClean="0">
                <a:solidFill>
                  <a:schemeClr val="bg1">
                    <a:lumMod val="65000"/>
                  </a:schemeClr>
                </a:solidFill>
                <a:latin typeface="Courier New" pitchFamily="-65" charset="0"/>
              </a:rPr>
              <a:t>  </a:t>
            </a:r>
            <a:r>
              <a:rPr lang="en-US" sz="2400" dirty="0" err="1" smtClean="0">
                <a:latin typeface="Courier New" pitchFamily="-65" charset="0"/>
              </a:rPr>
              <a:t>int</a:t>
            </a:r>
            <a:r>
              <a:rPr lang="en-US" sz="2400" dirty="0" smtClean="0">
                <a:latin typeface="Courier New" pitchFamily="-65" charset="0"/>
              </a:rPr>
              <a:t> </a:t>
            </a:r>
            <a:r>
              <a:rPr lang="en-US" sz="2400" dirty="0">
                <a:latin typeface="Courier New" pitchFamily="-65" charset="0"/>
              </a:rPr>
              <a:t>sum(</a:t>
            </a:r>
            <a:r>
              <a:rPr lang="en-US" sz="2400" dirty="0" err="1">
                <a:latin typeface="Courier New" pitchFamily="-65" charset="0"/>
              </a:rPr>
              <a:t>int</a:t>
            </a:r>
            <a:r>
              <a:rPr lang="en-US" sz="2400" dirty="0">
                <a:latin typeface="Courier New" pitchFamily="-65" charset="0"/>
              </a:rPr>
              <a:t> x, </a:t>
            </a:r>
            <a:r>
              <a:rPr lang="en-US" sz="2400" dirty="0" err="1">
                <a:latin typeface="Courier New" pitchFamily="-65" charset="0"/>
              </a:rPr>
              <a:t>int</a:t>
            </a:r>
            <a:r>
              <a:rPr lang="en-US" sz="2400" dirty="0">
                <a:latin typeface="Courier New" pitchFamily="-65" charset="0"/>
              </a:rPr>
              <a:t> y) </a:t>
            </a:r>
            <a:r>
              <a:rPr lang="en-US" sz="2400" dirty="0" smtClean="0">
                <a:latin typeface="Courier New" pitchFamily="-65" charset="0"/>
              </a:rPr>
              <a:t>{</a:t>
            </a:r>
            <a:br>
              <a:rPr lang="en-US" sz="2400" dirty="0" smtClean="0">
                <a:latin typeface="Courier New" pitchFamily="-65" charset="0"/>
              </a:rPr>
            </a:br>
            <a:r>
              <a:rPr lang="en-US" sz="2400" dirty="0" smtClean="0">
                <a:latin typeface="Courier New" pitchFamily="-65" charset="0"/>
              </a:rPr>
              <a:t>  return </a:t>
            </a:r>
            <a:r>
              <a:rPr lang="en-US" sz="2400" dirty="0" err="1" smtClean="0">
                <a:latin typeface="Courier New" pitchFamily="-65" charset="0"/>
              </a:rPr>
              <a:t>x+y</a:t>
            </a:r>
            <a:r>
              <a:rPr lang="en-US" sz="2400" dirty="0" smtClean="0">
                <a:latin typeface="Courier New" pitchFamily="-65" charset="0"/>
              </a:rPr>
              <a:t>;</a:t>
            </a:r>
            <a:br>
              <a:rPr lang="en-US" sz="2400" dirty="0" smtClean="0">
                <a:latin typeface="Courier New" pitchFamily="-65" charset="0"/>
              </a:rPr>
            </a:br>
            <a:r>
              <a:rPr lang="en-US" sz="2400" dirty="0" smtClean="0">
                <a:latin typeface="Courier New" pitchFamily="-65" charset="0"/>
              </a:rPr>
              <a:t>}</a:t>
            </a:r>
            <a:endParaRPr lang="en-US" sz="2400" dirty="0">
              <a:latin typeface="Courier New" pitchFamily="-65" charset="0"/>
            </a:endParaRPr>
          </a:p>
          <a:p>
            <a:pPr>
              <a:buFont typeface="Times" pitchFamily="-65" charset="0"/>
              <a:buNone/>
            </a:pPr>
            <a:r>
              <a:rPr lang="en-US" sz="2400" dirty="0" smtClean="0"/>
              <a:t> </a:t>
            </a:r>
          </a:p>
          <a:p>
            <a:pPr>
              <a:buFont typeface="Times" pitchFamily="-65" charset="0"/>
              <a:buNone/>
            </a:pPr>
            <a:r>
              <a:rPr lang="en-US" sz="2400" dirty="0" smtClean="0">
                <a:latin typeface="Courier New"/>
                <a:cs typeface="Courier New"/>
              </a:rPr>
              <a:t>1000  </a:t>
            </a:r>
            <a:r>
              <a:rPr lang="en-US" sz="2400" dirty="0" err="1" smtClean="0">
                <a:latin typeface="Courier New"/>
                <a:cs typeface="Courier New"/>
              </a:rPr>
              <a:t>addi</a:t>
            </a:r>
            <a:r>
              <a:rPr lang="en-US" sz="2400" dirty="0" smtClean="0">
                <a:latin typeface="Courier New"/>
                <a:cs typeface="Courier New"/>
              </a:rPr>
              <a:t> </a:t>
            </a:r>
            <a:r>
              <a:rPr lang="en-US" sz="2400" dirty="0">
                <a:latin typeface="Courier New"/>
                <a:cs typeface="Courier New"/>
              </a:rPr>
              <a:t>$a0,$</a:t>
            </a:r>
            <a:r>
              <a:rPr lang="en-US" sz="2400" dirty="0" smtClean="0">
                <a:latin typeface="Courier New"/>
                <a:cs typeface="Courier New"/>
              </a:rPr>
              <a:t>s0,0       </a:t>
            </a:r>
            <a:r>
              <a:rPr lang="en-US" sz="2400" dirty="0" smtClean="0">
                <a:solidFill>
                  <a:schemeClr val="bg1">
                    <a:lumMod val="65000"/>
                  </a:schemeClr>
                </a:solidFill>
                <a:latin typeface="Courier New"/>
                <a:cs typeface="Courier New"/>
              </a:rPr>
              <a:t># </a:t>
            </a:r>
            <a:r>
              <a:rPr lang="en-US" sz="2400" dirty="0">
                <a:solidFill>
                  <a:schemeClr val="bg1">
                    <a:lumMod val="65000"/>
                  </a:schemeClr>
                </a:solidFill>
                <a:latin typeface="Courier New"/>
                <a:cs typeface="Courier New"/>
              </a:rPr>
              <a:t>x = </a:t>
            </a:r>
            <a:r>
              <a:rPr lang="en-US" sz="2400" dirty="0" smtClean="0">
                <a:solidFill>
                  <a:schemeClr val="bg1">
                    <a:lumMod val="65000"/>
                  </a:schemeClr>
                </a:solidFill>
                <a:latin typeface="Courier New"/>
                <a:cs typeface="Courier New"/>
              </a:rPr>
              <a:t>a</a:t>
            </a:r>
            <a:endParaRPr lang="en-US" sz="2400" dirty="0">
              <a:solidFill>
                <a:schemeClr val="bg2"/>
              </a:solidFill>
              <a:latin typeface="Courier New"/>
              <a:cs typeface="Courier New"/>
            </a:endParaRPr>
          </a:p>
          <a:p>
            <a:pPr>
              <a:buFont typeface="Times" pitchFamily="-65" charset="0"/>
              <a:buNone/>
            </a:pPr>
            <a:r>
              <a:rPr lang="en-US" sz="2400" dirty="0" smtClean="0">
                <a:latin typeface="Courier New"/>
                <a:cs typeface="Courier New"/>
              </a:rPr>
              <a:t>1004  </a:t>
            </a:r>
            <a:r>
              <a:rPr lang="en-US" sz="2400" dirty="0" err="1" smtClean="0">
                <a:latin typeface="Courier New"/>
                <a:cs typeface="Courier New"/>
              </a:rPr>
              <a:t>addi</a:t>
            </a:r>
            <a:r>
              <a:rPr lang="en-US" sz="2400" dirty="0" smtClean="0">
                <a:latin typeface="Courier New"/>
                <a:cs typeface="Courier New"/>
              </a:rPr>
              <a:t> $</a:t>
            </a:r>
            <a:r>
              <a:rPr lang="en-US" sz="2400" dirty="0">
                <a:latin typeface="Courier New"/>
                <a:cs typeface="Courier New"/>
              </a:rPr>
              <a:t>a1,$</a:t>
            </a:r>
            <a:r>
              <a:rPr lang="en-US" sz="2400" dirty="0" smtClean="0">
                <a:latin typeface="Courier New"/>
                <a:cs typeface="Courier New"/>
              </a:rPr>
              <a:t>s1,0       </a:t>
            </a:r>
            <a:r>
              <a:rPr lang="en-US" sz="2400" dirty="0" smtClean="0">
                <a:solidFill>
                  <a:schemeClr val="bg1">
                    <a:lumMod val="65000"/>
                  </a:schemeClr>
                </a:solidFill>
                <a:latin typeface="Courier New"/>
                <a:cs typeface="Courier New"/>
              </a:rPr>
              <a:t># </a:t>
            </a:r>
            <a:r>
              <a:rPr lang="en-US" sz="2400" dirty="0">
                <a:solidFill>
                  <a:schemeClr val="bg1">
                    <a:lumMod val="65000"/>
                  </a:schemeClr>
                </a:solidFill>
                <a:latin typeface="Courier New"/>
                <a:cs typeface="Courier New"/>
              </a:rPr>
              <a:t>y = b </a:t>
            </a:r>
            <a:endParaRPr lang="en-US" sz="2400" dirty="0">
              <a:solidFill>
                <a:schemeClr val="bg2"/>
              </a:solidFill>
              <a:latin typeface="Courier New"/>
              <a:cs typeface="Courier New"/>
            </a:endParaRPr>
          </a:p>
          <a:p>
            <a:pPr>
              <a:buFont typeface="Times" pitchFamily="-65" charset="0"/>
              <a:buNone/>
            </a:pPr>
            <a:r>
              <a:rPr lang="en-US" sz="2400" dirty="0" smtClean="0">
                <a:latin typeface="Courier New"/>
                <a:cs typeface="Courier New"/>
              </a:rPr>
              <a:t>1008  </a:t>
            </a:r>
            <a:r>
              <a:rPr lang="en-US" sz="2400" dirty="0" err="1" smtClean="0">
                <a:solidFill>
                  <a:srgbClr val="FF0000"/>
                </a:solidFill>
                <a:latin typeface="Courier New"/>
                <a:cs typeface="Courier New"/>
              </a:rPr>
              <a:t>jal</a:t>
            </a:r>
            <a:r>
              <a:rPr lang="en-US" sz="2400" dirty="0" smtClean="0">
                <a:solidFill>
                  <a:srgbClr val="FF0000"/>
                </a:solidFill>
                <a:latin typeface="Courier New"/>
                <a:cs typeface="Courier New"/>
              </a:rPr>
              <a:t>  sum             </a:t>
            </a:r>
            <a:r>
              <a:rPr lang="en-US" sz="2400" dirty="0" smtClean="0">
                <a:solidFill>
                  <a:schemeClr val="bg1">
                    <a:lumMod val="65000"/>
                  </a:schemeClr>
                </a:solidFill>
                <a:latin typeface="Courier New"/>
                <a:cs typeface="Courier New"/>
              </a:rPr>
              <a:t># $</a:t>
            </a:r>
            <a:r>
              <a:rPr lang="en-US" sz="2400" dirty="0" err="1" smtClean="0">
                <a:solidFill>
                  <a:schemeClr val="bg1">
                    <a:lumMod val="65000"/>
                  </a:schemeClr>
                </a:solidFill>
                <a:latin typeface="Courier New"/>
                <a:cs typeface="Courier New"/>
              </a:rPr>
              <a:t>ra</a:t>
            </a:r>
            <a:r>
              <a:rPr lang="en-US" sz="2400" dirty="0" smtClean="0">
                <a:solidFill>
                  <a:schemeClr val="bg1">
                    <a:lumMod val="65000"/>
                  </a:schemeClr>
                </a:solidFill>
                <a:latin typeface="Courier New"/>
                <a:cs typeface="Courier New"/>
              </a:rPr>
              <a:t>=</a:t>
            </a:r>
            <a:r>
              <a:rPr lang="en-US" sz="2400" dirty="0" smtClean="0">
                <a:solidFill>
                  <a:srgbClr val="FF0000"/>
                </a:solidFill>
                <a:latin typeface="Courier New"/>
                <a:cs typeface="Courier New"/>
              </a:rPr>
              <a:t>1012</a:t>
            </a:r>
            <a:r>
              <a:rPr lang="en-US" sz="2400" dirty="0" smtClean="0">
                <a:solidFill>
                  <a:schemeClr val="bg1">
                    <a:lumMod val="65000"/>
                  </a:schemeClr>
                </a:solidFill>
                <a:latin typeface="Courier New"/>
                <a:cs typeface="Courier New"/>
              </a:rPr>
              <a:t>, </a:t>
            </a:r>
            <a:r>
              <a:rPr lang="en-US" sz="2400" dirty="0" err="1" smtClean="0">
                <a:solidFill>
                  <a:schemeClr val="bg1">
                    <a:lumMod val="65000"/>
                  </a:schemeClr>
                </a:solidFill>
                <a:latin typeface="Courier New"/>
                <a:cs typeface="Courier New"/>
              </a:rPr>
              <a:t>goto</a:t>
            </a:r>
            <a:r>
              <a:rPr lang="en-US" sz="2400" dirty="0" smtClean="0">
                <a:solidFill>
                  <a:schemeClr val="bg1">
                    <a:lumMod val="65000"/>
                  </a:schemeClr>
                </a:solidFill>
                <a:latin typeface="Courier New"/>
                <a:cs typeface="Courier New"/>
              </a:rPr>
              <a:t> sum</a:t>
            </a:r>
            <a:endParaRPr lang="en-US" sz="2400" dirty="0">
              <a:solidFill>
                <a:schemeClr val="bg1">
                  <a:lumMod val="65000"/>
                </a:schemeClr>
              </a:solidFill>
              <a:latin typeface="Courier New"/>
              <a:cs typeface="Courier New"/>
            </a:endParaRPr>
          </a:p>
          <a:p>
            <a:pPr>
              <a:buFont typeface="Times" pitchFamily="-65" charset="0"/>
              <a:buNone/>
            </a:pPr>
            <a:r>
              <a:rPr lang="en-US" sz="2400" dirty="0" smtClean="0">
                <a:latin typeface="Courier New"/>
                <a:cs typeface="Courier New"/>
              </a:rPr>
              <a:t>1012</a:t>
            </a:r>
          </a:p>
          <a:p>
            <a:pPr>
              <a:buFont typeface="Times" pitchFamily="-65" charset="0"/>
              <a:buNone/>
            </a:pPr>
            <a:r>
              <a:rPr lang="en-US" sz="2400" dirty="0" smtClean="0">
                <a:latin typeface="Courier New"/>
                <a:cs typeface="Courier New"/>
              </a:rPr>
              <a:t>...</a:t>
            </a:r>
          </a:p>
          <a:p>
            <a:pPr>
              <a:buFont typeface="Times" pitchFamily="-65" charset="0"/>
              <a:buNone/>
            </a:pPr>
            <a:endParaRPr lang="en-US" sz="2400" dirty="0">
              <a:latin typeface="Courier New"/>
              <a:cs typeface="Courier New"/>
            </a:endParaRPr>
          </a:p>
          <a:p>
            <a:pPr>
              <a:buFont typeface="Times" pitchFamily="-65" charset="0"/>
              <a:buNone/>
            </a:pPr>
            <a:r>
              <a:rPr lang="en-US" sz="2400" dirty="0" smtClean="0">
                <a:latin typeface="Courier New"/>
                <a:cs typeface="Courier New"/>
              </a:rPr>
              <a:t>2000  sum</a:t>
            </a:r>
            <a:r>
              <a:rPr lang="en-US" sz="2400" dirty="0">
                <a:latin typeface="Courier New"/>
                <a:cs typeface="Courier New"/>
              </a:rPr>
              <a:t>: add $v0,$a0,$</a:t>
            </a:r>
            <a:r>
              <a:rPr lang="en-US" sz="2400" dirty="0" smtClean="0">
                <a:latin typeface="Courier New"/>
                <a:cs typeface="Courier New"/>
              </a:rPr>
              <a:t>a1</a:t>
            </a:r>
          </a:p>
          <a:p>
            <a:pPr>
              <a:buFont typeface="Times" pitchFamily="-65" charset="0"/>
              <a:buNone/>
            </a:pPr>
            <a:r>
              <a:rPr lang="en-US" sz="2400" dirty="0" smtClean="0">
                <a:latin typeface="Courier New"/>
                <a:cs typeface="Courier New"/>
              </a:rPr>
              <a:t>2004  </a:t>
            </a:r>
            <a:r>
              <a:rPr lang="en-US" sz="2400" dirty="0" err="1" smtClean="0">
                <a:latin typeface="Courier New"/>
                <a:cs typeface="Courier New"/>
              </a:rPr>
              <a:t>jr</a:t>
            </a:r>
            <a:r>
              <a:rPr lang="en-US" sz="2400" dirty="0" smtClean="0">
                <a:latin typeface="Courier New"/>
                <a:cs typeface="Courier New"/>
              </a:rPr>
              <a:t>   </a:t>
            </a:r>
            <a:r>
              <a:rPr lang="en-US" sz="2400" dirty="0">
                <a:latin typeface="Courier New"/>
                <a:cs typeface="Courier New"/>
              </a:rPr>
              <a:t>$</a:t>
            </a:r>
            <a:r>
              <a:rPr lang="en-US" sz="2400" dirty="0" err="1" smtClean="0">
                <a:latin typeface="Courier New"/>
                <a:cs typeface="Courier New"/>
              </a:rPr>
              <a:t>ra</a:t>
            </a:r>
            <a:r>
              <a:rPr lang="en-US" sz="2400" dirty="0" smtClean="0">
                <a:latin typeface="Courier New"/>
                <a:cs typeface="Courier New"/>
              </a:rPr>
              <a:t>             </a:t>
            </a:r>
            <a:r>
              <a:rPr lang="en-US" sz="2400" dirty="0" smtClean="0">
                <a:solidFill>
                  <a:schemeClr val="bg1">
                    <a:lumMod val="65000"/>
                  </a:schemeClr>
                </a:solidFill>
                <a:latin typeface="Courier New"/>
                <a:cs typeface="Courier New"/>
              </a:rPr>
              <a:t># return</a:t>
            </a:r>
            <a:endParaRPr lang="en-US" sz="2400" dirty="0">
              <a:solidFill>
                <a:schemeClr val="bg1">
                  <a:lumMod val="65000"/>
                </a:schemeClr>
              </a:solidFill>
              <a:latin typeface="Courier New"/>
              <a:cs typeface="Courier New"/>
            </a:endParaRPr>
          </a:p>
        </p:txBody>
      </p:sp>
      <p:sp>
        <p:nvSpPr>
          <p:cNvPr id="7" name="Line 4"/>
          <p:cNvSpPr>
            <a:spLocks noChangeShapeType="1"/>
          </p:cNvSpPr>
          <p:nvPr/>
        </p:nvSpPr>
        <p:spPr bwMode="auto">
          <a:xfrm>
            <a:off x="457200" y="3291840"/>
            <a:ext cx="8229600" cy="0"/>
          </a:xfrm>
          <a:prstGeom prst="line">
            <a:avLst/>
          </a:prstGeom>
          <a:noFill/>
          <a:ln w="38100">
            <a:solidFill>
              <a:schemeClr val="accent1"/>
            </a:solidFill>
            <a:round/>
            <a:headEnd/>
            <a:tailEnd/>
          </a:ln>
          <a:effectLst/>
        </p:spPr>
        <p:txBody>
          <a:bodyPr wrap="none" anchor="ctr">
            <a:prstTxWarp prst="textNoShape">
              <a:avLst/>
            </a:prstTxWarp>
          </a:bodyPr>
          <a:lstStyle/>
          <a:p>
            <a:endParaRPr lang="en-US"/>
          </a:p>
        </p:txBody>
      </p:sp>
      <p:sp>
        <p:nvSpPr>
          <p:cNvPr id="11" name="Text Box 6"/>
          <p:cNvSpPr txBox="1">
            <a:spLocks noChangeArrowheads="1"/>
          </p:cNvSpPr>
          <p:nvPr/>
        </p:nvSpPr>
        <p:spPr bwMode="auto">
          <a:xfrm>
            <a:off x="0" y="3836073"/>
            <a:ext cx="553998" cy="2295628"/>
          </a:xfrm>
          <a:prstGeom prst="rect">
            <a:avLst/>
          </a:prstGeom>
          <a:noFill/>
          <a:ln w="12700">
            <a:noFill/>
            <a:miter lim="800000"/>
            <a:headEnd/>
            <a:tailEnd/>
          </a:ln>
          <a:effectLst/>
        </p:spPr>
        <p:txBody>
          <a:bodyPr vert="vert270" wrap="none">
            <a:prstTxWarp prst="textNoShape">
              <a:avLst/>
            </a:prstTxWarp>
            <a:spAutoFit/>
          </a:bodyPr>
          <a:lstStyle/>
          <a:p>
            <a:pPr algn="ctr"/>
            <a:r>
              <a:rPr lang="en-US" sz="2400" dirty="0" smtClean="0">
                <a:latin typeface="+mj-lt"/>
                <a:cs typeface="Corbel"/>
              </a:rPr>
              <a:t>address (decimal)</a:t>
            </a:r>
            <a:endParaRPr lang="en-US" sz="2400" dirty="0">
              <a:latin typeface="+mj-lt"/>
              <a:cs typeface="Corbel"/>
            </a:endParaRPr>
          </a:p>
        </p:txBody>
      </p:sp>
      <p:sp>
        <p:nvSpPr>
          <p:cNvPr id="9" name="Title 8"/>
          <p:cNvSpPr>
            <a:spLocks noGrp="1"/>
          </p:cNvSpPr>
          <p:nvPr>
            <p:ph type="title"/>
          </p:nvPr>
        </p:nvSpPr>
        <p:spPr>
          <a:xfrm>
            <a:off x="457200" y="274320"/>
            <a:ext cx="8229600" cy="1143000"/>
          </a:xfrm>
        </p:spPr>
        <p:txBody>
          <a:bodyPr>
            <a:normAutofit/>
          </a:bodyPr>
          <a:lstStyle/>
          <a:p>
            <a:pPr lvl="0" defTabSz="914400" eaLnBrk="0" fontAlgn="base" hangingPunct="0">
              <a:spcAft>
                <a:spcPct val="0"/>
              </a:spcAft>
              <a:defRPr/>
            </a:pPr>
            <a:r>
              <a:rPr lang="en-US" spc="-100" dirty="0" smtClean="0">
                <a:solidFill>
                  <a:schemeClr val="accent1"/>
                </a:solidFill>
                <a:ea typeface="ＭＳ Ｐゴシック" charset="-128"/>
                <a:cs typeface="AppleGaramond Bd"/>
              </a:rPr>
              <a:t>Function Call Example</a:t>
            </a:r>
            <a:endParaRPr lang="en-US" spc="-100" dirty="0">
              <a:solidFill>
                <a:schemeClr val="accent1"/>
              </a:solidFill>
              <a:ea typeface="ＭＳ Ｐゴシック" charset="-128"/>
              <a:cs typeface="AppleGaramond Bd"/>
            </a:endParaRPr>
          </a:p>
        </p:txBody>
      </p:sp>
      <p:sp>
        <p:nvSpPr>
          <p:cNvPr id="12" name="Date Placeholder 11"/>
          <p:cNvSpPr>
            <a:spLocks noGrp="1"/>
          </p:cNvSpPr>
          <p:nvPr>
            <p:ph type="dt" sz="half" idx="10"/>
          </p:nvPr>
        </p:nvSpPr>
        <p:spPr/>
        <p:txBody>
          <a:bodyPr/>
          <a:lstStyle/>
          <a:p>
            <a:r>
              <a:rPr lang="en-US" smtClean="0"/>
              <a:t>6/26/2012</a:t>
            </a:r>
            <a:endParaRPr lang="en-US"/>
          </a:p>
        </p:txBody>
      </p:sp>
      <p:sp>
        <p:nvSpPr>
          <p:cNvPr id="13" name="Slide Number Placeholder 12"/>
          <p:cNvSpPr>
            <a:spLocks noGrp="1"/>
          </p:cNvSpPr>
          <p:nvPr>
            <p:ph type="sldNum" sz="quarter" idx="12"/>
          </p:nvPr>
        </p:nvSpPr>
        <p:spPr/>
        <p:txBody>
          <a:bodyPr/>
          <a:lstStyle/>
          <a:p>
            <a:fld id="{3CC63E4C-4642-794D-A2FD-70F6B81535F5}" type="slidenum">
              <a:rPr lang="en-US" smtClean="0"/>
              <a:pPr/>
              <a:t>27</a:t>
            </a:fld>
            <a:endParaRPr lang="en-US"/>
          </a:p>
        </p:txBody>
      </p:sp>
      <p:sp>
        <p:nvSpPr>
          <p:cNvPr id="14" name="Footer Placeholder 13"/>
          <p:cNvSpPr>
            <a:spLocks noGrp="1"/>
          </p:cNvSpPr>
          <p:nvPr>
            <p:ph type="ftr" sz="quarter" idx="11"/>
          </p:nvPr>
        </p:nvSpPr>
        <p:spPr/>
        <p:txBody>
          <a:bodyPr/>
          <a:lstStyle/>
          <a:p>
            <a:r>
              <a:rPr lang="en-US" smtClean="0"/>
              <a:t>Summer 2012 -- Lecture #6</a:t>
            </a:r>
            <a:endParaRPr lang="en-US" dirty="0"/>
          </a:p>
        </p:txBody>
      </p:sp>
      <p:sp>
        <p:nvSpPr>
          <p:cNvPr id="16" name="TextBox 15"/>
          <p:cNvSpPr txBox="1"/>
          <p:nvPr/>
        </p:nvSpPr>
        <p:spPr>
          <a:xfrm>
            <a:off x="8229600" y="2770632"/>
            <a:ext cx="457200" cy="523220"/>
          </a:xfrm>
          <a:prstGeom prst="rect">
            <a:avLst/>
          </a:prstGeom>
          <a:noFill/>
        </p:spPr>
        <p:txBody>
          <a:bodyPr wrap="none" rtlCol="0">
            <a:spAutoFit/>
          </a:bodyPr>
          <a:lstStyle/>
          <a:p>
            <a:pPr algn="r"/>
            <a:r>
              <a:rPr lang="en-US" sz="2800" b="1" dirty="0" smtClean="0">
                <a:solidFill>
                  <a:schemeClr val="accent1"/>
                </a:solidFill>
              </a:rPr>
              <a:t>C</a:t>
            </a:r>
            <a:endParaRPr lang="en-US" sz="2800" b="1" dirty="0">
              <a:solidFill>
                <a:schemeClr val="accent1"/>
              </a:solidFill>
            </a:endParaRPr>
          </a:p>
        </p:txBody>
      </p:sp>
      <p:sp>
        <p:nvSpPr>
          <p:cNvPr id="17" name="TextBox 16"/>
          <p:cNvSpPr txBox="1"/>
          <p:nvPr/>
        </p:nvSpPr>
        <p:spPr>
          <a:xfrm>
            <a:off x="7680960" y="3291840"/>
            <a:ext cx="1005840" cy="523220"/>
          </a:xfrm>
          <a:prstGeom prst="rect">
            <a:avLst/>
          </a:prstGeom>
          <a:noFill/>
        </p:spPr>
        <p:txBody>
          <a:bodyPr wrap="none" rtlCol="0">
            <a:spAutoFit/>
          </a:bodyPr>
          <a:lstStyle/>
          <a:p>
            <a:pPr algn="r"/>
            <a:r>
              <a:rPr lang="en-US" sz="2800" b="1" dirty="0" smtClean="0">
                <a:solidFill>
                  <a:schemeClr val="accent1"/>
                </a:solidFill>
              </a:rPr>
              <a:t>MIPS</a:t>
            </a:r>
            <a:endParaRPr lang="en-US" sz="2800" b="1" dirty="0">
              <a:solidFill>
                <a:schemeClr val="accent1"/>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Six Steps of Calling a Function</a:t>
            </a:r>
            <a:endParaRPr lang="en-US" dirty="0">
              <a:solidFill>
                <a:schemeClr val="accent1"/>
              </a:solidFill>
            </a:endParaRPr>
          </a:p>
        </p:txBody>
      </p:sp>
      <p:sp>
        <p:nvSpPr>
          <p:cNvPr id="3" name="Content Placeholder 2"/>
          <p:cNvSpPr>
            <a:spLocks noGrp="1"/>
          </p:cNvSpPr>
          <p:nvPr>
            <p:ph idx="1"/>
          </p:nvPr>
        </p:nvSpPr>
        <p:spPr>
          <a:xfrm>
            <a:off x="457200" y="1600200"/>
            <a:ext cx="8229600" cy="4783667"/>
          </a:xfrm>
        </p:spPr>
        <p:txBody>
          <a:bodyPr>
            <a:normAutofit fontScale="92500"/>
          </a:bodyPr>
          <a:lstStyle/>
          <a:p>
            <a:pPr marL="514350" indent="-514350">
              <a:buFont typeface="+mj-lt"/>
              <a:buAutoNum type="arabicPeriod"/>
            </a:pPr>
            <a:r>
              <a:rPr lang="en-US" dirty="0" smtClean="0"/>
              <a:t>Put </a:t>
            </a:r>
            <a:r>
              <a:rPr lang="en-US" i="1" dirty="0" smtClean="0"/>
              <a:t>arguments</a:t>
            </a:r>
            <a:r>
              <a:rPr lang="en-US" dirty="0" smtClean="0"/>
              <a:t> in a place where the function can access them</a:t>
            </a:r>
            <a:endParaRPr lang="en-US" sz="3000" dirty="0" smtClean="0">
              <a:latin typeface="Courier New" pitchFamily="49" charset="0"/>
              <a:cs typeface="Courier New" pitchFamily="49" charset="0"/>
            </a:endParaRPr>
          </a:p>
          <a:p>
            <a:pPr marL="514350" indent="-514350">
              <a:buFont typeface="+mj-lt"/>
              <a:buAutoNum type="arabicPeriod"/>
            </a:pPr>
            <a:r>
              <a:rPr lang="en-US" dirty="0" smtClean="0"/>
              <a:t>Transfer control to the function</a:t>
            </a:r>
            <a:endParaRPr lang="en-US" sz="3000" dirty="0" smtClean="0">
              <a:latin typeface="Courier New" pitchFamily="49" charset="0"/>
              <a:cs typeface="Courier New" pitchFamily="49" charset="0"/>
            </a:endParaRPr>
          </a:p>
          <a:p>
            <a:pPr marL="514350" indent="-514350">
              <a:buFont typeface="+mj-lt"/>
              <a:buAutoNum type="arabicPeriod"/>
            </a:pPr>
            <a:r>
              <a:rPr lang="en-US" dirty="0" smtClean="0"/>
              <a:t>The function will acquire any (local) storage resources it needs</a:t>
            </a:r>
          </a:p>
          <a:p>
            <a:pPr marL="514350" indent="-514350">
              <a:buFont typeface="+mj-lt"/>
              <a:buAutoNum type="arabicPeriod"/>
            </a:pPr>
            <a:r>
              <a:rPr lang="en-US" dirty="0" smtClean="0"/>
              <a:t>The function performs its desired task</a:t>
            </a:r>
          </a:p>
          <a:p>
            <a:pPr marL="514350" indent="-514350">
              <a:buFont typeface="+mj-lt"/>
              <a:buAutoNum type="arabicPeriod"/>
            </a:pPr>
            <a:r>
              <a:rPr lang="en-US" dirty="0" smtClean="0"/>
              <a:t>The function puts </a:t>
            </a:r>
            <a:r>
              <a:rPr lang="en-US" i="1" dirty="0" smtClean="0"/>
              <a:t>return value</a:t>
            </a:r>
            <a:r>
              <a:rPr lang="en-US" dirty="0" smtClean="0"/>
              <a:t> in an accessible place and cleans up (restores any used registers)</a:t>
            </a:r>
          </a:p>
          <a:p>
            <a:pPr marL="514350" indent="-514350">
              <a:buFont typeface="+mj-lt"/>
              <a:buAutoNum type="arabicPeriod"/>
            </a:pPr>
            <a:r>
              <a:rPr lang="en-US" dirty="0" smtClean="0"/>
              <a:t>Control is returned to you</a:t>
            </a:r>
            <a:endParaRPr lang="en-US" sz="3000" dirty="0" smtClean="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28</a:t>
            </a:fld>
            <a:endParaRPr lang="en-US"/>
          </a:p>
        </p:txBody>
      </p:sp>
      <p:sp>
        <p:nvSpPr>
          <p:cNvPr id="7" name="TextBox 6"/>
          <p:cNvSpPr txBox="1"/>
          <p:nvPr/>
        </p:nvSpPr>
        <p:spPr>
          <a:xfrm>
            <a:off x="3026227" y="2068284"/>
            <a:ext cx="1774372" cy="523220"/>
          </a:xfrm>
          <a:prstGeom prst="rect">
            <a:avLst/>
          </a:prstGeom>
          <a:noFill/>
        </p:spPr>
        <p:txBody>
          <a:bodyPr wrap="square" rtlCol="0">
            <a:spAutoFit/>
          </a:bodyPr>
          <a:lstStyle/>
          <a:p>
            <a:r>
              <a:rPr lang="en-US" sz="2800" dirty="0" smtClean="0">
                <a:solidFill>
                  <a:schemeClr val="accent1"/>
                </a:solidFill>
                <a:latin typeface="Courier New" pitchFamily="49" charset="0"/>
                <a:cs typeface="Courier New" pitchFamily="49" charset="0"/>
              </a:rPr>
              <a:t>$a0-$a3</a:t>
            </a:r>
            <a:endParaRPr lang="en-US" sz="2800" dirty="0">
              <a:solidFill>
                <a:schemeClr val="accent1"/>
              </a:solidFill>
              <a:latin typeface="Courier New" pitchFamily="49" charset="0"/>
              <a:cs typeface="Courier New" pitchFamily="49" charset="0"/>
            </a:endParaRPr>
          </a:p>
        </p:txBody>
      </p:sp>
      <p:sp>
        <p:nvSpPr>
          <p:cNvPr id="8" name="TextBox 7"/>
          <p:cNvSpPr txBox="1"/>
          <p:nvPr/>
        </p:nvSpPr>
        <p:spPr>
          <a:xfrm>
            <a:off x="5943602" y="2634343"/>
            <a:ext cx="829073" cy="523220"/>
          </a:xfrm>
          <a:prstGeom prst="rect">
            <a:avLst/>
          </a:prstGeom>
          <a:noFill/>
        </p:spPr>
        <p:txBody>
          <a:bodyPr wrap="none" rtlCol="0">
            <a:spAutoFit/>
          </a:bodyPr>
          <a:lstStyle/>
          <a:p>
            <a:r>
              <a:rPr lang="en-US" sz="2800" dirty="0" err="1" smtClean="0">
                <a:solidFill>
                  <a:schemeClr val="accent1"/>
                </a:solidFill>
                <a:latin typeface="Courier New" pitchFamily="49" charset="0"/>
                <a:cs typeface="Courier New" pitchFamily="49" charset="0"/>
              </a:rPr>
              <a:t>jal</a:t>
            </a:r>
            <a:endParaRPr lang="en-US" sz="2800" dirty="0">
              <a:solidFill>
                <a:schemeClr val="accent1"/>
              </a:solidFill>
              <a:latin typeface="Courier New" pitchFamily="49" charset="0"/>
              <a:cs typeface="Courier New" pitchFamily="49" charset="0"/>
            </a:endParaRPr>
          </a:p>
        </p:txBody>
      </p:sp>
      <p:grpSp>
        <p:nvGrpSpPr>
          <p:cNvPr id="14" name="Group 13"/>
          <p:cNvGrpSpPr/>
          <p:nvPr/>
        </p:nvGrpSpPr>
        <p:grpSpPr>
          <a:xfrm>
            <a:off x="5715001" y="4299856"/>
            <a:ext cx="3461657" cy="581650"/>
            <a:chOff x="5715001" y="4299856"/>
            <a:chExt cx="3461657" cy="581650"/>
          </a:xfrm>
        </p:grpSpPr>
        <p:sp>
          <p:nvSpPr>
            <p:cNvPr id="9" name="TextBox 8"/>
            <p:cNvSpPr txBox="1"/>
            <p:nvPr/>
          </p:nvSpPr>
          <p:spPr>
            <a:xfrm>
              <a:off x="7485018" y="4299856"/>
              <a:ext cx="1691640" cy="523220"/>
            </a:xfrm>
            <a:prstGeom prst="rect">
              <a:avLst/>
            </a:prstGeom>
            <a:noFill/>
          </p:spPr>
          <p:txBody>
            <a:bodyPr wrap="square" rtlCol="0">
              <a:spAutoFit/>
            </a:bodyPr>
            <a:lstStyle/>
            <a:p>
              <a:r>
                <a:rPr lang="en-US" sz="2800" dirty="0" smtClean="0">
                  <a:solidFill>
                    <a:schemeClr val="accent1"/>
                  </a:solidFill>
                  <a:latin typeface="Courier New" pitchFamily="49" charset="0"/>
                  <a:cs typeface="Courier New" pitchFamily="49" charset="0"/>
                </a:rPr>
                <a:t>$v0-$v1</a:t>
              </a:r>
              <a:endParaRPr lang="en-US" sz="2800" dirty="0">
                <a:solidFill>
                  <a:schemeClr val="accent1"/>
                </a:solidFill>
                <a:latin typeface="Courier New" pitchFamily="49" charset="0"/>
                <a:cs typeface="Courier New" pitchFamily="49" charset="0"/>
              </a:endParaRPr>
            </a:p>
          </p:txBody>
        </p:sp>
        <p:cxnSp>
          <p:nvCxnSpPr>
            <p:cNvPr id="11" name="Straight Arrow Connector 10"/>
            <p:cNvCxnSpPr>
              <a:stCxn id="9" idx="1"/>
            </p:cNvCxnSpPr>
            <p:nvPr/>
          </p:nvCxnSpPr>
          <p:spPr>
            <a:xfrm flipH="1">
              <a:off x="5715001" y="4561466"/>
              <a:ext cx="1770017" cy="320040"/>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5116289" y="5736770"/>
            <a:ext cx="614271" cy="523220"/>
          </a:xfrm>
          <a:prstGeom prst="rect">
            <a:avLst/>
          </a:prstGeom>
          <a:noFill/>
        </p:spPr>
        <p:txBody>
          <a:bodyPr wrap="none" rtlCol="0">
            <a:spAutoFit/>
          </a:bodyPr>
          <a:lstStyle/>
          <a:p>
            <a:r>
              <a:rPr lang="en-US" sz="2800" dirty="0" err="1" smtClean="0">
                <a:solidFill>
                  <a:schemeClr val="accent1"/>
                </a:solidFill>
                <a:latin typeface="Courier New" pitchFamily="49" charset="0"/>
                <a:cs typeface="Courier New" pitchFamily="49" charset="0"/>
              </a:rPr>
              <a:t>jr</a:t>
            </a:r>
            <a:endParaRPr lang="en-US" sz="2800" dirty="0">
              <a:solidFill>
                <a:schemeClr val="accent1"/>
              </a:solidFill>
              <a:latin typeface="Courier New" pitchFamily="49" charset="0"/>
              <a:cs typeface="Courier New" pitchFamily="49" charset="0"/>
            </a:endParaRPr>
          </a:p>
        </p:txBody>
      </p:sp>
      <p:sp>
        <p:nvSpPr>
          <p:cNvPr id="16" name="Rectangle 15"/>
          <p:cNvSpPr/>
          <p:nvPr/>
        </p:nvSpPr>
        <p:spPr>
          <a:xfrm>
            <a:off x="936171" y="3135086"/>
            <a:ext cx="6988629" cy="107768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579914" y="5225143"/>
            <a:ext cx="6019800" cy="50074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5" grpId="0"/>
      <p:bldP spid="16" grpId="0" animBg="1"/>
      <p:bldP spid="1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Saving and Restoring Registers</a:t>
            </a:r>
            <a:endParaRPr lang="en-US" dirty="0">
              <a:solidFill>
                <a:schemeClr val="accent1"/>
              </a:solidFill>
            </a:endParaRPr>
          </a:p>
        </p:txBody>
      </p:sp>
      <p:sp>
        <p:nvSpPr>
          <p:cNvPr id="3" name="Content Placeholder 2"/>
          <p:cNvSpPr>
            <a:spLocks noGrp="1"/>
          </p:cNvSpPr>
          <p:nvPr>
            <p:ph idx="1"/>
          </p:nvPr>
        </p:nvSpPr>
        <p:spPr>
          <a:xfrm>
            <a:off x="457200" y="1600200"/>
            <a:ext cx="8229600" cy="4887686"/>
          </a:xfrm>
        </p:spPr>
        <p:txBody>
          <a:bodyPr>
            <a:normAutofit/>
          </a:bodyPr>
          <a:lstStyle/>
          <a:p>
            <a:r>
              <a:rPr lang="en-US" dirty="0" smtClean="0"/>
              <a:t>Why might we need to save registers?</a:t>
            </a:r>
          </a:p>
          <a:p>
            <a:pPr lvl="1"/>
            <a:r>
              <a:rPr lang="en-US" dirty="0" smtClean="0"/>
              <a:t>Limited number of registers for everyone to use</a:t>
            </a:r>
          </a:p>
          <a:p>
            <a:pPr lvl="1"/>
            <a:r>
              <a:rPr lang="en-US" dirty="0" smtClean="0"/>
              <a:t>What happens if a function calls another function?</a:t>
            </a:r>
          </a:p>
          <a:p>
            <a:pPr lvl="1">
              <a:buNone/>
            </a:pPr>
            <a:r>
              <a:rPr lang="en-US" dirty="0" smtClean="0"/>
              <a:t>	(</a:t>
            </a:r>
            <a:r>
              <a:rPr lang="en-US" sz="2600" dirty="0" smtClean="0">
                <a:latin typeface="Courier New" pitchFamily="49" charset="0"/>
                <a:cs typeface="Courier New" pitchFamily="49" charset="0"/>
              </a:rPr>
              <a:t>$</a:t>
            </a:r>
            <a:r>
              <a:rPr lang="en-US" sz="2600" dirty="0" err="1" smtClean="0">
                <a:latin typeface="Courier New" pitchFamily="49" charset="0"/>
                <a:cs typeface="Courier New" pitchFamily="49" charset="0"/>
              </a:rPr>
              <a:t>ra</a:t>
            </a:r>
            <a:r>
              <a:rPr lang="en-US" dirty="0" smtClean="0"/>
              <a:t> would get overwritten!)</a:t>
            </a:r>
          </a:p>
          <a:p>
            <a:pPr>
              <a:spcBef>
                <a:spcPts val="1800"/>
              </a:spcBef>
            </a:pPr>
            <a:r>
              <a:rPr lang="en-US" dirty="0" smtClean="0"/>
              <a:t>Where should we save registers?</a:t>
            </a:r>
          </a:p>
          <a:p>
            <a:pPr>
              <a:spcBef>
                <a:spcPts val="2400"/>
              </a:spcBef>
            </a:pPr>
            <a:r>
              <a:rPr lang="en-US" dirty="0" smtClean="0">
                <a:solidFill>
                  <a:srgbClr val="FF0000"/>
                </a:solidFill>
                <a:latin typeface="Courier New" pitchFamily="49" charset="0"/>
                <a:cs typeface="Courier New" pitchFamily="49" charset="0"/>
              </a:rPr>
              <a:t>$sp</a:t>
            </a:r>
            <a:r>
              <a:rPr lang="en-US" dirty="0" smtClean="0">
                <a:solidFill>
                  <a:srgbClr val="FF0000"/>
                </a:solidFill>
                <a:latin typeface="+mj-lt"/>
                <a:cs typeface="Courier New" pitchFamily="49" charset="0"/>
              </a:rPr>
              <a:t> </a:t>
            </a:r>
            <a:r>
              <a:rPr lang="en-US" dirty="0" smtClean="0">
                <a:latin typeface="+mj-lt"/>
                <a:cs typeface="Courier New" pitchFamily="49" charset="0"/>
              </a:rPr>
              <a:t>(stack pointer) register contains pointer to current bottom (last used space) of stack</a:t>
            </a: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29</a:t>
            </a:fld>
            <a:endParaRPr lang="en-US"/>
          </a:p>
        </p:txBody>
      </p:sp>
      <p:sp>
        <p:nvSpPr>
          <p:cNvPr id="7" name="TextBox 6"/>
          <p:cNvSpPr txBox="1"/>
          <p:nvPr/>
        </p:nvSpPr>
        <p:spPr>
          <a:xfrm>
            <a:off x="6389914" y="3853543"/>
            <a:ext cx="1776255" cy="584775"/>
          </a:xfrm>
          <a:prstGeom prst="rect">
            <a:avLst/>
          </a:prstGeom>
          <a:noFill/>
        </p:spPr>
        <p:txBody>
          <a:bodyPr wrap="none" rtlCol="0">
            <a:spAutoFit/>
          </a:bodyPr>
          <a:lstStyle/>
          <a:p>
            <a:r>
              <a:rPr lang="en-US" sz="3200" dirty="0" smtClean="0">
                <a:solidFill>
                  <a:srgbClr val="FF0000"/>
                </a:solidFill>
              </a:rPr>
              <a:t>The Stack</a:t>
            </a:r>
            <a:endParaRPr lang="en-US" sz="32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Review of Last Lecture</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MIPS Instructions</a:t>
            </a:r>
          </a:p>
          <a:p>
            <a:pPr lvl="1"/>
            <a:r>
              <a:rPr lang="en-US" dirty="0">
                <a:cs typeface="Courier New"/>
              </a:rPr>
              <a:t>Arithmetic: 		</a:t>
            </a:r>
            <a:r>
              <a:rPr lang="en-US" dirty="0" smtClean="0">
                <a:latin typeface="Courier New"/>
                <a:cs typeface="Courier New"/>
              </a:rPr>
              <a:t>add</a:t>
            </a:r>
            <a:r>
              <a:rPr lang="en-US" dirty="0" smtClean="0"/>
              <a:t>, </a:t>
            </a:r>
            <a:r>
              <a:rPr lang="en-US" dirty="0" smtClean="0">
                <a:latin typeface="Courier New"/>
                <a:cs typeface="Courier New"/>
              </a:rPr>
              <a:t>sub</a:t>
            </a:r>
            <a:r>
              <a:rPr lang="en-US" dirty="0" smtClean="0"/>
              <a:t>, </a:t>
            </a:r>
            <a:r>
              <a:rPr lang="en-US" dirty="0" err="1" smtClean="0">
                <a:latin typeface="Courier New"/>
                <a:cs typeface="Courier New"/>
              </a:rPr>
              <a:t>addi,</a:t>
            </a:r>
            <a:r>
              <a:rPr lang="en-US" dirty="0" err="1" smtClean="0">
                <a:solidFill>
                  <a:schemeClr val="accent6"/>
                </a:solidFill>
                <a:latin typeface="Courier New"/>
                <a:cs typeface="Courier New"/>
              </a:rPr>
              <a:t>mult</a:t>
            </a:r>
            <a:r>
              <a:rPr lang="en-US" dirty="0" err="1" smtClean="0">
                <a:latin typeface="Courier New"/>
                <a:cs typeface="Courier New"/>
              </a:rPr>
              <a:t>,</a:t>
            </a:r>
            <a:r>
              <a:rPr lang="en-US" dirty="0" err="1" smtClean="0">
                <a:solidFill>
                  <a:schemeClr val="accent6"/>
                </a:solidFill>
                <a:latin typeface="Courier New"/>
                <a:cs typeface="Courier New"/>
              </a:rPr>
              <a:t>div</a:t>
            </a:r>
            <a:r>
              <a:rPr lang="en-US" dirty="0" smtClean="0">
                <a:latin typeface="Courier New"/>
                <a:cs typeface="Courier New"/>
              </a:rPr>
              <a:t/>
            </a:r>
            <a:br>
              <a:rPr lang="en-US" dirty="0" smtClean="0">
                <a:latin typeface="Courier New"/>
                <a:cs typeface="Courier New"/>
              </a:rPr>
            </a:br>
            <a:r>
              <a:rPr lang="en-US" dirty="0" smtClean="0">
                <a:latin typeface="Courier New"/>
                <a:cs typeface="Courier New"/>
              </a:rPr>
              <a:t>				</a:t>
            </a:r>
            <a:r>
              <a:rPr lang="en-US" dirty="0" err="1" smtClean="0">
                <a:solidFill>
                  <a:schemeClr val="accent6"/>
                </a:solidFill>
                <a:latin typeface="Courier New"/>
                <a:cs typeface="Courier New"/>
              </a:rPr>
              <a:t>addu</a:t>
            </a:r>
            <a:r>
              <a:rPr lang="en-US" dirty="0" err="1" smtClean="0">
                <a:latin typeface="Courier New"/>
                <a:cs typeface="Courier New"/>
              </a:rPr>
              <a:t>,</a:t>
            </a:r>
            <a:r>
              <a:rPr lang="en-US" dirty="0" err="1" smtClean="0">
                <a:solidFill>
                  <a:schemeClr val="accent6"/>
                </a:solidFill>
                <a:latin typeface="Courier New"/>
                <a:cs typeface="Courier New"/>
              </a:rPr>
              <a:t>subu</a:t>
            </a:r>
            <a:r>
              <a:rPr lang="en-US" dirty="0" err="1" smtClean="0">
                <a:latin typeface="Courier New"/>
                <a:cs typeface="Courier New"/>
              </a:rPr>
              <a:t>,</a:t>
            </a:r>
            <a:r>
              <a:rPr lang="en-US" dirty="0" err="1" smtClean="0">
                <a:solidFill>
                  <a:schemeClr val="accent6"/>
                </a:solidFill>
                <a:latin typeface="Courier New"/>
                <a:cs typeface="Courier New"/>
              </a:rPr>
              <a:t>addiu</a:t>
            </a:r>
            <a:endParaRPr lang="en-US" dirty="0" smtClean="0">
              <a:solidFill>
                <a:schemeClr val="accent6"/>
              </a:solidFill>
              <a:latin typeface="Courier New"/>
              <a:cs typeface="Courier New"/>
            </a:endParaRPr>
          </a:p>
          <a:p>
            <a:pPr lvl="1"/>
            <a:r>
              <a:rPr lang="en-US" dirty="0">
                <a:cs typeface="Courier New"/>
              </a:rPr>
              <a:t>Data Transfer: 	</a:t>
            </a:r>
            <a:r>
              <a:rPr lang="en-US" dirty="0" err="1" smtClean="0">
                <a:latin typeface="Courier New"/>
                <a:cs typeface="Courier New"/>
              </a:rPr>
              <a:t>lw</a:t>
            </a:r>
            <a:r>
              <a:rPr lang="en-US" dirty="0" smtClean="0"/>
              <a:t>, </a:t>
            </a:r>
            <a:r>
              <a:rPr lang="en-US" dirty="0" err="1" smtClean="0">
                <a:latin typeface="Courier New"/>
                <a:cs typeface="Courier New"/>
              </a:rPr>
              <a:t>sw</a:t>
            </a:r>
            <a:r>
              <a:rPr lang="en-US" dirty="0">
                <a:cs typeface="Courier New"/>
              </a:rPr>
              <a:t>, </a:t>
            </a:r>
            <a:r>
              <a:rPr lang="en-US" dirty="0" smtClean="0">
                <a:latin typeface="Courier New"/>
                <a:cs typeface="Courier New"/>
              </a:rPr>
              <a:t>lb</a:t>
            </a:r>
            <a:r>
              <a:rPr lang="en-US" dirty="0">
                <a:cs typeface="Courier New"/>
              </a:rPr>
              <a:t>, </a:t>
            </a:r>
            <a:r>
              <a:rPr lang="en-US" dirty="0" smtClean="0">
                <a:latin typeface="Courier New"/>
                <a:cs typeface="Courier New"/>
              </a:rPr>
              <a:t>sb</a:t>
            </a:r>
            <a:r>
              <a:rPr lang="en-US" dirty="0" smtClean="0">
                <a:latin typeface="+mj-lt"/>
                <a:cs typeface="Courier New"/>
              </a:rPr>
              <a:t>, </a:t>
            </a:r>
            <a:r>
              <a:rPr lang="en-US" dirty="0" err="1" smtClean="0">
                <a:latin typeface="Courier New"/>
                <a:cs typeface="Courier New"/>
              </a:rPr>
              <a:t>lbu</a:t>
            </a:r>
            <a:endParaRPr lang="en-US" dirty="0" smtClean="0">
              <a:latin typeface="Courier New"/>
              <a:cs typeface="Courier New"/>
            </a:endParaRPr>
          </a:p>
          <a:p>
            <a:pPr lvl="1"/>
            <a:r>
              <a:rPr lang="en-US" dirty="0">
                <a:cs typeface="Courier New"/>
              </a:rPr>
              <a:t>Branching:</a:t>
            </a:r>
            <a:r>
              <a:rPr lang="en-US" dirty="0" smtClean="0">
                <a:latin typeface="Courier New"/>
                <a:cs typeface="Courier New"/>
              </a:rPr>
              <a:t>		beq</a:t>
            </a:r>
            <a:r>
              <a:rPr lang="en-US" dirty="0">
                <a:cs typeface="Courier New"/>
              </a:rPr>
              <a:t>, </a:t>
            </a:r>
            <a:r>
              <a:rPr lang="en-US" dirty="0" err="1" smtClean="0">
                <a:latin typeface="Courier New"/>
                <a:cs typeface="Courier New"/>
              </a:rPr>
              <a:t>bne</a:t>
            </a:r>
            <a:r>
              <a:rPr lang="en-US" dirty="0">
                <a:cs typeface="Courier New"/>
              </a:rPr>
              <a:t>, </a:t>
            </a:r>
            <a:r>
              <a:rPr lang="en-US" dirty="0" smtClean="0">
                <a:latin typeface="Courier New"/>
                <a:cs typeface="Courier New"/>
              </a:rPr>
              <a:t>j</a:t>
            </a:r>
          </a:p>
          <a:p>
            <a:pPr lvl="1"/>
            <a:r>
              <a:rPr lang="en-US" dirty="0" smtClean="0">
                <a:latin typeface="+mj-lt"/>
                <a:cs typeface="Courier New"/>
              </a:rPr>
              <a:t>Bitwise:</a:t>
            </a:r>
            <a:r>
              <a:rPr lang="en-US" dirty="0" smtClean="0">
                <a:latin typeface="Courier New"/>
                <a:cs typeface="Courier New"/>
              </a:rPr>
              <a:t>		</a:t>
            </a:r>
            <a:r>
              <a:rPr lang="en-US" dirty="0" err="1" smtClean="0">
                <a:solidFill>
                  <a:schemeClr val="accent6"/>
                </a:solidFill>
                <a:latin typeface="Courier New"/>
                <a:cs typeface="Courier New"/>
              </a:rPr>
              <a:t>and</a:t>
            </a:r>
            <a:r>
              <a:rPr lang="en-US" dirty="0" err="1" smtClean="0">
                <a:latin typeface="Courier New"/>
                <a:cs typeface="Courier New"/>
              </a:rPr>
              <a:t>,</a:t>
            </a:r>
            <a:r>
              <a:rPr lang="en-US" dirty="0" err="1" smtClean="0">
                <a:solidFill>
                  <a:schemeClr val="accent6"/>
                </a:solidFill>
                <a:latin typeface="Courier New"/>
                <a:cs typeface="Courier New"/>
              </a:rPr>
              <a:t>andi</a:t>
            </a:r>
            <a:r>
              <a:rPr lang="en-US" dirty="0" err="1" smtClean="0">
                <a:latin typeface="Courier New"/>
                <a:cs typeface="Courier New"/>
              </a:rPr>
              <a:t>,</a:t>
            </a:r>
            <a:r>
              <a:rPr lang="en-US" dirty="0" err="1" smtClean="0">
                <a:solidFill>
                  <a:schemeClr val="accent6"/>
                </a:solidFill>
                <a:latin typeface="Courier New"/>
                <a:cs typeface="Courier New"/>
              </a:rPr>
              <a:t>or</a:t>
            </a:r>
            <a:r>
              <a:rPr lang="en-US" dirty="0" err="1" smtClean="0">
                <a:latin typeface="Courier New"/>
                <a:cs typeface="Courier New"/>
              </a:rPr>
              <a:t>,</a:t>
            </a:r>
            <a:r>
              <a:rPr lang="en-US" dirty="0" err="1" smtClean="0">
                <a:solidFill>
                  <a:schemeClr val="accent6"/>
                </a:solidFill>
                <a:latin typeface="Courier New"/>
                <a:cs typeface="Courier New"/>
              </a:rPr>
              <a:t>ori</a:t>
            </a:r>
            <a:r>
              <a:rPr lang="en-US" dirty="0" smtClean="0">
                <a:latin typeface="Courier New"/>
                <a:cs typeface="Courier New"/>
              </a:rPr>
              <a:t>,</a:t>
            </a:r>
            <a:br>
              <a:rPr lang="en-US" dirty="0" smtClean="0">
                <a:latin typeface="Courier New"/>
                <a:cs typeface="Courier New"/>
              </a:rPr>
            </a:br>
            <a:r>
              <a:rPr lang="en-US" dirty="0" smtClean="0">
                <a:latin typeface="Courier New"/>
                <a:cs typeface="Courier New"/>
              </a:rPr>
              <a:t>				</a:t>
            </a:r>
            <a:r>
              <a:rPr lang="en-US" dirty="0" err="1" smtClean="0">
                <a:solidFill>
                  <a:schemeClr val="accent6"/>
                </a:solidFill>
                <a:latin typeface="Courier New"/>
                <a:cs typeface="Courier New"/>
              </a:rPr>
              <a:t>nor</a:t>
            </a:r>
            <a:r>
              <a:rPr lang="en-US" dirty="0" err="1" smtClean="0">
                <a:latin typeface="Courier New"/>
                <a:cs typeface="Courier New"/>
              </a:rPr>
              <a:t>,</a:t>
            </a:r>
            <a:r>
              <a:rPr lang="en-US" dirty="0" err="1" smtClean="0">
                <a:solidFill>
                  <a:schemeClr val="accent6"/>
                </a:solidFill>
                <a:latin typeface="Courier New"/>
                <a:cs typeface="Courier New"/>
              </a:rPr>
              <a:t>xor</a:t>
            </a:r>
            <a:r>
              <a:rPr lang="en-US" dirty="0" err="1" smtClean="0">
                <a:latin typeface="Courier New"/>
                <a:cs typeface="Courier New"/>
              </a:rPr>
              <a:t>,</a:t>
            </a:r>
            <a:r>
              <a:rPr lang="en-US" dirty="0" err="1" smtClean="0">
                <a:solidFill>
                  <a:schemeClr val="accent6"/>
                </a:solidFill>
                <a:latin typeface="Courier New"/>
                <a:cs typeface="Courier New"/>
              </a:rPr>
              <a:t>xori</a:t>
            </a:r>
            <a:endParaRPr lang="en-US" dirty="0" smtClean="0">
              <a:solidFill>
                <a:schemeClr val="accent6"/>
              </a:solidFill>
              <a:latin typeface="Courier New"/>
              <a:cs typeface="Courier New"/>
            </a:endParaRPr>
          </a:p>
          <a:p>
            <a:pPr lvl="1"/>
            <a:r>
              <a:rPr lang="en-US" dirty="0" smtClean="0">
                <a:latin typeface="+mj-lt"/>
                <a:cs typeface="Courier New"/>
              </a:rPr>
              <a:t>Shifting:</a:t>
            </a:r>
            <a:r>
              <a:rPr lang="en-US" dirty="0" smtClean="0">
                <a:latin typeface="Courier New"/>
                <a:cs typeface="Courier New"/>
              </a:rPr>
              <a:t>		</a:t>
            </a:r>
            <a:r>
              <a:rPr lang="en-US" dirty="0" err="1" smtClean="0">
                <a:solidFill>
                  <a:schemeClr val="accent6"/>
                </a:solidFill>
                <a:latin typeface="Courier New"/>
                <a:cs typeface="Courier New"/>
              </a:rPr>
              <a:t>sll</a:t>
            </a:r>
            <a:r>
              <a:rPr lang="en-US" dirty="0" err="1" smtClean="0">
                <a:latin typeface="Courier New"/>
                <a:cs typeface="Courier New"/>
              </a:rPr>
              <a:t>,</a:t>
            </a:r>
            <a:r>
              <a:rPr lang="en-US" dirty="0" err="1" smtClean="0">
                <a:solidFill>
                  <a:schemeClr val="accent6"/>
                </a:solidFill>
                <a:latin typeface="Courier New"/>
                <a:cs typeface="Courier New"/>
              </a:rPr>
              <a:t>sllv</a:t>
            </a:r>
            <a:r>
              <a:rPr lang="en-US" dirty="0" err="1" smtClean="0">
                <a:latin typeface="Courier New"/>
                <a:cs typeface="Courier New"/>
              </a:rPr>
              <a:t>,</a:t>
            </a:r>
            <a:r>
              <a:rPr lang="en-US" dirty="0" err="1" smtClean="0">
                <a:solidFill>
                  <a:schemeClr val="accent6"/>
                </a:solidFill>
                <a:latin typeface="Courier New"/>
                <a:cs typeface="Courier New"/>
              </a:rPr>
              <a:t>srl</a:t>
            </a:r>
            <a:r>
              <a:rPr lang="en-US" dirty="0" err="1" smtClean="0">
                <a:latin typeface="Courier New"/>
                <a:cs typeface="Courier New"/>
              </a:rPr>
              <a:t>,</a:t>
            </a:r>
            <a:r>
              <a:rPr lang="en-US" dirty="0" err="1" smtClean="0">
                <a:solidFill>
                  <a:schemeClr val="accent6"/>
                </a:solidFill>
                <a:latin typeface="Courier New"/>
                <a:cs typeface="Courier New"/>
              </a:rPr>
              <a:t>srlv</a:t>
            </a:r>
            <a:r>
              <a:rPr lang="en-US" dirty="0" smtClean="0">
                <a:latin typeface="Courier New"/>
                <a:cs typeface="Courier New"/>
              </a:rPr>
              <a:t>,</a:t>
            </a:r>
            <a:br>
              <a:rPr lang="en-US" dirty="0" smtClean="0">
                <a:latin typeface="Courier New"/>
                <a:cs typeface="Courier New"/>
              </a:rPr>
            </a:br>
            <a:r>
              <a:rPr lang="en-US" dirty="0" smtClean="0">
                <a:latin typeface="Courier New"/>
                <a:cs typeface="Courier New"/>
              </a:rPr>
              <a:t>				</a:t>
            </a:r>
            <a:r>
              <a:rPr lang="en-US" dirty="0" err="1" smtClean="0">
                <a:solidFill>
                  <a:schemeClr val="accent6"/>
                </a:solidFill>
                <a:latin typeface="Courier New"/>
                <a:cs typeface="Courier New"/>
              </a:rPr>
              <a:t>sra</a:t>
            </a:r>
            <a:r>
              <a:rPr lang="en-US" dirty="0" err="1" smtClean="0">
                <a:latin typeface="Courier New"/>
                <a:cs typeface="Courier New"/>
              </a:rPr>
              <a:t>,</a:t>
            </a:r>
            <a:r>
              <a:rPr lang="en-US" dirty="0" err="1" smtClean="0">
                <a:solidFill>
                  <a:schemeClr val="accent6"/>
                </a:solidFill>
                <a:latin typeface="Courier New"/>
                <a:cs typeface="Courier New"/>
              </a:rPr>
              <a:t>srav</a:t>
            </a:r>
            <a:endParaRPr lang="en-US" dirty="0" smtClean="0">
              <a:solidFill>
                <a:schemeClr val="accent6"/>
              </a:solidFill>
              <a:latin typeface="Courier New"/>
              <a:cs typeface="Courier New"/>
            </a:endParaRPr>
          </a:p>
          <a:p>
            <a:pPr lvl="1"/>
            <a:endParaRPr lang="en-US" dirty="0" smtClean="0">
              <a:latin typeface="Courier New"/>
              <a:cs typeface="Courier New"/>
            </a:endParaRPr>
          </a:p>
          <a:p>
            <a:endParaRPr lang="en-US" dirty="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Recall:  Memory Layout</a:t>
            </a:r>
            <a:endParaRPr lang="en-US" dirty="0">
              <a:solidFill>
                <a:schemeClr val="accent1"/>
              </a:solidFill>
            </a:endParaRPr>
          </a:p>
        </p:txBody>
      </p:sp>
      <p:sp>
        <p:nvSpPr>
          <p:cNvPr id="3" name="Content Placeholder 2"/>
          <p:cNvSpPr>
            <a:spLocks noGrp="1"/>
          </p:cNvSpPr>
          <p:nvPr>
            <p:ph idx="1"/>
          </p:nvPr>
        </p:nvSpPr>
        <p:spPr>
          <a:xfrm>
            <a:off x="4297680" y="1783080"/>
            <a:ext cx="4757057" cy="4525963"/>
          </a:xfrm>
        </p:spPr>
        <p:txBody>
          <a:bodyPr>
            <a:normAutofit/>
          </a:bodyPr>
          <a:lstStyle/>
          <a:p>
            <a:pPr>
              <a:buNone/>
            </a:pPr>
            <a:r>
              <a:rPr lang="en-US" sz="2800" dirty="0" smtClean="0">
                <a:solidFill>
                  <a:srgbClr val="FF0000"/>
                </a:solidFill>
              </a:rPr>
              <a:t>Space for saved procedure information</a:t>
            </a:r>
          </a:p>
          <a:p>
            <a:pPr>
              <a:buNone/>
            </a:pPr>
            <a:endParaRPr lang="en-US" sz="2800" dirty="0" smtClean="0"/>
          </a:p>
          <a:p>
            <a:pPr>
              <a:buNone/>
            </a:pPr>
            <a:endParaRPr lang="en-US" sz="2800" dirty="0" smtClean="0"/>
          </a:p>
          <a:p>
            <a:pPr>
              <a:spcBef>
                <a:spcPts val="2700"/>
              </a:spcBef>
              <a:buNone/>
            </a:pPr>
            <a:r>
              <a:rPr lang="en-US" sz="2800" dirty="0" smtClean="0"/>
              <a:t>Dynamically allocated space</a:t>
            </a:r>
          </a:p>
          <a:p>
            <a:pPr>
              <a:spcBef>
                <a:spcPts val="1800"/>
              </a:spcBef>
              <a:buNone/>
            </a:pPr>
            <a:r>
              <a:rPr lang="en-US" sz="2800" dirty="0" smtClean="0"/>
              <a:t>Global variables, string literals</a:t>
            </a:r>
          </a:p>
          <a:p>
            <a:pPr>
              <a:spcBef>
                <a:spcPts val="1800"/>
              </a:spcBef>
              <a:buNone/>
            </a:pPr>
            <a:r>
              <a:rPr lang="en-US" sz="2800" dirty="0" smtClean="0"/>
              <a:t>Program instructions</a:t>
            </a: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30</a:t>
            </a:fld>
            <a:endParaRPr lang="en-US" dirty="0"/>
          </a:p>
        </p:txBody>
      </p:sp>
      <p:grpSp>
        <p:nvGrpSpPr>
          <p:cNvPr id="7" name="Content Placeholder 7"/>
          <p:cNvGrpSpPr>
            <a:grpSpLocks noGrp="1" noChangeAspect="1"/>
          </p:cNvGrpSpPr>
          <p:nvPr/>
        </p:nvGrpSpPr>
        <p:grpSpPr>
          <a:xfrm>
            <a:off x="978408" y="1737360"/>
            <a:ext cx="2866677" cy="4335277"/>
            <a:chOff x="5481684" y="914400"/>
            <a:chExt cx="2958676" cy="4797861"/>
          </a:xfrm>
        </p:grpSpPr>
        <p:sp>
          <p:nvSpPr>
            <p:cNvPr id="8" name="Rectangle 2" descr="Wide upward diagonal"/>
            <p:cNvSpPr>
              <a:spLocks noChangeArrowheads="1"/>
            </p:cNvSpPr>
            <p:nvPr/>
          </p:nvSpPr>
          <p:spPr bwMode="auto">
            <a:xfrm>
              <a:off x="5994403" y="1549399"/>
              <a:ext cx="2438400" cy="1828799"/>
            </a:xfrm>
            <a:prstGeom prst="rect">
              <a:avLst/>
            </a:prstGeom>
            <a:pattFill prst="wdUpDiag">
              <a:fgClr>
                <a:schemeClr val="bg2"/>
              </a:fgClr>
              <a:bgClr>
                <a:srgbClr val="FFFFFF"/>
              </a:bgClr>
            </a:pattFill>
            <a:ln w="12700">
              <a:solidFill>
                <a:schemeClr val="bg1"/>
              </a:solidFill>
              <a:miter lim="800000"/>
              <a:headEnd/>
              <a:tailEnd/>
            </a:ln>
          </p:spPr>
          <p:txBody>
            <a:bodyPr wrap="none" anchor="ctr"/>
            <a:lstStyle/>
            <a:p>
              <a:pPr>
                <a:defRPr/>
              </a:pPr>
              <a:endParaRPr lang="en-US">
                <a:latin typeface="+mn-lt"/>
                <a:cs typeface="ＭＳ Ｐゴシック" charset="-128"/>
              </a:endParaRPr>
            </a:p>
          </p:txBody>
        </p:sp>
        <p:sp>
          <p:nvSpPr>
            <p:cNvPr id="9" name="Rectangle 5"/>
            <p:cNvSpPr>
              <a:spLocks noChangeArrowheads="1"/>
            </p:cNvSpPr>
            <p:nvPr/>
          </p:nvSpPr>
          <p:spPr bwMode="auto">
            <a:xfrm>
              <a:off x="5994403" y="1016000"/>
              <a:ext cx="2438400" cy="4571997"/>
            </a:xfrm>
            <a:prstGeom prst="rect">
              <a:avLst/>
            </a:prstGeom>
            <a:noFill/>
            <a:ln w="38100">
              <a:solidFill>
                <a:schemeClr val="tx1"/>
              </a:solidFill>
              <a:miter lim="800000"/>
              <a:headEnd/>
              <a:tailEnd/>
            </a:ln>
          </p:spPr>
          <p:txBody>
            <a:bodyPr wrap="none" anchor="ctr"/>
            <a:lstStyle/>
            <a:p>
              <a:pPr>
                <a:defRPr/>
              </a:pPr>
              <a:endParaRPr lang="en-US">
                <a:latin typeface="+mn-lt"/>
                <a:cs typeface="ＭＳ Ｐゴシック" charset="-128"/>
              </a:endParaRPr>
            </a:p>
          </p:txBody>
        </p:sp>
        <p:sp>
          <p:nvSpPr>
            <p:cNvPr id="10" name="Rectangle 6"/>
            <p:cNvSpPr>
              <a:spLocks noChangeArrowheads="1"/>
            </p:cNvSpPr>
            <p:nvPr/>
          </p:nvSpPr>
          <p:spPr bwMode="auto">
            <a:xfrm>
              <a:off x="6001960" y="4757355"/>
              <a:ext cx="2438400" cy="838200"/>
            </a:xfrm>
            <a:prstGeom prst="rect">
              <a:avLst/>
            </a:prstGeom>
            <a:noFill/>
            <a:ln w="12700">
              <a:solidFill>
                <a:schemeClr val="tx1"/>
              </a:solidFill>
              <a:miter lim="800000"/>
              <a:headEnd/>
              <a:tailEnd/>
            </a:ln>
          </p:spPr>
          <p:txBody>
            <a:bodyPr wrap="none" anchor="ctr"/>
            <a:lstStyle/>
            <a:p>
              <a:pPr>
                <a:defRPr/>
              </a:pPr>
              <a:endParaRPr lang="en-US">
                <a:latin typeface="+mn-lt"/>
                <a:cs typeface="ＭＳ Ｐゴシック" charset="-128"/>
              </a:endParaRPr>
            </a:p>
          </p:txBody>
        </p:sp>
        <p:sp>
          <p:nvSpPr>
            <p:cNvPr id="11" name="Rectangle 7"/>
            <p:cNvSpPr>
              <a:spLocks noChangeArrowheads="1"/>
            </p:cNvSpPr>
            <p:nvPr/>
          </p:nvSpPr>
          <p:spPr bwMode="auto">
            <a:xfrm>
              <a:off x="5994403" y="4063998"/>
              <a:ext cx="2438400" cy="685799"/>
            </a:xfrm>
            <a:prstGeom prst="rect">
              <a:avLst/>
            </a:prstGeom>
            <a:noFill/>
            <a:ln w="38100">
              <a:solidFill>
                <a:schemeClr val="tx1"/>
              </a:solidFill>
              <a:miter lim="800000"/>
              <a:headEnd/>
              <a:tailEnd/>
            </a:ln>
          </p:spPr>
          <p:txBody>
            <a:bodyPr wrap="none" anchor="ctr"/>
            <a:lstStyle/>
            <a:p>
              <a:pPr>
                <a:defRPr/>
              </a:pPr>
              <a:endParaRPr lang="en-US">
                <a:latin typeface="+mn-lt"/>
                <a:cs typeface="ＭＳ Ｐゴシック" charset="-128"/>
              </a:endParaRPr>
            </a:p>
          </p:txBody>
        </p:sp>
        <p:sp>
          <p:nvSpPr>
            <p:cNvPr id="12" name="Line 8"/>
            <p:cNvSpPr>
              <a:spLocks noChangeShapeType="1"/>
            </p:cNvSpPr>
            <p:nvPr/>
          </p:nvSpPr>
          <p:spPr bwMode="auto">
            <a:xfrm>
              <a:off x="5994403" y="3378198"/>
              <a:ext cx="2438400" cy="0"/>
            </a:xfrm>
            <a:prstGeom prst="line">
              <a:avLst/>
            </a:prstGeom>
            <a:noFill/>
            <a:ln w="38100">
              <a:solidFill>
                <a:schemeClr val="tx1"/>
              </a:solidFill>
              <a:prstDash val="lgDash"/>
              <a:round/>
              <a:headEnd/>
              <a:tailEnd/>
            </a:ln>
          </p:spPr>
          <p:txBody>
            <a:bodyPr/>
            <a:lstStyle/>
            <a:p>
              <a:pPr>
                <a:defRPr/>
              </a:pPr>
              <a:endParaRPr lang="en-US">
                <a:latin typeface="+mn-lt"/>
                <a:cs typeface="ＭＳ Ｐゴシック" charset="-128"/>
              </a:endParaRPr>
            </a:p>
          </p:txBody>
        </p:sp>
        <p:sp>
          <p:nvSpPr>
            <p:cNvPr id="13" name="Line 9"/>
            <p:cNvSpPr>
              <a:spLocks noChangeShapeType="1"/>
            </p:cNvSpPr>
            <p:nvPr/>
          </p:nvSpPr>
          <p:spPr bwMode="auto">
            <a:xfrm>
              <a:off x="5994403" y="1549399"/>
              <a:ext cx="2438400" cy="0"/>
            </a:xfrm>
            <a:prstGeom prst="line">
              <a:avLst/>
            </a:prstGeom>
            <a:noFill/>
            <a:ln w="38100">
              <a:solidFill>
                <a:schemeClr val="tx1"/>
              </a:solidFill>
              <a:prstDash val="lgDash"/>
              <a:round/>
              <a:headEnd/>
              <a:tailEnd/>
            </a:ln>
          </p:spPr>
          <p:txBody>
            <a:bodyPr/>
            <a:lstStyle/>
            <a:p>
              <a:pPr>
                <a:defRPr/>
              </a:pPr>
              <a:endParaRPr lang="en-US">
                <a:latin typeface="+mn-lt"/>
                <a:cs typeface="ＭＳ Ｐゴシック" charset="-128"/>
              </a:endParaRPr>
            </a:p>
          </p:txBody>
        </p:sp>
        <p:sp>
          <p:nvSpPr>
            <p:cNvPr id="14" name="Text Box 10"/>
            <p:cNvSpPr txBox="1">
              <a:spLocks noChangeArrowheads="1"/>
            </p:cNvSpPr>
            <p:nvPr/>
          </p:nvSpPr>
          <p:spPr bwMode="auto">
            <a:xfrm>
              <a:off x="6737352" y="4820598"/>
              <a:ext cx="990600" cy="584199"/>
            </a:xfrm>
            <a:prstGeom prst="rect">
              <a:avLst/>
            </a:prstGeom>
            <a:noFill/>
            <a:ln w="12700">
              <a:noFill/>
              <a:miter lim="800000"/>
              <a:headEnd/>
              <a:tailEnd/>
            </a:ln>
          </p:spPr>
          <p:txBody>
            <a:bodyPr wrap="none">
              <a:spAutoFit/>
            </a:bodyPr>
            <a:lstStyle/>
            <a:p>
              <a:pPr algn="ctr">
                <a:defRPr/>
              </a:pPr>
              <a:r>
                <a:rPr lang="en-US" sz="3200" dirty="0">
                  <a:latin typeface="+mn-lt"/>
                  <a:cs typeface="ＭＳ Ｐゴシック" charset="-128"/>
                </a:rPr>
                <a:t>code</a:t>
              </a:r>
            </a:p>
          </p:txBody>
        </p:sp>
        <p:sp>
          <p:nvSpPr>
            <p:cNvPr id="15" name="Text Box 11"/>
            <p:cNvSpPr txBox="1">
              <a:spLocks noChangeArrowheads="1"/>
            </p:cNvSpPr>
            <p:nvPr/>
          </p:nvSpPr>
          <p:spPr bwMode="auto">
            <a:xfrm>
              <a:off x="6283328" y="4076697"/>
              <a:ext cx="1898650" cy="584199"/>
            </a:xfrm>
            <a:prstGeom prst="rect">
              <a:avLst/>
            </a:prstGeom>
            <a:noFill/>
            <a:ln w="12700">
              <a:noFill/>
              <a:miter lim="800000"/>
              <a:headEnd/>
              <a:tailEnd/>
            </a:ln>
          </p:spPr>
          <p:txBody>
            <a:bodyPr wrap="none">
              <a:spAutoFit/>
            </a:bodyPr>
            <a:lstStyle/>
            <a:p>
              <a:pPr algn="ctr">
                <a:defRPr/>
              </a:pPr>
              <a:r>
                <a:rPr lang="en-US" sz="3200">
                  <a:latin typeface="+mn-lt"/>
                  <a:cs typeface="ＭＳ Ｐゴシック" charset="-128"/>
                </a:rPr>
                <a:t>static data</a:t>
              </a:r>
            </a:p>
          </p:txBody>
        </p:sp>
        <p:sp>
          <p:nvSpPr>
            <p:cNvPr id="16" name="Text Box 12"/>
            <p:cNvSpPr txBox="1">
              <a:spLocks noChangeArrowheads="1"/>
            </p:cNvSpPr>
            <p:nvPr/>
          </p:nvSpPr>
          <p:spPr bwMode="auto">
            <a:xfrm>
              <a:off x="6724653" y="3390898"/>
              <a:ext cx="1016000" cy="584199"/>
            </a:xfrm>
            <a:prstGeom prst="rect">
              <a:avLst/>
            </a:prstGeom>
            <a:noFill/>
            <a:ln w="12700">
              <a:noFill/>
              <a:miter lim="800000"/>
              <a:headEnd/>
              <a:tailEnd/>
            </a:ln>
          </p:spPr>
          <p:txBody>
            <a:bodyPr wrap="none">
              <a:spAutoFit/>
            </a:bodyPr>
            <a:lstStyle/>
            <a:p>
              <a:pPr algn="ctr">
                <a:defRPr/>
              </a:pPr>
              <a:r>
                <a:rPr lang="en-US" sz="3200">
                  <a:latin typeface="+mn-lt"/>
                  <a:cs typeface="ＭＳ Ｐゴシック" charset="-128"/>
                </a:rPr>
                <a:t>heap</a:t>
              </a:r>
            </a:p>
          </p:txBody>
        </p:sp>
        <p:sp>
          <p:nvSpPr>
            <p:cNvPr id="17" name="Text Box 13"/>
            <p:cNvSpPr txBox="1">
              <a:spLocks noChangeArrowheads="1"/>
            </p:cNvSpPr>
            <p:nvPr/>
          </p:nvSpPr>
          <p:spPr bwMode="auto">
            <a:xfrm>
              <a:off x="6718303" y="1016000"/>
              <a:ext cx="1028701" cy="584199"/>
            </a:xfrm>
            <a:prstGeom prst="rect">
              <a:avLst/>
            </a:prstGeom>
            <a:noFill/>
            <a:ln w="12700">
              <a:noFill/>
              <a:miter lim="800000"/>
              <a:headEnd/>
              <a:tailEnd/>
            </a:ln>
          </p:spPr>
          <p:txBody>
            <a:bodyPr wrap="none">
              <a:spAutoFit/>
            </a:bodyPr>
            <a:lstStyle/>
            <a:p>
              <a:pPr algn="ctr">
                <a:defRPr/>
              </a:pPr>
              <a:r>
                <a:rPr lang="en-US" sz="3200" dirty="0">
                  <a:latin typeface="+mn-lt"/>
                  <a:cs typeface="ＭＳ Ｐゴシック" charset="-128"/>
                </a:rPr>
                <a:t>stack</a:t>
              </a:r>
            </a:p>
          </p:txBody>
        </p:sp>
        <p:sp>
          <p:nvSpPr>
            <p:cNvPr id="18" name="Line 14"/>
            <p:cNvSpPr>
              <a:spLocks noChangeShapeType="1"/>
            </p:cNvSpPr>
            <p:nvPr/>
          </p:nvSpPr>
          <p:spPr bwMode="auto">
            <a:xfrm flipV="1">
              <a:off x="7213603" y="2997198"/>
              <a:ext cx="0" cy="381000"/>
            </a:xfrm>
            <a:prstGeom prst="line">
              <a:avLst/>
            </a:prstGeom>
            <a:noFill/>
            <a:ln w="31750">
              <a:solidFill>
                <a:schemeClr val="tx1"/>
              </a:solidFill>
              <a:round/>
              <a:headEnd/>
              <a:tailEnd type="triangle" w="med" len="med"/>
            </a:ln>
          </p:spPr>
          <p:txBody>
            <a:bodyPr/>
            <a:lstStyle/>
            <a:p>
              <a:pPr>
                <a:defRPr/>
              </a:pPr>
              <a:endParaRPr lang="en-US">
                <a:latin typeface="+mn-lt"/>
                <a:cs typeface="ＭＳ Ｐゴシック" charset="-128"/>
              </a:endParaRPr>
            </a:p>
          </p:txBody>
        </p:sp>
        <p:sp>
          <p:nvSpPr>
            <p:cNvPr id="19" name="Line 15"/>
            <p:cNvSpPr>
              <a:spLocks noChangeShapeType="1"/>
            </p:cNvSpPr>
            <p:nvPr/>
          </p:nvSpPr>
          <p:spPr bwMode="auto">
            <a:xfrm>
              <a:off x="7213602" y="1549399"/>
              <a:ext cx="0" cy="381000"/>
            </a:xfrm>
            <a:prstGeom prst="line">
              <a:avLst/>
            </a:prstGeom>
            <a:noFill/>
            <a:ln w="31750">
              <a:solidFill>
                <a:schemeClr val="tx1"/>
              </a:solidFill>
              <a:round/>
              <a:headEnd/>
              <a:tailEnd type="triangle" w="med" len="med"/>
            </a:ln>
          </p:spPr>
          <p:txBody>
            <a:bodyPr/>
            <a:lstStyle/>
            <a:p>
              <a:pPr>
                <a:defRPr/>
              </a:pPr>
              <a:endParaRPr lang="en-US">
                <a:latin typeface="+mn-lt"/>
                <a:cs typeface="ＭＳ Ｐゴシック" charset="-128"/>
              </a:endParaRPr>
            </a:p>
          </p:txBody>
        </p:sp>
        <p:sp>
          <p:nvSpPr>
            <p:cNvPr id="20" name="Text Box 17"/>
            <p:cNvSpPr txBox="1">
              <a:spLocks noChangeArrowheads="1"/>
            </p:cNvSpPr>
            <p:nvPr/>
          </p:nvSpPr>
          <p:spPr bwMode="auto">
            <a:xfrm>
              <a:off x="5481684" y="914400"/>
              <a:ext cx="461921" cy="510926"/>
            </a:xfrm>
            <a:prstGeom prst="rect">
              <a:avLst/>
            </a:prstGeom>
            <a:noFill/>
            <a:ln w="12700">
              <a:noFill/>
              <a:miter lim="800000"/>
              <a:headEnd/>
              <a:tailEnd/>
            </a:ln>
          </p:spPr>
          <p:txBody>
            <a:bodyPr wrap="none">
              <a:spAutoFit/>
            </a:bodyPr>
            <a:lstStyle/>
            <a:p>
              <a:pPr algn="r"/>
              <a:r>
                <a:rPr lang="en-US" sz="2400" i="1" dirty="0" smtClean="0">
                  <a:latin typeface="Calibri"/>
                  <a:cs typeface="Calibri"/>
                </a:rPr>
                <a:t>∞</a:t>
              </a:r>
              <a:endParaRPr lang="en-US" sz="2400" i="1" dirty="0">
                <a:latin typeface="Calibri" charset="0"/>
              </a:endParaRPr>
            </a:p>
          </p:txBody>
        </p:sp>
        <p:sp>
          <p:nvSpPr>
            <p:cNvPr id="21" name="Text Box 18"/>
            <p:cNvSpPr txBox="1">
              <a:spLocks noChangeArrowheads="1"/>
            </p:cNvSpPr>
            <p:nvPr/>
          </p:nvSpPr>
          <p:spPr bwMode="auto">
            <a:xfrm>
              <a:off x="5632237" y="5303520"/>
              <a:ext cx="311367" cy="408741"/>
            </a:xfrm>
            <a:prstGeom prst="rect">
              <a:avLst/>
            </a:prstGeom>
            <a:noFill/>
            <a:ln w="12700">
              <a:noFill/>
              <a:miter lim="800000"/>
              <a:headEnd/>
              <a:tailEnd/>
            </a:ln>
          </p:spPr>
          <p:txBody>
            <a:bodyPr wrap="none">
              <a:spAutoFit/>
            </a:bodyPr>
            <a:lstStyle/>
            <a:p>
              <a:pPr algn="r"/>
              <a:r>
                <a:rPr lang="en-US" b="1" i="1" dirty="0" smtClean="0">
                  <a:latin typeface="Calibri" charset="0"/>
                </a:rPr>
                <a:t>0</a:t>
              </a:r>
              <a:endParaRPr lang="en-US" b="1" i="1" dirty="0">
                <a:latin typeface="Calibri" charset="0"/>
              </a:endParaRPr>
            </a:p>
          </p:txBody>
        </p:sp>
      </p:grpSp>
      <p:cxnSp>
        <p:nvCxnSpPr>
          <p:cNvPr id="23" name="Straight Arrow Connector 22"/>
          <p:cNvCxnSpPr/>
          <p:nvPr/>
        </p:nvCxnSpPr>
        <p:spPr>
          <a:xfrm flipH="1">
            <a:off x="3895344" y="2057400"/>
            <a:ext cx="413657"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3895344" y="4270248"/>
            <a:ext cx="41365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3895344" y="4937760"/>
            <a:ext cx="41365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3895344" y="5577840"/>
            <a:ext cx="41365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65760" y="1508760"/>
            <a:ext cx="1097280" cy="400110"/>
          </a:xfrm>
          <a:prstGeom prst="rect">
            <a:avLst/>
          </a:prstGeom>
          <a:noFill/>
        </p:spPr>
        <p:txBody>
          <a:bodyPr wrap="square" rtlCol="0">
            <a:spAutoFit/>
          </a:bodyPr>
          <a:lstStyle/>
          <a:p>
            <a:pPr algn="r"/>
            <a:r>
              <a:rPr lang="en-US" sz="2000" b="1" dirty="0" smtClean="0"/>
              <a:t>Address</a:t>
            </a:r>
            <a:endParaRPr lang="en-US" sz="2000" b="1" dirty="0"/>
          </a:p>
        </p:txBody>
      </p:sp>
      <p:grpSp>
        <p:nvGrpSpPr>
          <p:cNvPr id="32" name="Group 31"/>
          <p:cNvGrpSpPr/>
          <p:nvPr/>
        </p:nvGrpSpPr>
        <p:grpSpPr>
          <a:xfrm>
            <a:off x="182880" y="2075688"/>
            <a:ext cx="1188720" cy="461665"/>
            <a:chOff x="0" y="1894114"/>
            <a:chExt cx="1188720" cy="461665"/>
          </a:xfrm>
        </p:grpSpPr>
        <p:cxnSp>
          <p:nvCxnSpPr>
            <p:cNvPr id="29" name="Straight Arrow Connector 28"/>
            <p:cNvCxnSpPr/>
            <p:nvPr/>
          </p:nvCxnSpPr>
          <p:spPr>
            <a:xfrm>
              <a:off x="731520" y="2133600"/>
              <a:ext cx="457200"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0" y="1894114"/>
              <a:ext cx="737702" cy="461665"/>
            </a:xfrm>
            <a:prstGeom prst="rect">
              <a:avLst/>
            </a:prstGeom>
            <a:noFill/>
          </p:spPr>
          <p:txBody>
            <a:bodyPr wrap="none" rtlCol="0">
              <a:spAutoFit/>
            </a:bodyPr>
            <a:lstStyle/>
            <a:p>
              <a:pPr algn="r"/>
              <a:r>
                <a:rPr lang="en-US" sz="2400" b="1" dirty="0" smtClean="0">
                  <a:solidFill>
                    <a:srgbClr val="FF0000"/>
                  </a:solidFill>
                  <a:latin typeface="Courier New" pitchFamily="49" charset="0"/>
                  <a:cs typeface="Courier New" pitchFamily="49" charset="0"/>
                </a:rPr>
                <a:t>$sp</a:t>
              </a:r>
              <a:endParaRPr lang="en-US" sz="2400" b="1" dirty="0">
                <a:solidFill>
                  <a:srgbClr val="FF0000"/>
                </a:solidFill>
                <a:latin typeface="Courier New" pitchFamily="49" charset="0"/>
                <a:cs typeface="Courier New" pitchFamily="49" charset="0"/>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Example: </a:t>
            </a:r>
            <a:r>
              <a:rPr lang="en-US" dirty="0" err="1" smtClean="0">
                <a:solidFill>
                  <a:schemeClr val="accent1"/>
                </a:solidFill>
              </a:rPr>
              <a:t>sumSquare</a:t>
            </a:r>
            <a:endParaRPr lang="en-US" dirty="0">
              <a:solidFill>
                <a:schemeClr val="accent1"/>
              </a:solidFill>
            </a:endParaRPr>
          </a:p>
        </p:txBody>
      </p:sp>
      <p:sp>
        <p:nvSpPr>
          <p:cNvPr id="3" name="Content Placeholder 2"/>
          <p:cNvSpPr>
            <a:spLocks noGrp="1"/>
          </p:cNvSpPr>
          <p:nvPr>
            <p:ph idx="1"/>
          </p:nvPr>
        </p:nvSpPr>
        <p:spPr>
          <a:xfrm>
            <a:off x="457200" y="1600200"/>
            <a:ext cx="8059568" cy="4898571"/>
          </a:xfrm>
        </p:spPr>
        <p:txBody>
          <a:bodyPr>
            <a:normAutofit/>
          </a:bodyPr>
          <a:lstStyle/>
          <a:p>
            <a:pPr>
              <a:buNone/>
            </a:pPr>
            <a:r>
              <a:rPr lang="en-US" dirty="0" err="1" smtClean="0">
                <a:latin typeface="Courier New" pitchFamily="-65" charset="0"/>
              </a:rPr>
              <a:t>int</a:t>
            </a:r>
            <a:r>
              <a:rPr lang="en-US" dirty="0" smtClean="0">
                <a:latin typeface="Courier New" pitchFamily="-65" charset="0"/>
              </a:rPr>
              <a:t> </a:t>
            </a:r>
            <a:r>
              <a:rPr lang="en-US" dirty="0" err="1" smtClean="0">
                <a:latin typeface="Courier New" pitchFamily="-65" charset="0"/>
              </a:rPr>
              <a:t>sumSquare</a:t>
            </a:r>
            <a:r>
              <a:rPr lang="en-US" dirty="0" smtClean="0">
                <a:latin typeface="Courier New" pitchFamily="-65" charset="0"/>
              </a:rPr>
              <a:t>(</a:t>
            </a:r>
            <a:r>
              <a:rPr lang="en-US" dirty="0" err="1" smtClean="0">
                <a:latin typeface="Courier New" pitchFamily="-65" charset="0"/>
              </a:rPr>
              <a:t>int</a:t>
            </a:r>
            <a:r>
              <a:rPr lang="en-US" dirty="0" smtClean="0">
                <a:latin typeface="Courier New" pitchFamily="-65" charset="0"/>
              </a:rPr>
              <a:t> x, </a:t>
            </a:r>
            <a:r>
              <a:rPr lang="en-US" dirty="0" err="1" smtClean="0">
                <a:latin typeface="Courier New" pitchFamily="-65" charset="0"/>
              </a:rPr>
              <a:t>int</a:t>
            </a:r>
            <a:r>
              <a:rPr lang="en-US" dirty="0" smtClean="0">
                <a:latin typeface="Courier New" pitchFamily="-65" charset="0"/>
              </a:rPr>
              <a:t> y) {</a:t>
            </a:r>
          </a:p>
          <a:p>
            <a:pPr>
              <a:buNone/>
            </a:pPr>
            <a:r>
              <a:rPr lang="en-US" dirty="0" smtClean="0">
                <a:latin typeface="Courier New" pitchFamily="-65" charset="0"/>
              </a:rPr>
              <a:t>  return </a:t>
            </a:r>
            <a:r>
              <a:rPr lang="en-US" sz="2800" dirty="0" err="1" smtClean="0">
                <a:latin typeface="Courier New" pitchFamily="-65" charset="0"/>
              </a:rPr>
              <a:t>mult</a:t>
            </a:r>
            <a:r>
              <a:rPr lang="en-US" dirty="0" smtClean="0">
                <a:latin typeface="Courier New" pitchFamily="-65" charset="0"/>
              </a:rPr>
              <a:t>(</a:t>
            </a:r>
            <a:r>
              <a:rPr lang="en-US" dirty="0" err="1" smtClean="0">
                <a:latin typeface="Courier New" pitchFamily="-65" charset="0"/>
              </a:rPr>
              <a:t>x,x</a:t>
            </a:r>
            <a:r>
              <a:rPr lang="en-US" dirty="0" smtClean="0">
                <a:latin typeface="Courier New" pitchFamily="-65" charset="0"/>
              </a:rPr>
              <a:t>)+ y; }</a:t>
            </a:r>
          </a:p>
          <a:p>
            <a:pPr>
              <a:spcBef>
                <a:spcPts val="1800"/>
              </a:spcBef>
            </a:pPr>
            <a:r>
              <a:rPr lang="en-US" dirty="0" smtClean="0">
                <a:latin typeface="+mj-lt"/>
              </a:rPr>
              <a:t>What do we need to save?</a:t>
            </a:r>
          </a:p>
          <a:p>
            <a:pPr lvl="1"/>
            <a:r>
              <a:rPr lang="en-US" dirty="0" smtClean="0">
                <a:latin typeface="+mj-lt"/>
              </a:rPr>
              <a:t>Call to </a:t>
            </a:r>
            <a:r>
              <a:rPr lang="en-US" sz="2600" dirty="0" err="1" smtClean="0">
                <a:latin typeface="Courier New" pitchFamily="49" charset="0"/>
                <a:cs typeface="Courier New" pitchFamily="49" charset="0"/>
              </a:rPr>
              <a:t>mult</a:t>
            </a:r>
            <a:r>
              <a:rPr lang="en-US" dirty="0" smtClean="0">
                <a:latin typeface="+mj-lt"/>
              </a:rPr>
              <a:t> will overwrite </a:t>
            </a:r>
            <a:r>
              <a:rPr lang="en-US" sz="2600" dirty="0" smtClean="0">
                <a:latin typeface="Courier New" pitchFamily="49" charset="0"/>
                <a:cs typeface="Courier New" pitchFamily="49" charset="0"/>
              </a:rPr>
              <a:t>$</a:t>
            </a:r>
            <a:r>
              <a:rPr lang="en-US" sz="2600" dirty="0" err="1" smtClean="0">
                <a:latin typeface="Courier New" pitchFamily="49" charset="0"/>
                <a:cs typeface="Courier New" pitchFamily="49" charset="0"/>
              </a:rPr>
              <a:t>ra</a:t>
            </a:r>
            <a:r>
              <a:rPr lang="en-US" dirty="0" smtClean="0">
                <a:latin typeface="+mj-lt"/>
              </a:rPr>
              <a:t>, so save it</a:t>
            </a:r>
          </a:p>
          <a:p>
            <a:pPr lvl="1"/>
            <a:r>
              <a:rPr lang="en-US" dirty="0" smtClean="0">
                <a:latin typeface="+mj-lt"/>
              </a:rPr>
              <a:t>Reusing </a:t>
            </a:r>
            <a:r>
              <a:rPr lang="en-US" dirty="0" smtClean="0">
                <a:latin typeface="Courier New" pitchFamily="49" charset="0"/>
                <a:cs typeface="Courier New" pitchFamily="49" charset="0"/>
              </a:rPr>
              <a:t>$a1</a:t>
            </a:r>
            <a:r>
              <a:rPr lang="en-US" dirty="0" smtClean="0">
                <a:latin typeface="+mj-lt"/>
                <a:cs typeface="Courier New" pitchFamily="49" charset="0"/>
              </a:rPr>
              <a:t> to pass 2</a:t>
            </a:r>
            <a:r>
              <a:rPr lang="en-US" baseline="30000" dirty="0" smtClean="0">
                <a:latin typeface="+mj-lt"/>
                <a:cs typeface="Courier New" pitchFamily="49" charset="0"/>
              </a:rPr>
              <a:t>nd</a:t>
            </a:r>
            <a:r>
              <a:rPr lang="en-US" dirty="0" smtClean="0">
                <a:latin typeface="+mj-lt"/>
                <a:cs typeface="Courier New" pitchFamily="49" charset="0"/>
              </a:rPr>
              <a:t> argument to </a:t>
            </a:r>
            <a:r>
              <a:rPr lang="en-US" dirty="0" err="1" smtClean="0">
                <a:latin typeface="Courier New" pitchFamily="49" charset="0"/>
                <a:cs typeface="Courier New" pitchFamily="49" charset="0"/>
              </a:rPr>
              <a:t>mult</a:t>
            </a:r>
            <a:r>
              <a:rPr lang="en-US" dirty="0" smtClean="0">
                <a:latin typeface="+mj-lt"/>
                <a:cs typeface="Courier New" pitchFamily="49" charset="0"/>
              </a:rPr>
              <a:t>, but need current value (</a:t>
            </a:r>
            <a:r>
              <a:rPr lang="en-US" dirty="0" smtClean="0">
                <a:latin typeface="Courier New" pitchFamily="49" charset="0"/>
                <a:cs typeface="Courier New" pitchFamily="49" charset="0"/>
              </a:rPr>
              <a:t>y</a:t>
            </a:r>
            <a:r>
              <a:rPr lang="en-US" dirty="0" smtClean="0">
                <a:latin typeface="+mj-lt"/>
                <a:cs typeface="Courier New" pitchFamily="49" charset="0"/>
              </a:rPr>
              <a:t>) later, so save </a:t>
            </a:r>
            <a:r>
              <a:rPr lang="en-US" dirty="0" smtClean="0">
                <a:latin typeface="Courier New" pitchFamily="49" charset="0"/>
                <a:cs typeface="Courier New" pitchFamily="49" charset="0"/>
              </a:rPr>
              <a:t>$a1</a:t>
            </a:r>
            <a:endParaRPr lang="en-US" dirty="0" smtClean="0">
              <a:latin typeface="+mj-lt"/>
              <a:cs typeface="Courier New" pitchFamily="49" charset="0"/>
            </a:endParaRPr>
          </a:p>
          <a:p>
            <a:r>
              <a:rPr lang="en-US" dirty="0" smtClean="0">
                <a:latin typeface="+mj-lt"/>
                <a:cs typeface="Courier New" pitchFamily="49" charset="0"/>
              </a:rPr>
              <a:t>To save something to the Stack, move </a:t>
            </a:r>
            <a:r>
              <a:rPr lang="en-US" dirty="0" smtClean="0">
                <a:latin typeface="Courier New" pitchFamily="49" charset="0"/>
                <a:cs typeface="Courier New" pitchFamily="49" charset="0"/>
              </a:rPr>
              <a:t>$sp</a:t>
            </a:r>
            <a:r>
              <a:rPr lang="en-US" dirty="0" smtClean="0">
                <a:latin typeface="+mj-lt"/>
                <a:cs typeface="Courier New" pitchFamily="49" charset="0"/>
              </a:rPr>
              <a:t> down the required amount and fill the created space</a:t>
            </a:r>
            <a:endParaRPr lang="en-US" dirty="0" smtClean="0">
              <a:latin typeface="Courier New" pitchFamily="49" charset="0"/>
              <a:cs typeface="Courier New" pitchFamily="49" charset="0"/>
            </a:endParaRPr>
          </a:p>
          <a:p>
            <a:pPr>
              <a:buNone/>
            </a:pPr>
            <a:endParaRPr lang="en-US" b="1" dirty="0" smtClean="0">
              <a:latin typeface="Courier New" pitchFamily="-65" charset="0"/>
            </a:endParaRPr>
          </a:p>
          <a:p>
            <a:pPr>
              <a:buNone/>
            </a:pPr>
            <a:endParaRPr lang="en-US" dirty="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5105400" y="3886200"/>
            <a:ext cx="3657600" cy="2286000"/>
          </a:xfrm>
          <a:prstGeom prst="roundRect">
            <a:avLst>
              <a:gd name="adj" fmla="val 22223"/>
            </a:avLst>
          </a:prstGeom>
          <a:solidFill>
            <a:schemeClr val="bg1"/>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9" name="Title 8"/>
          <p:cNvSpPr>
            <a:spLocks noGrp="1"/>
          </p:cNvSpPr>
          <p:nvPr>
            <p:ph type="title"/>
          </p:nvPr>
        </p:nvSpPr>
        <p:spPr>
          <a:xfrm>
            <a:off x="457200" y="274320"/>
            <a:ext cx="8229600" cy="1143000"/>
          </a:xfrm>
        </p:spPr>
        <p:txBody>
          <a:bodyPr/>
          <a:lstStyle/>
          <a:p>
            <a:r>
              <a:rPr lang="en-US" dirty="0" smtClean="0">
                <a:solidFill>
                  <a:schemeClr val="accent1"/>
                </a:solidFill>
              </a:rPr>
              <a:t>Example: </a:t>
            </a:r>
            <a:r>
              <a:rPr lang="en-US" dirty="0" err="1" smtClean="0">
                <a:solidFill>
                  <a:schemeClr val="accent1"/>
                </a:solidFill>
              </a:rPr>
              <a:t>sumSquare</a:t>
            </a:r>
            <a:endParaRPr lang="en-US" dirty="0">
              <a:solidFill>
                <a:schemeClr val="accent1"/>
              </a:solidFill>
            </a:endParaRPr>
          </a:p>
        </p:txBody>
      </p:sp>
      <p:sp>
        <p:nvSpPr>
          <p:cNvPr id="12" name="Content Placeholder 11"/>
          <p:cNvSpPr>
            <a:spLocks noGrp="1"/>
          </p:cNvSpPr>
          <p:nvPr>
            <p:ph idx="1"/>
          </p:nvPr>
        </p:nvSpPr>
        <p:spPr>
          <a:xfrm>
            <a:off x="457200" y="1600200"/>
            <a:ext cx="8229600" cy="4909457"/>
          </a:xfrm>
        </p:spPr>
        <p:txBody>
          <a:bodyPr>
            <a:normAutofit fontScale="62500" lnSpcReduction="20000"/>
          </a:bodyPr>
          <a:lstStyle/>
          <a:p>
            <a:pPr marL="342900" lvl="1" indent="-342900">
              <a:buNone/>
            </a:pPr>
            <a:r>
              <a:rPr lang="en-US" sz="4500" dirty="0" err="1" smtClean="0">
                <a:latin typeface="Courier New" pitchFamily="-65" charset="0"/>
              </a:rPr>
              <a:t>int</a:t>
            </a:r>
            <a:r>
              <a:rPr lang="en-US" sz="4500" dirty="0" smtClean="0">
                <a:latin typeface="Courier New" pitchFamily="-65" charset="0"/>
              </a:rPr>
              <a:t> </a:t>
            </a:r>
            <a:r>
              <a:rPr lang="en-US" sz="4500" dirty="0" err="1" smtClean="0">
                <a:latin typeface="Courier New" pitchFamily="-65" charset="0"/>
              </a:rPr>
              <a:t>sumSquare</a:t>
            </a:r>
            <a:r>
              <a:rPr lang="en-US" sz="4500" dirty="0" smtClean="0">
                <a:latin typeface="Courier New" pitchFamily="-65" charset="0"/>
              </a:rPr>
              <a:t>(</a:t>
            </a:r>
            <a:r>
              <a:rPr lang="en-US" sz="4500" dirty="0" err="1" smtClean="0">
                <a:latin typeface="Courier New" pitchFamily="-65" charset="0"/>
              </a:rPr>
              <a:t>int</a:t>
            </a:r>
            <a:r>
              <a:rPr lang="en-US" sz="4500" dirty="0" smtClean="0">
                <a:latin typeface="Courier New" pitchFamily="-65" charset="0"/>
              </a:rPr>
              <a:t> x, </a:t>
            </a:r>
            <a:r>
              <a:rPr lang="en-US" sz="4500" dirty="0" err="1" smtClean="0">
                <a:latin typeface="Courier New" pitchFamily="-65" charset="0"/>
              </a:rPr>
              <a:t>int</a:t>
            </a:r>
            <a:r>
              <a:rPr lang="en-US" sz="4500" dirty="0" smtClean="0">
                <a:latin typeface="Courier New" pitchFamily="-65" charset="0"/>
              </a:rPr>
              <a:t> y) {</a:t>
            </a:r>
            <a:br>
              <a:rPr lang="en-US" sz="4500" dirty="0" smtClean="0">
                <a:latin typeface="Courier New" pitchFamily="-65" charset="0"/>
              </a:rPr>
            </a:br>
            <a:r>
              <a:rPr lang="en-US" sz="4500" dirty="0" smtClean="0">
                <a:latin typeface="Courier New" pitchFamily="-65" charset="0"/>
              </a:rPr>
              <a:t>	return </a:t>
            </a:r>
            <a:r>
              <a:rPr lang="en-US" sz="4500" dirty="0" err="1" smtClean="0">
                <a:latin typeface="Courier New" pitchFamily="-65" charset="0"/>
              </a:rPr>
              <a:t>mult</a:t>
            </a:r>
            <a:r>
              <a:rPr lang="en-US" sz="4500" dirty="0" smtClean="0">
                <a:latin typeface="Courier New" pitchFamily="-65" charset="0"/>
              </a:rPr>
              <a:t>(</a:t>
            </a:r>
            <a:r>
              <a:rPr lang="en-US" sz="4500" dirty="0" err="1" smtClean="0">
                <a:latin typeface="Courier New" pitchFamily="-65" charset="0"/>
              </a:rPr>
              <a:t>x,x</a:t>
            </a:r>
            <a:r>
              <a:rPr lang="en-US" sz="4500" dirty="0" smtClean="0">
                <a:latin typeface="Courier New" pitchFamily="-65" charset="0"/>
              </a:rPr>
              <a:t>)+ y; }</a:t>
            </a:r>
            <a:endParaRPr lang="en-US" sz="5800" dirty="0" smtClean="0">
              <a:latin typeface="Courier New" pitchFamily="-65" charset="0"/>
            </a:endParaRPr>
          </a:p>
          <a:p>
            <a:pPr>
              <a:spcBef>
                <a:spcPts val="2400"/>
              </a:spcBef>
              <a:buNone/>
            </a:pPr>
            <a:r>
              <a:rPr lang="en-US" b="1" dirty="0" err="1" smtClean="0">
                <a:solidFill>
                  <a:schemeClr val="accent4"/>
                </a:solidFill>
                <a:latin typeface="Courier New" pitchFamily="-65" charset="0"/>
              </a:rPr>
              <a:t>sumSquare</a:t>
            </a:r>
            <a:r>
              <a:rPr lang="en-US" b="1" dirty="0" smtClean="0">
                <a:solidFill>
                  <a:schemeClr val="accent4"/>
                </a:solidFill>
                <a:latin typeface="Courier New" pitchFamily="-65" charset="0"/>
              </a:rPr>
              <a:t>:</a:t>
            </a:r>
          </a:p>
          <a:p>
            <a:pPr>
              <a:buNone/>
            </a:pPr>
            <a:r>
              <a:rPr lang="en-US" b="1" dirty="0" smtClean="0">
                <a:solidFill>
                  <a:srgbClr val="C00000"/>
                </a:solidFill>
                <a:latin typeface="Courier New" pitchFamily="-65" charset="0"/>
              </a:rPr>
              <a:t>        </a:t>
            </a:r>
            <a:r>
              <a:rPr lang="en-US" b="1" dirty="0" err="1" smtClean="0">
                <a:latin typeface="Courier New" pitchFamily="-65" charset="0"/>
              </a:rPr>
              <a:t>addi</a:t>
            </a:r>
            <a:r>
              <a:rPr lang="en-US" b="1" dirty="0" smtClean="0">
                <a:latin typeface="Courier New" pitchFamily="-65" charset="0"/>
              </a:rPr>
              <a:t> $sp,$sp,-8    </a:t>
            </a:r>
            <a:r>
              <a:rPr lang="en-US" b="1" i="1" dirty="0" smtClean="0">
                <a:solidFill>
                  <a:schemeClr val="bg1">
                    <a:lumMod val="65000"/>
                  </a:schemeClr>
                </a:solidFill>
                <a:latin typeface="Courier New" pitchFamily="-65" charset="0"/>
              </a:rPr>
              <a:t># make space on stack</a:t>
            </a:r>
            <a:endParaRPr lang="en-US" b="1" i="1" dirty="0" smtClean="0">
              <a:solidFill>
                <a:schemeClr val="bg2"/>
              </a:solidFill>
              <a:latin typeface="Courier New" pitchFamily="-65" charset="0"/>
            </a:endParaRPr>
          </a:p>
          <a:p>
            <a:pPr>
              <a:buNone/>
            </a:pPr>
            <a:r>
              <a:rPr lang="en-US" b="1" dirty="0" smtClean="0">
                <a:latin typeface="Courier New" pitchFamily="-65" charset="0"/>
              </a:rPr>
              <a:t>        </a:t>
            </a:r>
            <a:r>
              <a:rPr lang="en-US" b="1" dirty="0" err="1" smtClean="0">
                <a:latin typeface="Courier New" pitchFamily="-65" charset="0"/>
              </a:rPr>
              <a:t>sw</a:t>
            </a:r>
            <a:r>
              <a:rPr lang="en-US" b="1" dirty="0" smtClean="0">
                <a:latin typeface="Courier New" pitchFamily="-65" charset="0"/>
              </a:rPr>
              <a:t> $</a:t>
            </a:r>
            <a:r>
              <a:rPr lang="en-US" b="1" dirty="0" err="1" smtClean="0">
                <a:latin typeface="Courier New" pitchFamily="-65" charset="0"/>
              </a:rPr>
              <a:t>ra</a:t>
            </a:r>
            <a:r>
              <a:rPr lang="en-US" b="1" dirty="0" smtClean="0">
                <a:latin typeface="Courier New" pitchFamily="-65" charset="0"/>
              </a:rPr>
              <a:t>, 4($sp)     </a:t>
            </a:r>
            <a:r>
              <a:rPr lang="en-US" b="1" i="1" dirty="0" smtClean="0">
                <a:solidFill>
                  <a:schemeClr val="bg1">
                    <a:lumMod val="65000"/>
                  </a:schemeClr>
                </a:solidFill>
                <a:latin typeface="Courier New" pitchFamily="-65" charset="0"/>
              </a:rPr>
              <a:t># save ret </a:t>
            </a:r>
            <a:r>
              <a:rPr lang="en-US" b="1" i="1" dirty="0" err="1" smtClean="0">
                <a:solidFill>
                  <a:schemeClr val="bg1">
                    <a:lumMod val="65000"/>
                  </a:schemeClr>
                </a:solidFill>
                <a:latin typeface="Courier New" pitchFamily="-65" charset="0"/>
              </a:rPr>
              <a:t>addr</a:t>
            </a:r>
            <a:endParaRPr lang="en-US" b="1" i="1" dirty="0" smtClean="0">
              <a:latin typeface="Courier New" pitchFamily="-65" charset="0"/>
            </a:endParaRPr>
          </a:p>
          <a:p>
            <a:pPr>
              <a:buNone/>
            </a:pPr>
            <a:r>
              <a:rPr lang="en-US" b="1" i="1" dirty="0" smtClean="0">
                <a:latin typeface="Courier New" pitchFamily="-65" charset="0"/>
              </a:rPr>
              <a:t>        </a:t>
            </a:r>
            <a:r>
              <a:rPr lang="en-US" b="1" dirty="0" err="1" smtClean="0">
                <a:latin typeface="Courier New" pitchFamily="-65" charset="0"/>
              </a:rPr>
              <a:t>sw</a:t>
            </a:r>
            <a:r>
              <a:rPr lang="en-US" b="1" dirty="0" smtClean="0">
                <a:latin typeface="Courier New" pitchFamily="-65" charset="0"/>
              </a:rPr>
              <a:t> $a1, 0($sp)     </a:t>
            </a:r>
            <a:r>
              <a:rPr lang="en-US" b="1" i="1" dirty="0" smtClean="0">
                <a:solidFill>
                  <a:schemeClr val="bg1">
                    <a:lumMod val="65000"/>
                  </a:schemeClr>
                </a:solidFill>
                <a:latin typeface="Courier New" pitchFamily="-65" charset="0"/>
              </a:rPr>
              <a:t># save y</a:t>
            </a:r>
            <a:endParaRPr lang="en-US" b="1" i="1" dirty="0" smtClean="0">
              <a:solidFill>
                <a:schemeClr val="bg2"/>
              </a:solidFill>
              <a:latin typeface="Courier New" pitchFamily="-65" charset="0"/>
            </a:endParaRPr>
          </a:p>
          <a:p>
            <a:pPr>
              <a:buNone/>
            </a:pPr>
            <a:r>
              <a:rPr lang="en-US" b="1" i="1" dirty="0" smtClean="0">
                <a:solidFill>
                  <a:schemeClr val="bg2"/>
                </a:solidFill>
                <a:latin typeface="Courier New" pitchFamily="-65" charset="0"/>
              </a:rPr>
              <a:t>        </a:t>
            </a:r>
            <a:r>
              <a:rPr lang="en-US" b="1" dirty="0" smtClean="0">
                <a:latin typeface="Courier New" pitchFamily="-65" charset="0"/>
              </a:rPr>
              <a:t>add</a:t>
            </a:r>
            <a:r>
              <a:rPr lang="en-US" b="1" i="1" dirty="0" smtClean="0">
                <a:latin typeface="Courier New" pitchFamily="-65" charset="0"/>
              </a:rPr>
              <a:t> </a:t>
            </a:r>
            <a:r>
              <a:rPr lang="en-US" b="1" dirty="0" smtClean="0">
                <a:latin typeface="Courier New" pitchFamily="-65" charset="0"/>
              </a:rPr>
              <a:t>$a1,$a0,$zero  </a:t>
            </a:r>
            <a:r>
              <a:rPr lang="en-US" b="1" i="1" dirty="0" smtClean="0">
                <a:solidFill>
                  <a:schemeClr val="bg1">
                    <a:lumMod val="65000"/>
                  </a:schemeClr>
                </a:solidFill>
                <a:latin typeface="Courier New" pitchFamily="-65" charset="0"/>
              </a:rPr>
              <a:t># set 2</a:t>
            </a:r>
            <a:r>
              <a:rPr lang="en-US" b="1" i="1" baseline="30000" dirty="0" smtClean="0">
                <a:solidFill>
                  <a:schemeClr val="bg1">
                    <a:lumMod val="65000"/>
                  </a:schemeClr>
                </a:solidFill>
                <a:latin typeface="Courier New" pitchFamily="-65" charset="0"/>
              </a:rPr>
              <a:t>nd</a:t>
            </a:r>
            <a:r>
              <a:rPr lang="en-US" b="1" i="1" dirty="0" smtClean="0">
                <a:solidFill>
                  <a:schemeClr val="bg1">
                    <a:lumMod val="65000"/>
                  </a:schemeClr>
                </a:solidFill>
                <a:latin typeface="Courier New" pitchFamily="-65" charset="0"/>
              </a:rPr>
              <a:t> </a:t>
            </a:r>
            <a:r>
              <a:rPr lang="en-US" b="1" i="1" dirty="0" err="1" smtClean="0">
                <a:solidFill>
                  <a:schemeClr val="bg1">
                    <a:lumMod val="65000"/>
                  </a:schemeClr>
                </a:solidFill>
                <a:latin typeface="Courier New" pitchFamily="-65" charset="0"/>
              </a:rPr>
              <a:t>mult</a:t>
            </a:r>
            <a:r>
              <a:rPr lang="en-US" b="1" i="1" dirty="0" smtClean="0">
                <a:solidFill>
                  <a:schemeClr val="bg1">
                    <a:lumMod val="65000"/>
                  </a:schemeClr>
                </a:solidFill>
                <a:latin typeface="Courier New" pitchFamily="-65" charset="0"/>
              </a:rPr>
              <a:t> </a:t>
            </a:r>
            <a:r>
              <a:rPr lang="en-US" b="1" i="1" dirty="0" err="1" smtClean="0">
                <a:solidFill>
                  <a:schemeClr val="bg1">
                    <a:lumMod val="65000"/>
                  </a:schemeClr>
                </a:solidFill>
                <a:latin typeface="Courier New" pitchFamily="-65" charset="0"/>
              </a:rPr>
              <a:t>arg</a:t>
            </a:r>
            <a:endParaRPr lang="en-US" b="1" dirty="0" smtClean="0">
              <a:latin typeface="Courier New" pitchFamily="-65" charset="0"/>
            </a:endParaRPr>
          </a:p>
          <a:p>
            <a:pPr>
              <a:buNone/>
            </a:pPr>
            <a:r>
              <a:rPr lang="en-US" b="1" dirty="0" smtClean="0">
                <a:latin typeface="Courier New" pitchFamily="-65" charset="0"/>
              </a:rPr>
              <a:t>        </a:t>
            </a:r>
            <a:r>
              <a:rPr lang="en-US" b="1" dirty="0" err="1" smtClean="0">
                <a:latin typeface="Courier New" pitchFamily="-65" charset="0"/>
              </a:rPr>
              <a:t>jal</a:t>
            </a:r>
            <a:r>
              <a:rPr lang="en-US" b="1" dirty="0" smtClean="0">
                <a:latin typeface="Courier New" pitchFamily="-65" charset="0"/>
              </a:rPr>
              <a:t> </a:t>
            </a:r>
            <a:r>
              <a:rPr lang="en-US" b="1" dirty="0" err="1" smtClean="0">
                <a:solidFill>
                  <a:schemeClr val="accent6"/>
                </a:solidFill>
                <a:latin typeface="Courier New" pitchFamily="-65" charset="0"/>
              </a:rPr>
              <a:t>mult</a:t>
            </a:r>
            <a:r>
              <a:rPr lang="en-US" b="1" dirty="0" smtClean="0">
                <a:latin typeface="Courier New" pitchFamily="-65" charset="0"/>
              </a:rPr>
              <a:t>           </a:t>
            </a:r>
            <a:r>
              <a:rPr lang="en-US" b="1" i="1" dirty="0" smtClean="0">
                <a:solidFill>
                  <a:schemeClr val="bg1">
                    <a:lumMod val="65000"/>
                  </a:schemeClr>
                </a:solidFill>
                <a:latin typeface="Courier New" pitchFamily="-65" charset="0"/>
              </a:rPr>
              <a:t># call </a:t>
            </a:r>
            <a:r>
              <a:rPr lang="en-US" b="1" i="1" dirty="0" err="1" smtClean="0">
                <a:solidFill>
                  <a:schemeClr val="bg1">
                    <a:lumMod val="65000"/>
                  </a:schemeClr>
                </a:solidFill>
                <a:latin typeface="Courier New" pitchFamily="-65" charset="0"/>
              </a:rPr>
              <a:t>mult</a:t>
            </a:r>
            <a:endParaRPr lang="en-US" b="1" i="1" dirty="0" smtClean="0">
              <a:solidFill>
                <a:schemeClr val="bg2"/>
              </a:solidFill>
              <a:latin typeface="Courier New" pitchFamily="-65" charset="0"/>
            </a:endParaRPr>
          </a:p>
          <a:p>
            <a:pPr>
              <a:buNone/>
            </a:pPr>
            <a:r>
              <a:rPr lang="en-US" b="1" i="1" dirty="0" smtClean="0">
                <a:solidFill>
                  <a:schemeClr val="bg2"/>
                </a:solidFill>
                <a:latin typeface="Courier New" pitchFamily="-65" charset="0"/>
              </a:rPr>
              <a:t>        </a:t>
            </a:r>
            <a:r>
              <a:rPr lang="en-US" b="1" dirty="0" err="1" smtClean="0">
                <a:latin typeface="Courier New" pitchFamily="-65" charset="0"/>
              </a:rPr>
              <a:t>lw</a:t>
            </a:r>
            <a:r>
              <a:rPr lang="en-US" b="1" dirty="0" smtClean="0">
                <a:latin typeface="Courier New" pitchFamily="-65" charset="0"/>
              </a:rPr>
              <a:t> $a1, 0($sp)     </a:t>
            </a:r>
            <a:r>
              <a:rPr lang="en-US" b="1" i="1" dirty="0" smtClean="0">
                <a:solidFill>
                  <a:schemeClr val="bg1">
                    <a:lumMod val="65000"/>
                  </a:schemeClr>
                </a:solidFill>
                <a:latin typeface="Courier New" pitchFamily="-65" charset="0"/>
              </a:rPr>
              <a:t># restore y</a:t>
            </a:r>
            <a:r>
              <a:rPr lang="en-US" b="1" i="1" dirty="0" smtClean="0">
                <a:latin typeface="Courier New" pitchFamily="-65" charset="0"/>
              </a:rPr>
              <a:t>	</a:t>
            </a:r>
          </a:p>
          <a:p>
            <a:pPr>
              <a:buNone/>
            </a:pPr>
            <a:r>
              <a:rPr lang="en-US" b="1" i="1" dirty="0" smtClean="0">
                <a:latin typeface="Courier New" pitchFamily="-65" charset="0"/>
              </a:rPr>
              <a:t>        </a:t>
            </a:r>
            <a:r>
              <a:rPr lang="en-US" b="1" dirty="0" smtClean="0">
                <a:latin typeface="Courier New" pitchFamily="-65" charset="0"/>
              </a:rPr>
              <a:t>add $v0,$v0,$a1</a:t>
            </a:r>
            <a:r>
              <a:rPr lang="en-US" b="1" i="1" dirty="0" smtClean="0">
                <a:latin typeface="Courier New" pitchFamily="-65" charset="0"/>
              </a:rPr>
              <a:t>    </a:t>
            </a:r>
            <a:r>
              <a:rPr lang="en-US" b="1" i="1" dirty="0" smtClean="0">
                <a:solidFill>
                  <a:schemeClr val="bg1">
                    <a:lumMod val="65000"/>
                  </a:schemeClr>
                </a:solidFill>
                <a:latin typeface="Courier New" pitchFamily="-65" charset="0"/>
              </a:rPr>
              <a:t># ret </a:t>
            </a:r>
            <a:r>
              <a:rPr lang="en-US" b="1" i="1" dirty="0" err="1" smtClean="0">
                <a:solidFill>
                  <a:schemeClr val="bg1">
                    <a:lumMod val="65000"/>
                  </a:schemeClr>
                </a:solidFill>
                <a:latin typeface="Courier New" pitchFamily="-65" charset="0"/>
              </a:rPr>
              <a:t>val</a:t>
            </a:r>
            <a:r>
              <a:rPr lang="en-US" b="1" i="1" dirty="0" smtClean="0">
                <a:solidFill>
                  <a:schemeClr val="bg1">
                    <a:lumMod val="65000"/>
                  </a:schemeClr>
                </a:solidFill>
                <a:latin typeface="Courier New" pitchFamily="-65" charset="0"/>
              </a:rPr>
              <a:t> = </a:t>
            </a:r>
            <a:r>
              <a:rPr lang="en-US" b="1" i="1" dirty="0" err="1" smtClean="0">
                <a:solidFill>
                  <a:schemeClr val="bg1">
                    <a:lumMod val="65000"/>
                  </a:schemeClr>
                </a:solidFill>
                <a:latin typeface="Courier New" pitchFamily="-65" charset="0"/>
              </a:rPr>
              <a:t>mult</a:t>
            </a:r>
            <a:r>
              <a:rPr lang="en-US" b="1" i="1" dirty="0" smtClean="0">
                <a:solidFill>
                  <a:schemeClr val="bg1">
                    <a:lumMod val="65000"/>
                  </a:schemeClr>
                </a:solidFill>
                <a:latin typeface="Courier New" pitchFamily="-65" charset="0"/>
              </a:rPr>
              <a:t>(</a:t>
            </a:r>
            <a:r>
              <a:rPr lang="en-US" b="1" i="1" dirty="0" err="1" smtClean="0">
                <a:solidFill>
                  <a:schemeClr val="bg1">
                    <a:lumMod val="65000"/>
                  </a:schemeClr>
                </a:solidFill>
                <a:latin typeface="Courier New" pitchFamily="-65" charset="0"/>
              </a:rPr>
              <a:t>x,x</a:t>
            </a:r>
            <a:r>
              <a:rPr lang="en-US" b="1" i="1" dirty="0" smtClean="0">
                <a:solidFill>
                  <a:schemeClr val="bg1">
                    <a:lumMod val="65000"/>
                  </a:schemeClr>
                </a:solidFill>
                <a:latin typeface="Courier New" pitchFamily="-65" charset="0"/>
              </a:rPr>
              <a:t>)+y</a:t>
            </a:r>
            <a:endParaRPr lang="en-US" b="1" i="1" dirty="0" smtClean="0">
              <a:latin typeface="Courier New" pitchFamily="-65" charset="0"/>
            </a:endParaRPr>
          </a:p>
          <a:p>
            <a:pPr>
              <a:buNone/>
            </a:pPr>
            <a:r>
              <a:rPr lang="en-US" b="1" i="1" dirty="0" smtClean="0">
                <a:latin typeface="Courier New" pitchFamily="-65" charset="0"/>
              </a:rPr>
              <a:t>        </a:t>
            </a:r>
            <a:r>
              <a:rPr lang="en-US" b="1" dirty="0" err="1" smtClean="0">
                <a:latin typeface="Courier New" pitchFamily="-65" charset="0"/>
              </a:rPr>
              <a:t>lw</a:t>
            </a:r>
            <a:r>
              <a:rPr lang="en-US" b="1" dirty="0" smtClean="0">
                <a:latin typeface="Courier New" pitchFamily="-65" charset="0"/>
              </a:rPr>
              <a:t> $</a:t>
            </a:r>
            <a:r>
              <a:rPr lang="en-US" b="1" dirty="0" err="1" smtClean="0">
                <a:latin typeface="Courier New" pitchFamily="-65" charset="0"/>
              </a:rPr>
              <a:t>ra</a:t>
            </a:r>
            <a:r>
              <a:rPr lang="en-US" b="1" dirty="0" smtClean="0">
                <a:latin typeface="Courier New" pitchFamily="-65" charset="0"/>
              </a:rPr>
              <a:t>, 4($sp)     </a:t>
            </a:r>
            <a:r>
              <a:rPr lang="en-US" b="1" i="1" dirty="0" smtClean="0">
                <a:solidFill>
                  <a:schemeClr val="bg1">
                    <a:lumMod val="65000"/>
                  </a:schemeClr>
                </a:solidFill>
                <a:latin typeface="Courier New" pitchFamily="-65" charset="0"/>
              </a:rPr>
              <a:t># get ret </a:t>
            </a:r>
            <a:r>
              <a:rPr lang="en-US" b="1" i="1" dirty="0" err="1" smtClean="0">
                <a:solidFill>
                  <a:schemeClr val="bg1">
                    <a:lumMod val="65000"/>
                  </a:schemeClr>
                </a:solidFill>
                <a:latin typeface="Courier New" pitchFamily="-65" charset="0"/>
              </a:rPr>
              <a:t>addr</a:t>
            </a:r>
            <a:endParaRPr lang="en-US" b="1" i="1" dirty="0" smtClean="0">
              <a:latin typeface="Courier New" pitchFamily="-65" charset="0"/>
            </a:endParaRPr>
          </a:p>
          <a:p>
            <a:pPr>
              <a:buNone/>
            </a:pPr>
            <a:r>
              <a:rPr lang="en-US" b="1" i="1" dirty="0" smtClean="0">
                <a:latin typeface="Courier New" pitchFamily="-65" charset="0"/>
              </a:rPr>
              <a:t>        </a:t>
            </a:r>
            <a:r>
              <a:rPr lang="en-US" b="1" dirty="0" err="1" smtClean="0">
                <a:latin typeface="Courier New" pitchFamily="-65" charset="0"/>
              </a:rPr>
              <a:t>addi</a:t>
            </a:r>
            <a:r>
              <a:rPr lang="en-US" b="1" dirty="0" smtClean="0">
                <a:latin typeface="Courier New" pitchFamily="-65" charset="0"/>
              </a:rPr>
              <a:t> $sp,$sp,8     </a:t>
            </a:r>
            <a:r>
              <a:rPr lang="en-US" b="1" i="1" dirty="0" smtClean="0">
                <a:solidFill>
                  <a:schemeClr val="bg1">
                    <a:lumMod val="65000"/>
                  </a:schemeClr>
                </a:solidFill>
                <a:latin typeface="Courier New" pitchFamily="-65" charset="0"/>
              </a:rPr>
              <a:t># restore stack</a:t>
            </a:r>
            <a:endParaRPr lang="en-US" b="1" i="1" dirty="0" smtClean="0">
              <a:latin typeface="Courier New" pitchFamily="-65" charset="0"/>
            </a:endParaRPr>
          </a:p>
          <a:p>
            <a:pPr>
              <a:buNone/>
            </a:pPr>
            <a:r>
              <a:rPr lang="en-US" b="1" i="1" dirty="0" smtClean="0">
                <a:latin typeface="Courier New" pitchFamily="-65" charset="0"/>
              </a:rPr>
              <a:t>        </a:t>
            </a:r>
            <a:r>
              <a:rPr lang="en-US" b="1" dirty="0" err="1" smtClean="0">
                <a:latin typeface="Courier New" pitchFamily="-65" charset="0"/>
              </a:rPr>
              <a:t>jr</a:t>
            </a:r>
            <a:r>
              <a:rPr lang="en-US" b="1" dirty="0" smtClean="0">
                <a:latin typeface="Courier New" pitchFamily="-65" charset="0"/>
              </a:rPr>
              <a:t> $</a:t>
            </a:r>
            <a:r>
              <a:rPr lang="en-US" b="1" dirty="0" err="1" smtClean="0">
                <a:latin typeface="Courier New" pitchFamily="-65" charset="0"/>
              </a:rPr>
              <a:t>ra</a:t>
            </a:r>
            <a:endParaRPr lang="en-US" b="1" dirty="0" smtClean="0">
              <a:latin typeface="Courier New" pitchFamily="-65" charset="0"/>
            </a:endParaRPr>
          </a:p>
          <a:p>
            <a:pPr>
              <a:buNone/>
            </a:pPr>
            <a:r>
              <a:rPr lang="en-US" b="1" dirty="0" err="1" smtClean="0">
                <a:solidFill>
                  <a:schemeClr val="accent4"/>
                </a:solidFill>
                <a:latin typeface="Courier New" pitchFamily="-65" charset="0"/>
              </a:rPr>
              <a:t>mult</a:t>
            </a:r>
            <a:r>
              <a:rPr lang="en-US" b="1" dirty="0" smtClean="0">
                <a:solidFill>
                  <a:schemeClr val="accent4"/>
                </a:solidFill>
                <a:latin typeface="Courier New" pitchFamily="-65" charset="0"/>
              </a:rPr>
              <a:t>:   </a:t>
            </a:r>
            <a:r>
              <a:rPr lang="en-US" b="1" dirty="0" smtClean="0">
                <a:latin typeface="Courier New" pitchFamily="-65" charset="0"/>
              </a:rPr>
              <a:t>...</a:t>
            </a:r>
            <a:endParaRPr lang="en-US" b="1" dirty="0"/>
          </a:p>
        </p:txBody>
      </p:sp>
      <p:sp>
        <p:nvSpPr>
          <p:cNvPr id="11" name="Date Placeholder 10"/>
          <p:cNvSpPr>
            <a:spLocks noGrp="1"/>
          </p:cNvSpPr>
          <p:nvPr>
            <p:ph type="dt" sz="half" idx="10"/>
          </p:nvPr>
        </p:nvSpPr>
        <p:spPr/>
        <p:txBody>
          <a:bodyPr/>
          <a:lstStyle/>
          <a:p>
            <a:r>
              <a:rPr lang="en-US" smtClean="0"/>
              <a:t>6/26/2012</a:t>
            </a:r>
            <a:endParaRPr lang="en-US"/>
          </a:p>
        </p:txBody>
      </p:sp>
      <p:sp>
        <p:nvSpPr>
          <p:cNvPr id="13" name="Slide Number Placeholder 12"/>
          <p:cNvSpPr>
            <a:spLocks noGrp="1"/>
          </p:cNvSpPr>
          <p:nvPr>
            <p:ph type="sldNum" sz="quarter" idx="12"/>
          </p:nvPr>
        </p:nvSpPr>
        <p:spPr/>
        <p:txBody>
          <a:bodyPr/>
          <a:lstStyle/>
          <a:p>
            <a:fld id="{3CC63E4C-4642-794D-A2FD-70F6B81535F5}" type="slidenum">
              <a:rPr lang="en-US" smtClean="0"/>
              <a:pPr/>
              <a:t>32</a:t>
            </a:fld>
            <a:endParaRPr lang="en-US"/>
          </a:p>
        </p:txBody>
      </p:sp>
      <p:sp>
        <p:nvSpPr>
          <p:cNvPr id="14" name="Footer Placeholder 13"/>
          <p:cNvSpPr>
            <a:spLocks noGrp="1"/>
          </p:cNvSpPr>
          <p:nvPr>
            <p:ph type="ftr" sz="quarter" idx="11"/>
          </p:nvPr>
        </p:nvSpPr>
        <p:spPr/>
        <p:txBody>
          <a:bodyPr/>
          <a:lstStyle/>
          <a:p>
            <a:r>
              <a:rPr lang="en-US" smtClean="0"/>
              <a:t>Summer 2012 -- Lecture #6</a:t>
            </a:r>
            <a:endParaRPr lang="en-US" dirty="0"/>
          </a:p>
        </p:txBody>
      </p:sp>
      <p:grpSp>
        <p:nvGrpSpPr>
          <p:cNvPr id="18" name="Group 17"/>
          <p:cNvGrpSpPr/>
          <p:nvPr/>
        </p:nvGrpSpPr>
        <p:grpSpPr>
          <a:xfrm>
            <a:off x="320040" y="2960914"/>
            <a:ext cx="1399903" cy="859972"/>
            <a:chOff x="320040" y="2960914"/>
            <a:chExt cx="1399903" cy="859972"/>
          </a:xfrm>
        </p:grpSpPr>
        <p:sp>
          <p:nvSpPr>
            <p:cNvPr id="1984519" name="Text Box 7"/>
            <p:cNvSpPr txBox="1">
              <a:spLocks noChangeArrowheads="1"/>
            </p:cNvSpPr>
            <p:nvPr/>
          </p:nvSpPr>
          <p:spPr bwMode="auto">
            <a:xfrm>
              <a:off x="320040" y="3136392"/>
              <a:ext cx="1097280" cy="461665"/>
            </a:xfrm>
            <a:prstGeom prst="rect">
              <a:avLst/>
            </a:prstGeom>
            <a:noFill/>
            <a:ln w="9525">
              <a:noFill/>
              <a:miter lim="800000"/>
              <a:headEnd/>
              <a:tailEnd/>
            </a:ln>
            <a:effectLst/>
          </p:spPr>
          <p:txBody>
            <a:bodyPr wrap="none">
              <a:prstTxWarp prst="textNoShape">
                <a:avLst/>
              </a:prstTxWarp>
              <a:spAutoFit/>
            </a:bodyPr>
            <a:lstStyle/>
            <a:p>
              <a:pPr algn="r">
                <a:spcBef>
                  <a:spcPct val="50000"/>
                </a:spcBef>
              </a:pPr>
              <a:r>
                <a:rPr lang="en-US" sz="2400" b="1" dirty="0">
                  <a:latin typeface="+mj-lt"/>
                  <a:cs typeface="Corbel"/>
                </a:rPr>
                <a:t>“push”</a:t>
              </a:r>
            </a:p>
          </p:txBody>
        </p:sp>
        <p:sp>
          <p:nvSpPr>
            <p:cNvPr id="16" name="Left Brace 15"/>
            <p:cNvSpPr/>
            <p:nvPr/>
          </p:nvSpPr>
          <p:spPr>
            <a:xfrm>
              <a:off x="1415143" y="2960914"/>
              <a:ext cx="304800" cy="859972"/>
            </a:xfrm>
            <a:prstGeom prst="lef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 name="Group 18"/>
          <p:cNvGrpSpPr/>
          <p:nvPr/>
        </p:nvGrpSpPr>
        <p:grpSpPr>
          <a:xfrm>
            <a:off x="320040" y="4441372"/>
            <a:ext cx="1402080" cy="1188720"/>
            <a:chOff x="320040" y="4441372"/>
            <a:chExt cx="1402080" cy="1188720"/>
          </a:xfrm>
        </p:grpSpPr>
        <p:sp>
          <p:nvSpPr>
            <p:cNvPr id="17" name="Left Brace 16"/>
            <p:cNvSpPr/>
            <p:nvPr/>
          </p:nvSpPr>
          <p:spPr>
            <a:xfrm>
              <a:off x="1417320" y="4441372"/>
              <a:ext cx="304800" cy="1188720"/>
            </a:xfrm>
            <a:prstGeom prst="lef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4520" name="Text Box 8"/>
            <p:cNvSpPr txBox="1">
              <a:spLocks noChangeArrowheads="1"/>
            </p:cNvSpPr>
            <p:nvPr/>
          </p:nvSpPr>
          <p:spPr bwMode="auto">
            <a:xfrm>
              <a:off x="320040" y="4754880"/>
              <a:ext cx="1097280" cy="461665"/>
            </a:xfrm>
            <a:prstGeom prst="rect">
              <a:avLst/>
            </a:prstGeom>
            <a:noFill/>
            <a:ln w="9525">
              <a:noFill/>
              <a:miter lim="800000"/>
              <a:headEnd/>
              <a:tailEnd/>
            </a:ln>
            <a:effectLst/>
          </p:spPr>
          <p:txBody>
            <a:bodyPr wrap="none">
              <a:prstTxWarp prst="textNoShape">
                <a:avLst/>
              </a:prstTxWarp>
              <a:spAutoFit/>
            </a:bodyPr>
            <a:lstStyle/>
            <a:p>
              <a:pPr algn="r">
                <a:spcBef>
                  <a:spcPct val="50000"/>
                </a:spcBef>
              </a:pPr>
              <a:r>
                <a:rPr lang="en-US" sz="2400" b="1" dirty="0">
                  <a:latin typeface="+mj-lt"/>
                  <a:cs typeface="Corbel"/>
                </a:rPr>
                <a:t>“pop”</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0659" name="Rectangle 3"/>
          <p:cNvSpPr>
            <a:spLocks noGrp="1" noChangeArrowheads="1"/>
          </p:cNvSpPr>
          <p:nvPr>
            <p:ph type="body" idx="1"/>
          </p:nvPr>
        </p:nvSpPr>
        <p:spPr>
          <a:xfrm>
            <a:off x="1114425" y="1381125"/>
            <a:ext cx="7620000" cy="4972050"/>
          </a:xfrm>
        </p:spPr>
        <p:txBody>
          <a:bodyPr>
            <a:normAutofit/>
          </a:bodyPr>
          <a:lstStyle/>
          <a:p>
            <a:pPr marL="0" indent="0">
              <a:buFont typeface="Times" pitchFamily="-65" charset="0"/>
              <a:buNone/>
              <a:tabLst>
                <a:tab pos="742950" algn="l"/>
              </a:tabLst>
            </a:pPr>
            <a:endParaRPr lang="en-US" dirty="0">
              <a:latin typeface="Courier New" pitchFamily="-65" charset="0"/>
            </a:endParaRPr>
          </a:p>
          <a:p>
            <a:pPr marL="0" indent="0">
              <a:lnSpc>
                <a:spcPct val="85000"/>
              </a:lnSpc>
              <a:buFont typeface="Times" pitchFamily="-65" charset="0"/>
              <a:buNone/>
              <a:tabLst>
                <a:tab pos="742950" algn="l"/>
              </a:tabLst>
            </a:pPr>
            <a:r>
              <a:rPr lang="en-US" sz="2400" dirty="0" err="1" smtClean="0">
                <a:latin typeface="Courier New" pitchFamily="-65" charset="0"/>
              </a:rPr>
              <a:t>func_label</a:t>
            </a:r>
            <a:r>
              <a:rPr lang="en-US" sz="2400" dirty="0" smtClean="0">
                <a:latin typeface="Courier New" pitchFamily="-65" charset="0"/>
              </a:rPr>
              <a:t>:</a:t>
            </a:r>
            <a:r>
              <a:rPr lang="en-US" sz="2400" dirty="0" smtClean="0"/>
              <a:t> </a:t>
            </a:r>
            <a:r>
              <a:rPr lang="en-US" sz="2400" dirty="0">
                <a:latin typeface="Courier New" pitchFamily="-65" charset="0"/>
              </a:rPr>
              <a:t/>
            </a:r>
            <a:br>
              <a:rPr lang="en-US" sz="2400" dirty="0">
                <a:latin typeface="Courier New" pitchFamily="-65" charset="0"/>
              </a:rPr>
            </a:br>
            <a:r>
              <a:rPr lang="en-US" sz="2400" dirty="0" err="1">
                <a:latin typeface="Courier New" pitchFamily="-65" charset="0"/>
              </a:rPr>
              <a:t>addi</a:t>
            </a:r>
            <a:r>
              <a:rPr lang="en-US" sz="2400" dirty="0">
                <a:latin typeface="Courier New" pitchFamily="-65" charset="0"/>
              </a:rPr>
              <a:t> $</a:t>
            </a:r>
            <a:r>
              <a:rPr lang="en-US" sz="2400" dirty="0" err="1">
                <a:latin typeface="Courier New" pitchFamily="-65" charset="0"/>
              </a:rPr>
              <a:t>sp,$sp</a:t>
            </a:r>
            <a:r>
              <a:rPr lang="en-US" sz="2400" dirty="0">
                <a:latin typeface="Courier New" pitchFamily="-65" charset="0"/>
              </a:rPr>
              <a:t>, -</a:t>
            </a:r>
            <a:r>
              <a:rPr lang="en-US" sz="2400" dirty="0" err="1">
                <a:latin typeface="Courier New" pitchFamily="-65" charset="0"/>
              </a:rPr>
              <a:t>framesize</a:t>
            </a:r>
            <a:r>
              <a:rPr lang="en-US" sz="2400" dirty="0">
                <a:latin typeface="Courier New" pitchFamily="-65" charset="0"/>
              </a:rPr>
              <a:t/>
            </a:r>
            <a:br>
              <a:rPr lang="en-US" sz="2400" dirty="0">
                <a:latin typeface="Courier New" pitchFamily="-65" charset="0"/>
              </a:rPr>
            </a:br>
            <a:r>
              <a:rPr lang="en-US" sz="2400" dirty="0">
                <a:latin typeface="Courier New" pitchFamily="-65" charset="0"/>
              </a:rPr>
              <a:t>sw $</a:t>
            </a:r>
            <a:r>
              <a:rPr lang="en-US" sz="2400" dirty="0" err="1">
                <a:latin typeface="Courier New" pitchFamily="-65" charset="0"/>
              </a:rPr>
              <a:t>ra</a:t>
            </a:r>
            <a:r>
              <a:rPr lang="en-US" sz="2400" dirty="0">
                <a:latin typeface="Courier New" pitchFamily="-65" charset="0"/>
              </a:rPr>
              <a:t>, </a:t>
            </a:r>
            <a:r>
              <a:rPr lang="en-US" sz="2400" dirty="0" smtClean="0">
                <a:latin typeface="Courier New" pitchFamily="-65" charset="0"/>
              </a:rPr>
              <a:t>[framesize-4]($</a:t>
            </a:r>
            <a:r>
              <a:rPr lang="en-US" sz="2400" dirty="0">
                <a:latin typeface="Courier New" pitchFamily="-65" charset="0"/>
              </a:rPr>
              <a:t>sp) </a:t>
            </a:r>
            <a:r>
              <a:rPr lang="en-US" sz="2400" i="1" dirty="0">
                <a:latin typeface="Courier New" pitchFamily="-65" charset="0"/>
              </a:rPr>
              <a:t/>
            </a:r>
            <a:br>
              <a:rPr lang="en-US" sz="2400" i="1" dirty="0">
                <a:latin typeface="Courier New" pitchFamily="-65" charset="0"/>
              </a:rPr>
            </a:br>
            <a:r>
              <a:rPr lang="en-US" sz="2400" dirty="0">
                <a:solidFill>
                  <a:schemeClr val="accent1"/>
                </a:solidFill>
                <a:latin typeface="Courier New" pitchFamily="-65" charset="0"/>
              </a:rPr>
              <a:t>save other </a:t>
            </a:r>
            <a:r>
              <a:rPr lang="en-US" sz="2400" dirty="0" err="1">
                <a:solidFill>
                  <a:schemeClr val="accent1"/>
                </a:solidFill>
                <a:latin typeface="Courier New" pitchFamily="-65" charset="0"/>
              </a:rPr>
              <a:t>regs</a:t>
            </a:r>
            <a:r>
              <a:rPr lang="en-US" sz="2400" dirty="0">
                <a:solidFill>
                  <a:schemeClr val="accent1"/>
                </a:solidFill>
                <a:latin typeface="Courier New" pitchFamily="-65" charset="0"/>
              </a:rPr>
              <a:t> if need </a:t>
            </a:r>
            <a:r>
              <a:rPr lang="en-US" sz="2400" dirty="0" smtClean="0">
                <a:solidFill>
                  <a:schemeClr val="accent1"/>
                </a:solidFill>
                <a:latin typeface="Courier New" pitchFamily="-65" charset="0"/>
              </a:rPr>
              <a:t>be</a:t>
            </a:r>
            <a:endParaRPr lang="en-US" sz="2400" i="1" dirty="0" smtClean="0">
              <a:latin typeface="Courier New" pitchFamily="-65" charset="0"/>
            </a:endParaRPr>
          </a:p>
          <a:p>
            <a:pPr marL="0" indent="0">
              <a:lnSpc>
                <a:spcPct val="85000"/>
              </a:lnSpc>
              <a:buFont typeface="Times" pitchFamily="-65" charset="0"/>
              <a:buNone/>
              <a:tabLst>
                <a:tab pos="742950" algn="l"/>
              </a:tabLst>
            </a:pPr>
            <a:endParaRPr lang="en-US" sz="2400" i="1" dirty="0" smtClean="0">
              <a:latin typeface="Courier New" pitchFamily="-65" charset="0"/>
            </a:endParaRPr>
          </a:p>
          <a:p>
            <a:pPr marL="0" indent="0">
              <a:lnSpc>
                <a:spcPct val="85000"/>
              </a:lnSpc>
              <a:buFont typeface="Times" pitchFamily="-65" charset="0"/>
              <a:buNone/>
              <a:tabLst>
                <a:tab pos="742950" algn="l"/>
              </a:tabLst>
            </a:pPr>
            <a:r>
              <a:rPr lang="en-US" sz="2400" dirty="0">
                <a:latin typeface="Courier New" pitchFamily="-65" charset="0"/>
              </a:rPr>
              <a:t>	</a:t>
            </a:r>
            <a:r>
              <a:rPr lang="en-US" sz="2400" dirty="0" smtClean="0">
                <a:latin typeface="Courier New" pitchFamily="-65" charset="0"/>
              </a:rPr>
              <a:t>	</a:t>
            </a:r>
            <a:r>
              <a:rPr lang="en-US" sz="2400" dirty="0" smtClean="0">
                <a:solidFill>
                  <a:schemeClr val="accent1"/>
                </a:solidFill>
                <a:latin typeface="Courier New" pitchFamily="-65" charset="0"/>
              </a:rPr>
              <a:t>.</a:t>
            </a:r>
            <a:r>
              <a:rPr lang="en-US" sz="2400" dirty="0">
                <a:solidFill>
                  <a:schemeClr val="accent1"/>
                </a:solidFill>
                <a:latin typeface="Courier New" pitchFamily="-65" charset="0"/>
              </a:rPr>
              <a:t>.. </a:t>
            </a:r>
            <a:r>
              <a:rPr lang="en-US" sz="2400" dirty="0">
                <a:latin typeface="Courier New" pitchFamily="-65" charset="0"/>
              </a:rPr>
              <a:t>  </a:t>
            </a:r>
            <a:endParaRPr lang="en-US" sz="2400" dirty="0" smtClean="0">
              <a:latin typeface="Courier New" pitchFamily="-65" charset="0"/>
            </a:endParaRPr>
          </a:p>
          <a:p>
            <a:pPr marL="0" indent="0">
              <a:lnSpc>
                <a:spcPct val="85000"/>
              </a:lnSpc>
              <a:buFont typeface="Times" pitchFamily="-65" charset="0"/>
              <a:buNone/>
              <a:tabLst>
                <a:tab pos="742950" algn="l"/>
              </a:tabLst>
            </a:pPr>
            <a:endParaRPr lang="en-US" sz="2400" dirty="0" smtClean="0">
              <a:latin typeface="Courier New" pitchFamily="-65" charset="0"/>
            </a:endParaRPr>
          </a:p>
          <a:p>
            <a:pPr marL="0" indent="0">
              <a:lnSpc>
                <a:spcPct val="85000"/>
              </a:lnSpc>
              <a:buFont typeface="Times" pitchFamily="-65" charset="0"/>
              <a:buNone/>
              <a:tabLst>
                <a:tab pos="742950" algn="l"/>
              </a:tabLst>
            </a:pPr>
            <a:endParaRPr lang="en-US" sz="2400" dirty="0" smtClean="0">
              <a:latin typeface="Courier New" pitchFamily="-65" charset="0"/>
            </a:endParaRPr>
          </a:p>
          <a:p>
            <a:pPr marL="0" indent="0">
              <a:lnSpc>
                <a:spcPct val="85000"/>
              </a:lnSpc>
              <a:buFont typeface="Times" pitchFamily="-65" charset="0"/>
              <a:buNone/>
              <a:tabLst>
                <a:tab pos="742950" algn="l"/>
              </a:tabLst>
            </a:pPr>
            <a:r>
              <a:rPr lang="en-US" sz="2400" dirty="0">
                <a:solidFill>
                  <a:schemeClr val="accent1"/>
                </a:solidFill>
                <a:latin typeface="Courier New" pitchFamily="-65" charset="0"/>
              </a:rPr>
              <a:t>restore other </a:t>
            </a:r>
            <a:r>
              <a:rPr lang="en-US" sz="2400" dirty="0" err="1">
                <a:solidFill>
                  <a:schemeClr val="accent1"/>
                </a:solidFill>
                <a:latin typeface="Courier New" pitchFamily="-65" charset="0"/>
              </a:rPr>
              <a:t>regs</a:t>
            </a:r>
            <a:r>
              <a:rPr lang="en-US" sz="2400" dirty="0">
                <a:solidFill>
                  <a:schemeClr val="accent1"/>
                </a:solidFill>
                <a:latin typeface="Courier New" pitchFamily="-65" charset="0"/>
              </a:rPr>
              <a:t> if need be</a:t>
            </a:r>
            <a:r>
              <a:rPr lang="en-US" sz="2400" dirty="0">
                <a:solidFill>
                  <a:srgbClr val="C00000"/>
                </a:solidFill>
                <a:latin typeface="Courier New" pitchFamily="-65" charset="0"/>
              </a:rPr>
              <a:t/>
            </a:r>
            <a:br>
              <a:rPr lang="en-US" sz="2400" dirty="0">
                <a:solidFill>
                  <a:srgbClr val="C00000"/>
                </a:solidFill>
                <a:latin typeface="Courier New" pitchFamily="-65" charset="0"/>
              </a:rPr>
            </a:br>
            <a:r>
              <a:rPr lang="en-US" sz="2400" dirty="0">
                <a:latin typeface="Courier New" pitchFamily="-65" charset="0"/>
              </a:rPr>
              <a:t>lw $</a:t>
            </a:r>
            <a:r>
              <a:rPr lang="en-US" sz="2400" dirty="0" err="1">
                <a:latin typeface="Courier New" pitchFamily="-65" charset="0"/>
              </a:rPr>
              <a:t>ra</a:t>
            </a:r>
            <a:r>
              <a:rPr lang="en-US" sz="2400" dirty="0">
                <a:latin typeface="Courier New" pitchFamily="-65" charset="0"/>
              </a:rPr>
              <a:t>, </a:t>
            </a:r>
            <a:r>
              <a:rPr lang="en-US" sz="2400" dirty="0" smtClean="0">
                <a:latin typeface="Courier New" pitchFamily="-65" charset="0"/>
              </a:rPr>
              <a:t>[framesize-4]($</a:t>
            </a:r>
            <a:r>
              <a:rPr lang="en-US" sz="2400" dirty="0">
                <a:latin typeface="Courier New" pitchFamily="-65" charset="0"/>
              </a:rPr>
              <a:t>sp) </a:t>
            </a:r>
            <a:endParaRPr lang="en-US" sz="2400" dirty="0" smtClean="0">
              <a:latin typeface="Courier New" pitchFamily="-65" charset="0"/>
            </a:endParaRPr>
          </a:p>
          <a:p>
            <a:pPr marL="0" indent="0">
              <a:lnSpc>
                <a:spcPct val="85000"/>
              </a:lnSpc>
              <a:buFont typeface="Times" pitchFamily="-65" charset="0"/>
              <a:buNone/>
              <a:tabLst>
                <a:tab pos="742950" algn="l"/>
              </a:tabLst>
            </a:pPr>
            <a:r>
              <a:rPr lang="en-US" sz="2400" dirty="0" err="1" smtClean="0">
                <a:latin typeface="Courier New" pitchFamily="-65" charset="0"/>
              </a:rPr>
              <a:t>addi</a:t>
            </a:r>
            <a:r>
              <a:rPr lang="en-US" sz="2400" dirty="0" smtClean="0">
                <a:latin typeface="Courier New" pitchFamily="-65" charset="0"/>
              </a:rPr>
              <a:t> </a:t>
            </a:r>
            <a:r>
              <a:rPr lang="en-US" sz="2400" dirty="0">
                <a:latin typeface="Courier New" pitchFamily="-65" charset="0"/>
              </a:rPr>
              <a:t>$</a:t>
            </a:r>
            <a:r>
              <a:rPr lang="en-US" sz="2400" dirty="0" err="1">
                <a:latin typeface="Courier New" pitchFamily="-65" charset="0"/>
              </a:rPr>
              <a:t>sp,$sp</a:t>
            </a:r>
            <a:r>
              <a:rPr lang="en-US" sz="2400" dirty="0">
                <a:latin typeface="Courier New" pitchFamily="-65" charset="0"/>
              </a:rPr>
              <a:t>, </a:t>
            </a:r>
            <a:r>
              <a:rPr lang="en-US" sz="2400" dirty="0" err="1">
                <a:latin typeface="Courier New" pitchFamily="-65" charset="0"/>
              </a:rPr>
              <a:t>framesize</a:t>
            </a:r>
            <a:r>
              <a:rPr lang="en-US" sz="2400" dirty="0">
                <a:latin typeface="Courier New" pitchFamily="-65" charset="0"/>
              </a:rPr>
              <a:t> </a:t>
            </a:r>
            <a:br>
              <a:rPr lang="en-US" sz="2400" dirty="0">
                <a:latin typeface="Courier New" pitchFamily="-65" charset="0"/>
              </a:rPr>
            </a:br>
            <a:r>
              <a:rPr lang="en-US" sz="2400" dirty="0" err="1">
                <a:latin typeface="Courier New" pitchFamily="-65" charset="0"/>
              </a:rPr>
              <a:t>jr</a:t>
            </a:r>
            <a:r>
              <a:rPr lang="en-US" sz="2400" dirty="0">
                <a:latin typeface="Courier New" pitchFamily="-65" charset="0"/>
              </a:rPr>
              <a:t> $</a:t>
            </a:r>
            <a:r>
              <a:rPr lang="en-US" sz="2400" dirty="0" err="1">
                <a:latin typeface="Courier New" pitchFamily="-65" charset="0"/>
              </a:rPr>
              <a:t>ra</a:t>
            </a:r>
            <a:endParaRPr lang="en-US" sz="2400" dirty="0">
              <a:latin typeface="Courier New" pitchFamily="-65" charset="0"/>
            </a:endParaRPr>
          </a:p>
        </p:txBody>
      </p:sp>
      <p:sp>
        <p:nvSpPr>
          <p:cNvPr id="1990660" name="Text Box 4"/>
          <p:cNvSpPr txBox="1">
            <a:spLocks noChangeArrowheads="1"/>
          </p:cNvSpPr>
          <p:nvPr/>
        </p:nvSpPr>
        <p:spPr bwMode="auto">
          <a:xfrm>
            <a:off x="638175" y="4200525"/>
            <a:ext cx="1466940" cy="523220"/>
          </a:xfrm>
          <a:prstGeom prst="rect">
            <a:avLst/>
          </a:prstGeom>
          <a:noFill/>
          <a:ln w="12700">
            <a:noFill/>
            <a:miter lim="800000"/>
            <a:headEnd/>
            <a:tailEnd/>
          </a:ln>
          <a:effectLst/>
        </p:spPr>
        <p:txBody>
          <a:bodyPr wrap="none">
            <a:prstTxWarp prst="textNoShape">
              <a:avLst/>
            </a:prstTxWarp>
            <a:spAutoFit/>
          </a:bodyPr>
          <a:lstStyle/>
          <a:p>
            <a:r>
              <a:rPr lang="en-US" sz="2800" b="1" i="1" dirty="0" smtClean="0">
                <a:solidFill>
                  <a:srgbClr val="C00000"/>
                </a:solidFill>
                <a:latin typeface="+mj-lt"/>
                <a:cs typeface="Corbel"/>
              </a:rPr>
              <a:t>Epilogue</a:t>
            </a:r>
            <a:endParaRPr lang="en-US" sz="2800" b="1" i="1" dirty="0">
              <a:solidFill>
                <a:srgbClr val="C00000"/>
              </a:solidFill>
              <a:latin typeface="+mj-lt"/>
              <a:cs typeface="Corbel"/>
            </a:endParaRPr>
          </a:p>
        </p:txBody>
      </p:sp>
      <p:sp>
        <p:nvSpPr>
          <p:cNvPr id="1990661" name="Text Box 5"/>
          <p:cNvSpPr txBox="1">
            <a:spLocks noChangeArrowheads="1"/>
          </p:cNvSpPr>
          <p:nvPr/>
        </p:nvSpPr>
        <p:spPr bwMode="auto">
          <a:xfrm>
            <a:off x="647700" y="1409700"/>
            <a:ext cx="1523174" cy="523220"/>
          </a:xfrm>
          <a:prstGeom prst="rect">
            <a:avLst/>
          </a:prstGeom>
          <a:noFill/>
          <a:ln w="12700">
            <a:noFill/>
            <a:miter lim="800000"/>
            <a:headEnd/>
            <a:tailEnd/>
          </a:ln>
          <a:effectLst/>
        </p:spPr>
        <p:txBody>
          <a:bodyPr wrap="none">
            <a:prstTxWarp prst="textNoShape">
              <a:avLst/>
            </a:prstTxWarp>
            <a:spAutoFit/>
          </a:bodyPr>
          <a:lstStyle/>
          <a:p>
            <a:r>
              <a:rPr lang="en-US" sz="2800" b="1" i="1" dirty="0" smtClean="0">
                <a:solidFill>
                  <a:srgbClr val="C00000"/>
                </a:solidFill>
                <a:latin typeface="+mj-lt"/>
                <a:cs typeface="Corbel"/>
              </a:rPr>
              <a:t>Prologue</a:t>
            </a:r>
            <a:endParaRPr lang="en-US" sz="2800" b="1" i="1" dirty="0">
              <a:solidFill>
                <a:srgbClr val="C00000"/>
              </a:solidFill>
              <a:latin typeface="+mj-lt"/>
              <a:cs typeface="Corbel"/>
            </a:endParaRPr>
          </a:p>
        </p:txBody>
      </p:sp>
      <p:sp>
        <p:nvSpPr>
          <p:cNvPr id="1990662" name="Text Box 6"/>
          <p:cNvSpPr txBox="1">
            <a:spLocks noChangeArrowheads="1"/>
          </p:cNvSpPr>
          <p:nvPr/>
        </p:nvSpPr>
        <p:spPr bwMode="auto">
          <a:xfrm>
            <a:off x="638175" y="3352800"/>
            <a:ext cx="5268878" cy="523220"/>
          </a:xfrm>
          <a:prstGeom prst="rect">
            <a:avLst/>
          </a:prstGeom>
          <a:noFill/>
          <a:ln w="12700">
            <a:noFill/>
            <a:miter lim="800000"/>
            <a:headEnd/>
            <a:tailEnd/>
          </a:ln>
          <a:effectLst/>
        </p:spPr>
        <p:txBody>
          <a:bodyPr wrap="none">
            <a:prstTxWarp prst="textNoShape">
              <a:avLst/>
            </a:prstTxWarp>
            <a:spAutoFit/>
          </a:bodyPr>
          <a:lstStyle/>
          <a:p>
            <a:r>
              <a:rPr lang="en-US" sz="2800" b="1" i="1" dirty="0">
                <a:solidFill>
                  <a:srgbClr val="C00000"/>
                </a:solidFill>
                <a:latin typeface="+mj-lt"/>
                <a:cs typeface="Corbel"/>
              </a:rPr>
              <a:t>Body            </a:t>
            </a:r>
            <a:r>
              <a:rPr lang="en-US" sz="2800" b="1" dirty="0">
                <a:solidFill>
                  <a:srgbClr val="C00000"/>
                </a:solidFill>
                <a:latin typeface="+mj-lt"/>
                <a:cs typeface="Corbel"/>
              </a:rPr>
              <a:t>(call other functions…)</a:t>
            </a:r>
          </a:p>
        </p:txBody>
      </p:sp>
      <p:grpSp>
        <p:nvGrpSpPr>
          <p:cNvPr id="16" name="Group 15"/>
          <p:cNvGrpSpPr/>
          <p:nvPr/>
        </p:nvGrpSpPr>
        <p:grpSpPr>
          <a:xfrm>
            <a:off x="7132320" y="2743200"/>
            <a:ext cx="1554480" cy="2229505"/>
            <a:chOff x="6858000" y="2895600"/>
            <a:chExt cx="1554480" cy="2229505"/>
          </a:xfrm>
        </p:grpSpPr>
        <p:sp>
          <p:nvSpPr>
            <p:cNvPr id="1990663" name="Rectangle 7"/>
            <p:cNvSpPr>
              <a:spLocks noChangeArrowheads="1"/>
            </p:cNvSpPr>
            <p:nvPr/>
          </p:nvSpPr>
          <p:spPr bwMode="auto">
            <a:xfrm>
              <a:off x="6858000" y="2895600"/>
              <a:ext cx="1371600" cy="18288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990664" name="Rectangle 8"/>
            <p:cNvSpPr>
              <a:spLocks noChangeArrowheads="1"/>
            </p:cNvSpPr>
            <p:nvPr/>
          </p:nvSpPr>
          <p:spPr bwMode="auto">
            <a:xfrm>
              <a:off x="6858000" y="2895600"/>
              <a:ext cx="1371600" cy="365760"/>
            </a:xfrm>
            <a:prstGeom prst="rect">
              <a:avLst/>
            </a:prstGeom>
            <a:noFill/>
            <a:ln w="12700">
              <a:solidFill>
                <a:schemeClr val="tx1"/>
              </a:solidFill>
              <a:miter lim="800000"/>
              <a:headEnd/>
              <a:tailEnd/>
            </a:ln>
            <a:effectLst/>
          </p:spPr>
          <p:txBody>
            <a:bodyPr wrap="none" anchor="ctr">
              <a:prstTxWarp prst="textNoShape">
                <a:avLst/>
              </a:prstTxWarp>
            </a:bodyPr>
            <a:lstStyle/>
            <a:p>
              <a:pPr algn="ctr"/>
              <a:r>
                <a:rPr lang="en-US" sz="2400" dirty="0" err="1" smtClean="0"/>
                <a:t>ra</a:t>
              </a:r>
              <a:endParaRPr lang="en-US" sz="2400" dirty="0"/>
            </a:p>
          </p:txBody>
        </p:sp>
        <p:sp>
          <p:nvSpPr>
            <p:cNvPr id="1990666" name="Line 10"/>
            <p:cNvSpPr>
              <a:spLocks noChangeShapeType="1"/>
            </p:cNvSpPr>
            <p:nvPr/>
          </p:nvSpPr>
          <p:spPr bwMode="auto">
            <a:xfrm>
              <a:off x="8412480" y="2895600"/>
              <a:ext cx="0" cy="1828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1990667" name="Text Box 11"/>
            <p:cNvSpPr txBox="1">
              <a:spLocks noChangeArrowheads="1"/>
            </p:cNvSpPr>
            <p:nvPr/>
          </p:nvSpPr>
          <p:spPr bwMode="auto">
            <a:xfrm>
              <a:off x="6858000" y="4663440"/>
              <a:ext cx="1371600" cy="461665"/>
            </a:xfrm>
            <a:prstGeom prst="rect">
              <a:avLst/>
            </a:prstGeom>
            <a:noFill/>
            <a:ln w="12700">
              <a:noFill/>
              <a:miter lim="800000"/>
              <a:headEnd/>
              <a:tailEnd/>
            </a:ln>
            <a:effectLst/>
          </p:spPr>
          <p:txBody>
            <a:bodyPr wrap="none">
              <a:prstTxWarp prst="textNoShape">
                <a:avLst/>
              </a:prstTxWarp>
              <a:spAutoFit/>
            </a:bodyPr>
            <a:lstStyle/>
            <a:p>
              <a:pPr algn="ctr"/>
              <a:r>
                <a:rPr lang="en-US" sz="2400" dirty="0" smtClean="0">
                  <a:latin typeface="+mj-lt"/>
                  <a:cs typeface="Corbel"/>
                </a:rPr>
                <a:t>stack</a:t>
              </a:r>
              <a:endParaRPr lang="en-US" sz="2400" dirty="0">
                <a:solidFill>
                  <a:schemeClr val="tx1"/>
                </a:solidFill>
                <a:latin typeface="+mj-lt"/>
                <a:cs typeface="Corbel"/>
              </a:endParaRPr>
            </a:p>
          </p:txBody>
        </p:sp>
      </p:grpSp>
      <p:sp>
        <p:nvSpPr>
          <p:cNvPr id="12" name="Title 11"/>
          <p:cNvSpPr>
            <a:spLocks noGrp="1"/>
          </p:cNvSpPr>
          <p:nvPr>
            <p:ph type="title"/>
          </p:nvPr>
        </p:nvSpPr>
        <p:spPr/>
        <p:txBody>
          <a:bodyPr/>
          <a:lstStyle/>
          <a:p>
            <a:r>
              <a:rPr lang="en-US" dirty="0" smtClean="0">
                <a:solidFill>
                  <a:schemeClr val="accent1"/>
                </a:solidFill>
              </a:rPr>
              <a:t>Basic Structure of a Function</a:t>
            </a:r>
            <a:endParaRPr lang="en-US" dirty="0">
              <a:solidFill>
                <a:schemeClr val="accent1"/>
              </a:solidFill>
            </a:endParaRPr>
          </a:p>
        </p:txBody>
      </p:sp>
      <p:sp>
        <p:nvSpPr>
          <p:cNvPr id="13" name="Date Placeholder 12"/>
          <p:cNvSpPr>
            <a:spLocks noGrp="1"/>
          </p:cNvSpPr>
          <p:nvPr>
            <p:ph type="dt" sz="half" idx="10"/>
          </p:nvPr>
        </p:nvSpPr>
        <p:spPr/>
        <p:txBody>
          <a:bodyPr/>
          <a:lstStyle/>
          <a:p>
            <a:r>
              <a:rPr lang="en-US" smtClean="0"/>
              <a:t>6/26/2012</a:t>
            </a:r>
            <a:endParaRPr lang="en-US"/>
          </a:p>
        </p:txBody>
      </p:sp>
      <p:sp>
        <p:nvSpPr>
          <p:cNvPr id="14" name="Slide Number Placeholder 13"/>
          <p:cNvSpPr>
            <a:spLocks noGrp="1"/>
          </p:cNvSpPr>
          <p:nvPr>
            <p:ph type="sldNum" sz="quarter" idx="12"/>
          </p:nvPr>
        </p:nvSpPr>
        <p:spPr/>
        <p:txBody>
          <a:bodyPr/>
          <a:lstStyle/>
          <a:p>
            <a:fld id="{3CC63E4C-4642-794D-A2FD-70F6B81535F5}" type="slidenum">
              <a:rPr lang="en-US" smtClean="0"/>
              <a:pPr/>
              <a:t>33</a:t>
            </a:fld>
            <a:endParaRPr lang="en-US"/>
          </a:p>
        </p:txBody>
      </p:sp>
      <p:sp>
        <p:nvSpPr>
          <p:cNvPr id="15" name="Footer Placeholder 14"/>
          <p:cNvSpPr>
            <a:spLocks noGrp="1"/>
          </p:cNvSpPr>
          <p:nvPr>
            <p:ph type="ftr" sz="quarter" idx="11"/>
          </p:nvPr>
        </p:nvSpPr>
        <p:spPr/>
        <p:txBody>
          <a:bodyPr/>
          <a:lstStyle/>
          <a:p>
            <a:r>
              <a:rPr lang="en-US" smtClean="0"/>
              <a:t>Summer 2012 -- Lecture #6</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Local Variables and Arrays</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Any local variables the compiler cannot assign to registers will be allocated as part of the stack frame (</a:t>
            </a:r>
            <a:r>
              <a:rPr lang="en-US" b="1" dirty="0" smtClean="0"/>
              <a:t>Recall:</a:t>
            </a:r>
            <a:r>
              <a:rPr lang="en-US" dirty="0" smtClean="0"/>
              <a:t> spilling to memory)</a:t>
            </a:r>
          </a:p>
          <a:p>
            <a:r>
              <a:rPr lang="en-US" dirty="0" smtClean="0"/>
              <a:t>Locally declared arrays and </a:t>
            </a:r>
            <a:r>
              <a:rPr lang="en-US" dirty="0" err="1" smtClean="0"/>
              <a:t>structs</a:t>
            </a:r>
            <a:r>
              <a:rPr lang="en-US" dirty="0" smtClean="0"/>
              <a:t> are also allocated as part of the stack frame</a:t>
            </a:r>
          </a:p>
          <a:p>
            <a:pPr>
              <a:spcBef>
                <a:spcPts val="2400"/>
              </a:spcBef>
            </a:pPr>
            <a:r>
              <a:rPr lang="en-US" dirty="0" smtClean="0"/>
              <a:t>Stack manipulation is same as before</a:t>
            </a:r>
          </a:p>
          <a:p>
            <a:pPr lvl="1"/>
            <a:r>
              <a:rPr lang="en-US" dirty="0" smtClean="0"/>
              <a:t>Move </a:t>
            </a:r>
            <a:r>
              <a:rPr lang="en-US" sz="2600" dirty="0" smtClean="0">
                <a:latin typeface="Courier New" pitchFamily="49" charset="0"/>
                <a:cs typeface="Courier New" pitchFamily="49" charset="0"/>
              </a:rPr>
              <a:t>$sp</a:t>
            </a:r>
            <a:r>
              <a:rPr lang="en-US" dirty="0" smtClean="0"/>
              <a:t> down an extra amount and use the space it created as storage</a:t>
            </a:r>
            <a:endParaRPr lang="en-US" dirty="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accent1"/>
                </a:solidFill>
              </a:rPr>
              <a:t>Stack Before, During, After Call</a:t>
            </a:r>
            <a:endParaRPr lang="en-US" dirty="0">
              <a:solidFill>
                <a:schemeClr val="accent1"/>
              </a:solidFill>
            </a:endParaRP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35</a:t>
            </a:fld>
            <a:endParaRPr lang="en-US"/>
          </a:p>
        </p:txBody>
      </p:sp>
      <p:pic>
        <p:nvPicPr>
          <p:cNvPr id="8" name="Picture 7"/>
          <p:cNvPicPr>
            <a:picLocks noChangeAspect="1"/>
          </p:cNvPicPr>
          <p:nvPr/>
        </p:nvPicPr>
        <p:blipFill>
          <a:blip r:embed="rId3"/>
          <a:stretch>
            <a:fillRect/>
          </a:stretch>
        </p:blipFill>
        <p:spPr>
          <a:xfrm>
            <a:off x="457200" y="1828800"/>
            <a:ext cx="8229600" cy="3781986"/>
          </a:xfrm>
          <a:prstGeom prst="rect">
            <a:avLst/>
          </a:prstGeom>
        </p:spPr>
      </p:pic>
      <p:sp>
        <p:nvSpPr>
          <p:cNvPr id="13" name="Rectangle 12"/>
          <p:cNvSpPr/>
          <p:nvPr/>
        </p:nvSpPr>
        <p:spPr>
          <a:xfrm>
            <a:off x="979714" y="2188029"/>
            <a:ext cx="642257" cy="315685"/>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483428" y="2950029"/>
            <a:ext cx="642257" cy="315685"/>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117771" y="2166257"/>
            <a:ext cx="642257" cy="315685"/>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Get to Know Your Staff</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Category:  </a:t>
            </a:r>
            <a:r>
              <a:rPr lang="en-US" b="1" dirty="0" smtClean="0"/>
              <a:t>Games</a:t>
            </a:r>
            <a:endParaRPr lang="en-US" b="1" dirty="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dirty="0" smtClean="0">
                <a:solidFill>
                  <a:schemeClr val="bg1">
                    <a:lumMod val="65000"/>
                  </a:schemeClr>
                </a:solidFill>
              </a:rPr>
              <a:t>Inequalities</a:t>
            </a:r>
          </a:p>
          <a:p>
            <a:r>
              <a:rPr lang="en-US" dirty="0" smtClean="0">
                <a:solidFill>
                  <a:schemeClr val="bg1">
                    <a:lumMod val="65000"/>
                  </a:schemeClr>
                </a:solidFill>
              </a:rPr>
              <a:t>Pseudo-Instructions</a:t>
            </a:r>
          </a:p>
          <a:p>
            <a:r>
              <a:rPr lang="en-US" dirty="0" err="1" smtClean="0">
                <a:solidFill>
                  <a:schemeClr val="bg1">
                    <a:lumMod val="65000"/>
                  </a:schemeClr>
                </a:solidFill>
              </a:rPr>
              <a:t>Administrivia</a:t>
            </a:r>
            <a:endParaRPr lang="en-US" dirty="0" smtClean="0">
              <a:solidFill>
                <a:schemeClr val="bg1">
                  <a:lumMod val="65000"/>
                </a:schemeClr>
              </a:solidFill>
            </a:endParaRPr>
          </a:p>
          <a:p>
            <a:r>
              <a:rPr lang="en-US" dirty="0" smtClean="0">
                <a:solidFill>
                  <a:schemeClr val="bg1">
                    <a:lumMod val="65000"/>
                  </a:schemeClr>
                </a:solidFill>
              </a:rPr>
              <a:t>Implementing Functions in MIPS</a:t>
            </a:r>
          </a:p>
          <a:p>
            <a:r>
              <a:rPr lang="en-US" dirty="0" smtClean="0">
                <a:solidFill>
                  <a:srgbClr val="FF0000"/>
                </a:solidFill>
              </a:rPr>
              <a:t>Function Calling Conventions</a:t>
            </a:r>
          </a:p>
          <a:p>
            <a:r>
              <a:rPr lang="en-US" dirty="0">
                <a:solidFill>
                  <a:schemeClr val="bg1">
                    <a:lumMod val="65000"/>
                  </a:schemeClr>
                </a:solidFill>
              </a:rPr>
              <a:t>Bonus:  Remaining </a:t>
            </a:r>
            <a:r>
              <a:rPr lang="en-US" dirty="0" smtClean="0">
                <a:solidFill>
                  <a:schemeClr val="bg1">
                    <a:lumMod val="65000"/>
                  </a:schemeClr>
                </a:solidFill>
              </a:rPr>
              <a:t>Registers</a:t>
            </a:r>
          </a:p>
          <a:p>
            <a:r>
              <a:rPr lang="en-US" dirty="0" smtClean="0">
                <a:solidFill>
                  <a:schemeClr val="bg1">
                    <a:lumMod val="65000"/>
                  </a:schemeClr>
                </a:solidFill>
              </a:rPr>
              <a:t>Bonus:  Memory Address Convention</a:t>
            </a:r>
            <a:endParaRPr lang="en-US" dirty="0">
              <a:solidFill>
                <a:schemeClr val="bg1">
                  <a:lumMod val="65000"/>
                </a:schemeClr>
              </a:solidFill>
            </a:endParaRPr>
          </a:p>
          <a:p>
            <a:r>
              <a:rPr lang="en-US" dirty="0">
                <a:solidFill>
                  <a:schemeClr val="bg1">
                    <a:lumMod val="65000"/>
                  </a:schemeClr>
                </a:solidFill>
              </a:rPr>
              <a:t>Bonus:  Register Convention Analogy</a:t>
            </a:r>
          </a:p>
          <a:p>
            <a:endParaRPr lang="en-US" dirty="0" smtClean="0">
              <a:solidFill>
                <a:srgbClr val="FF0000"/>
              </a:solidFill>
            </a:endParaRP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37</a:t>
            </a:fld>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8067" name="Rectangle 3"/>
          <p:cNvSpPr>
            <a:spLocks noGrp="1" noChangeArrowheads="1"/>
          </p:cNvSpPr>
          <p:nvPr>
            <p:ph type="body" idx="1"/>
          </p:nvPr>
        </p:nvSpPr>
        <p:spPr>
          <a:xfrm>
            <a:off x="457200" y="1600199"/>
            <a:ext cx="8229600" cy="4937760"/>
          </a:xfrm>
        </p:spPr>
        <p:txBody>
          <a:bodyPr>
            <a:normAutofit/>
          </a:bodyPr>
          <a:lstStyle/>
          <a:p>
            <a:r>
              <a:rPr lang="en-US" b="1" dirty="0" err="1"/>
              <a:t>Calle</a:t>
            </a:r>
            <a:r>
              <a:rPr lang="en-US" b="1" u="sng" dirty="0" err="1">
                <a:solidFill>
                  <a:srgbClr val="C0504D"/>
                </a:solidFill>
              </a:rPr>
              <a:t>R</a:t>
            </a:r>
            <a:r>
              <a:rPr lang="en-US" b="1" dirty="0"/>
              <a:t>:</a:t>
            </a:r>
            <a:r>
              <a:rPr lang="en-US" dirty="0"/>
              <a:t> </a:t>
            </a:r>
            <a:r>
              <a:rPr lang="en-US" dirty="0" smtClean="0"/>
              <a:t> the </a:t>
            </a:r>
            <a:r>
              <a:rPr lang="en-US" dirty="0"/>
              <a:t>calling function</a:t>
            </a:r>
          </a:p>
          <a:p>
            <a:r>
              <a:rPr lang="en-US" b="1" dirty="0" err="1"/>
              <a:t>Calle</a:t>
            </a:r>
            <a:r>
              <a:rPr lang="en-US" b="1" u="sng" dirty="0" err="1">
                <a:solidFill>
                  <a:schemeClr val="accent1"/>
                </a:solidFill>
              </a:rPr>
              <a:t>E</a:t>
            </a:r>
            <a:r>
              <a:rPr lang="en-US" b="1" dirty="0"/>
              <a:t>:</a:t>
            </a:r>
            <a:r>
              <a:rPr lang="en-US" dirty="0"/>
              <a:t> </a:t>
            </a:r>
            <a:r>
              <a:rPr lang="en-US" dirty="0" smtClean="0"/>
              <a:t> the </a:t>
            </a:r>
            <a:r>
              <a:rPr lang="en-US" dirty="0"/>
              <a:t>function being called</a:t>
            </a:r>
          </a:p>
          <a:p>
            <a:pPr>
              <a:spcBef>
                <a:spcPts val="1800"/>
              </a:spcBef>
            </a:pPr>
            <a:r>
              <a:rPr lang="en-US" dirty="0" smtClean="0">
                <a:solidFill>
                  <a:srgbClr val="FF0000"/>
                </a:solidFill>
              </a:rPr>
              <a:t>Register </a:t>
            </a:r>
            <a:r>
              <a:rPr lang="en-US" dirty="0">
                <a:solidFill>
                  <a:srgbClr val="FF0000"/>
                </a:solidFill>
              </a:rPr>
              <a:t>Conventions: </a:t>
            </a:r>
            <a:r>
              <a:rPr lang="en-US" dirty="0" smtClean="0">
                <a:solidFill>
                  <a:srgbClr val="FF0000"/>
                </a:solidFill>
              </a:rPr>
              <a:t> </a:t>
            </a:r>
            <a:r>
              <a:rPr lang="en-US" dirty="0" smtClean="0"/>
              <a:t>A </a:t>
            </a:r>
            <a:r>
              <a:rPr lang="en-US" dirty="0"/>
              <a:t>set of generally accepted rules as to which registers will be unchanged after a procedure call (</a:t>
            </a:r>
            <a:r>
              <a:rPr lang="en-US" sz="3000" dirty="0" err="1">
                <a:latin typeface="Courier New" pitchFamily="-112" charset="0"/>
              </a:rPr>
              <a:t>jal</a:t>
            </a:r>
            <a:r>
              <a:rPr lang="en-US" dirty="0"/>
              <a:t>) and which may </a:t>
            </a:r>
            <a:r>
              <a:rPr lang="en-US" dirty="0" smtClean="0"/>
              <a:t>have changed</a:t>
            </a:r>
            <a:endParaRPr lang="en-US" dirty="0"/>
          </a:p>
        </p:txBody>
      </p:sp>
      <p:sp>
        <p:nvSpPr>
          <p:cNvPr id="5" name="Title 4"/>
          <p:cNvSpPr>
            <a:spLocks noGrp="1"/>
          </p:cNvSpPr>
          <p:nvPr>
            <p:ph type="title"/>
          </p:nvPr>
        </p:nvSpPr>
        <p:spPr/>
        <p:txBody>
          <a:bodyPr/>
          <a:lstStyle/>
          <a:p>
            <a:r>
              <a:rPr lang="en-US" dirty="0" smtClean="0">
                <a:solidFill>
                  <a:schemeClr val="accent1"/>
                </a:solidFill>
              </a:rPr>
              <a:t>Register Conventions</a:t>
            </a:r>
            <a:endParaRPr lang="en-US" dirty="0">
              <a:solidFill>
                <a:schemeClr val="accent1"/>
              </a:solidFill>
            </a:endParaRPr>
          </a:p>
        </p:txBody>
      </p:sp>
      <p:sp>
        <p:nvSpPr>
          <p:cNvPr id="4" name="Date Placeholder 3"/>
          <p:cNvSpPr>
            <a:spLocks noGrp="1"/>
          </p:cNvSpPr>
          <p:nvPr>
            <p:ph type="dt" sz="half" idx="10"/>
          </p:nvPr>
        </p:nvSpPr>
        <p:spPr/>
        <p:txBody>
          <a:bodyPr/>
          <a:lstStyle/>
          <a:p>
            <a:r>
              <a:rPr lang="en-US" smtClean="0"/>
              <a:t>6/26/2012</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38</a:t>
            </a:fld>
            <a:endParaRPr lang="en-US"/>
          </a:p>
        </p:txBody>
      </p:sp>
      <p:sp>
        <p:nvSpPr>
          <p:cNvPr id="7" name="Footer Placeholder 6"/>
          <p:cNvSpPr>
            <a:spLocks noGrp="1"/>
          </p:cNvSpPr>
          <p:nvPr>
            <p:ph type="ftr" sz="quarter" idx="11"/>
          </p:nvPr>
        </p:nvSpPr>
        <p:spPr/>
        <p:txBody>
          <a:bodyPr/>
          <a:lstStyle/>
          <a:p>
            <a:r>
              <a:rPr lang="en-US" smtClean="0"/>
              <a:t>Summer 2012 -- Lecture #6</a:t>
            </a:r>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0115" name="Rectangle 3"/>
          <p:cNvSpPr>
            <a:spLocks noGrp="1" noChangeArrowheads="1"/>
          </p:cNvSpPr>
          <p:nvPr>
            <p:ph type="body" idx="1"/>
          </p:nvPr>
        </p:nvSpPr>
        <p:spPr>
          <a:xfrm>
            <a:off x="457200" y="1600200"/>
            <a:ext cx="8229600" cy="4846320"/>
          </a:xfrm>
        </p:spPr>
        <p:txBody>
          <a:bodyPr>
            <a:normAutofit lnSpcReduction="10000"/>
          </a:bodyPr>
          <a:lstStyle/>
          <a:p>
            <a:r>
              <a:rPr lang="en-US" sz="3000" dirty="0" smtClean="0">
                <a:latin typeface="+mj-lt"/>
              </a:rPr>
              <a:t>These registers are expected to be the same before and after a function call</a:t>
            </a:r>
          </a:p>
          <a:p>
            <a:pPr lvl="1"/>
            <a:r>
              <a:rPr lang="en-US" sz="2600" dirty="0" smtClean="0">
                <a:latin typeface="+mj-lt"/>
              </a:rPr>
              <a:t>If </a:t>
            </a:r>
            <a:r>
              <a:rPr lang="en-US" sz="2600" dirty="0" err="1" smtClean="0">
                <a:latin typeface="+mj-lt"/>
              </a:rPr>
              <a:t>calle</a:t>
            </a:r>
            <a:r>
              <a:rPr lang="en-US" sz="2600" dirty="0" err="1" smtClean="0">
                <a:solidFill>
                  <a:schemeClr val="accent1"/>
                </a:solidFill>
                <a:latin typeface="+mj-lt"/>
              </a:rPr>
              <a:t>E</a:t>
            </a:r>
            <a:r>
              <a:rPr lang="en-US" sz="2600" dirty="0" smtClean="0">
                <a:latin typeface="+mj-lt"/>
              </a:rPr>
              <a:t> uses them, must </a:t>
            </a:r>
            <a:r>
              <a:rPr lang="en-US" sz="2600" dirty="0" smtClean="0">
                <a:solidFill>
                  <a:schemeClr val="accent4"/>
                </a:solidFill>
                <a:latin typeface="+mj-lt"/>
              </a:rPr>
              <a:t>restore values before returning</a:t>
            </a:r>
          </a:p>
          <a:p>
            <a:pPr lvl="1"/>
            <a:r>
              <a:rPr lang="en-US" sz="2600" dirty="0" smtClean="0">
                <a:latin typeface="+mj-lt"/>
              </a:rPr>
              <a:t>This means save the old values, use the registers, then reload the old values back into the registers</a:t>
            </a:r>
            <a:endParaRPr lang="en-US" sz="2600" dirty="0">
              <a:latin typeface="+mj-lt"/>
            </a:endParaRPr>
          </a:p>
          <a:p>
            <a:r>
              <a:rPr lang="en-US" sz="3000" dirty="0">
                <a:solidFill>
                  <a:srgbClr val="FF0000"/>
                </a:solidFill>
                <a:latin typeface="Courier New" pitchFamily="-112" charset="0"/>
              </a:rPr>
              <a:t>$s0</a:t>
            </a:r>
            <a:r>
              <a:rPr lang="en-US" sz="3000" dirty="0">
                <a:solidFill>
                  <a:srgbClr val="FF0000"/>
                </a:solidFill>
              </a:rPr>
              <a:t>-</a:t>
            </a:r>
            <a:r>
              <a:rPr lang="en-US" sz="3000" dirty="0">
                <a:solidFill>
                  <a:srgbClr val="FF0000"/>
                </a:solidFill>
                <a:latin typeface="Courier New" pitchFamily="-112" charset="0"/>
              </a:rPr>
              <a:t>$</a:t>
            </a:r>
            <a:r>
              <a:rPr lang="en-US" sz="3000" dirty="0" smtClean="0">
                <a:solidFill>
                  <a:srgbClr val="FF0000"/>
                </a:solidFill>
                <a:latin typeface="Courier New" pitchFamily="-112" charset="0"/>
              </a:rPr>
              <a:t>s7</a:t>
            </a:r>
            <a:r>
              <a:rPr lang="en-US" sz="3000" dirty="0" smtClean="0">
                <a:solidFill>
                  <a:srgbClr val="FF0000"/>
                </a:solidFill>
                <a:latin typeface="+mj-lt"/>
              </a:rPr>
              <a:t> </a:t>
            </a:r>
            <a:r>
              <a:rPr lang="en-US" sz="3000" dirty="0" smtClean="0">
                <a:latin typeface="+mj-lt"/>
              </a:rPr>
              <a:t>(</a:t>
            </a:r>
            <a:r>
              <a:rPr lang="en-US" sz="3000" i="1" dirty="0" smtClean="0">
                <a:latin typeface="+mj-lt"/>
              </a:rPr>
              <a:t>saved</a:t>
            </a:r>
            <a:r>
              <a:rPr lang="en-US" sz="3000" dirty="0" smtClean="0">
                <a:latin typeface="+mj-lt"/>
              </a:rPr>
              <a:t> registers)</a:t>
            </a:r>
          </a:p>
          <a:p>
            <a:r>
              <a:rPr lang="en-US" sz="3000" dirty="0" smtClean="0">
                <a:solidFill>
                  <a:srgbClr val="FF0000"/>
                </a:solidFill>
                <a:latin typeface="Courier New" pitchFamily="-112" charset="0"/>
              </a:rPr>
              <a:t>$</a:t>
            </a:r>
            <a:r>
              <a:rPr lang="en-US" sz="3000" dirty="0" err="1" smtClean="0">
                <a:solidFill>
                  <a:srgbClr val="FF0000"/>
                </a:solidFill>
                <a:latin typeface="Courier New" pitchFamily="-112" charset="0"/>
              </a:rPr>
              <a:t>sp</a:t>
            </a:r>
            <a:r>
              <a:rPr lang="en-US" sz="3000" dirty="0">
                <a:solidFill>
                  <a:srgbClr val="FF0000"/>
                </a:solidFill>
              </a:rPr>
              <a:t> </a:t>
            </a:r>
            <a:r>
              <a:rPr lang="en-US" sz="3000" dirty="0" smtClean="0"/>
              <a:t>(stack pointer)</a:t>
            </a:r>
          </a:p>
          <a:p>
            <a:pPr lvl="1"/>
            <a:r>
              <a:rPr lang="en-US" sz="2600" dirty="0" smtClean="0"/>
              <a:t>If not in same place, the </a:t>
            </a:r>
            <a:r>
              <a:rPr lang="en-US" sz="2600" dirty="0"/>
              <a:t>caller won’t be able </a:t>
            </a:r>
            <a:r>
              <a:rPr lang="en-US" sz="2600" dirty="0" smtClean="0"/>
              <a:t>to properly </a:t>
            </a:r>
            <a:r>
              <a:rPr lang="en-US" sz="2600" dirty="0"/>
              <a:t>restore values from the </a:t>
            </a:r>
            <a:r>
              <a:rPr lang="en-US" sz="2600" dirty="0" smtClean="0"/>
              <a:t>stack</a:t>
            </a:r>
          </a:p>
          <a:p>
            <a:r>
              <a:rPr lang="en-US" sz="3000" dirty="0" smtClean="0">
                <a:solidFill>
                  <a:srgbClr val="FF0000"/>
                </a:solidFill>
                <a:latin typeface="Courier New" pitchFamily="49" charset="0"/>
                <a:cs typeface="Courier New" pitchFamily="49" charset="0"/>
              </a:rPr>
              <a:t>$</a:t>
            </a:r>
            <a:r>
              <a:rPr lang="en-US" sz="3000" dirty="0" err="1" smtClean="0">
                <a:solidFill>
                  <a:srgbClr val="FF0000"/>
                </a:solidFill>
                <a:latin typeface="Courier New" pitchFamily="49" charset="0"/>
                <a:cs typeface="Courier New" pitchFamily="49" charset="0"/>
              </a:rPr>
              <a:t>ra</a:t>
            </a:r>
            <a:r>
              <a:rPr lang="en-US" sz="3000" dirty="0" smtClean="0"/>
              <a:t> (return address)</a:t>
            </a:r>
            <a:endParaRPr lang="en-US" sz="3000" dirty="0"/>
          </a:p>
        </p:txBody>
      </p:sp>
      <p:sp>
        <p:nvSpPr>
          <p:cNvPr id="5" name="Title 4"/>
          <p:cNvSpPr>
            <a:spLocks noGrp="1"/>
          </p:cNvSpPr>
          <p:nvPr>
            <p:ph type="title"/>
          </p:nvPr>
        </p:nvSpPr>
        <p:spPr/>
        <p:txBody>
          <a:bodyPr/>
          <a:lstStyle/>
          <a:p>
            <a:r>
              <a:rPr lang="en-US" dirty="0" smtClean="0">
                <a:solidFill>
                  <a:schemeClr val="accent4"/>
                </a:solidFill>
              </a:rPr>
              <a:t>Saved</a:t>
            </a:r>
            <a:r>
              <a:rPr lang="en-US" dirty="0" smtClean="0"/>
              <a:t> </a:t>
            </a:r>
            <a:r>
              <a:rPr lang="en-US" dirty="0" smtClean="0">
                <a:solidFill>
                  <a:schemeClr val="accent1"/>
                </a:solidFill>
              </a:rPr>
              <a:t>Registers</a:t>
            </a:r>
            <a:endParaRPr lang="en-US" dirty="0">
              <a:solidFill>
                <a:schemeClr val="accent1"/>
              </a:solidFill>
            </a:endParaRPr>
          </a:p>
        </p:txBody>
      </p:sp>
      <p:sp>
        <p:nvSpPr>
          <p:cNvPr id="4" name="Date Placeholder 3"/>
          <p:cNvSpPr>
            <a:spLocks noGrp="1"/>
          </p:cNvSpPr>
          <p:nvPr>
            <p:ph type="dt" sz="half" idx="10"/>
          </p:nvPr>
        </p:nvSpPr>
        <p:spPr/>
        <p:txBody>
          <a:bodyPr/>
          <a:lstStyle/>
          <a:p>
            <a:r>
              <a:rPr lang="en-US" smtClean="0"/>
              <a:t>6/26/2012</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39</a:t>
            </a:fld>
            <a:endParaRPr lang="en-US"/>
          </a:p>
        </p:txBody>
      </p:sp>
      <p:sp>
        <p:nvSpPr>
          <p:cNvPr id="7" name="Footer Placeholder 6"/>
          <p:cNvSpPr>
            <a:spLocks noGrp="1"/>
          </p:cNvSpPr>
          <p:nvPr>
            <p:ph type="ftr" sz="quarter" idx="11"/>
          </p:nvPr>
        </p:nvSpPr>
        <p:spPr/>
        <p:txBody>
          <a:bodyPr/>
          <a:lstStyle/>
          <a:p>
            <a:r>
              <a:rPr lang="en-US" smtClean="0"/>
              <a:t>Summer 2012 -- Lecture #6</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1011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1011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10115">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101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1143000"/>
          </a:xfrm>
        </p:spPr>
        <p:txBody>
          <a:bodyPr/>
          <a:lstStyle/>
          <a:p>
            <a:r>
              <a:rPr lang="en-US" dirty="0">
                <a:solidFill>
                  <a:schemeClr val="accent1"/>
                </a:solidFill>
              </a:rPr>
              <a:t>Review of Last Lecture</a:t>
            </a:r>
            <a:endParaRPr lang="en-US" dirty="0"/>
          </a:p>
        </p:txBody>
      </p:sp>
      <p:sp>
        <p:nvSpPr>
          <p:cNvPr id="3" name="Content Placeholder 2"/>
          <p:cNvSpPr>
            <a:spLocks noGrp="1"/>
          </p:cNvSpPr>
          <p:nvPr>
            <p:ph idx="1"/>
          </p:nvPr>
        </p:nvSpPr>
        <p:spPr>
          <a:xfrm>
            <a:off x="457200" y="1600200"/>
            <a:ext cx="8412480" cy="4937760"/>
          </a:xfrm>
        </p:spPr>
        <p:txBody>
          <a:bodyPr>
            <a:normAutofit/>
          </a:bodyPr>
          <a:lstStyle/>
          <a:p>
            <a:r>
              <a:rPr lang="en-US" dirty="0" smtClean="0"/>
              <a:t>Fast string copy code:</a:t>
            </a:r>
            <a:endParaRPr lang="en-US" dirty="0"/>
          </a:p>
          <a:p>
            <a:pPr>
              <a:lnSpc>
                <a:spcPct val="90000"/>
              </a:lnSpc>
              <a:spcBef>
                <a:spcPts val="1800"/>
              </a:spcBef>
              <a:buNone/>
              <a:tabLst>
                <a:tab pos="1085850" algn="l"/>
                <a:tab pos="3829050" algn="l"/>
              </a:tabLst>
            </a:pPr>
            <a:r>
              <a:rPr lang="en-US" sz="2400" dirty="0" smtClean="0">
                <a:latin typeface="Courier New" pitchFamily="49" charset="0"/>
                <a:cs typeface="Courier New" pitchFamily="49" charset="0"/>
              </a:rPr>
              <a:t># copy String p to q</a:t>
            </a:r>
          </a:p>
          <a:p>
            <a:pPr>
              <a:lnSpc>
                <a:spcPct val="90000"/>
              </a:lnSpc>
              <a:buNone/>
              <a:tabLst>
                <a:tab pos="1085850" algn="l"/>
                <a:tab pos="3829050" algn="l"/>
              </a:tabLst>
            </a:pPr>
            <a:r>
              <a:rPr lang="en-US" sz="2400" dirty="0" smtClean="0">
                <a:latin typeface="Courier New" pitchFamily="49" charset="0"/>
                <a:cs typeface="Courier New" pitchFamily="49" charset="0"/>
              </a:rPr>
              <a:t># </a:t>
            </a:r>
            <a:r>
              <a:rPr lang="en-US" sz="2400" dirty="0">
                <a:latin typeface="Courier New" pitchFamily="49" charset="0"/>
                <a:cs typeface="Courier New" pitchFamily="49" charset="0"/>
              </a:rPr>
              <a:t>p</a:t>
            </a:r>
            <a:r>
              <a:rPr lang="en-US" sz="2400" dirty="0">
                <a:latin typeface="Courier New" pitchFamily="49" charset="0"/>
                <a:cs typeface="Courier New" pitchFamily="49" charset="0"/>
                <a:sym typeface="Wingdings" pitchFamily="2" charset="2"/>
              </a:rPr>
              <a:t>$s0,</a:t>
            </a:r>
            <a:r>
              <a:rPr lang="en-US" sz="2400" dirty="0">
                <a:latin typeface="Courier New" pitchFamily="49" charset="0"/>
                <a:cs typeface="Courier New" pitchFamily="49" charset="0"/>
              </a:rPr>
              <a:t> q</a:t>
            </a:r>
            <a:r>
              <a:rPr lang="en-US" sz="2400" dirty="0">
                <a:latin typeface="Courier New" pitchFamily="49" charset="0"/>
                <a:cs typeface="Courier New" pitchFamily="49" charset="0"/>
                <a:sym typeface="Wingdings" pitchFamily="2" charset="2"/>
              </a:rPr>
              <a:t></a:t>
            </a:r>
            <a:r>
              <a:rPr lang="en-US" sz="2400" dirty="0">
                <a:latin typeface="Courier New" pitchFamily="49" charset="0"/>
                <a:cs typeface="Courier New" pitchFamily="49" charset="0"/>
              </a:rPr>
              <a:t>$s1 (pointers)</a:t>
            </a:r>
            <a:endParaRPr lang="en-US" sz="2400" dirty="0" smtClean="0">
              <a:solidFill>
                <a:srgbClr val="FF0000"/>
              </a:solidFill>
              <a:latin typeface="Courier New" pitchFamily="49" charset="0"/>
              <a:cs typeface="Courier New" pitchFamily="49" charset="0"/>
            </a:endParaRPr>
          </a:p>
          <a:p>
            <a:pPr>
              <a:lnSpc>
                <a:spcPct val="90000"/>
              </a:lnSpc>
              <a:buNone/>
              <a:tabLst>
                <a:tab pos="1085850" algn="l"/>
                <a:tab pos="3829050" algn="l"/>
              </a:tabLst>
            </a:pPr>
            <a:r>
              <a:rPr lang="en-US" sz="2400" dirty="0" smtClean="0">
                <a:solidFill>
                  <a:srgbClr val="FF0000"/>
                </a:solidFill>
                <a:latin typeface="Courier New" pitchFamily="49" charset="0"/>
                <a:cs typeface="Courier New" pitchFamily="49" charset="0"/>
              </a:rPr>
              <a:t>Loop: lb   $t0,0($s0)  </a:t>
            </a:r>
            <a:r>
              <a:rPr lang="en-US" sz="2400" dirty="0" smtClean="0">
                <a:latin typeface="Courier New" pitchFamily="49" charset="0"/>
                <a:cs typeface="Courier New" pitchFamily="49" charset="0"/>
              </a:rPr>
              <a:t># $t0 = *p</a:t>
            </a:r>
          </a:p>
          <a:p>
            <a:pPr>
              <a:lnSpc>
                <a:spcPct val="90000"/>
              </a:lnSpc>
              <a:buNone/>
              <a:tabLst>
                <a:tab pos="1085850" algn="l"/>
                <a:tab pos="3829050" algn="l"/>
              </a:tabLst>
            </a:pPr>
            <a:r>
              <a:rPr lang="en-US" sz="2400" dirty="0">
                <a:latin typeface="Courier New" pitchFamily="49" charset="0"/>
                <a:cs typeface="Courier New" pitchFamily="49" charset="0"/>
              </a:rPr>
              <a:t> </a:t>
            </a:r>
            <a:r>
              <a:rPr lang="en-US" sz="2400" dirty="0" smtClean="0">
                <a:latin typeface="Courier New" pitchFamily="49" charset="0"/>
                <a:cs typeface="Courier New" pitchFamily="49" charset="0"/>
              </a:rPr>
              <a:t>     </a:t>
            </a:r>
            <a:r>
              <a:rPr lang="en-US" sz="2400" dirty="0" smtClean="0">
                <a:solidFill>
                  <a:srgbClr val="FF0000"/>
                </a:solidFill>
                <a:latin typeface="Courier New" pitchFamily="49" charset="0"/>
                <a:cs typeface="Courier New" pitchFamily="49" charset="0"/>
              </a:rPr>
              <a:t>sb   $t0,0($s1)</a:t>
            </a:r>
            <a:r>
              <a:rPr lang="en-US" sz="2400" dirty="0" smtClean="0">
                <a:latin typeface="Courier New" pitchFamily="49" charset="0"/>
                <a:cs typeface="Courier New" pitchFamily="49" charset="0"/>
              </a:rPr>
              <a:t>  # *q = $t0</a:t>
            </a:r>
          </a:p>
          <a:p>
            <a:pPr>
              <a:lnSpc>
                <a:spcPct val="90000"/>
              </a:lnSpc>
              <a:buNone/>
              <a:tabLst>
                <a:tab pos="1085850" algn="l"/>
                <a:tab pos="3829050" algn="l"/>
              </a:tabLst>
            </a:pPr>
            <a:r>
              <a:rPr lang="en-US" sz="2400" dirty="0" smtClean="0">
                <a:solidFill>
                  <a:srgbClr val="000000"/>
                </a:solidFill>
                <a:latin typeface="Courier New" pitchFamily="49" charset="0"/>
                <a:cs typeface="Courier New" pitchFamily="49" charset="0"/>
              </a:rPr>
              <a:t>      </a:t>
            </a:r>
            <a:r>
              <a:rPr lang="en-US" sz="2400" dirty="0" smtClean="0">
                <a:solidFill>
                  <a:srgbClr val="FF0000"/>
                </a:solidFill>
                <a:latin typeface="Courier New" pitchFamily="49" charset="0"/>
                <a:cs typeface="Courier New" pitchFamily="49" charset="0"/>
              </a:rPr>
              <a:t>addi $s0,$s0,1</a:t>
            </a:r>
            <a:r>
              <a:rPr lang="en-US" sz="2400" dirty="0" smtClean="0">
                <a:solidFill>
                  <a:srgbClr val="000000"/>
                </a:solidFill>
                <a:latin typeface="Courier New" pitchFamily="49" charset="0"/>
                <a:cs typeface="Courier New" pitchFamily="49" charset="0"/>
              </a:rPr>
              <a:t>	  # p = p + 1</a:t>
            </a:r>
          </a:p>
          <a:p>
            <a:pPr>
              <a:lnSpc>
                <a:spcPct val="90000"/>
              </a:lnSpc>
              <a:buNone/>
              <a:tabLst>
                <a:tab pos="1085850" algn="l"/>
                <a:tab pos="3829050" algn="l"/>
              </a:tabLst>
            </a:pPr>
            <a:r>
              <a:rPr lang="en-US" sz="2400" dirty="0" smtClean="0">
                <a:solidFill>
                  <a:srgbClr val="000000"/>
                </a:solidFill>
                <a:latin typeface="Courier New" pitchFamily="49" charset="0"/>
                <a:cs typeface="Courier New" pitchFamily="49" charset="0"/>
              </a:rPr>
              <a:t>      </a:t>
            </a:r>
            <a:r>
              <a:rPr lang="en-US" sz="2400" dirty="0" smtClean="0">
                <a:solidFill>
                  <a:srgbClr val="FF0000"/>
                </a:solidFill>
                <a:latin typeface="Courier New" pitchFamily="49" charset="0"/>
                <a:cs typeface="Courier New" pitchFamily="49" charset="0"/>
              </a:rPr>
              <a:t>addi $s1,$s1,1</a:t>
            </a:r>
            <a:r>
              <a:rPr lang="en-US" sz="2400" dirty="0" smtClean="0">
                <a:solidFill>
                  <a:srgbClr val="000000"/>
                </a:solidFill>
                <a:latin typeface="Courier New" pitchFamily="49" charset="0"/>
                <a:cs typeface="Courier New" pitchFamily="49" charset="0"/>
              </a:rPr>
              <a:t>   # q = q + 1</a:t>
            </a:r>
          </a:p>
          <a:p>
            <a:pPr>
              <a:lnSpc>
                <a:spcPct val="90000"/>
              </a:lnSpc>
              <a:buNone/>
              <a:tabLst>
                <a:tab pos="1085850" algn="l"/>
                <a:tab pos="3829050" algn="l"/>
              </a:tabLst>
            </a:pPr>
            <a:r>
              <a:rPr lang="en-US" sz="2400" dirty="0" smtClean="0">
                <a:latin typeface="Courier New" pitchFamily="49" charset="0"/>
                <a:cs typeface="Courier New" pitchFamily="49" charset="0"/>
              </a:rPr>
              <a:t>      </a:t>
            </a:r>
            <a:r>
              <a:rPr lang="en-US" sz="2400" dirty="0" smtClean="0">
                <a:solidFill>
                  <a:srgbClr val="FF0000"/>
                </a:solidFill>
                <a:latin typeface="Courier New" pitchFamily="49" charset="0"/>
                <a:cs typeface="Courier New" pitchFamily="49" charset="0"/>
              </a:rPr>
              <a:t>beq  $t0,$0,Exit</a:t>
            </a:r>
            <a:r>
              <a:rPr lang="en-US" sz="2400" dirty="0" smtClean="0">
                <a:latin typeface="Courier New" pitchFamily="49" charset="0"/>
                <a:cs typeface="Courier New" pitchFamily="49" charset="0"/>
              </a:rPr>
              <a:t> # if *p==0, go to Exit</a:t>
            </a:r>
            <a:endParaRPr lang="en-US" sz="2400" dirty="0" smtClean="0">
              <a:solidFill>
                <a:srgbClr val="000000"/>
              </a:solidFill>
              <a:latin typeface="Courier New" pitchFamily="49" charset="0"/>
              <a:cs typeface="Courier New" pitchFamily="49" charset="0"/>
            </a:endParaRPr>
          </a:p>
          <a:p>
            <a:pPr>
              <a:lnSpc>
                <a:spcPct val="90000"/>
              </a:lnSpc>
              <a:buNone/>
              <a:tabLst>
                <a:tab pos="1085850" algn="l"/>
                <a:tab pos="3829050" algn="l"/>
              </a:tabLst>
            </a:pPr>
            <a:r>
              <a:rPr lang="en-US" sz="2400" dirty="0" smtClean="0">
                <a:latin typeface="Courier New" pitchFamily="49" charset="0"/>
                <a:cs typeface="Courier New" pitchFamily="49" charset="0"/>
              </a:rPr>
              <a:t>      </a:t>
            </a:r>
            <a:r>
              <a:rPr lang="en-US" sz="2400" dirty="0" smtClean="0">
                <a:solidFill>
                  <a:srgbClr val="FF0000"/>
                </a:solidFill>
                <a:latin typeface="Courier New" pitchFamily="49" charset="0"/>
                <a:cs typeface="Courier New" pitchFamily="49" charset="0"/>
              </a:rPr>
              <a:t>j Loop           </a:t>
            </a:r>
            <a:r>
              <a:rPr lang="en-US" sz="2400" dirty="0" smtClean="0">
                <a:latin typeface="Courier New" pitchFamily="49" charset="0"/>
                <a:cs typeface="Courier New" pitchFamily="49" charset="0"/>
              </a:rPr>
              <a:t># go to Loop</a:t>
            </a:r>
          </a:p>
          <a:p>
            <a:pPr>
              <a:buNone/>
            </a:pPr>
            <a:r>
              <a:rPr lang="en-US" sz="2400" dirty="0" smtClean="0">
                <a:solidFill>
                  <a:srgbClr val="FF0000"/>
                </a:solidFill>
                <a:latin typeface="Courier New" pitchFamily="49" charset="0"/>
                <a:cs typeface="Courier New" pitchFamily="49" charset="0"/>
              </a:rPr>
              <a:t>Exit:</a:t>
            </a:r>
            <a:r>
              <a:rPr lang="en-US" sz="2400" dirty="0" smtClean="0">
                <a:latin typeface="Courier New" pitchFamily="49" charset="0"/>
                <a:cs typeface="Courier New" pitchFamily="49" charset="0"/>
              </a:rPr>
              <a:t> # N chars in p =&gt; N*6 instructions</a:t>
            </a:r>
            <a:endParaRPr lang="en-US" dirty="0" smtClean="0">
              <a:latin typeface="Courier New" pitchFamily="49" charset="0"/>
              <a:cs typeface="Courier New" pitchFamily="49" charset="0"/>
            </a:endParaRPr>
          </a:p>
          <a:p>
            <a:pPr>
              <a:buNone/>
            </a:pPr>
            <a:endParaRPr lang="en-US" dirty="0" smtClean="0"/>
          </a:p>
        </p:txBody>
      </p:sp>
      <p:sp>
        <p:nvSpPr>
          <p:cNvPr id="5" name="Date Placeholder 4"/>
          <p:cNvSpPr>
            <a:spLocks noGrp="1"/>
          </p:cNvSpPr>
          <p:nvPr>
            <p:ph type="dt" sz="half" idx="10"/>
          </p:nvPr>
        </p:nvSpPr>
        <p:spPr/>
        <p:txBody>
          <a:bodyPr/>
          <a:lstStyle/>
          <a:p>
            <a:r>
              <a:rPr lang="en-US" smtClean="0"/>
              <a:t>6/26/2012</a:t>
            </a:r>
            <a:endParaRPr lang="en-US"/>
          </a:p>
        </p:txBody>
      </p:sp>
      <p:sp>
        <p:nvSpPr>
          <p:cNvPr id="6" name="Footer Placeholder 5"/>
          <p:cNvSpPr>
            <a:spLocks noGrp="1"/>
          </p:cNvSpPr>
          <p:nvPr>
            <p:ph type="ftr" sz="quarter" idx="11"/>
          </p:nvPr>
        </p:nvSpPr>
        <p:spPr/>
        <p:txBody>
          <a:bodyPr/>
          <a:lstStyle/>
          <a:p>
            <a:r>
              <a:rPr lang="en-US" smtClean="0"/>
              <a:t>Summer 2012 -- Lecture #6</a:t>
            </a:r>
            <a:endParaRPr lang="en-US"/>
          </a:p>
        </p:txBody>
      </p:sp>
      <p:sp>
        <p:nvSpPr>
          <p:cNvPr id="4" name="Slide Number Placeholder 3"/>
          <p:cNvSpPr>
            <a:spLocks noGrp="1"/>
          </p:cNvSpPr>
          <p:nvPr>
            <p:ph type="sldNum" sz="quarter" idx="12"/>
          </p:nvPr>
        </p:nvSpPr>
        <p:spPr/>
        <p:txBody>
          <a:bodyPr/>
          <a:lstStyle/>
          <a:p>
            <a:fld id="{F4BA2A7E-5181-A840-825F-018EFA86BC7E}" type="slidenum">
              <a:rPr lang="en-US" smtClean="0"/>
              <a:pPr/>
              <a:t>4</a:t>
            </a:fld>
            <a:endParaRPr lang="en-US"/>
          </a:p>
        </p:txBody>
      </p:sp>
    </p:spTree>
    <p:extLst>
      <p:ext uri="{BB962C8B-B14F-4D97-AF65-F5344CB8AC3E}">
        <p14:creationId xmlns:p14="http://schemas.microsoft.com/office/powerpoint/2010/main" val="1324923081"/>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2163" name="Rectangle 3"/>
          <p:cNvSpPr>
            <a:spLocks noGrp="1" noChangeArrowheads="1"/>
          </p:cNvSpPr>
          <p:nvPr>
            <p:ph type="body" idx="1"/>
          </p:nvPr>
        </p:nvSpPr>
        <p:spPr>
          <a:xfrm>
            <a:off x="457200" y="1600200"/>
            <a:ext cx="8229600" cy="4937760"/>
          </a:xfrm>
        </p:spPr>
        <p:txBody>
          <a:bodyPr>
            <a:normAutofit fontScale="92500" lnSpcReduction="20000"/>
          </a:bodyPr>
          <a:lstStyle/>
          <a:p>
            <a:pPr>
              <a:lnSpc>
                <a:spcPct val="120000"/>
              </a:lnSpc>
              <a:spcBef>
                <a:spcPts val="672"/>
              </a:spcBef>
            </a:pPr>
            <a:r>
              <a:rPr lang="en-US" dirty="0" smtClean="0">
                <a:latin typeface="+mj-lt"/>
              </a:rPr>
              <a:t>These registers </a:t>
            </a:r>
            <a:r>
              <a:rPr lang="en-US" dirty="0" smtClean="0">
                <a:solidFill>
                  <a:schemeClr val="accent6"/>
                </a:solidFill>
                <a:latin typeface="+mj-lt"/>
              </a:rPr>
              <a:t>can be freely changed</a:t>
            </a:r>
            <a:r>
              <a:rPr lang="en-US" dirty="0" smtClean="0">
                <a:latin typeface="+mj-lt"/>
              </a:rPr>
              <a:t> by the </a:t>
            </a:r>
            <a:r>
              <a:rPr lang="en-US" dirty="0" err="1" smtClean="0">
                <a:latin typeface="+mj-lt"/>
              </a:rPr>
              <a:t>calle</a:t>
            </a:r>
            <a:r>
              <a:rPr lang="en-US" dirty="0" err="1" smtClean="0">
                <a:solidFill>
                  <a:schemeClr val="accent1"/>
                </a:solidFill>
                <a:latin typeface="+mj-lt"/>
              </a:rPr>
              <a:t>E</a:t>
            </a:r>
            <a:endParaRPr lang="en-US" dirty="0" smtClean="0">
              <a:solidFill>
                <a:schemeClr val="accent1"/>
              </a:solidFill>
              <a:latin typeface="+mj-lt"/>
            </a:endParaRPr>
          </a:p>
          <a:p>
            <a:pPr lvl="1">
              <a:lnSpc>
                <a:spcPct val="120000"/>
              </a:lnSpc>
              <a:spcBef>
                <a:spcPts val="672"/>
              </a:spcBef>
            </a:pPr>
            <a:r>
              <a:rPr lang="en-US" dirty="0" smtClean="0">
                <a:latin typeface="+mj-lt"/>
              </a:rPr>
              <a:t>If </a:t>
            </a:r>
            <a:r>
              <a:rPr lang="en-US" dirty="0" err="1" smtClean="0">
                <a:latin typeface="+mj-lt"/>
              </a:rPr>
              <a:t>calle</a:t>
            </a:r>
            <a:r>
              <a:rPr lang="en-US" dirty="0" err="1" smtClean="0">
                <a:solidFill>
                  <a:srgbClr val="C0504D"/>
                </a:solidFill>
                <a:latin typeface="+mj-lt"/>
              </a:rPr>
              <a:t>R</a:t>
            </a:r>
            <a:r>
              <a:rPr lang="en-US" dirty="0" smtClean="0">
                <a:latin typeface="+mj-lt"/>
              </a:rPr>
              <a:t> needs them, must save values before making procedure call</a:t>
            </a:r>
            <a:endParaRPr lang="en-US" sz="2600" dirty="0" smtClean="0">
              <a:latin typeface="Courier New" pitchFamily="49" charset="0"/>
              <a:cs typeface="Courier New" pitchFamily="49" charset="0"/>
            </a:endParaRPr>
          </a:p>
          <a:p>
            <a:pPr>
              <a:lnSpc>
                <a:spcPct val="120000"/>
              </a:lnSpc>
              <a:spcBef>
                <a:spcPts val="672"/>
              </a:spcBef>
            </a:pPr>
            <a:r>
              <a:rPr lang="en-US" dirty="0" smtClean="0">
                <a:solidFill>
                  <a:srgbClr val="FF0000"/>
                </a:solidFill>
                <a:latin typeface="Courier New" pitchFamily="-112" charset="0"/>
              </a:rPr>
              <a:t>$t0-$t9</a:t>
            </a:r>
            <a:r>
              <a:rPr lang="en-US" dirty="0" smtClean="0">
                <a:solidFill>
                  <a:srgbClr val="FF0000"/>
                </a:solidFill>
                <a:latin typeface="+mj-lt"/>
              </a:rPr>
              <a:t> </a:t>
            </a:r>
            <a:r>
              <a:rPr lang="en-US" dirty="0" smtClean="0">
                <a:latin typeface="+mj-lt"/>
              </a:rPr>
              <a:t>(</a:t>
            </a:r>
            <a:r>
              <a:rPr lang="en-US" i="1" dirty="0" smtClean="0">
                <a:latin typeface="+mj-lt"/>
              </a:rPr>
              <a:t>temporary</a:t>
            </a:r>
            <a:r>
              <a:rPr lang="en-US" dirty="0" smtClean="0">
                <a:latin typeface="+mj-lt"/>
              </a:rPr>
              <a:t> registers)</a:t>
            </a:r>
          </a:p>
          <a:p>
            <a:pPr>
              <a:lnSpc>
                <a:spcPct val="120000"/>
              </a:lnSpc>
              <a:spcBef>
                <a:spcPts val="672"/>
              </a:spcBef>
            </a:pPr>
            <a:r>
              <a:rPr lang="en-US" dirty="0" smtClean="0">
                <a:solidFill>
                  <a:srgbClr val="FF0000"/>
                </a:solidFill>
                <a:latin typeface="Courier New" pitchFamily="-112" charset="0"/>
              </a:rPr>
              <a:t>$v0-$v1</a:t>
            </a:r>
            <a:r>
              <a:rPr lang="en-US" b="1" dirty="0" smtClean="0">
                <a:latin typeface="+mj-lt"/>
              </a:rPr>
              <a:t> </a:t>
            </a:r>
            <a:r>
              <a:rPr lang="en-US" dirty="0" smtClean="0"/>
              <a:t>(return values)</a:t>
            </a:r>
          </a:p>
          <a:p>
            <a:pPr lvl="1">
              <a:lnSpc>
                <a:spcPct val="120000"/>
              </a:lnSpc>
              <a:spcBef>
                <a:spcPts val="672"/>
              </a:spcBef>
            </a:pPr>
            <a:r>
              <a:rPr lang="en-US" dirty="0" smtClean="0"/>
              <a:t>These will contain the new returned values</a:t>
            </a:r>
          </a:p>
          <a:p>
            <a:pPr>
              <a:lnSpc>
                <a:spcPct val="120000"/>
              </a:lnSpc>
              <a:spcBef>
                <a:spcPts val="672"/>
              </a:spcBef>
            </a:pPr>
            <a:r>
              <a:rPr lang="en-US" dirty="0" smtClean="0">
                <a:solidFill>
                  <a:srgbClr val="FF0000"/>
                </a:solidFill>
                <a:latin typeface="Courier New" pitchFamily="-112" charset="0"/>
              </a:rPr>
              <a:t>$a0</a:t>
            </a:r>
            <a:r>
              <a:rPr lang="en-US" dirty="0" smtClean="0">
                <a:solidFill>
                  <a:srgbClr val="FF0000"/>
                </a:solidFill>
              </a:rPr>
              <a:t>-</a:t>
            </a:r>
            <a:r>
              <a:rPr lang="en-US" dirty="0">
                <a:solidFill>
                  <a:srgbClr val="FF0000"/>
                </a:solidFill>
                <a:latin typeface="Courier New" pitchFamily="-112" charset="0"/>
              </a:rPr>
              <a:t>$</a:t>
            </a:r>
            <a:r>
              <a:rPr lang="en-US" dirty="0" smtClean="0">
                <a:solidFill>
                  <a:srgbClr val="FF0000"/>
                </a:solidFill>
                <a:latin typeface="Courier New" pitchFamily="-112" charset="0"/>
              </a:rPr>
              <a:t>a3</a:t>
            </a:r>
            <a:r>
              <a:rPr lang="en-US" dirty="0"/>
              <a:t> </a:t>
            </a:r>
            <a:r>
              <a:rPr lang="en-US" dirty="0" smtClean="0"/>
              <a:t>(return address and arguments) </a:t>
            </a:r>
          </a:p>
          <a:p>
            <a:pPr lvl="1">
              <a:lnSpc>
                <a:spcPct val="120000"/>
              </a:lnSpc>
              <a:spcBef>
                <a:spcPts val="672"/>
              </a:spcBef>
            </a:pPr>
            <a:r>
              <a:rPr lang="en-US" dirty="0" smtClean="0"/>
              <a:t>These will change if </a:t>
            </a:r>
            <a:r>
              <a:rPr lang="en-US" dirty="0" err="1" smtClean="0"/>
              <a:t>calle</a:t>
            </a:r>
            <a:r>
              <a:rPr lang="en-US" dirty="0" err="1" smtClean="0">
                <a:solidFill>
                  <a:schemeClr val="accent1"/>
                </a:solidFill>
              </a:rPr>
              <a:t>E</a:t>
            </a:r>
            <a:r>
              <a:rPr lang="en-US" dirty="0" smtClean="0"/>
              <a:t> invokes another function (nested function means </a:t>
            </a:r>
            <a:r>
              <a:rPr lang="en-US" dirty="0" err="1" smtClean="0"/>
              <a:t>calle</a:t>
            </a:r>
            <a:r>
              <a:rPr lang="en-US" dirty="0" err="1" smtClean="0">
                <a:solidFill>
                  <a:schemeClr val="accent1"/>
                </a:solidFill>
              </a:rPr>
              <a:t>E</a:t>
            </a:r>
            <a:r>
              <a:rPr lang="en-US" dirty="0" smtClean="0"/>
              <a:t> is also a </a:t>
            </a:r>
            <a:r>
              <a:rPr lang="en-US" dirty="0" err="1" smtClean="0"/>
              <a:t>calle</a:t>
            </a:r>
            <a:r>
              <a:rPr lang="en-US" dirty="0" err="1" smtClean="0">
                <a:solidFill>
                  <a:srgbClr val="C0504D"/>
                </a:solidFill>
              </a:rPr>
              <a:t>R</a:t>
            </a:r>
            <a:r>
              <a:rPr lang="en-US" dirty="0" smtClean="0"/>
              <a:t>)</a:t>
            </a:r>
            <a:endParaRPr lang="en-US" dirty="0"/>
          </a:p>
        </p:txBody>
      </p:sp>
      <p:sp>
        <p:nvSpPr>
          <p:cNvPr id="4" name="Title 3"/>
          <p:cNvSpPr>
            <a:spLocks noGrp="1"/>
          </p:cNvSpPr>
          <p:nvPr>
            <p:ph type="title"/>
          </p:nvPr>
        </p:nvSpPr>
        <p:spPr/>
        <p:txBody>
          <a:bodyPr>
            <a:normAutofit/>
          </a:bodyPr>
          <a:lstStyle/>
          <a:p>
            <a:r>
              <a:rPr lang="en-US" dirty="0" smtClean="0">
                <a:solidFill>
                  <a:schemeClr val="accent6"/>
                </a:solidFill>
              </a:rPr>
              <a:t>Volatile </a:t>
            </a:r>
            <a:r>
              <a:rPr lang="en-US" dirty="0" smtClean="0">
                <a:solidFill>
                  <a:schemeClr val="accent1"/>
                </a:solidFill>
              </a:rPr>
              <a:t>Registers</a:t>
            </a:r>
            <a:endParaRPr lang="en-US" dirty="0">
              <a:solidFill>
                <a:schemeClr val="accent1"/>
              </a:solidFill>
            </a:endParaRPr>
          </a:p>
        </p:txBody>
      </p:sp>
      <p:sp>
        <p:nvSpPr>
          <p:cNvPr id="5" name="Date Placeholder 4"/>
          <p:cNvSpPr>
            <a:spLocks noGrp="1"/>
          </p:cNvSpPr>
          <p:nvPr>
            <p:ph type="dt" sz="half" idx="10"/>
          </p:nvPr>
        </p:nvSpPr>
        <p:spPr/>
        <p:txBody>
          <a:bodyPr/>
          <a:lstStyle/>
          <a:p>
            <a:r>
              <a:rPr lang="en-US" smtClean="0"/>
              <a:t>6/26/2012</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40</a:t>
            </a:fld>
            <a:endParaRPr lang="en-US"/>
          </a:p>
        </p:txBody>
      </p:sp>
      <p:sp>
        <p:nvSpPr>
          <p:cNvPr id="7" name="Footer Placeholder 6"/>
          <p:cNvSpPr>
            <a:spLocks noGrp="1"/>
          </p:cNvSpPr>
          <p:nvPr>
            <p:ph type="ftr" sz="quarter" idx="11"/>
          </p:nvPr>
        </p:nvSpPr>
        <p:spPr/>
        <p:txBody>
          <a:bodyPr/>
          <a:lstStyle/>
          <a:p>
            <a:r>
              <a:rPr lang="en-US" smtClean="0"/>
              <a:t>Summer 2012 -- Lecture #6</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121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1216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1216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1216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121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4211" name="Rectangle 3"/>
          <p:cNvSpPr>
            <a:spLocks noGrp="1" noChangeArrowheads="1"/>
          </p:cNvSpPr>
          <p:nvPr>
            <p:ph type="body" idx="1"/>
          </p:nvPr>
        </p:nvSpPr>
        <p:spPr>
          <a:xfrm>
            <a:off x="457200" y="1600200"/>
            <a:ext cx="8229600" cy="5066434"/>
          </a:xfrm>
        </p:spPr>
        <p:txBody>
          <a:bodyPr/>
          <a:lstStyle/>
          <a:p>
            <a:r>
              <a:rPr lang="en-US" dirty="0" smtClean="0"/>
              <a:t>One more time for luck:</a:t>
            </a:r>
            <a:endParaRPr lang="en-US" dirty="0"/>
          </a:p>
          <a:p>
            <a:pPr lvl="1"/>
            <a:r>
              <a:rPr lang="en-US" dirty="0" err="1"/>
              <a:t>C</a:t>
            </a:r>
            <a:r>
              <a:rPr lang="en-US" dirty="0" err="1" smtClean="0"/>
              <a:t>alle</a:t>
            </a:r>
            <a:r>
              <a:rPr lang="en-US" dirty="0" err="1" smtClean="0">
                <a:solidFill>
                  <a:srgbClr val="C0504D"/>
                </a:solidFill>
              </a:rPr>
              <a:t>R</a:t>
            </a:r>
            <a:r>
              <a:rPr lang="en-US" dirty="0" smtClean="0"/>
              <a:t> </a:t>
            </a:r>
            <a:r>
              <a:rPr lang="en-US" dirty="0"/>
              <a:t>must save any </a:t>
            </a:r>
            <a:r>
              <a:rPr lang="en-US" dirty="0" smtClean="0">
                <a:solidFill>
                  <a:schemeClr val="accent6"/>
                </a:solidFill>
              </a:rPr>
              <a:t>volatile</a:t>
            </a:r>
            <a:r>
              <a:rPr lang="en-US" dirty="0" smtClean="0"/>
              <a:t> registers it is </a:t>
            </a:r>
            <a:r>
              <a:rPr lang="en-US" dirty="0"/>
              <a:t>using onto the stack before </a:t>
            </a:r>
            <a:r>
              <a:rPr lang="en-US" dirty="0" smtClean="0"/>
              <a:t>making a procedure call</a:t>
            </a:r>
            <a:endParaRPr lang="en-US" dirty="0">
              <a:latin typeface="+mj-lt"/>
            </a:endParaRPr>
          </a:p>
          <a:p>
            <a:pPr lvl="1"/>
            <a:r>
              <a:rPr lang="en-US" dirty="0" err="1" smtClean="0"/>
              <a:t>Calle</a:t>
            </a:r>
            <a:r>
              <a:rPr lang="en-US" dirty="0" err="1" smtClean="0">
                <a:solidFill>
                  <a:schemeClr val="accent1"/>
                </a:solidFill>
              </a:rPr>
              <a:t>E</a:t>
            </a:r>
            <a:r>
              <a:rPr lang="en-US" dirty="0" smtClean="0"/>
              <a:t> </a:t>
            </a:r>
            <a:r>
              <a:rPr lang="en-US" dirty="0"/>
              <a:t>must save any </a:t>
            </a:r>
            <a:r>
              <a:rPr lang="en-US" dirty="0" smtClean="0">
                <a:solidFill>
                  <a:schemeClr val="accent4"/>
                </a:solidFill>
              </a:rPr>
              <a:t>saved</a:t>
            </a:r>
            <a:r>
              <a:rPr lang="en-US" dirty="0" smtClean="0"/>
              <a:t> </a:t>
            </a:r>
            <a:r>
              <a:rPr lang="en-US" dirty="0"/>
              <a:t>registers it intends to use before garbling up their </a:t>
            </a:r>
            <a:r>
              <a:rPr lang="en-US" dirty="0" smtClean="0"/>
              <a:t>values</a:t>
            </a:r>
            <a:endParaRPr lang="en-US" dirty="0"/>
          </a:p>
          <a:p>
            <a:r>
              <a:rPr lang="en-US" dirty="0" smtClean="0"/>
              <a:t>Notes:</a:t>
            </a:r>
          </a:p>
          <a:p>
            <a:pPr lvl="1"/>
            <a:r>
              <a:rPr lang="en-US" dirty="0" err="1" smtClean="0"/>
              <a:t>Calle</a:t>
            </a:r>
            <a:r>
              <a:rPr lang="en-US" dirty="0" err="1" smtClean="0">
                <a:solidFill>
                  <a:srgbClr val="C0504D"/>
                </a:solidFill>
              </a:rPr>
              <a:t>R</a:t>
            </a:r>
            <a:r>
              <a:rPr lang="en-US" dirty="0" smtClean="0"/>
              <a:t> and </a:t>
            </a:r>
            <a:r>
              <a:rPr lang="en-US" dirty="0" err="1" smtClean="0"/>
              <a:t>calle</a:t>
            </a:r>
            <a:r>
              <a:rPr lang="en-US" dirty="0" err="1" smtClean="0">
                <a:solidFill>
                  <a:schemeClr val="accent1"/>
                </a:solidFill>
              </a:rPr>
              <a:t>E</a:t>
            </a:r>
            <a:r>
              <a:rPr lang="en-US" dirty="0" smtClean="0"/>
              <a:t> only need </a:t>
            </a:r>
            <a:r>
              <a:rPr lang="en-US" dirty="0"/>
              <a:t>to save </a:t>
            </a:r>
            <a:r>
              <a:rPr lang="en-US" dirty="0" smtClean="0"/>
              <a:t>the appropriate registers </a:t>
            </a:r>
            <a:r>
              <a:rPr lang="en-US" i="1" dirty="0"/>
              <a:t>they are </a:t>
            </a:r>
            <a:r>
              <a:rPr lang="en-US" i="1" dirty="0" smtClean="0"/>
              <a:t>using</a:t>
            </a:r>
            <a:r>
              <a:rPr lang="en-US" dirty="0" smtClean="0"/>
              <a:t> (not all!)</a:t>
            </a:r>
          </a:p>
          <a:p>
            <a:pPr lvl="1"/>
            <a:r>
              <a:rPr lang="en-US" dirty="0" smtClean="0"/>
              <a:t>Don’t forget to restore the values later</a:t>
            </a:r>
            <a:endParaRPr lang="en-US" dirty="0"/>
          </a:p>
        </p:txBody>
      </p:sp>
      <p:sp>
        <p:nvSpPr>
          <p:cNvPr id="4" name="Title 3"/>
          <p:cNvSpPr>
            <a:spLocks noGrp="1"/>
          </p:cNvSpPr>
          <p:nvPr>
            <p:ph type="title"/>
          </p:nvPr>
        </p:nvSpPr>
        <p:spPr/>
        <p:txBody>
          <a:bodyPr/>
          <a:lstStyle/>
          <a:p>
            <a:r>
              <a:rPr lang="en-US" dirty="0" smtClean="0">
                <a:solidFill>
                  <a:schemeClr val="accent1"/>
                </a:solidFill>
              </a:rPr>
              <a:t>Register Conventions Summary</a:t>
            </a:r>
            <a:endParaRPr lang="en-US" dirty="0">
              <a:solidFill>
                <a:schemeClr val="accent1"/>
              </a:solidFill>
            </a:endParaRPr>
          </a:p>
        </p:txBody>
      </p:sp>
      <p:sp>
        <p:nvSpPr>
          <p:cNvPr id="5" name="Date Placeholder 4"/>
          <p:cNvSpPr>
            <a:spLocks noGrp="1"/>
          </p:cNvSpPr>
          <p:nvPr>
            <p:ph type="dt" sz="half" idx="10"/>
          </p:nvPr>
        </p:nvSpPr>
        <p:spPr/>
        <p:txBody>
          <a:bodyPr/>
          <a:lstStyle/>
          <a:p>
            <a:r>
              <a:rPr lang="en-US" smtClean="0"/>
              <a:t>6/26/2012</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41</a:t>
            </a:fld>
            <a:endParaRPr lang="en-US"/>
          </a:p>
        </p:txBody>
      </p:sp>
      <p:sp>
        <p:nvSpPr>
          <p:cNvPr id="7" name="Footer Placeholder 6"/>
          <p:cNvSpPr>
            <a:spLocks noGrp="1"/>
          </p:cNvSpPr>
          <p:nvPr>
            <p:ph type="ftr" sz="quarter" idx="11"/>
          </p:nvPr>
        </p:nvSpPr>
        <p:spPr/>
        <p:txBody>
          <a:bodyPr/>
          <a:lstStyle/>
          <a:p>
            <a:r>
              <a:rPr lang="en-US" smtClean="0"/>
              <a:t>Summer 2012 -- Lecture #6</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142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142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1421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1421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142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Example: Using Saved Registers</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Autofit/>
          </a:bodyPr>
          <a:lstStyle/>
          <a:p>
            <a:pPr>
              <a:buNone/>
            </a:pPr>
            <a:r>
              <a:rPr lang="en-US" sz="1800" b="1" dirty="0" err="1" smtClean="0">
                <a:solidFill>
                  <a:schemeClr val="accent4"/>
                </a:solidFill>
                <a:latin typeface="Courier New" pitchFamily="49" charset="0"/>
                <a:cs typeface="Courier New" pitchFamily="49" charset="0"/>
              </a:rPr>
              <a:t>myFunc</a:t>
            </a:r>
            <a:r>
              <a:rPr lang="en-US" sz="1800" b="1" dirty="0" smtClean="0">
                <a:solidFill>
                  <a:schemeClr val="accent4"/>
                </a:solidFill>
                <a:latin typeface="Courier New" pitchFamily="49" charset="0"/>
                <a:cs typeface="Courier New" pitchFamily="49" charset="0"/>
              </a:rPr>
              <a:t>: </a:t>
            </a:r>
            <a:r>
              <a:rPr lang="en-US" sz="1800" b="1" dirty="0" smtClean="0">
                <a:latin typeface="Courier New" pitchFamily="49" charset="0"/>
                <a:cs typeface="Courier New" pitchFamily="49" charset="0"/>
              </a:rPr>
              <a:t># Uses $s0 and $s1</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addiu</a:t>
            </a:r>
            <a:r>
              <a:rPr lang="en-US" sz="1800" b="1" dirty="0" smtClean="0">
                <a:latin typeface="Courier New" pitchFamily="49" charset="0"/>
                <a:cs typeface="Courier New" pitchFamily="49" charset="0"/>
              </a:rPr>
              <a:t>	$sp,$sp,-12 </a:t>
            </a:r>
            <a:r>
              <a:rPr lang="en-US" sz="1800" b="1" dirty="0" smtClean="0">
                <a:solidFill>
                  <a:schemeClr val="bg1"/>
                </a:solidFill>
                <a:latin typeface="Courier New" pitchFamily="49" charset="0"/>
                <a:cs typeface="Courier New" pitchFamily="49" charset="0"/>
              </a:rPr>
              <a:t># This is the Prologue</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sw</a:t>
            </a: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ra</a:t>
            </a:r>
            <a:r>
              <a:rPr lang="en-US" sz="1800" b="1" dirty="0" smtClean="0">
                <a:latin typeface="Courier New" pitchFamily="49" charset="0"/>
                <a:cs typeface="Courier New" pitchFamily="49" charset="0"/>
              </a:rPr>
              <a:t>,8($sp)  # Save saved registers</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sw</a:t>
            </a:r>
            <a:r>
              <a:rPr lang="en-US" sz="1800" b="1" dirty="0" smtClean="0">
                <a:latin typeface="Courier New" pitchFamily="49" charset="0"/>
                <a:cs typeface="Courier New" pitchFamily="49" charset="0"/>
              </a:rPr>
              <a:t>		$s0,4($sp)</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sw</a:t>
            </a:r>
            <a:r>
              <a:rPr lang="en-US" sz="1800" b="1" dirty="0" smtClean="0">
                <a:latin typeface="Courier New" pitchFamily="49" charset="0"/>
                <a:cs typeface="Courier New" pitchFamily="49" charset="0"/>
              </a:rPr>
              <a:t>		$s1,0($sp)</a:t>
            </a:r>
          </a:p>
          <a:p>
            <a:pPr>
              <a:buNone/>
            </a:pPr>
            <a:r>
              <a:rPr lang="en-US" sz="1800" b="1" dirty="0" smtClean="0">
                <a:solidFill>
                  <a:schemeClr val="accent1"/>
                </a:solidFill>
                <a:latin typeface="Courier New" pitchFamily="49" charset="0"/>
                <a:cs typeface="Courier New" pitchFamily="49" charset="0"/>
              </a:rPr>
              <a:t>	...		            # Do stuff with $s0 and $s1</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jal</a:t>
            </a:r>
            <a:r>
              <a:rPr lang="en-US" sz="1800" b="1" dirty="0" smtClean="0">
                <a:latin typeface="Courier New" pitchFamily="49" charset="0"/>
                <a:cs typeface="Courier New" pitchFamily="49" charset="0"/>
              </a:rPr>
              <a:t> 		</a:t>
            </a:r>
            <a:r>
              <a:rPr lang="en-US" sz="1800" b="1" dirty="0" smtClean="0">
                <a:solidFill>
                  <a:schemeClr val="accent6"/>
                </a:solidFill>
                <a:latin typeface="Courier New" pitchFamily="49" charset="0"/>
                <a:cs typeface="Courier New" pitchFamily="49" charset="0"/>
              </a:rPr>
              <a:t>func1</a:t>
            </a:r>
            <a:r>
              <a:rPr lang="en-US" sz="1800" b="1" dirty="0" smtClean="0">
                <a:latin typeface="Courier New" pitchFamily="49" charset="0"/>
                <a:cs typeface="Courier New" pitchFamily="49" charset="0"/>
              </a:rPr>
              <a:t>       # $s0 and $s1 unchanged by </a:t>
            </a:r>
          </a:p>
          <a:p>
            <a:pPr>
              <a:buNone/>
            </a:pPr>
            <a:r>
              <a:rPr lang="en-US" sz="1800" b="1" dirty="0" smtClean="0">
                <a:latin typeface="Courier New" pitchFamily="49" charset="0"/>
                <a:cs typeface="Courier New" pitchFamily="49" charset="0"/>
              </a:rPr>
              <a:t>	</a:t>
            </a:r>
            <a:r>
              <a:rPr lang="en-US" sz="1800" b="1" dirty="0" smtClean="0">
                <a:solidFill>
                  <a:schemeClr val="accent1"/>
                </a:solidFill>
                <a:latin typeface="Courier New" pitchFamily="49" charset="0"/>
                <a:cs typeface="Courier New" pitchFamily="49" charset="0"/>
              </a:rPr>
              <a:t>...</a:t>
            </a:r>
            <a:r>
              <a:rPr lang="en-US" sz="1800" b="1" dirty="0" smtClean="0">
                <a:latin typeface="Courier New" pitchFamily="49" charset="0"/>
                <a:cs typeface="Courier New" pitchFamily="49" charset="0"/>
              </a:rPr>
              <a:t>		            #   function calls, so can keep</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jal</a:t>
            </a:r>
            <a:r>
              <a:rPr lang="en-US" sz="1800" b="1" dirty="0" smtClean="0">
                <a:latin typeface="Courier New" pitchFamily="49" charset="0"/>
                <a:cs typeface="Courier New" pitchFamily="49" charset="0"/>
              </a:rPr>
              <a:t> 		</a:t>
            </a:r>
            <a:r>
              <a:rPr lang="en-US" sz="1800" b="1" dirty="0" smtClean="0">
                <a:solidFill>
                  <a:schemeClr val="accent6"/>
                </a:solidFill>
                <a:latin typeface="Courier New" pitchFamily="49" charset="0"/>
                <a:cs typeface="Courier New" pitchFamily="49" charset="0"/>
              </a:rPr>
              <a:t>func2</a:t>
            </a:r>
            <a:r>
              <a:rPr lang="en-US" sz="1800" b="1" dirty="0" smtClean="0">
                <a:latin typeface="Courier New" pitchFamily="49" charset="0"/>
                <a:cs typeface="Courier New" pitchFamily="49" charset="0"/>
              </a:rPr>
              <a:t>       #   using them normally</a:t>
            </a:r>
          </a:p>
          <a:p>
            <a:pPr>
              <a:buNone/>
            </a:pPr>
            <a:r>
              <a:rPr lang="en-US" sz="1800" b="1" dirty="0" smtClean="0">
                <a:solidFill>
                  <a:schemeClr val="accent1"/>
                </a:solidFill>
                <a:latin typeface="Courier New" pitchFamily="49" charset="0"/>
                <a:cs typeface="Courier New" pitchFamily="49" charset="0"/>
              </a:rPr>
              <a:t>	...		            # Do stuff with $s0 and $s1</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lw</a:t>
            </a:r>
            <a:r>
              <a:rPr lang="en-US" sz="1800" b="1" dirty="0" smtClean="0">
                <a:latin typeface="Courier New" pitchFamily="49" charset="0"/>
                <a:cs typeface="Courier New" pitchFamily="49" charset="0"/>
              </a:rPr>
              <a:t>		$s1,0($sp)  </a:t>
            </a:r>
            <a:r>
              <a:rPr lang="en-US" sz="1800" b="1" dirty="0" smtClean="0">
                <a:solidFill>
                  <a:schemeClr val="bg1"/>
                </a:solidFill>
                <a:latin typeface="Courier New" pitchFamily="49" charset="0"/>
                <a:cs typeface="Courier New" pitchFamily="49" charset="0"/>
              </a:rPr>
              <a:t># This is the Epilogue</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lw</a:t>
            </a:r>
            <a:r>
              <a:rPr lang="en-US" sz="1800" b="1" dirty="0" smtClean="0">
                <a:latin typeface="Courier New" pitchFamily="49" charset="0"/>
                <a:cs typeface="Courier New" pitchFamily="49" charset="0"/>
              </a:rPr>
              <a:t>		$s0,4($sp)  # Restore saved registers</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lw</a:t>
            </a: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ra</a:t>
            </a:r>
            <a:r>
              <a:rPr lang="en-US" sz="1800" b="1" dirty="0" smtClean="0">
                <a:latin typeface="Courier New" pitchFamily="49" charset="0"/>
                <a:cs typeface="Courier New" pitchFamily="49" charset="0"/>
              </a:rPr>
              <a:t>,8($sp)</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addiu</a:t>
            </a:r>
            <a:r>
              <a:rPr lang="en-US" sz="1800" b="1" dirty="0" smtClean="0">
                <a:latin typeface="Courier New" pitchFamily="49" charset="0"/>
                <a:cs typeface="Courier New" pitchFamily="49" charset="0"/>
              </a:rPr>
              <a:t>	$sp,$sp,12</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jr</a:t>
            </a: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ra</a:t>
            </a:r>
            <a:r>
              <a:rPr lang="en-US" sz="1800" b="1" dirty="0" smtClean="0">
                <a:latin typeface="Courier New" pitchFamily="49" charset="0"/>
                <a:cs typeface="Courier New" pitchFamily="49" charset="0"/>
              </a:rPr>
              <a:t>         # return</a:t>
            </a:r>
          </a:p>
        </p:txBody>
      </p:sp>
      <p:sp>
        <p:nvSpPr>
          <p:cNvPr id="4" name="Date Placeholder 3"/>
          <p:cNvSpPr>
            <a:spLocks noGrp="1"/>
          </p:cNvSpPr>
          <p:nvPr>
            <p:ph type="dt" sz="half" idx="10"/>
          </p:nvPr>
        </p:nvSpPr>
        <p:spPr/>
        <p:txBody>
          <a:bodyPr/>
          <a:lstStyle/>
          <a:p>
            <a:r>
              <a:rPr lang="en-US" smtClean="0"/>
              <a:t>6/26/2012</a:t>
            </a:r>
            <a:endParaRPr lang="en-US" dirty="0"/>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42</a:t>
            </a:fld>
            <a:endParaRPr lang="en-US"/>
          </a:p>
        </p:txBody>
      </p:sp>
      <p:sp>
        <p:nvSpPr>
          <p:cNvPr id="7" name="TextBox 6"/>
          <p:cNvSpPr txBox="1"/>
          <p:nvPr/>
        </p:nvSpPr>
        <p:spPr>
          <a:xfrm>
            <a:off x="3929741" y="1926771"/>
            <a:ext cx="3217547" cy="369332"/>
          </a:xfrm>
          <a:prstGeom prst="rect">
            <a:avLst/>
          </a:prstGeom>
          <a:noFill/>
        </p:spPr>
        <p:txBody>
          <a:bodyPr wrap="none" rtlCol="0">
            <a:spAutoFit/>
          </a:bodyPr>
          <a:lstStyle/>
          <a:p>
            <a:r>
              <a:rPr lang="en-US" b="1" dirty="0" smtClean="0">
                <a:latin typeface="Courier New" pitchFamily="49" charset="0"/>
                <a:cs typeface="Courier New" pitchFamily="49" charset="0"/>
              </a:rPr>
              <a:t># This is </a:t>
            </a:r>
            <a:r>
              <a:rPr lang="en-US" b="1" dirty="0" smtClean="0">
                <a:solidFill>
                  <a:schemeClr val="accent2"/>
                </a:solidFill>
                <a:latin typeface="Courier New" pitchFamily="49" charset="0"/>
                <a:cs typeface="Courier New" pitchFamily="49" charset="0"/>
              </a:rPr>
              <a:t>the</a:t>
            </a:r>
            <a:r>
              <a:rPr lang="en-US" b="1" dirty="0" smtClean="0">
                <a:latin typeface="Courier New" pitchFamily="49" charset="0"/>
                <a:cs typeface="Courier New" pitchFamily="49" charset="0"/>
              </a:rPr>
              <a:t> </a:t>
            </a:r>
            <a:r>
              <a:rPr lang="en-US" b="1" dirty="0" smtClean="0">
                <a:solidFill>
                  <a:schemeClr val="accent2"/>
                </a:solidFill>
                <a:latin typeface="Courier New" pitchFamily="49" charset="0"/>
                <a:cs typeface="Courier New" pitchFamily="49" charset="0"/>
              </a:rPr>
              <a:t>Prologue</a:t>
            </a:r>
            <a:endParaRPr lang="en-US" b="1" dirty="0">
              <a:solidFill>
                <a:schemeClr val="accent2"/>
              </a:solidFill>
              <a:latin typeface="Courier New" pitchFamily="49" charset="0"/>
              <a:cs typeface="Courier New" pitchFamily="49" charset="0"/>
            </a:endParaRPr>
          </a:p>
        </p:txBody>
      </p:sp>
      <p:sp>
        <p:nvSpPr>
          <p:cNvPr id="8" name="TextBox 7"/>
          <p:cNvSpPr txBox="1"/>
          <p:nvPr/>
        </p:nvSpPr>
        <p:spPr>
          <a:xfrm>
            <a:off x="3922306" y="4885820"/>
            <a:ext cx="3217547" cy="369332"/>
          </a:xfrm>
          <a:prstGeom prst="rect">
            <a:avLst/>
          </a:prstGeom>
          <a:noFill/>
        </p:spPr>
        <p:txBody>
          <a:bodyPr wrap="none" rtlCol="0">
            <a:spAutoFit/>
          </a:bodyPr>
          <a:lstStyle/>
          <a:p>
            <a:r>
              <a:rPr lang="en-US" b="1" dirty="0" smtClean="0">
                <a:latin typeface="Courier New" pitchFamily="49" charset="0"/>
                <a:cs typeface="Courier New" pitchFamily="49" charset="0"/>
              </a:rPr>
              <a:t># This is </a:t>
            </a:r>
            <a:r>
              <a:rPr lang="en-US" b="1" dirty="0" smtClean="0">
                <a:solidFill>
                  <a:schemeClr val="accent2"/>
                </a:solidFill>
                <a:latin typeface="Courier New" pitchFamily="49" charset="0"/>
                <a:cs typeface="Courier New" pitchFamily="49" charset="0"/>
              </a:rPr>
              <a:t>the Epilogue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Example: Using Volatile Registers</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pPr>
              <a:buNone/>
            </a:pPr>
            <a:r>
              <a:rPr lang="en-US" sz="1800" b="1" dirty="0" err="1" smtClean="0">
                <a:solidFill>
                  <a:schemeClr val="accent4"/>
                </a:solidFill>
                <a:latin typeface="Courier New" pitchFamily="49" charset="0"/>
                <a:cs typeface="Courier New" pitchFamily="49" charset="0"/>
              </a:rPr>
              <a:t>myFunc</a:t>
            </a:r>
            <a:r>
              <a:rPr lang="en-US" sz="1800" b="1" dirty="0" smtClean="0">
                <a:solidFill>
                  <a:schemeClr val="accent4"/>
                </a:solidFill>
                <a:latin typeface="Courier New" pitchFamily="49" charset="0"/>
                <a:cs typeface="Courier New" pitchFamily="49" charset="0"/>
              </a:rPr>
              <a:t>:</a:t>
            </a:r>
            <a:r>
              <a:rPr lang="en-US" sz="1800" b="1" dirty="0" smtClean="0">
                <a:latin typeface="Courier New" pitchFamily="49" charset="0"/>
                <a:cs typeface="Courier New" pitchFamily="49" charset="0"/>
              </a:rPr>
              <a:t> # Uses $t0</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addiu</a:t>
            </a:r>
            <a:r>
              <a:rPr lang="en-US" sz="1800" b="1" dirty="0" smtClean="0">
                <a:latin typeface="Courier New" pitchFamily="49" charset="0"/>
                <a:cs typeface="Courier New" pitchFamily="49" charset="0"/>
              </a:rPr>
              <a:t>	$sp,$sp,-4</a:t>
            </a:r>
          </a:p>
          <a:p>
            <a:pPr>
              <a:buNone/>
            </a:pPr>
            <a:r>
              <a:rPr lang="en-US" sz="1800" b="1" dirty="0" smtClean="0">
                <a:latin typeface="Courier New" pitchFamily="49" charset="0"/>
                <a:cs typeface="Courier New" pitchFamily="49" charset="0"/>
              </a:rPr>
              <a:t>	sw		$ra,0($sp)  # Save saved registers</a:t>
            </a:r>
          </a:p>
          <a:p>
            <a:pPr>
              <a:buNone/>
            </a:pPr>
            <a:r>
              <a:rPr lang="en-US" sz="1800" b="1" dirty="0" smtClean="0">
                <a:solidFill>
                  <a:schemeClr val="accent1"/>
                </a:solidFill>
                <a:latin typeface="Courier New" pitchFamily="49" charset="0"/>
                <a:cs typeface="Courier New" pitchFamily="49" charset="0"/>
              </a:rPr>
              <a:t>	...		            # Do stuff with $t0</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addiu</a:t>
            </a:r>
            <a:r>
              <a:rPr lang="en-US" sz="1800" b="1" dirty="0" smtClean="0">
                <a:latin typeface="Courier New" pitchFamily="49" charset="0"/>
                <a:cs typeface="Courier New" pitchFamily="49" charset="0"/>
              </a:rPr>
              <a:t>	$sp,$sp,-4  # Save volatile registers</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sw</a:t>
            </a:r>
            <a:r>
              <a:rPr lang="en-US" sz="1800" b="1" dirty="0" smtClean="0">
                <a:latin typeface="Courier New" pitchFamily="49" charset="0"/>
                <a:cs typeface="Courier New" pitchFamily="49" charset="0"/>
              </a:rPr>
              <a:t>		$t0,0($sp)  #   before calling a function</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jal</a:t>
            </a:r>
            <a:r>
              <a:rPr lang="en-US" sz="1800" b="1" dirty="0" smtClean="0">
                <a:latin typeface="Courier New" pitchFamily="49" charset="0"/>
                <a:cs typeface="Courier New" pitchFamily="49" charset="0"/>
              </a:rPr>
              <a:t> 		</a:t>
            </a:r>
            <a:r>
              <a:rPr lang="en-US" sz="1800" b="1" dirty="0" smtClean="0">
                <a:solidFill>
                  <a:schemeClr val="accent6"/>
                </a:solidFill>
                <a:latin typeface="Courier New" pitchFamily="49" charset="0"/>
                <a:cs typeface="Courier New" pitchFamily="49" charset="0"/>
              </a:rPr>
              <a:t>func1</a:t>
            </a:r>
            <a:r>
              <a:rPr lang="en-US" sz="1800" b="1" dirty="0" smtClean="0">
                <a:latin typeface="Courier New" pitchFamily="49" charset="0"/>
                <a:cs typeface="Courier New" pitchFamily="49" charset="0"/>
              </a:rPr>
              <a:t>       # Function may change $t0</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lw</a:t>
            </a:r>
            <a:r>
              <a:rPr lang="en-US" sz="1800" b="1" dirty="0" smtClean="0">
                <a:latin typeface="Courier New" pitchFamily="49" charset="0"/>
                <a:cs typeface="Courier New" pitchFamily="49" charset="0"/>
              </a:rPr>
              <a:t>		$t0,0($sp)  # Restore volatile registers</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addiu</a:t>
            </a:r>
            <a:r>
              <a:rPr lang="en-US" sz="1800" b="1" dirty="0" smtClean="0">
                <a:latin typeface="Courier New" pitchFamily="49" charset="0"/>
                <a:cs typeface="Courier New" pitchFamily="49" charset="0"/>
              </a:rPr>
              <a:t>	$sp,$sp,4   #   before you use them again</a:t>
            </a:r>
          </a:p>
          <a:p>
            <a:pPr>
              <a:buNone/>
            </a:pPr>
            <a:r>
              <a:rPr lang="en-US" sz="1800" b="1" dirty="0" smtClean="0">
                <a:solidFill>
                  <a:schemeClr val="accent1"/>
                </a:solidFill>
                <a:latin typeface="Courier New" pitchFamily="49" charset="0"/>
                <a:cs typeface="Courier New" pitchFamily="49" charset="0"/>
              </a:rPr>
              <a:t>	...		            # Do stuff with $t0</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lw</a:t>
            </a:r>
            <a:r>
              <a:rPr lang="en-US" sz="1800" b="1" dirty="0" smtClean="0">
                <a:latin typeface="Courier New" pitchFamily="49" charset="0"/>
                <a:cs typeface="Courier New" pitchFamily="49" charset="0"/>
              </a:rPr>
              <a:t>		$ra,0($sp)</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addiu</a:t>
            </a:r>
            <a:r>
              <a:rPr lang="en-US" sz="1800" b="1" dirty="0" smtClean="0">
                <a:latin typeface="Courier New" pitchFamily="49" charset="0"/>
                <a:cs typeface="Courier New" pitchFamily="49" charset="0"/>
              </a:rPr>
              <a:t>	$sp,$sp,4   # Restore saved registers</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jr</a:t>
            </a: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ra</a:t>
            </a:r>
            <a:r>
              <a:rPr lang="en-US" sz="1800" b="1" dirty="0" smtClean="0">
                <a:latin typeface="Courier New" pitchFamily="49" charset="0"/>
                <a:cs typeface="Courier New" pitchFamily="49" charset="0"/>
              </a:rPr>
              <a:t>         # return</a:t>
            </a: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43</a:t>
            </a:fld>
            <a:endParaRPr lang="en-US"/>
          </a:p>
        </p:txBody>
      </p:sp>
      <p:sp>
        <p:nvSpPr>
          <p:cNvPr id="7" name="TextBox 6"/>
          <p:cNvSpPr txBox="1"/>
          <p:nvPr/>
        </p:nvSpPr>
        <p:spPr>
          <a:xfrm>
            <a:off x="3929741" y="1926771"/>
            <a:ext cx="3217547" cy="369332"/>
          </a:xfrm>
          <a:prstGeom prst="rect">
            <a:avLst/>
          </a:prstGeom>
          <a:noFill/>
        </p:spPr>
        <p:txBody>
          <a:bodyPr wrap="none" rtlCol="0">
            <a:spAutoFit/>
          </a:bodyPr>
          <a:lstStyle/>
          <a:p>
            <a:r>
              <a:rPr lang="en-US" b="1" dirty="0" smtClean="0">
                <a:latin typeface="Courier New" pitchFamily="49" charset="0"/>
                <a:cs typeface="Courier New" pitchFamily="49" charset="0"/>
              </a:rPr>
              <a:t># This is </a:t>
            </a:r>
            <a:r>
              <a:rPr lang="en-US" b="1" dirty="0" smtClean="0">
                <a:solidFill>
                  <a:schemeClr val="accent2"/>
                </a:solidFill>
                <a:latin typeface="Courier New" pitchFamily="49" charset="0"/>
                <a:cs typeface="Courier New" pitchFamily="49" charset="0"/>
              </a:rPr>
              <a:t>the</a:t>
            </a:r>
            <a:r>
              <a:rPr lang="en-US" b="1" dirty="0" smtClean="0">
                <a:latin typeface="Courier New" pitchFamily="49" charset="0"/>
                <a:cs typeface="Courier New" pitchFamily="49" charset="0"/>
              </a:rPr>
              <a:t> </a:t>
            </a:r>
            <a:r>
              <a:rPr lang="en-US" b="1" dirty="0" smtClean="0">
                <a:solidFill>
                  <a:schemeClr val="accent2"/>
                </a:solidFill>
                <a:latin typeface="Courier New" pitchFamily="49" charset="0"/>
                <a:cs typeface="Courier New" pitchFamily="49" charset="0"/>
              </a:rPr>
              <a:t>Prologue</a:t>
            </a:r>
            <a:endParaRPr lang="en-US" b="1" dirty="0">
              <a:solidFill>
                <a:schemeClr val="accent2"/>
              </a:solidFill>
              <a:latin typeface="Courier New" pitchFamily="49" charset="0"/>
              <a:cs typeface="Courier New" pitchFamily="49" charset="0"/>
            </a:endParaRPr>
          </a:p>
        </p:txBody>
      </p:sp>
      <p:sp>
        <p:nvSpPr>
          <p:cNvPr id="8" name="TextBox 7"/>
          <p:cNvSpPr txBox="1"/>
          <p:nvPr/>
        </p:nvSpPr>
        <p:spPr>
          <a:xfrm>
            <a:off x="3922306" y="4885820"/>
            <a:ext cx="3217547" cy="369332"/>
          </a:xfrm>
          <a:prstGeom prst="rect">
            <a:avLst/>
          </a:prstGeom>
          <a:noFill/>
        </p:spPr>
        <p:txBody>
          <a:bodyPr wrap="none" rtlCol="0">
            <a:spAutoFit/>
          </a:bodyPr>
          <a:lstStyle/>
          <a:p>
            <a:r>
              <a:rPr lang="en-US" b="1" dirty="0" smtClean="0">
                <a:latin typeface="Courier New" pitchFamily="49" charset="0"/>
                <a:cs typeface="Courier New" pitchFamily="49" charset="0"/>
              </a:rPr>
              <a:t># This is </a:t>
            </a:r>
            <a:r>
              <a:rPr lang="en-US" b="1" dirty="0" smtClean="0">
                <a:solidFill>
                  <a:schemeClr val="accent2"/>
                </a:solidFill>
                <a:latin typeface="Courier New" pitchFamily="49" charset="0"/>
                <a:cs typeface="Courier New" pitchFamily="49" charset="0"/>
              </a:rPr>
              <a:t>the Epilogue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Choosing Your Registers</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fontScale="92500" lnSpcReduction="10000"/>
          </a:bodyPr>
          <a:lstStyle/>
          <a:p>
            <a:r>
              <a:rPr lang="en-US" dirty="0" smtClean="0"/>
              <a:t>Minimize register footprint</a:t>
            </a:r>
          </a:p>
          <a:p>
            <a:pPr lvl="1"/>
            <a:r>
              <a:rPr lang="en-US" dirty="0" smtClean="0"/>
              <a:t>Optimize to reduce number of registers you need to save by choosing which registers to use in a function</a:t>
            </a:r>
          </a:p>
          <a:p>
            <a:pPr lvl="1"/>
            <a:r>
              <a:rPr lang="en-US" dirty="0" smtClean="0"/>
              <a:t>Only save when you absolutely have to</a:t>
            </a:r>
          </a:p>
          <a:p>
            <a:r>
              <a:rPr lang="en-US" dirty="0" smtClean="0"/>
              <a:t>Function does NOT call another function</a:t>
            </a:r>
          </a:p>
          <a:p>
            <a:pPr lvl="1"/>
            <a:r>
              <a:rPr lang="en-US" dirty="0" smtClean="0"/>
              <a:t>Use only </a:t>
            </a:r>
            <a:r>
              <a:rPr lang="en-US" sz="2600" dirty="0" smtClean="0">
                <a:latin typeface="Courier New" pitchFamily="49" charset="0"/>
                <a:cs typeface="Courier New" pitchFamily="49" charset="0"/>
              </a:rPr>
              <a:t>$t0-$t9</a:t>
            </a:r>
            <a:r>
              <a:rPr lang="en-US" dirty="0" smtClean="0"/>
              <a:t> and there is nothing to save!</a:t>
            </a:r>
          </a:p>
          <a:p>
            <a:r>
              <a:rPr lang="en-US" dirty="0" smtClean="0"/>
              <a:t>Function calls other function(s)</a:t>
            </a:r>
          </a:p>
          <a:p>
            <a:pPr lvl="1"/>
            <a:r>
              <a:rPr lang="en-US" dirty="0" smtClean="0"/>
              <a:t>Values you need throughout go in </a:t>
            </a:r>
            <a:r>
              <a:rPr lang="en-US" sz="2600" dirty="0" smtClean="0">
                <a:latin typeface="Courier New" pitchFamily="49" charset="0"/>
                <a:cs typeface="Courier New" pitchFamily="49" charset="0"/>
              </a:rPr>
              <a:t>$s0-$s7</a:t>
            </a:r>
            <a:r>
              <a:rPr lang="en-US" dirty="0" smtClean="0"/>
              <a:t>, others go in </a:t>
            </a:r>
            <a:r>
              <a:rPr lang="en-US" sz="2600" dirty="0" smtClean="0">
                <a:latin typeface="Courier New" pitchFamily="49" charset="0"/>
                <a:cs typeface="Courier New" pitchFamily="49" charset="0"/>
              </a:rPr>
              <a:t>$t0-$t9</a:t>
            </a:r>
          </a:p>
          <a:p>
            <a:pPr lvl="1"/>
            <a:r>
              <a:rPr lang="en-US" dirty="0" smtClean="0"/>
              <a:t>At each function call, check number arguments and return values for whether you or not you need to save</a:t>
            </a: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3"/>
          <p:cNvSpPr txBox="1">
            <a:spLocks noChangeArrowheads="1"/>
          </p:cNvSpPr>
          <p:nvPr/>
        </p:nvSpPr>
        <p:spPr bwMode="auto">
          <a:xfrm>
            <a:off x="1371600" y="3240088"/>
            <a:ext cx="6705600" cy="523220"/>
          </a:xfrm>
          <a:prstGeom prst="rect">
            <a:avLst/>
          </a:prstGeom>
          <a:noFill/>
          <a:ln w="9525">
            <a:noFill/>
            <a:miter lim="800000"/>
            <a:headEnd/>
            <a:tailEnd/>
          </a:ln>
        </p:spPr>
        <p:txBody>
          <a:bodyPr>
            <a:prstTxWarp prst="textNoShape">
              <a:avLst/>
            </a:prstTxWarp>
            <a:spAutoFit/>
          </a:bodyPr>
          <a:lstStyle/>
          <a:p>
            <a:r>
              <a:rPr lang="en-US" sz="2800" dirty="0" err="1" smtClean="0">
                <a:solidFill>
                  <a:srgbClr val="408000"/>
                </a:solidFill>
                <a:latin typeface="Courier New" pitchFamily="49" charset="0"/>
                <a:cs typeface="Courier New" pitchFamily="49" charset="0"/>
              </a:rPr>
              <a:t>jal</a:t>
            </a:r>
            <a:r>
              <a:rPr lang="en-US" sz="2800" dirty="0" smtClean="0">
                <a:solidFill>
                  <a:srgbClr val="408000"/>
                </a:solidFill>
                <a:latin typeface="+mj-lt"/>
                <a:cs typeface="Courier"/>
              </a:rPr>
              <a:t> saves </a:t>
            </a:r>
            <a:r>
              <a:rPr lang="en-US" sz="2800" dirty="0" smtClean="0">
                <a:solidFill>
                  <a:srgbClr val="408000"/>
                </a:solidFill>
                <a:latin typeface="Courier New" pitchFamily="49" charset="0"/>
                <a:cs typeface="Courier New" pitchFamily="49" charset="0"/>
              </a:rPr>
              <a:t>PC+1</a:t>
            </a:r>
            <a:r>
              <a:rPr lang="en-US" sz="2800" dirty="0" smtClean="0">
                <a:solidFill>
                  <a:srgbClr val="408000"/>
                </a:solidFill>
                <a:latin typeface="+mj-lt"/>
                <a:cs typeface="Courier"/>
              </a:rPr>
              <a:t> in </a:t>
            </a:r>
            <a:r>
              <a:rPr lang="en-US" sz="2800" dirty="0" smtClean="0">
                <a:solidFill>
                  <a:srgbClr val="408000"/>
                </a:solidFill>
                <a:latin typeface="Courier New" pitchFamily="49" charset="0"/>
                <a:cs typeface="Courier New" pitchFamily="49" charset="0"/>
              </a:rPr>
              <a:t>$</a:t>
            </a:r>
            <a:r>
              <a:rPr lang="en-US" sz="2800" dirty="0" err="1" smtClean="0">
                <a:solidFill>
                  <a:srgbClr val="408000"/>
                </a:solidFill>
                <a:latin typeface="Courier New" pitchFamily="49" charset="0"/>
                <a:cs typeface="Courier New" pitchFamily="49" charset="0"/>
              </a:rPr>
              <a:t>ra</a:t>
            </a:r>
            <a:endParaRPr lang="en-US" sz="2800" dirty="0" smtClean="0">
              <a:solidFill>
                <a:srgbClr val="408000"/>
              </a:solidFill>
              <a:latin typeface="Courier New" pitchFamily="49" charset="0"/>
              <a:cs typeface="Courier New" pitchFamily="49" charset="0"/>
            </a:endParaRPr>
          </a:p>
        </p:txBody>
      </p:sp>
      <p:sp>
        <p:nvSpPr>
          <p:cNvPr id="53251" name="TextBox 4"/>
          <p:cNvSpPr txBox="1">
            <a:spLocks noChangeArrowheads="1"/>
          </p:cNvSpPr>
          <p:nvPr/>
        </p:nvSpPr>
        <p:spPr bwMode="auto">
          <a:xfrm>
            <a:off x="1371600" y="4154488"/>
            <a:ext cx="6705600" cy="954107"/>
          </a:xfrm>
          <a:prstGeom prst="rect">
            <a:avLst/>
          </a:prstGeom>
          <a:noFill/>
          <a:ln w="9525">
            <a:noFill/>
            <a:miter lim="800000"/>
            <a:headEnd/>
            <a:tailEnd/>
          </a:ln>
        </p:spPr>
        <p:txBody>
          <a:bodyPr>
            <a:prstTxWarp prst="textNoShape">
              <a:avLst/>
            </a:prstTxWarp>
            <a:spAutoFit/>
          </a:bodyPr>
          <a:lstStyle/>
          <a:p>
            <a:r>
              <a:rPr lang="en-US" sz="2800" dirty="0" smtClean="0">
                <a:solidFill>
                  <a:srgbClr val="FF66A0"/>
                </a:solidFill>
                <a:latin typeface="+mj-lt"/>
                <a:cs typeface="Courier"/>
              </a:rPr>
              <a:t>The </a:t>
            </a:r>
            <a:r>
              <a:rPr lang="en-US" sz="2800" dirty="0" err="1" smtClean="0">
                <a:solidFill>
                  <a:srgbClr val="FF66A0"/>
                </a:solidFill>
                <a:latin typeface="+mj-lt"/>
                <a:cs typeface="Courier"/>
              </a:rPr>
              <a:t>callee</a:t>
            </a:r>
            <a:r>
              <a:rPr lang="en-US" sz="2800" dirty="0" smtClean="0">
                <a:solidFill>
                  <a:srgbClr val="FF66A0"/>
                </a:solidFill>
                <a:latin typeface="+mj-lt"/>
                <a:cs typeface="Courier"/>
              </a:rPr>
              <a:t> can use temporary registers (</a:t>
            </a:r>
            <a:r>
              <a:rPr lang="en-US" sz="2800" dirty="0" smtClean="0">
                <a:solidFill>
                  <a:srgbClr val="FF66A0"/>
                </a:solidFill>
                <a:latin typeface="Courier New" pitchFamily="49" charset="0"/>
                <a:cs typeface="Courier New" pitchFamily="49" charset="0"/>
              </a:rPr>
              <a:t>$</a:t>
            </a:r>
            <a:r>
              <a:rPr lang="en-US" sz="2800" dirty="0" err="1" smtClean="0">
                <a:solidFill>
                  <a:srgbClr val="FF66A0"/>
                </a:solidFill>
                <a:latin typeface="Courier New" pitchFamily="49" charset="0"/>
                <a:cs typeface="Courier New" pitchFamily="49" charset="0"/>
              </a:rPr>
              <a:t>t</a:t>
            </a:r>
            <a:r>
              <a:rPr lang="en-US" sz="2800" i="1" dirty="0" err="1" smtClean="0">
                <a:solidFill>
                  <a:srgbClr val="FF66A0"/>
                </a:solidFill>
                <a:latin typeface="+mj-lt"/>
                <a:cs typeface="Courier"/>
              </a:rPr>
              <a:t>i</a:t>
            </a:r>
            <a:r>
              <a:rPr lang="en-US" sz="2800" dirty="0" smtClean="0">
                <a:solidFill>
                  <a:srgbClr val="FF66A0"/>
                </a:solidFill>
                <a:latin typeface="+mj-lt"/>
                <a:cs typeface="Courier"/>
              </a:rPr>
              <a:t>) without saving and restoring them</a:t>
            </a:r>
            <a:endParaRPr lang="en-US" sz="2800" dirty="0" smtClean="0">
              <a:solidFill>
                <a:srgbClr val="FF66A0"/>
              </a:solidFill>
              <a:latin typeface="Courier"/>
              <a:cs typeface="Courier"/>
            </a:endParaRPr>
          </a:p>
        </p:txBody>
      </p:sp>
      <p:sp>
        <p:nvSpPr>
          <p:cNvPr id="53252" name="TextBox 5"/>
          <p:cNvSpPr txBox="1">
            <a:spLocks noChangeArrowheads="1"/>
          </p:cNvSpPr>
          <p:nvPr/>
        </p:nvSpPr>
        <p:spPr bwMode="auto">
          <a:xfrm>
            <a:off x="1371600" y="5068888"/>
            <a:ext cx="6705600" cy="954107"/>
          </a:xfrm>
          <a:prstGeom prst="rect">
            <a:avLst/>
          </a:prstGeom>
          <a:noFill/>
          <a:ln w="9525">
            <a:noFill/>
            <a:miter lim="800000"/>
            <a:headEnd/>
            <a:tailEnd/>
          </a:ln>
        </p:spPr>
        <p:txBody>
          <a:bodyPr>
            <a:prstTxWarp prst="textNoShape">
              <a:avLst/>
            </a:prstTxWarp>
            <a:spAutoFit/>
          </a:bodyPr>
          <a:lstStyle/>
          <a:p>
            <a:r>
              <a:rPr lang="en-US" sz="2800" b="1" dirty="0" smtClean="0">
                <a:ln>
                  <a:solidFill>
                    <a:schemeClr val="tx1"/>
                  </a:solidFill>
                </a:ln>
                <a:solidFill>
                  <a:srgbClr val="FFE860"/>
                </a:solidFill>
                <a:latin typeface="+mj-lt"/>
                <a:cs typeface="Courier"/>
              </a:rPr>
              <a:t>The caller can rely on save registers (</a:t>
            </a:r>
            <a:r>
              <a:rPr lang="en-US" sz="2800" b="1" dirty="0" smtClean="0">
                <a:ln>
                  <a:solidFill>
                    <a:schemeClr val="tx1"/>
                  </a:solidFill>
                </a:ln>
                <a:solidFill>
                  <a:srgbClr val="FFE860"/>
                </a:solidFill>
                <a:latin typeface="Courier New" pitchFamily="49" charset="0"/>
                <a:cs typeface="Courier New" pitchFamily="49" charset="0"/>
              </a:rPr>
              <a:t>$</a:t>
            </a:r>
            <a:r>
              <a:rPr lang="en-US" sz="2800" b="1" dirty="0" err="1" smtClean="0">
                <a:ln>
                  <a:solidFill>
                    <a:schemeClr val="tx1"/>
                  </a:solidFill>
                </a:ln>
                <a:solidFill>
                  <a:srgbClr val="FFE860"/>
                </a:solidFill>
                <a:latin typeface="Courier New" pitchFamily="49" charset="0"/>
                <a:cs typeface="Courier New" pitchFamily="49" charset="0"/>
              </a:rPr>
              <a:t>s</a:t>
            </a:r>
            <a:r>
              <a:rPr lang="en-US" sz="2800" b="1" i="1" dirty="0" err="1" smtClean="0">
                <a:ln>
                  <a:solidFill>
                    <a:schemeClr val="tx1"/>
                  </a:solidFill>
                </a:ln>
                <a:solidFill>
                  <a:srgbClr val="FFE860"/>
                </a:solidFill>
                <a:latin typeface="+mj-lt"/>
                <a:cs typeface="Courier"/>
              </a:rPr>
              <a:t>i</a:t>
            </a:r>
            <a:r>
              <a:rPr lang="en-US" sz="2800" b="1" dirty="0" smtClean="0">
                <a:ln>
                  <a:solidFill>
                    <a:schemeClr val="tx1"/>
                  </a:solidFill>
                </a:ln>
                <a:solidFill>
                  <a:srgbClr val="FFE860"/>
                </a:solidFill>
                <a:latin typeface="+mj-lt"/>
                <a:cs typeface="Courier"/>
              </a:rPr>
              <a:t>) without fear of </a:t>
            </a:r>
            <a:r>
              <a:rPr lang="en-US" sz="2800" b="1" dirty="0" err="1" smtClean="0">
                <a:ln>
                  <a:solidFill>
                    <a:schemeClr val="tx1"/>
                  </a:solidFill>
                </a:ln>
                <a:solidFill>
                  <a:srgbClr val="FFE860"/>
                </a:solidFill>
                <a:latin typeface="+mj-lt"/>
                <a:cs typeface="Courier"/>
              </a:rPr>
              <a:t>callee</a:t>
            </a:r>
            <a:r>
              <a:rPr lang="en-US" sz="2800" b="1" dirty="0" smtClean="0">
                <a:ln>
                  <a:solidFill>
                    <a:schemeClr val="tx1"/>
                  </a:solidFill>
                </a:ln>
                <a:solidFill>
                  <a:srgbClr val="FFE860"/>
                </a:solidFill>
                <a:latin typeface="+mj-lt"/>
                <a:cs typeface="Courier"/>
              </a:rPr>
              <a:t> changing them </a:t>
            </a:r>
          </a:p>
        </p:txBody>
      </p:sp>
      <p:grpSp>
        <p:nvGrpSpPr>
          <p:cNvPr id="2" name="Group 10"/>
          <p:cNvGrpSpPr>
            <a:grpSpLocks/>
          </p:cNvGrpSpPr>
          <p:nvPr/>
        </p:nvGrpSpPr>
        <p:grpSpPr bwMode="auto">
          <a:xfrm>
            <a:off x="960438" y="2325688"/>
            <a:ext cx="7116762" cy="954107"/>
            <a:chOff x="960651" y="1743728"/>
            <a:chExt cx="7116549" cy="715593"/>
          </a:xfrm>
        </p:grpSpPr>
        <p:sp>
          <p:nvSpPr>
            <p:cNvPr id="53259" name="TextBox 2"/>
            <p:cNvSpPr txBox="1">
              <a:spLocks noChangeArrowheads="1"/>
            </p:cNvSpPr>
            <p:nvPr/>
          </p:nvSpPr>
          <p:spPr bwMode="auto">
            <a:xfrm>
              <a:off x="1371600" y="1743728"/>
              <a:ext cx="6705600" cy="715593"/>
            </a:xfrm>
            <a:prstGeom prst="rect">
              <a:avLst/>
            </a:prstGeom>
            <a:noFill/>
            <a:ln w="9525">
              <a:noFill/>
              <a:miter lim="800000"/>
              <a:headEnd/>
              <a:tailEnd/>
            </a:ln>
          </p:spPr>
          <p:txBody>
            <a:bodyPr>
              <a:prstTxWarp prst="textNoShape">
                <a:avLst/>
              </a:prstTxWarp>
              <a:spAutoFit/>
            </a:bodyPr>
            <a:lstStyle/>
            <a:p>
              <a:r>
                <a:rPr lang="en-US" sz="2800" dirty="0" smtClean="0">
                  <a:solidFill>
                    <a:srgbClr val="FF8000"/>
                  </a:solidFill>
                  <a:latin typeface="+mj-lt"/>
                  <a:cs typeface="Courier"/>
                </a:rPr>
                <a:t>MIPS uses </a:t>
              </a:r>
              <a:r>
                <a:rPr lang="en-US" sz="2800" dirty="0" err="1" smtClean="0">
                  <a:solidFill>
                    <a:srgbClr val="FF8000"/>
                  </a:solidFill>
                  <a:latin typeface="Courier New" pitchFamily="49" charset="0"/>
                  <a:cs typeface="Courier New" pitchFamily="49" charset="0"/>
                </a:rPr>
                <a:t>jal</a:t>
              </a:r>
              <a:r>
                <a:rPr lang="en-US" sz="2800" dirty="0" smtClean="0">
                  <a:solidFill>
                    <a:srgbClr val="FF8000"/>
                  </a:solidFill>
                  <a:latin typeface="+mj-lt"/>
                  <a:cs typeface="Courier"/>
                </a:rPr>
                <a:t> to invoke a function and</a:t>
              </a:r>
              <a:br>
                <a:rPr lang="en-US" sz="2800" dirty="0" smtClean="0">
                  <a:solidFill>
                    <a:srgbClr val="FF8000"/>
                  </a:solidFill>
                  <a:latin typeface="+mj-lt"/>
                  <a:cs typeface="Courier"/>
                </a:rPr>
              </a:br>
              <a:r>
                <a:rPr lang="en-US" sz="2800" dirty="0" err="1" smtClean="0">
                  <a:solidFill>
                    <a:srgbClr val="FF8000"/>
                  </a:solidFill>
                  <a:latin typeface="Courier New" pitchFamily="49" charset="0"/>
                  <a:cs typeface="Courier New" pitchFamily="49" charset="0"/>
                </a:rPr>
                <a:t>jr</a:t>
              </a:r>
              <a:r>
                <a:rPr lang="en-US" sz="2800" dirty="0" smtClean="0">
                  <a:solidFill>
                    <a:srgbClr val="FF8000"/>
                  </a:solidFill>
                  <a:latin typeface="+mj-lt"/>
                  <a:cs typeface="Courier"/>
                </a:rPr>
                <a:t> to return from a function </a:t>
              </a:r>
              <a:endParaRPr lang="en-US" sz="2800" dirty="0">
                <a:solidFill>
                  <a:srgbClr val="FF8000"/>
                </a:solidFill>
                <a:latin typeface="+mj-lt"/>
              </a:endParaRPr>
            </a:p>
          </p:txBody>
        </p:sp>
        <p:sp>
          <p:nvSpPr>
            <p:cNvPr id="53260" name="Rectangle 6"/>
            <p:cNvSpPr>
              <a:spLocks noChangeArrowheads="1"/>
            </p:cNvSpPr>
            <p:nvPr/>
          </p:nvSpPr>
          <p:spPr bwMode="auto">
            <a:xfrm>
              <a:off x="960651" y="1809750"/>
              <a:ext cx="415498" cy="276999"/>
            </a:xfrm>
            <a:prstGeom prst="rect">
              <a:avLst/>
            </a:prstGeom>
            <a:noFill/>
            <a:ln w="9525">
              <a:noFill/>
              <a:miter lim="800000"/>
              <a:headEnd/>
              <a:tailEnd/>
            </a:ln>
          </p:spPr>
          <p:txBody>
            <a:bodyPr wrap="none">
              <a:prstTxWarp prst="textNoShape">
                <a:avLst/>
              </a:prstTxWarp>
              <a:spAutoFit/>
            </a:bodyPr>
            <a:lstStyle/>
            <a:p>
              <a:r>
                <a:rPr lang="en-US" dirty="0">
                  <a:latin typeface="ＭＳ ゴシック" pitchFamily="1" charset="-128"/>
                  <a:ea typeface="ＭＳ ゴシック" pitchFamily="1" charset="-128"/>
                  <a:cs typeface="ＭＳ ゴシック" pitchFamily="1" charset="-128"/>
                </a:rPr>
                <a:t>☐</a:t>
              </a:r>
              <a:endParaRPr lang="en-US" dirty="0"/>
            </a:p>
          </p:txBody>
        </p:sp>
      </p:grpSp>
      <p:sp>
        <p:nvSpPr>
          <p:cNvPr id="53254" name="Rectangle 7"/>
          <p:cNvSpPr>
            <a:spLocks noChangeArrowheads="1"/>
          </p:cNvSpPr>
          <p:nvPr/>
        </p:nvSpPr>
        <p:spPr bwMode="auto">
          <a:xfrm>
            <a:off x="960438" y="3343275"/>
            <a:ext cx="415925" cy="369888"/>
          </a:xfrm>
          <a:prstGeom prst="rect">
            <a:avLst/>
          </a:prstGeom>
          <a:noFill/>
          <a:ln w="9525">
            <a:noFill/>
            <a:miter lim="800000"/>
            <a:headEnd/>
            <a:tailEnd/>
          </a:ln>
        </p:spPr>
        <p:txBody>
          <a:bodyPr wrap="none">
            <a:prstTxWarp prst="textNoShape">
              <a:avLst/>
            </a:prstTxWarp>
            <a:spAutoFit/>
          </a:bodyPr>
          <a:lstStyle/>
          <a:p>
            <a:r>
              <a:rPr lang="en-US">
                <a:latin typeface="ＭＳ ゴシック" pitchFamily="1" charset="-128"/>
                <a:ea typeface="ＭＳ ゴシック" pitchFamily="1" charset="-128"/>
                <a:cs typeface="ＭＳ ゴシック" pitchFamily="1" charset="-128"/>
              </a:rPr>
              <a:t>☐</a:t>
            </a:r>
            <a:endParaRPr lang="en-US"/>
          </a:p>
        </p:txBody>
      </p:sp>
      <p:sp>
        <p:nvSpPr>
          <p:cNvPr id="53255" name="Rectangle 8"/>
          <p:cNvSpPr>
            <a:spLocks noChangeArrowheads="1"/>
          </p:cNvSpPr>
          <p:nvPr/>
        </p:nvSpPr>
        <p:spPr bwMode="auto">
          <a:xfrm>
            <a:off x="960438" y="4257675"/>
            <a:ext cx="415925" cy="369888"/>
          </a:xfrm>
          <a:prstGeom prst="rect">
            <a:avLst/>
          </a:prstGeom>
          <a:noFill/>
          <a:ln w="9525">
            <a:noFill/>
            <a:miter lim="800000"/>
            <a:headEnd/>
            <a:tailEnd/>
          </a:ln>
        </p:spPr>
        <p:txBody>
          <a:bodyPr wrap="none">
            <a:prstTxWarp prst="textNoShape">
              <a:avLst/>
            </a:prstTxWarp>
            <a:spAutoFit/>
          </a:bodyPr>
          <a:lstStyle/>
          <a:p>
            <a:r>
              <a:rPr lang="en-US">
                <a:latin typeface="ＭＳ ゴシック" pitchFamily="1" charset="-128"/>
                <a:ea typeface="ＭＳ ゴシック" pitchFamily="1" charset="-128"/>
                <a:cs typeface="ＭＳ ゴシック" pitchFamily="1" charset="-128"/>
              </a:rPr>
              <a:t>☐</a:t>
            </a:r>
            <a:endParaRPr lang="en-US"/>
          </a:p>
        </p:txBody>
      </p:sp>
      <p:sp>
        <p:nvSpPr>
          <p:cNvPr id="53256" name="Rectangle 9"/>
          <p:cNvSpPr>
            <a:spLocks noChangeArrowheads="1"/>
          </p:cNvSpPr>
          <p:nvPr/>
        </p:nvSpPr>
        <p:spPr bwMode="auto">
          <a:xfrm>
            <a:off x="947738" y="5156200"/>
            <a:ext cx="415925" cy="368300"/>
          </a:xfrm>
          <a:prstGeom prst="rect">
            <a:avLst/>
          </a:prstGeom>
          <a:noFill/>
          <a:ln w="9525">
            <a:noFill/>
            <a:miter lim="800000"/>
            <a:headEnd/>
            <a:tailEnd/>
          </a:ln>
        </p:spPr>
        <p:txBody>
          <a:bodyPr wrap="none">
            <a:prstTxWarp prst="textNoShape">
              <a:avLst/>
            </a:prstTxWarp>
            <a:spAutoFit/>
          </a:bodyPr>
          <a:lstStyle/>
          <a:p>
            <a:r>
              <a:rPr lang="en-US">
                <a:latin typeface="ＭＳ ゴシック" pitchFamily="1" charset="-128"/>
                <a:ea typeface="ＭＳ ゴシック" pitchFamily="1" charset="-128"/>
                <a:cs typeface="ＭＳ ゴシック" pitchFamily="1" charset="-128"/>
              </a:rPr>
              <a:t>☐</a:t>
            </a:r>
            <a:endParaRPr lang="en-US"/>
          </a:p>
        </p:txBody>
      </p:sp>
      <p:sp>
        <p:nvSpPr>
          <p:cNvPr id="53257" name="Slide Number Placeholder 11"/>
          <p:cNvSpPr>
            <a:spLocks noGrp="1"/>
          </p:cNvSpPr>
          <p:nvPr>
            <p:ph type="sldNum" sz="quarter" idx="10"/>
          </p:nvPr>
        </p:nvSpPr>
        <p:spPr>
          <a:noFill/>
        </p:spPr>
        <p:txBody>
          <a:bodyPr/>
          <a:lstStyle/>
          <a:p>
            <a:fld id="{318A5DC7-8BDF-994F-9CC6-B289B75E5426}" type="slidenum">
              <a:rPr lang="en-US" smtClean="0"/>
              <a:pPr/>
              <a:t>45</a:t>
            </a:fld>
            <a:endParaRPr lang="en-US" dirty="0" smtClean="0"/>
          </a:p>
        </p:txBody>
      </p:sp>
      <p:sp>
        <p:nvSpPr>
          <p:cNvPr id="53258" name="TextBox 12"/>
          <p:cNvSpPr txBox="1">
            <a:spLocks noChangeArrowheads="1"/>
          </p:cNvSpPr>
          <p:nvPr/>
        </p:nvSpPr>
        <p:spPr bwMode="auto">
          <a:xfrm>
            <a:off x="685800" y="482600"/>
            <a:ext cx="7315200" cy="954107"/>
          </a:xfrm>
          <a:prstGeom prst="rect">
            <a:avLst/>
          </a:prstGeom>
          <a:noFill/>
          <a:ln w="9525">
            <a:noFill/>
            <a:miter lim="800000"/>
            <a:headEnd/>
            <a:tailEnd/>
          </a:ln>
        </p:spPr>
        <p:txBody>
          <a:bodyPr>
            <a:prstTxWarp prst="textNoShape">
              <a:avLst/>
            </a:prstTxWarp>
            <a:spAutoFit/>
          </a:bodyPr>
          <a:lstStyle/>
          <a:p>
            <a:r>
              <a:rPr lang="en-US" sz="2800" b="1" dirty="0" smtClean="0"/>
              <a:t>Question:</a:t>
            </a:r>
            <a:r>
              <a:rPr lang="en-US" sz="2800" dirty="0" smtClean="0"/>
              <a:t>  Which statement below is FALSE?</a:t>
            </a:r>
          </a:p>
        </p:txBody>
      </p:sp>
      <p:sp>
        <p:nvSpPr>
          <p:cNvPr id="13" name="Rectangle 12"/>
          <p:cNvSpPr/>
          <p:nvPr/>
        </p:nvSpPr>
        <p:spPr>
          <a:xfrm>
            <a:off x="914400" y="3291840"/>
            <a:ext cx="7315200" cy="8229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783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accent1"/>
                </a:solidFill>
              </a:rPr>
              <a:t>Summary (1/2)</a:t>
            </a:r>
            <a:endParaRPr lang="en-US" dirty="0">
              <a:solidFill>
                <a:schemeClr val="accent1"/>
              </a:solidFill>
            </a:endParaRPr>
          </a:p>
        </p:txBody>
      </p:sp>
      <p:sp>
        <p:nvSpPr>
          <p:cNvPr id="7" name="Content Placeholder 6"/>
          <p:cNvSpPr>
            <a:spLocks noGrp="1"/>
          </p:cNvSpPr>
          <p:nvPr>
            <p:ph idx="1"/>
          </p:nvPr>
        </p:nvSpPr>
        <p:spPr>
          <a:xfrm>
            <a:off x="457200" y="1600200"/>
            <a:ext cx="8229600" cy="4937760"/>
          </a:xfrm>
        </p:spPr>
        <p:txBody>
          <a:bodyPr>
            <a:normAutofit/>
          </a:bodyPr>
          <a:lstStyle/>
          <a:p>
            <a:r>
              <a:rPr lang="en-US" dirty="0" smtClean="0"/>
              <a:t>Inequalities done using </a:t>
            </a:r>
            <a:r>
              <a:rPr lang="en-US" sz="3000" dirty="0" err="1" smtClean="0">
                <a:latin typeface="Courier New" pitchFamily="49" charset="0"/>
                <a:cs typeface="Courier New" pitchFamily="49" charset="0"/>
              </a:rPr>
              <a:t>slt</a:t>
            </a:r>
            <a:r>
              <a:rPr lang="en-US" dirty="0" smtClean="0"/>
              <a:t> and allow us to implement the rest of control flow</a:t>
            </a:r>
          </a:p>
          <a:p>
            <a:r>
              <a:rPr lang="en-US" dirty="0" smtClean="0"/>
              <a:t>Pseudo-instructions make code more readable</a:t>
            </a:r>
          </a:p>
          <a:p>
            <a:pPr lvl="1"/>
            <a:r>
              <a:rPr lang="en-US" dirty="0" smtClean="0"/>
              <a:t>Count as MAL, later translated into TAL</a:t>
            </a:r>
          </a:p>
          <a:p>
            <a:r>
              <a:rPr lang="en-US" dirty="0" smtClean="0"/>
              <a:t>MIPS function implementation:</a:t>
            </a:r>
          </a:p>
          <a:p>
            <a:pPr lvl="1"/>
            <a:r>
              <a:rPr lang="en-US" dirty="0"/>
              <a:t>Jump and link (</a:t>
            </a:r>
            <a:r>
              <a:rPr lang="en-US" dirty="0" err="1">
                <a:solidFill>
                  <a:srgbClr val="000000"/>
                </a:solidFill>
                <a:latin typeface="Courier New"/>
                <a:cs typeface="Courier New"/>
              </a:rPr>
              <a:t>jal</a:t>
            </a:r>
            <a:r>
              <a:rPr lang="en-US" dirty="0"/>
              <a:t>) invokes, jump register </a:t>
            </a:r>
            <a:r>
              <a:rPr lang="en-US" dirty="0" smtClean="0"/>
              <a:t/>
            </a:r>
            <a:br>
              <a:rPr lang="en-US" dirty="0" smtClean="0"/>
            </a:br>
            <a:r>
              <a:rPr lang="en-US" dirty="0" smtClean="0"/>
              <a:t>(</a:t>
            </a:r>
            <a:r>
              <a:rPr lang="en-US" dirty="0" err="1">
                <a:solidFill>
                  <a:srgbClr val="000000"/>
                </a:solidFill>
                <a:latin typeface="Courier New"/>
                <a:cs typeface="Courier New"/>
              </a:rPr>
              <a:t>jr</a:t>
            </a:r>
            <a:r>
              <a:rPr lang="en-US" dirty="0">
                <a:solidFill>
                  <a:srgbClr val="000000"/>
                </a:solidFill>
                <a:latin typeface="Courier New"/>
                <a:cs typeface="Courier New"/>
              </a:rPr>
              <a:t> $</a:t>
            </a:r>
            <a:r>
              <a:rPr lang="en-US" dirty="0" err="1">
                <a:solidFill>
                  <a:srgbClr val="000000"/>
                </a:solidFill>
                <a:latin typeface="Courier New"/>
                <a:cs typeface="Courier New"/>
              </a:rPr>
              <a:t>ra</a:t>
            </a:r>
            <a:r>
              <a:rPr lang="en-US" dirty="0"/>
              <a:t>) returns</a:t>
            </a:r>
          </a:p>
          <a:p>
            <a:pPr lvl="1"/>
            <a:r>
              <a:rPr lang="en-US" dirty="0"/>
              <a:t>Registers </a:t>
            </a:r>
            <a:r>
              <a:rPr lang="en-US" dirty="0">
                <a:solidFill>
                  <a:srgbClr val="000000"/>
                </a:solidFill>
                <a:latin typeface="Courier New"/>
                <a:cs typeface="Courier New"/>
              </a:rPr>
              <a:t>$a0-$a3</a:t>
            </a:r>
            <a:r>
              <a:rPr lang="en-US" dirty="0">
                <a:solidFill>
                  <a:srgbClr val="000000"/>
                </a:solidFill>
                <a:cs typeface="Courier New"/>
              </a:rPr>
              <a:t> </a:t>
            </a:r>
            <a:r>
              <a:rPr lang="en-US" dirty="0"/>
              <a:t>for arguments, </a:t>
            </a:r>
            <a:r>
              <a:rPr lang="en-US" dirty="0">
                <a:solidFill>
                  <a:srgbClr val="000000"/>
                </a:solidFill>
                <a:latin typeface="Courier New"/>
                <a:cs typeface="Courier New"/>
              </a:rPr>
              <a:t>$v0-$v1</a:t>
            </a:r>
            <a:r>
              <a:rPr lang="en-US" dirty="0">
                <a:solidFill>
                  <a:srgbClr val="000000"/>
                </a:solidFill>
                <a:cs typeface="Courier New"/>
              </a:rPr>
              <a:t> </a:t>
            </a:r>
            <a:r>
              <a:rPr lang="en-US" dirty="0"/>
              <a:t>for return values</a:t>
            </a:r>
          </a:p>
          <a:p>
            <a:pPr lvl="1"/>
            <a:endParaRPr lang="en-US" dirty="0"/>
          </a:p>
        </p:txBody>
      </p:sp>
      <p:sp>
        <p:nvSpPr>
          <p:cNvPr id="3" name="Date Placeholder 2"/>
          <p:cNvSpPr>
            <a:spLocks noGrp="1"/>
          </p:cNvSpPr>
          <p:nvPr>
            <p:ph type="dt" sz="half" idx="10"/>
          </p:nvPr>
        </p:nvSpPr>
        <p:spPr/>
        <p:txBody>
          <a:bodyPr/>
          <a:lstStyle/>
          <a:p>
            <a:r>
              <a:rPr lang="en-US" smtClean="0"/>
              <a:t>6/26/2012</a:t>
            </a:r>
            <a:endParaRPr lang="en-US"/>
          </a:p>
        </p:txBody>
      </p:sp>
      <p:sp>
        <p:nvSpPr>
          <p:cNvPr id="4" name="Footer Placeholder 3"/>
          <p:cNvSpPr>
            <a:spLocks noGrp="1"/>
          </p:cNvSpPr>
          <p:nvPr>
            <p:ph type="ftr" sz="quarter" idx="11"/>
          </p:nvPr>
        </p:nvSpPr>
        <p:spPr/>
        <p:txBody>
          <a:bodyPr/>
          <a:lstStyle/>
          <a:p>
            <a:r>
              <a:rPr lang="en-US" smtClean="0"/>
              <a:t>Summer 2012 -- Lecture #6</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46</a:t>
            </a:fld>
            <a:endParaRPr 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accent1"/>
                </a:solidFill>
              </a:rPr>
              <a:t>Summary (2/2)</a:t>
            </a:r>
            <a:endParaRPr lang="en-US" dirty="0">
              <a:solidFill>
                <a:schemeClr val="accent1"/>
              </a:solidFill>
            </a:endParaRPr>
          </a:p>
        </p:txBody>
      </p:sp>
      <p:sp>
        <p:nvSpPr>
          <p:cNvPr id="7" name="Content Placeholder 6"/>
          <p:cNvSpPr>
            <a:spLocks noGrp="1"/>
          </p:cNvSpPr>
          <p:nvPr>
            <p:ph idx="1"/>
          </p:nvPr>
        </p:nvSpPr>
        <p:spPr>
          <a:xfrm>
            <a:off x="457200" y="1600200"/>
            <a:ext cx="8229600" cy="4937760"/>
          </a:xfrm>
        </p:spPr>
        <p:txBody>
          <a:bodyPr>
            <a:normAutofit/>
          </a:bodyPr>
          <a:lstStyle/>
          <a:p>
            <a:r>
              <a:rPr lang="en-US" dirty="0" smtClean="0"/>
              <a:t>Register conventions preserves values of registers between function calls</a:t>
            </a:r>
          </a:p>
          <a:p>
            <a:pPr lvl="1"/>
            <a:r>
              <a:rPr lang="en-US" dirty="0" smtClean="0"/>
              <a:t>Different responsibilities for </a:t>
            </a:r>
            <a:r>
              <a:rPr lang="en-US" dirty="0" err="1" smtClean="0"/>
              <a:t>calle</a:t>
            </a:r>
            <a:r>
              <a:rPr lang="en-US" dirty="0" err="1" smtClean="0">
                <a:solidFill>
                  <a:srgbClr val="C0504D"/>
                </a:solidFill>
              </a:rPr>
              <a:t>R</a:t>
            </a:r>
            <a:r>
              <a:rPr lang="en-US" dirty="0" smtClean="0"/>
              <a:t> and </a:t>
            </a:r>
            <a:r>
              <a:rPr lang="en-US" dirty="0" err="1" smtClean="0"/>
              <a:t>calle</a:t>
            </a:r>
            <a:r>
              <a:rPr lang="en-US" dirty="0" err="1" smtClean="0">
                <a:solidFill>
                  <a:schemeClr val="accent1"/>
                </a:solidFill>
              </a:rPr>
              <a:t>E</a:t>
            </a:r>
            <a:endParaRPr lang="en-US" dirty="0" smtClean="0">
              <a:solidFill>
                <a:schemeClr val="accent1"/>
              </a:solidFill>
            </a:endParaRPr>
          </a:p>
          <a:p>
            <a:pPr lvl="1"/>
            <a:r>
              <a:rPr lang="en-US" dirty="0" smtClean="0"/>
              <a:t>Registers classified as </a:t>
            </a:r>
            <a:r>
              <a:rPr lang="en-US" dirty="0" smtClean="0">
                <a:solidFill>
                  <a:schemeClr val="accent4"/>
                </a:solidFill>
              </a:rPr>
              <a:t>saved</a:t>
            </a:r>
            <a:r>
              <a:rPr lang="en-US" dirty="0" smtClean="0"/>
              <a:t> and </a:t>
            </a:r>
            <a:r>
              <a:rPr lang="en-US" dirty="0" smtClean="0">
                <a:solidFill>
                  <a:schemeClr val="accent6"/>
                </a:solidFill>
              </a:rPr>
              <a:t>volatile</a:t>
            </a:r>
          </a:p>
          <a:p>
            <a:r>
              <a:rPr lang="en-US" dirty="0" smtClean="0"/>
              <a:t>Use the Stack for spilling registers, saving return address, and local variables</a:t>
            </a:r>
          </a:p>
          <a:p>
            <a:endParaRPr lang="en-US" dirty="0" smtClean="0"/>
          </a:p>
        </p:txBody>
      </p:sp>
      <p:sp>
        <p:nvSpPr>
          <p:cNvPr id="3" name="Date Placeholder 2"/>
          <p:cNvSpPr>
            <a:spLocks noGrp="1"/>
          </p:cNvSpPr>
          <p:nvPr>
            <p:ph type="dt" sz="half" idx="10"/>
          </p:nvPr>
        </p:nvSpPr>
        <p:spPr/>
        <p:txBody>
          <a:bodyPr/>
          <a:lstStyle/>
          <a:p>
            <a:r>
              <a:rPr lang="en-US" smtClean="0"/>
              <a:t>6/26/2012</a:t>
            </a:r>
            <a:endParaRPr lang="en-US"/>
          </a:p>
        </p:txBody>
      </p:sp>
      <p:sp>
        <p:nvSpPr>
          <p:cNvPr id="4" name="Footer Placeholder 3"/>
          <p:cNvSpPr>
            <a:spLocks noGrp="1"/>
          </p:cNvSpPr>
          <p:nvPr>
            <p:ph type="ftr" sz="quarter" idx="11"/>
          </p:nvPr>
        </p:nvSpPr>
        <p:spPr/>
        <p:txBody>
          <a:bodyPr/>
          <a:lstStyle/>
          <a:p>
            <a:r>
              <a:rPr lang="en-US" smtClean="0"/>
              <a:t>Summer 2012 -- Lecture #6</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47</a:t>
            </a:fld>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3120"/>
            <a:ext cx="8229600" cy="4114800"/>
          </a:xfrm>
        </p:spPr>
        <p:txBody>
          <a:bodyPr/>
          <a:lstStyle/>
          <a:p>
            <a:pPr marL="0" indent="0">
              <a:buNone/>
            </a:pPr>
            <a:r>
              <a:rPr lang="en-US" dirty="0" smtClean="0">
                <a:solidFill>
                  <a:srgbClr val="FF0000"/>
                </a:solidFill>
              </a:rPr>
              <a:t>You are responsible for the material contained on the following slides</a:t>
            </a:r>
            <a:r>
              <a:rPr lang="en-US" dirty="0" smtClean="0"/>
              <a:t>, though we may not have enough time to get to them in lecture.</a:t>
            </a:r>
          </a:p>
          <a:p>
            <a:pPr marL="0" indent="0">
              <a:buNone/>
            </a:pPr>
            <a:r>
              <a:rPr lang="en-US" dirty="0" smtClean="0"/>
              <a:t>They have been prepared in a way that should be easily readable and the material will be touched upon in the following lecture.</a:t>
            </a:r>
            <a:endParaRPr lang="en-US" dirty="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48</a:t>
            </a:fld>
            <a:endParaRPr lang="en-US"/>
          </a:p>
        </p:txBody>
      </p:sp>
      <p:sp>
        <p:nvSpPr>
          <p:cNvPr id="7" name="Rectangle 6"/>
          <p:cNvSpPr/>
          <p:nvPr/>
        </p:nvSpPr>
        <p:spPr>
          <a:xfrm>
            <a:off x="0" y="457200"/>
            <a:ext cx="9144000" cy="1828800"/>
          </a:xfrm>
          <a:prstGeom prst="rect">
            <a:avLst/>
          </a:prstGeom>
          <a:noFill/>
        </p:spPr>
        <p:txBody>
          <a:bodyPr wrap="none" lIns="91440" tIns="45720" rIns="91440" bIns="45720">
            <a:spAutoFit/>
          </a:bodyPr>
          <a:lstStyle/>
          <a:p>
            <a:pPr algn="ctr"/>
            <a:r>
              <a:rPr lang="en-US" sz="108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BONUS SLIDES</a:t>
            </a:r>
            <a:endParaRPr lang="en-US" sz="10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16848730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dirty="0" smtClean="0">
                <a:solidFill>
                  <a:schemeClr val="bg1">
                    <a:lumMod val="65000"/>
                  </a:schemeClr>
                </a:solidFill>
              </a:rPr>
              <a:t>Inequalities</a:t>
            </a:r>
          </a:p>
          <a:p>
            <a:r>
              <a:rPr lang="en-US" dirty="0" smtClean="0">
                <a:solidFill>
                  <a:schemeClr val="bg1">
                    <a:lumMod val="65000"/>
                  </a:schemeClr>
                </a:solidFill>
              </a:rPr>
              <a:t>Pseudo-Instructions</a:t>
            </a:r>
          </a:p>
          <a:p>
            <a:r>
              <a:rPr lang="en-US" dirty="0" err="1" smtClean="0">
                <a:solidFill>
                  <a:schemeClr val="bg1">
                    <a:lumMod val="65000"/>
                  </a:schemeClr>
                </a:solidFill>
              </a:rPr>
              <a:t>Administrivia</a:t>
            </a:r>
            <a:endParaRPr lang="en-US" dirty="0" smtClean="0">
              <a:solidFill>
                <a:schemeClr val="bg1">
                  <a:lumMod val="65000"/>
                </a:schemeClr>
              </a:solidFill>
            </a:endParaRPr>
          </a:p>
          <a:p>
            <a:r>
              <a:rPr lang="en-US" dirty="0" smtClean="0">
                <a:solidFill>
                  <a:schemeClr val="bg1">
                    <a:lumMod val="65000"/>
                  </a:schemeClr>
                </a:solidFill>
              </a:rPr>
              <a:t>Implementing Functions in MIPS</a:t>
            </a:r>
          </a:p>
          <a:p>
            <a:r>
              <a:rPr lang="en-US" dirty="0" smtClean="0">
                <a:solidFill>
                  <a:schemeClr val="bg1">
                    <a:lumMod val="65000"/>
                  </a:schemeClr>
                </a:solidFill>
              </a:rPr>
              <a:t>Function Calling Conventions</a:t>
            </a:r>
          </a:p>
          <a:p>
            <a:r>
              <a:rPr lang="en-US" dirty="0">
                <a:solidFill>
                  <a:srgbClr val="FF0000"/>
                </a:solidFill>
              </a:rPr>
              <a:t>Bonus:  Remaining </a:t>
            </a:r>
            <a:r>
              <a:rPr lang="en-US" dirty="0" smtClean="0">
                <a:solidFill>
                  <a:srgbClr val="FF0000"/>
                </a:solidFill>
              </a:rPr>
              <a:t>Registers</a:t>
            </a:r>
          </a:p>
          <a:p>
            <a:r>
              <a:rPr lang="en-US" dirty="0" smtClean="0">
                <a:solidFill>
                  <a:schemeClr val="bg1">
                    <a:lumMod val="65000"/>
                  </a:schemeClr>
                </a:solidFill>
              </a:rPr>
              <a:t>Bonus:  Memory Address Convention</a:t>
            </a:r>
            <a:endParaRPr lang="en-US" dirty="0">
              <a:solidFill>
                <a:srgbClr val="FF0000"/>
              </a:solidFill>
            </a:endParaRPr>
          </a:p>
          <a:p>
            <a:r>
              <a:rPr lang="en-US" dirty="0">
                <a:solidFill>
                  <a:schemeClr val="bg1">
                    <a:lumMod val="65000"/>
                  </a:schemeClr>
                </a:solidFill>
              </a:rPr>
              <a:t>Bonus:  Register Convention Analogy</a:t>
            </a:r>
          </a:p>
          <a:p>
            <a:endParaRPr lang="en-US" dirty="0" smtClean="0">
              <a:solidFill>
                <a:srgbClr val="FF0000"/>
              </a:solidFill>
            </a:endParaRP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49</a:t>
            </a:fld>
            <a:endParaRPr lang="en-US"/>
          </a:p>
        </p:txBody>
      </p:sp>
    </p:spTree>
    <p:extLst>
      <p:ext uri="{BB962C8B-B14F-4D97-AF65-F5344CB8AC3E}">
        <p14:creationId xmlns:p14="http://schemas.microsoft.com/office/powerpoint/2010/main" val="272543872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99"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5365" y="4076992"/>
            <a:ext cx="2184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04" name="Picture 2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77674" y="5264442"/>
            <a:ext cx="24257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675" name="Rectangle 5"/>
          <p:cNvSpPr>
            <a:spLocks noGrp="1" noChangeArrowheads="1"/>
          </p:cNvSpPr>
          <p:nvPr>
            <p:ph type="title"/>
          </p:nvPr>
        </p:nvSpPr>
        <p:spPr>
          <a:xfrm>
            <a:off x="0" y="274638"/>
            <a:ext cx="9144000" cy="1143000"/>
          </a:xfrm>
          <a:noFill/>
        </p:spPr>
        <p:txBody>
          <a:bodyPr>
            <a:normAutofit fontScale="90000"/>
          </a:bodyPr>
          <a:lstStyle/>
          <a:p>
            <a:pPr>
              <a:lnSpc>
                <a:spcPct val="80000"/>
              </a:lnSpc>
            </a:pPr>
            <a:r>
              <a:rPr lang="en-US" dirty="0" smtClean="0">
                <a:solidFill>
                  <a:schemeClr val="accent1"/>
                </a:solidFill>
              </a:rPr>
              <a:t>Great Idea #1: Levels </a:t>
            </a:r>
            <a:r>
              <a:rPr lang="en-US" dirty="0">
                <a:solidFill>
                  <a:schemeClr val="accent1"/>
                </a:solidFill>
              </a:rPr>
              <a:t>of </a:t>
            </a:r>
            <a:r>
              <a:rPr lang="en-US" dirty="0" smtClean="0">
                <a:solidFill>
                  <a:schemeClr val="accent1"/>
                </a:solidFill>
              </a:rPr>
              <a:t>Representation/Interpretation</a:t>
            </a:r>
            <a:endParaRPr lang="en-US" dirty="0">
              <a:solidFill>
                <a:schemeClr val="accent1"/>
              </a:solidFill>
            </a:endParaRPr>
          </a:p>
        </p:txBody>
      </p:sp>
      <p:sp>
        <p:nvSpPr>
          <p:cNvPr id="26" name="Date Placeholder 25"/>
          <p:cNvSpPr>
            <a:spLocks noGrp="1"/>
          </p:cNvSpPr>
          <p:nvPr>
            <p:ph type="dt" sz="half" idx="10"/>
          </p:nvPr>
        </p:nvSpPr>
        <p:spPr/>
        <p:txBody>
          <a:bodyPr/>
          <a:lstStyle/>
          <a:p>
            <a:r>
              <a:rPr lang="en-US" smtClean="0">
                <a:latin typeface="+mj-lt"/>
              </a:rPr>
              <a:t>6/26/2012</a:t>
            </a:r>
            <a:endParaRPr lang="en-US">
              <a:latin typeface="+mj-lt"/>
            </a:endParaRPr>
          </a:p>
        </p:txBody>
      </p:sp>
      <p:sp>
        <p:nvSpPr>
          <p:cNvPr id="28" name="Footer Placeholder 27"/>
          <p:cNvSpPr>
            <a:spLocks noGrp="1"/>
          </p:cNvSpPr>
          <p:nvPr>
            <p:ph type="ftr" sz="quarter" idx="11"/>
          </p:nvPr>
        </p:nvSpPr>
        <p:spPr/>
        <p:txBody>
          <a:bodyPr/>
          <a:lstStyle/>
          <a:p>
            <a:r>
              <a:rPr lang="en-US" smtClean="0">
                <a:latin typeface="+mj-lt"/>
              </a:rPr>
              <a:t>Summer 2012 -- Lecture #6</a:t>
            </a:r>
            <a:endParaRPr lang="en-US" dirty="0">
              <a:latin typeface="+mj-lt"/>
            </a:endParaRPr>
          </a:p>
        </p:txBody>
      </p:sp>
      <p:sp>
        <p:nvSpPr>
          <p:cNvPr id="27" name="Slide Number Placeholder 26"/>
          <p:cNvSpPr>
            <a:spLocks noGrp="1"/>
          </p:cNvSpPr>
          <p:nvPr>
            <p:ph type="sldNum" sz="quarter" idx="12"/>
          </p:nvPr>
        </p:nvSpPr>
        <p:spPr/>
        <p:txBody>
          <a:bodyPr/>
          <a:lstStyle/>
          <a:p>
            <a:fld id="{3CC63E4C-4642-794D-A2FD-70F6B81535F5}" type="slidenum">
              <a:rPr lang="en-US" smtClean="0">
                <a:latin typeface="+mj-lt"/>
              </a:rPr>
              <a:pPr/>
              <a:t>5</a:t>
            </a:fld>
            <a:endParaRPr lang="en-US">
              <a:latin typeface="+mj-lt"/>
            </a:endParaRPr>
          </a:p>
        </p:txBody>
      </p:sp>
      <p:sp>
        <p:nvSpPr>
          <p:cNvPr id="28676" name="Rectangle 18"/>
          <p:cNvSpPr>
            <a:spLocks noGrp="1" noChangeArrowheads="1"/>
          </p:cNvSpPr>
          <p:nvPr>
            <p:ph type="body" sz="half" idx="4294967295"/>
          </p:nvPr>
        </p:nvSpPr>
        <p:spPr>
          <a:xfrm>
            <a:off x="5295900" y="2197100"/>
            <a:ext cx="3848100" cy="896938"/>
          </a:xfrm>
          <a:noFill/>
        </p:spPr>
        <p:txBody>
          <a:bodyPr>
            <a:normAutofit lnSpcReduction="10000"/>
          </a:bodyPr>
          <a:lstStyle/>
          <a:p>
            <a:pPr marL="342900" indent="-342900">
              <a:lnSpc>
                <a:spcPct val="90000"/>
              </a:lnSpc>
              <a:spcBef>
                <a:spcPct val="0"/>
              </a:spcBef>
              <a:buFont typeface="Times" charset="0"/>
              <a:buNone/>
              <a:tabLst>
                <a:tab pos="1066800" algn="l"/>
              </a:tabLst>
            </a:pPr>
            <a:r>
              <a:rPr lang="en-US" sz="1600" dirty="0" err="1">
                <a:solidFill>
                  <a:schemeClr val="accent5"/>
                </a:solidFill>
                <a:latin typeface="+mj-lt"/>
              </a:rPr>
              <a:t>lw</a:t>
            </a:r>
            <a:r>
              <a:rPr lang="en-US" sz="1600" dirty="0">
                <a:solidFill>
                  <a:schemeClr val="accent5"/>
                </a:solidFill>
                <a:latin typeface="+mj-lt"/>
              </a:rPr>
              <a:t>	  $t0, 0($2)</a:t>
            </a:r>
          </a:p>
          <a:p>
            <a:pPr marL="342900" indent="-342900">
              <a:lnSpc>
                <a:spcPct val="90000"/>
              </a:lnSpc>
              <a:spcBef>
                <a:spcPct val="0"/>
              </a:spcBef>
              <a:buFont typeface="Times" charset="0"/>
              <a:buNone/>
              <a:tabLst>
                <a:tab pos="1066800" algn="l"/>
              </a:tabLst>
            </a:pPr>
            <a:r>
              <a:rPr lang="en-US" sz="1600" dirty="0" err="1">
                <a:solidFill>
                  <a:schemeClr val="accent5"/>
                </a:solidFill>
                <a:latin typeface="+mj-lt"/>
              </a:rPr>
              <a:t>lw</a:t>
            </a:r>
            <a:r>
              <a:rPr lang="en-US" sz="1600" dirty="0">
                <a:solidFill>
                  <a:schemeClr val="accent5"/>
                </a:solidFill>
                <a:latin typeface="+mj-lt"/>
              </a:rPr>
              <a:t>	  $t1, 4($2)</a:t>
            </a:r>
          </a:p>
          <a:p>
            <a:pPr marL="342900" indent="-342900">
              <a:lnSpc>
                <a:spcPct val="90000"/>
              </a:lnSpc>
              <a:spcBef>
                <a:spcPct val="0"/>
              </a:spcBef>
              <a:buFont typeface="Times" charset="0"/>
              <a:buNone/>
              <a:tabLst>
                <a:tab pos="1066800" algn="l"/>
              </a:tabLst>
            </a:pPr>
            <a:r>
              <a:rPr lang="en-US" sz="1600" dirty="0" err="1">
                <a:solidFill>
                  <a:schemeClr val="accent5"/>
                </a:solidFill>
                <a:latin typeface="+mj-lt"/>
              </a:rPr>
              <a:t>sw</a:t>
            </a:r>
            <a:r>
              <a:rPr lang="en-US" sz="1600" dirty="0">
                <a:solidFill>
                  <a:schemeClr val="accent5"/>
                </a:solidFill>
                <a:latin typeface="+mj-lt"/>
              </a:rPr>
              <a:t>	  $t1, 0($2)</a:t>
            </a:r>
          </a:p>
          <a:p>
            <a:pPr marL="342900" indent="-342900">
              <a:spcBef>
                <a:spcPct val="0"/>
              </a:spcBef>
              <a:buFont typeface="Times" charset="0"/>
              <a:buNone/>
              <a:tabLst>
                <a:tab pos="1066800" algn="l"/>
              </a:tabLst>
            </a:pPr>
            <a:r>
              <a:rPr lang="en-US" sz="1600" dirty="0" err="1">
                <a:solidFill>
                  <a:schemeClr val="accent5"/>
                </a:solidFill>
                <a:latin typeface="+mj-lt"/>
              </a:rPr>
              <a:t>sw</a:t>
            </a:r>
            <a:r>
              <a:rPr lang="en-US" sz="1600" dirty="0">
                <a:solidFill>
                  <a:schemeClr val="accent5"/>
                </a:solidFill>
                <a:latin typeface="+mj-lt"/>
              </a:rPr>
              <a:t>	  $t0, 4($2)</a:t>
            </a:r>
          </a:p>
        </p:txBody>
      </p:sp>
      <p:sp>
        <p:nvSpPr>
          <p:cNvPr id="28678" name="Rectangle 7"/>
          <p:cNvSpPr>
            <a:spLocks noChangeArrowheads="1"/>
          </p:cNvSpPr>
          <p:nvPr/>
        </p:nvSpPr>
        <p:spPr bwMode="auto">
          <a:xfrm>
            <a:off x="1028700" y="1435290"/>
            <a:ext cx="2590800" cy="529119"/>
          </a:xfrm>
          <a:prstGeom prst="rect">
            <a:avLst/>
          </a:prstGeom>
          <a:noFill/>
          <a:ln w="28575">
            <a:solidFill>
              <a:schemeClr val="tx1"/>
            </a:solidFill>
            <a:miter lim="800000"/>
            <a:headEnd/>
            <a:tailEnd/>
          </a:ln>
        </p:spPr>
        <p:txBody>
          <a:bodyPr wrap="square" lIns="63500" tIns="25400" rIns="63500" bIns="25400">
            <a:prstTxWarp prst="textNoShape">
              <a:avLst/>
            </a:prstTxWarp>
            <a:spAutoFit/>
          </a:bodyPr>
          <a:lstStyle/>
          <a:p>
            <a:pPr algn="ctr">
              <a:lnSpc>
                <a:spcPct val="85000"/>
              </a:lnSpc>
              <a:spcBef>
                <a:spcPct val="41000"/>
              </a:spcBef>
            </a:pPr>
            <a:r>
              <a:rPr lang="en-US" sz="1800" b="1" dirty="0" smtClean="0">
                <a:solidFill>
                  <a:schemeClr val="tx1"/>
                </a:solidFill>
                <a:latin typeface="+mj-lt"/>
              </a:rPr>
              <a:t>Higher-Level Language</a:t>
            </a:r>
            <a:br>
              <a:rPr lang="en-US" sz="1800" b="1" dirty="0" smtClean="0">
                <a:solidFill>
                  <a:schemeClr val="tx1"/>
                </a:solidFill>
                <a:latin typeface="+mj-lt"/>
              </a:rPr>
            </a:br>
            <a:r>
              <a:rPr lang="en-US" sz="1800" b="1" dirty="0" smtClean="0">
                <a:solidFill>
                  <a:schemeClr val="tx1"/>
                </a:solidFill>
                <a:latin typeface="+mj-lt"/>
              </a:rPr>
              <a:t>Program </a:t>
            </a:r>
            <a:r>
              <a:rPr lang="en-US" sz="1800" b="1" dirty="0">
                <a:solidFill>
                  <a:schemeClr val="tx1"/>
                </a:solidFill>
                <a:latin typeface="+mj-lt"/>
              </a:rPr>
              <a:t>(e.g</a:t>
            </a:r>
            <a:r>
              <a:rPr lang="en-US" sz="1800" b="1" dirty="0" smtClean="0">
                <a:solidFill>
                  <a:schemeClr val="tx1"/>
                </a:solidFill>
                <a:latin typeface="+mj-lt"/>
              </a:rPr>
              <a:t>.  C</a:t>
            </a:r>
            <a:r>
              <a:rPr lang="en-US" sz="1800" b="1" dirty="0">
                <a:solidFill>
                  <a:schemeClr val="tx1"/>
                </a:solidFill>
                <a:latin typeface="+mj-lt"/>
              </a:rPr>
              <a:t>)</a:t>
            </a:r>
          </a:p>
        </p:txBody>
      </p:sp>
      <p:sp>
        <p:nvSpPr>
          <p:cNvPr id="28679" name="Rectangle 8"/>
          <p:cNvSpPr>
            <a:spLocks noChangeArrowheads="1"/>
          </p:cNvSpPr>
          <p:nvPr/>
        </p:nvSpPr>
        <p:spPr bwMode="auto">
          <a:xfrm>
            <a:off x="1028700" y="2393659"/>
            <a:ext cx="2590800" cy="529119"/>
          </a:xfrm>
          <a:prstGeom prst="rect">
            <a:avLst/>
          </a:prstGeom>
          <a:noFill/>
          <a:ln w="28575">
            <a:solidFill>
              <a:schemeClr val="tx1"/>
            </a:solidFill>
            <a:miter lim="800000"/>
            <a:headEnd/>
            <a:tailEnd/>
          </a:ln>
        </p:spPr>
        <p:txBody>
          <a:bodyPr wrap="square" lIns="63500" tIns="25400" rIns="63500" bIns="25400">
            <a:prstTxWarp prst="textNoShape">
              <a:avLst/>
            </a:prstTxWarp>
            <a:spAutoFit/>
          </a:bodyPr>
          <a:lstStyle/>
          <a:p>
            <a:pPr algn="ctr">
              <a:lnSpc>
                <a:spcPct val="85000"/>
              </a:lnSpc>
              <a:spcBef>
                <a:spcPct val="41000"/>
              </a:spcBef>
            </a:pPr>
            <a:r>
              <a:rPr lang="en-US" sz="1800" b="1" dirty="0">
                <a:solidFill>
                  <a:schemeClr val="accent5"/>
                </a:solidFill>
                <a:latin typeface="+mj-lt"/>
              </a:rPr>
              <a:t>Assembly </a:t>
            </a:r>
            <a:r>
              <a:rPr lang="en-US" sz="1800" b="1" dirty="0" smtClean="0">
                <a:solidFill>
                  <a:schemeClr val="accent5"/>
                </a:solidFill>
                <a:latin typeface="+mj-lt"/>
              </a:rPr>
              <a:t>Language Program </a:t>
            </a:r>
            <a:r>
              <a:rPr lang="en-US" sz="1800" b="1" dirty="0">
                <a:solidFill>
                  <a:schemeClr val="accent5"/>
                </a:solidFill>
                <a:latin typeface="+mj-lt"/>
              </a:rPr>
              <a:t>(</a:t>
            </a:r>
            <a:r>
              <a:rPr lang="en-US" sz="1800" b="1" dirty="0" smtClean="0">
                <a:solidFill>
                  <a:schemeClr val="accent5"/>
                </a:solidFill>
                <a:latin typeface="+mj-lt"/>
              </a:rPr>
              <a:t>e.g.  MIPS</a:t>
            </a:r>
            <a:r>
              <a:rPr lang="en-US" sz="1800" b="1" dirty="0">
                <a:solidFill>
                  <a:schemeClr val="accent5"/>
                </a:solidFill>
                <a:latin typeface="+mj-lt"/>
              </a:rPr>
              <a:t>)</a:t>
            </a:r>
          </a:p>
        </p:txBody>
      </p:sp>
      <p:sp>
        <p:nvSpPr>
          <p:cNvPr id="28680" name="Rectangle 9"/>
          <p:cNvSpPr>
            <a:spLocks noChangeArrowheads="1"/>
          </p:cNvSpPr>
          <p:nvPr/>
        </p:nvSpPr>
        <p:spPr bwMode="auto">
          <a:xfrm>
            <a:off x="1028700" y="3295840"/>
            <a:ext cx="2590800" cy="522194"/>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sz="1800" b="1" dirty="0">
                <a:solidFill>
                  <a:schemeClr val="accent4"/>
                </a:solidFill>
                <a:latin typeface="+mj-lt"/>
              </a:rPr>
              <a:t>Machine </a:t>
            </a:r>
            <a:r>
              <a:rPr lang="en-US" sz="1800" b="1" dirty="0" smtClean="0">
                <a:solidFill>
                  <a:schemeClr val="accent4"/>
                </a:solidFill>
                <a:latin typeface="+mj-lt"/>
              </a:rPr>
              <a:t>Language </a:t>
            </a:r>
            <a:r>
              <a:rPr lang="en-US" sz="1800" b="1" dirty="0">
                <a:solidFill>
                  <a:schemeClr val="accent4"/>
                </a:solidFill>
                <a:latin typeface="+mj-lt"/>
              </a:rPr>
              <a:t>Program (MIPS)</a:t>
            </a:r>
          </a:p>
        </p:txBody>
      </p:sp>
      <p:sp>
        <p:nvSpPr>
          <p:cNvPr id="28681" name="Rectangle 10"/>
          <p:cNvSpPr>
            <a:spLocks noChangeArrowheads="1"/>
          </p:cNvSpPr>
          <p:nvPr/>
        </p:nvSpPr>
        <p:spPr bwMode="auto">
          <a:xfrm>
            <a:off x="304800" y="4616640"/>
            <a:ext cx="4038600" cy="538865"/>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sz="1800" b="1" dirty="0">
                <a:solidFill>
                  <a:schemeClr val="accent6"/>
                </a:solidFill>
                <a:latin typeface="+mj-lt"/>
              </a:rPr>
              <a:t>Hardware Architecture </a:t>
            </a:r>
            <a:r>
              <a:rPr lang="en-US" sz="1800" b="1" dirty="0" smtClean="0">
                <a:solidFill>
                  <a:schemeClr val="accent6"/>
                </a:solidFill>
                <a:latin typeface="+mj-lt"/>
              </a:rPr>
              <a:t>Description</a:t>
            </a:r>
            <a:br>
              <a:rPr lang="en-US" sz="1800" b="1" dirty="0" smtClean="0">
                <a:solidFill>
                  <a:schemeClr val="accent6"/>
                </a:solidFill>
                <a:latin typeface="+mj-lt"/>
              </a:rPr>
            </a:br>
            <a:r>
              <a:rPr lang="en-US" sz="1800" b="1" dirty="0" smtClean="0">
                <a:solidFill>
                  <a:schemeClr val="accent6"/>
                </a:solidFill>
                <a:latin typeface="+mj-lt"/>
              </a:rPr>
              <a:t>(</a:t>
            </a:r>
            <a:r>
              <a:rPr lang="en-US" sz="1800" b="1" dirty="0">
                <a:solidFill>
                  <a:schemeClr val="accent6"/>
                </a:solidFill>
                <a:latin typeface="+mj-lt"/>
              </a:rPr>
              <a:t>e.g</a:t>
            </a:r>
            <a:r>
              <a:rPr lang="en-US" sz="1800" b="1" dirty="0" smtClean="0">
                <a:solidFill>
                  <a:schemeClr val="accent6"/>
                </a:solidFill>
                <a:latin typeface="+mj-lt"/>
              </a:rPr>
              <a:t>.  </a:t>
            </a:r>
            <a:r>
              <a:rPr lang="en-US" sz="1800" b="1" dirty="0">
                <a:solidFill>
                  <a:schemeClr val="accent6"/>
                </a:solidFill>
                <a:latin typeface="+mj-lt"/>
              </a:rPr>
              <a:t>block diagrams)</a:t>
            </a:r>
            <a:r>
              <a:rPr lang="en-US" sz="1800" dirty="0">
                <a:solidFill>
                  <a:schemeClr val="accent6"/>
                </a:solidFill>
                <a:latin typeface="+mj-lt"/>
              </a:rPr>
              <a:t> </a:t>
            </a:r>
          </a:p>
        </p:txBody>
      </p:sp>
      <p:sp>
        <p:nvSpPr>
          <p:cNvPr id="28682" name="Line 11"/>
          <p:cNvSpPr>
            <a:spLocks noChangeShapeType="1"/>
          </p:cNvSpPr>
          <p:nvPr/>
        </p:nvSpPr>
        <p:spPr bwMode="auto">
          <a:xfrm>
            <a:off x="2327148" y="1984413"/>
            <a:ext cx="0" cy="400050"/>
          </a:xfrm>
          <a:prstGeom prst="line">
            <a:avLst/>
          </a:prstGeom>
          <a:noFill/>
          <a:ln w="28575">
            <a:solidFill>
              <a:schemeClr val="tx1"/>
            </a:solidFill>
            <a:round/>
            <a:headEnd/>
            <a:tailEnd type="triangle" w="lg" len="lg"/>
          </a:ln>
        </p:spPr>
        <p:txBody>
          <a:bodyPr wrap="none" anchor="ctr">
            <a:prstTxWarp prst="textNoShape">
              <a:avLst/>
            </a:prstTxWarp>
          </a:bodyPr>
          <a:lstStyle/>
          <a:p>
            <a:endParaRPr lang="en-US">
              <a:latin typeface="+mj-lt"/>
            </a:endParaRPr>
          </a:p>
        </p:txBody>
      </p:sp>
      <p:sp>
        <p:nvSpPr>
          <p:cNvPr id="28683" name="Rectangle 13"/>
          <p:cNvSpPr>
            <a:spLocks noChangeArrowheads="1"/>
          </p:cNvSpPr>
          <p:nvPr/>
        </p:nvSpPr>
        <p:spPr bwMode="auto">
          <a:xfrm>
            <a:off x="2413000" y="2019680"/>
            <a:ext cx="1308100" cy="288797"/>
          </a:xfrm>
          <a:prstGeom prst="rect">
            <a:avLst/>
          </a:prstGeom>
          <a:noFill/>
          <a:ln w="12700">
            <a:noFill/>
            <a:miter lim="800000"/>
            <a:headEnd/>
            <a:tailEnd/>
          </a:ln>
        </p:spPr>
        <p:txBody>
          <a:bodyPr lIns="63500" tIns="25400" rIns="63500" bIns="25400">
            <a:prstTxWarp prst="textNoShape">
              <a:avLst/>
            </a:prstTxWarp>
            <a:spAutoFit/>
          </a:bodyPr>
          <a:lstStyle/>
          <a:p>
            <a:pPr algn="l">
              <a:lnSpc>
                <a:spcPct val="85000"/>
              </a:lnSpc>
            </a:pPr>
            <a:r>
              <a:rPr lang="en-US" sz="1800" i="1" dirty="0">
                <a:solidFill>
                  <a:schemeClr val="tx1"/>
                </a:solidFill>
                <a:latin typeface="+mj-lt"/>
              </a:rPr>
              <a:t>Compiler</a:t>
            </a:r>
          </a:p>
        </p:txBody>
      </p:sp>
      <p:sp>
        <p:nvSpPr>
          <p:cNvPr id="28684" name="Rectangle 14"/>
          <p:cNvSpPr>
            <a:spLocks noChangeArrowheads="1"/>
          </p:cNvSpPr>
          <p:nvPr/>
        </p:nvSpPr>
        <p:spPr bwMode="auto">
          <a:xfrm>
            <a:off x="2413000" y="2953586"/>
            <a:ext cx="1435100" cy="288797"/>
          </a:xfrm>
          <a:prstGeom prst="rect">
            <a:avLst/>
          </a:prstGeom>
          <a:noFill/>
          <a:ln w="12700">
            <a:noFill/>
            <a:miter lim="800000"/>
            <a:headEnd/>
            <a:tailEnd/>
          </a:ln>
        </p:spPr>
        <p:txBody>
          <a:bodyPr lIns="63500" tIns="25400" rIns="63500" bIns="25400">
            <a:prstTxWarp prst="textNoShape">
              <a:avLst/>
            </a:prstTxWarp>
            <a:spAutoFit/>
          </a:bodyPr>
          <a:lstStyle/>
          <a:p>
            <a:pPr algn="l">
              <a:lnSpc>
                <a:spcPct val="85000"/>
              </a:lnSpc>
            </a:pPr>
            <a:r>
              <a:rPr lang="en-US" sz="1800" i="1" dirty="0">
                <a:solidFill>
                  <a:schemeClr val="tx1"/>
                </a:solidFill>
                <a:latin typeface="+mj-lt"/>
              </a:rPr>
              <a:t>Assembler</a:t>
            </a:r>
          </a:p>
        </p:txBody>
      </p:sp>
      <p:sp>
        <p:nvSpPr>
          <p:cNvPr id="28685" name="Line 15"/>
          <p:cNvSpPr>
            <a:spLocks noChangeShapeType="1"/>
          </p:cNvSpPr>
          <p:nvPr/>
        </p:nvSpPr>
        <p:spPr bwMode="auto">
          <a:xfrm>
            <a:off x="2355723" y="3841940"/>
            <a:ext cx="0" cy="774700"/>
          </a:xfrm>
          <a:prstGeom prst="line">
            <a:avLst/>
          </a:prstGeom>
          <a:noFill/>
          <a:ln w="28575">
            <a:solidFill>
              <a:schemeClr val="tx1"/>
            </a:solidFill>
            <a:round/>
            <a:headEnd/>
            <a:tailEnd type="triangle" w="lg" len="lg"/>
          </a:ln>
        </p:spPr>
        <p:txBody>
          <a:bodyPr wrap="none" anchor="ctr">
            <a:prstTxWarp prst="textNoShape">
              <a:avLst/>
            </a:prstTxWarp>
          </a:bodyPr>
          <a:lstStyle/>
          <a:p>
            <a:endParaRPr lang="en-US">
              <a:latin typeface="+mj-lt"/>
            </a:endParaRPr>
          </a:p>
        </p:txBody>
      </p:sp>
      <p:sp>
        <p:nvSpPr>
          <p:cNvPr id="28686" name="Rectangle 16"/>
          <p:cNvSpPr>
            <a:spLocks noChangeArrowheads="1"/>
          </p:cNvSpPr>
          <p:nvPr/>
        </p:nvSpPr>
        <p:spPr bwMode="auto">
          <a:xfrm>
            <a:off x="558800" y="4045520"/>
            <a:ext cx="1676400" cy="524246"/>
          </a:xfrm>
          <a:prstGeom prst="rect">
            <a:avLst/>
          </a:prstGeom>
          <a:noFill/>
          <a:ln w="12700">
            <a:noFill/>
            <a:miter lim="800000"/>
            <a:headEnd/>
            <a:tailEnd/>
          </a:ln>
        </p:spPr>
        <p:txBody>
          <a:bodyPr lIns="63500" tIns="25400" rIns="63500" bIns="25400">
            <a:prstTxWarp prst="textNoShape">
              <a:avLst/>
            </a:prstTxWarp>
            <a:spAutoFit/>
          </a:bodyPr>
          <a:lstStyle/>
          <a:p>
            <a:pPr algn="r">
              <a:lnSpc>
                <a:spcPct val="85000"/>
              </a:lnSpc>
            </a:pPr>
            <a:r>
              <a:rPr lang="en-US" sz="1800" i="1" dirty="0">
                <a:solidFill>
                  <a:schemeClr val="tx1"/>
                </a:solidFill>
                <a:latin typeface="+mj-lt"/>
              </a:rPr>
              <a:t>Machine Interpretation</a:t>
            </a:r>
          </a:p>
        </p:txBody>
      </p:sp>
      <p:sp>
        <p:nvSpPr>
          <p:cNvPr id="28687" name="Rectangle 17"/>
          <p:cNvSpPr>
            <a:spLocks noChangeArrowheads="1"/>
          </p:cNvSpPr>
          <p:nvPr/>
        </p:nvSpPr>
        <p:spPr bwMode="auto">
          <a:xfrm>
            <a:off x="4624585" y="1345034"/>
            <a:ext cx="3086100" cy="709630"/>
          </a:xfrm>
          <a:prstGeom prst="rect">
            <a:avLst/>
          </a:prstGeom>
          <a:noFill/>
          <a:ln w="12700">
            <a:noFill/>
            <a:miter lim="800000"/>
            <a:headEnd/>
            <a:tailEnd/>
          </a:ln>
        </p:spPr>
        <p:txBody>
          <a:bodyPr lIns="91440" tIns="25400" rIns="91440" bIns="25400">
            <a:prstTxWarp prst="textNoShape">
              <a:avLst/>
            </a:prstTxWarp>
            <a:spAutoFit/>
          </a:bodyPr>
          <a:lstStyle/>
          <a:p>
            <a:pPr marL="342900" indent="-342900" algn="l">
              <a:lnSpc>
                <a:spcPct val="78000"/>
              </a:lnSpc>
            </a:pPr>
            <a:r>
              <a:rPr lang="en-US" sz="1800" dirty="0">
                <a:solidFill>
                  <a:schemeClr val="tx1"/>
                </a:solidFill>
                <a:latin typeface="+mj-lt"/>
              </a:rPr>
              <a:t>temp = </a:t>
            </a:r>
            <a:r>
              <a:rPr lang="en-US" sz="1800" dirty="0" err="1">
                <a:solidFill>
                  <a:schemeClr val="tx1"/>
                </a:solidFill>
                <a:latin typeface="+mj-lt"/>
              </a:rPr>
              <a:t>v[k</a:t>
            </a:r>
            <a:r>
              <a:rPr lang="en-US" sz="1800" dirty="0">
                <a:solidFill>
                  <a:schemeClr val="tx1"/>
                </a:solidFill>
                <a:latin typeface="+mj-lt"/>
              </a:rPr>
              <a:t>];</a:t>
            </a:r>
          </a:p>
          <a:p>
            <a:pPr marL="342900" indent="-342900" algn="l">
              <a:lnSpc>
                <a:spcPct val="78000"/>
              </a:lnSpc>
            </a:pPr>
            <a:r>
              <a:rPr lang="en-US" sz="1800" dirty="0" err="1">
                <a:solidFill>
                  <a:schemeClr val="tx1"/>
                </a:solidFill>
                <a:latin typeface="+mj-lt"/>
              </a:rPr>
              <a:t>v[k</a:t>
            </a:r>
            <a:r>
              <a:rPr lang="en-US" sz="1800" dirty="0">
                <a:solidFill>
                  <a:schemeClr val="tx1"/>
                </a:solidFill>
                <a:latin typeface="+mj-lt"/>
              </a:rPr>
              <a:t>] = v[k+1];</a:t>
            </a:r>
          </a:p>
          <a:p>
            <a:pPr marL="342900" indent="-342900" algn="l">
              <a:lnSpc>
                <a:spcPct val="78000"/>
              </a:lnSpc>
            </a:pPr>
            <a:r>
              <a:rPr lang="en-US" sz="1800" dirty="0">
                <a:solidFill>
                  <a:schemeClr val="tx1"/>
                </a:solidFill>
                <a:latin typeface="+mj-lt"/>
              </a:rPr>
              <a:t>v[k+1] = temp;</a:t>
            </a:r>
            <a:endParaRPr lang="en-US" sz="1200" dirty="0">
              <a:solidFill>
                <a:schemeClr val="tx1"/>
              </a:solidFill>
              <a:latin typeface="+mj-lt"/>
            </a:endParaRPr>
          </a:p>
        </p:txBody>
      </p:sp>
      <p:sp>
        <p:nvSpPr>
          <p:cNvPr id="28689" name="Rectangle 20"/>
          <p:cNvSpPr>
            <a:spLocks noChangeArrowheads="1"/>
          </p:cNvSpPr>
          <p:nvPr/>
        </p:nvSpPr>
        <p:spPr bwMode="auto">
          <a:xfrm>
            <a:off x="4624585" y="3125450"/>
            <a:ext cx="3427219" cy="951543"/>
          </a:xfrm>
          <a:prstGeom prst="rect">
            <a:avLst/>
          </a:prstGeom>
          <a:noFill/>
          <a:ln w="12700">
            <a:noFill/>
            <a:miter lim="800000"/>
            <a:headEnd/>
            <a:tailEnd/>
          </a:ln>
        </p:spPr>
        <p:txBody>
          <a:bodyPr wrap="none" lIns="90487" tIns="44450" rIns="90487" bIns="44450">
            <a:prstTxWarp prst="textNoShape">
              <a:avLst/>
            </a:prstTxWarp>
            <a:spAutoFit/>
          </a:bodyPr>
          <a:lstStyle/>
          <a:p>
            <a:pPr algn="l"/>
            <a:r>
              <a:rPr lang="en-US" sz="1400" dirty="0">
                <a:solidFill>
                  <a:schemeClr val="accent4"/>
                </a:solidFill>
                <a:latin typeface="+mj-lt"/>
              </a:rPr>
              <a:t>0000 1001 1100 0110 1010 1111 0101 1000</a:t>
            </a:r>
          </a:p>
          <a:p>
            <a:pPr algn="l"/>
            <a:r>
              <a:rPr lang="en-US" sz="1400" dirty="0">
                <a:solidFill>
                  <a:schemeClr val="accent4"/>
                </a:solidFill>
                <a:latin typeface="+mj-lt"/>
              </a:rPr>
              <a:t>1010 1111 0101 1000 0000 1001 1100 0110 </a:t>
            </a:r>
          </a:p>
          <a:p>
            <a:pPr algn="l"/>
            <a:r>
              <a:rPr lang="en-US" sz="1400" dirty="0">
                <a:solidFill>
                  <a:schemeClr val="accent4"/>
                </a:solidFill>
                <a:latin typeface="+mj-lt"/>
              </a:rPr>
              <a:t>1100 0110 1010 1111 0101 1000 0000 1001 </a:t>
            </a:r>
          </a:p>
          <a:p>
            <a:pPr algn="l"/>
            <a:r>
              <a:rPr lang="en-US" sz="1400" dirty="0">
                <a:solidFill>
                  <a:schemeClr val="accent4"/>
                </a:solidFill>
                <a:latin typeface="+mj-lt"/>
              </a:rPr>
              <a:t>0101 1000 0000 1001 1100 0110 1010 1111 </a:t>
            </a:r>
          </a:p>
        </p:txBody>
      </p:sp>
      <p:sp>
        <p:nvSpPr>
          <p:cNvPr id="28690" name="Rectangle 22"/>
          <p:cNvSpPr>
            <a:spLocks noChangeArrowheads="1"/>
          </p:cNvSpPr>
          <p:nvPr/>
        </p:nvSpPr>
        <p:spPr bwMode="auto">
          <a:xfrm>
            <a:off x="304800" y="3835780"/>
            <a:ext cx="4038600" cy="139700"/>
          </a:xfrm>
          <a:prstGeom prst="rect">
            <a:avLst/>
          </a:prstGeom>
          <a:solidFill>
            <a:schemeClr val="accent1"/>
          </a:solidFill>
          <a:ln w="12700">
            <a:solidFill>
              <a:schemeClr val="tx1"/>
            </a:solidFill>
            <a:miter lim="800000"/>
            <a:headEnd/>
            <a:tailEnd/>
          </a:ln>
        </p:spPr>
        <p:txBody>
          <a:bodyPr wrap="none" anchor="ctr">
            <a:prstTxWarp prst="textNoShape">
              <a:avLst/>
            </a:prstTxWarp>
          </a:bodyPr>
          <a:lstStyle/>
          <a:p>
            <a:endParaRPr lang="en-US">
              <a:latin typeface="+mj-lt"/>
            </a:endParaRPr>
          </a:p>
        </p:txBody>
      </p:sp>
      <p:sp>
        <p:nvSpPr>
          <p:cNvPr id="28691" name="Line 23"/>
          <p:cNvSpPr>
            <a:spLocks noChangeShapeType="1"/>
          </p:cNvSpPr>
          <p:nvPr/>
        </p:nvSpPr>
        <p:spPr bwMode="auto">
          <a:xfrm flipH="1">
            <a:off x="2327148" y="2929318"/>
            <a:ext cx="3175" cy="366522"/>
          </a:xfrm>
          <a:prstGeom prst="line">
            <a:avLst/>
          </a:prstGeom>
          <a:noFill/>
          <a:ln w="28575">
            <a:solidFill>
              <a:schemeClr val="tx1"/>
            </a:solidFill>
            <a:round/>
            <a:headEnd/>
            <a:tailEnd type="triangle" w="lg" len="lg"/>
          </a:ln>
        </p:spPr>
        <p:txBody>
          <a:bodyPr wrap="none" anchor="ctr">
            <a:prstTxWarp prst="textNoShape">
              <a:avLst/>
            </a:prstTxWarp>
          </a:bodyPr>
          <a:lstStyle/>
          <a:p>
            <a:endParaRPr lang="en-US">
              <a:latin typeface="+mj-lt"/>
            </a:endParaRPr>
          </a:p>
        </p:txBody>
      </p:sp>
      <p:sp>
        <p:nvSpPr>
          <p:cNvPr id="28692" name="Rectangle 24"/>
          <p:cNvSpPr>
            <a:spLocks noChangeArrowheads="1"/>
          </p:cNvSpPr>
          <p:nvPr/>
        </p:nvSpPr>
        <p:spPr bwMode="auto">
          <a:xfrm>
            <a:off x="469900" y="5880478"/>
            <a:ext cx="3708400" cy="538865"/>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sz="1800" b="1" dirty="0">
                <a:solidFill>
                  <a:srgbClr val="00B050"/>
                </a:solidFill>
                <a:latin typeface="+mj-lt"/>
              </a:rPr>
              <a:t>Logic Circuit Description</a:t>
            </a:r>
            <a:br>
              <a:rPr lang="en-US" sz="1800" b="1" dirty="0">
                <a:solidFill>
                  <a:srgbClr val="00B050"/>
                </a:solidFill>
                <a:latin typeface="+mj-lt"/>
              </a:rPr>
            </a:br>
            <a:r>
              <a:rPr lang="en-US" sz="1800" b="1" dirty="0">
                <a:solidFill>
                  <a:srgbClr val="00B050"/>
                </a:solidFill>
                <a:latin typeface="+mj-lt"/>
              </a:rPr>
              <a:t>(Circuit Schematic Diagrams)</a:t>
            </a:r>
          </a:p>
        </p:txBody>
      </p:sp>
      <p:sp>
        <p:nvSpPr>
          <p:cNvPr id="28693" name="Line 26"/>
          <p:cNvSpPr>
            <a:spLocks noChangeShapeType="1"/>
          </p:cNvSpPr>
          <p:nvPr/>
        </p:nvSpPr>
        <p:spPr bwMode="auto">
          <a:xfrm>
            <a:off x="2355723" y="5154988"/>
            <a:ext cx="0" cy="725490"/>
          </a:xfrm>
          <a:prstGeom prst="line">
            <a:avLst/>
          </a:prstGeom>
          <a:noFill/>
          <a:ln w="28575">
            <a:solidFill>
              <a:schemeClr val="tx1"/>
            </a:solidFill>
            <a:round/>
            <a:headEnd/>
            <a:tailEnd type="triangle" w="lg" len="lg"/>
          </a:ln>
        </p:spPr>
        <p:txBody>
          <a:bodyPr wrap="none" anchor="ctr">
            <a:prstTxWarp prst="textNoShape">
              <a:avLst/>
            </a:prstTxWarp>
          </a:bodyPr>
          <a:lstStyle/>
          <a:p>
            <a:endParaRPr lang="en-US">
              <a:latin typeface="+mj-lt"/>
            </a:endParaRPr>
          </a:p>
        </p:txBody>
      </p:sp>
      <p:sp>
        <p:nvSpPr>
          <p:cNvPr id="28694" name="Rectangle 27"/>
          <p:cNvSpPr>
            <a:spLocks noChangeArrowheads="1"/>
          </p:cNvSpPr>
          <p:nvPr/>
        </p:nvSpPr>
        <p:spPr bwMode="auto">
          <a:xfrm>
            <a:off x="254000" y="5267515"/>
            <a:ext cx="1981200" cy="524246"/>
          </a:xfrm>
          <a:prstGeom prst="rect">
            <a:avLst/>
          </a:prstGeom>
          <a:noFill/>
          <a:ln w="12700">
            <a:noFill/>
            <a:miter lim="800000"/>
            <a:headEnd/>
            <a:tailEnd/>
          </a:ln>
        </p:spPr>
        <p:txBody>
          <a:bodyPr lIns="63500" tIns="25400" rIns="63500" bIns="25400">
            <a:prstTxWarp prst="textNoShape">
              <a:avLst/>
            </a:prstTxWarp>
            <a:spAutoFit/>
          </a:bodyPr>
          <a:lstStyle/>
          <a:p>
            <a:pPr algn="r">
              <a:lnSpc>
                <a:spcPct val="85000"/>
              </a:lnSpc>
            </a:pPr>
            <a:r>
              <a:rPr lang="en-US" sz="1800" i="1" dirty="0">
                <a:solidFill>
                  <a:schemeClr val="tx1"/>
                </a:solidFill>
                <a:latin typeface="+mj-lt"/>
              </a:rPr>
              <a:t>Architecture Implementation</a:t>
            </a:r>
          </a:p>
        </p:txBody>
      </p:sp>
      <p:sp>
        <p:nvSpPr>
          <p:cNvPr id="3" name="TextBox 2"/>
          <p:cNvSpPr txBox="1"/>
          <p:nvPr/>
        </p:nvSpPr>
        <p:spPr>
          <a:xfrm>
            <a:off x="182880" y="2176272"/>
            <a:ext cx="8778240" cy="914400"/>
          </a:xfrm>
          <a:prstGeom prst="rect">
            <a:avLst/>
          </a:prstGeom>
          <a:noFill/>
          <a:ln w="38100" cap="rnd">
            <a:solidFill>
              <a:srgbClr val="FF0000"/>
            </a:solidFill>
          </a:ln>
        </p:spPr>
        <p:txBody>
          <a:bodyPr wrap="square" rtlCol="0">
            <a:spAutoFit/>
          </a:bodyPr>
          <a:lstStyle/>
          <a:p>
            <a:pPr algn="r"/>
            <a:r>
              <a:rPr lang="en-US" sz="1200" dirty="0" smtClean="0">
                <a:latin typeface="+mj-lt"/>
              </a:rPr>
              <a:t> </a:t>
            </a:r>
          </a:p>
          <a:p>
            <a:pPr algn="r">
              <a:spcBef>
                <a:spcPts val="600"/>
              </a:spcBef>
            </a:pPr>
            <a:r>
              <a:rPr lang="en-US" dirty="0" smtClean="0">
                <a:solidFill>
                  <a:srgbClr val="FF0000"/>
                </a:solidFill>
                <a:latin typeface="+mj-lt"/>
              </a:rPr>
              <a:t>We are here</a:t>
            </a:r>
            <a:r>
              <a:rPr lang="en-US" dirty="0" smtClean="0">
                <a:solidFill>
                  <a:schemeClr val="bg1"/>
                </a:solidFill>
                <a:latin typeface="+mj-lt"/>
              </a:rPr>
              <a:t>_</a:t>
            </a:r>
          </a:p>
          <a:p>
            <a:r>
              <a:rPr lang="en-US" sz="1200" dirty="0" smtClean="0">
                <a:latin typeface="+mj-lt"/>
              </a:rPr>
              <a:t> </a:t>
            </a:r>
            <a:endParaRPr lang="en-US" sz="1200" dirty="0">
              <a:latin typeface="+mj-lt"/>
            </a:endParaRPr>
          </a:p>
        </p:txBody>
      </p:sp>
    </p:spTree>
    <p:extLst>
      <p:ext uri="{BB962C8B-B14F-4D97-AF65-F5344CB8AC3E}">
        <p14:creationId xmlns:p14="http://schemas.microsoft.com/office/powerpoint/2010/main" val="22956531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2707" name="Rectangle 3"/>
          <p:cNvSpPr>
            <a:spLocks noGrp="1" noChangeArrowheads="1"/>
          </p:cNvSpPr>
          <p:nvPr>
            <p:ph type="body" idx="1"/>
          </p:nvPr>
        </p:nvSpPr>
        <p:spPr>
          <a:xfrm>
            <a:off x="457200" y="1600200"/>
            <a:ext cx="8229600" cy="4937760"/>
          </a:xfrm>
        </p:spPr>
        <p:txBody>
          <a:bodyPr>
            <a:normAutofit lnSpcReduction="10000"/>
          </a:bodyPr>
          <a:lstStyle/>
          <a:p>
            <a:pPr>
              <a:lnSpc>
                <a:spcPct val="85000"/>
              </a:lnSpc>
              <a:tabLst>
                <a:tab pos="4572000" algn="l"/>
                <a:tab pos="5943600" algn="l"/>
              </a:tabLst>
            </a:pPr>
            <a:r>
              <a:rPr lang="en-US" sz="2600" dirty="0" smtClean="0"/>
              <a:t>The </a:t>
            </a:r>
            <a:r>
              <a:rPr lang="en-US" sz="2600" dirty="0"/>
              <a:t>constant </a:t>
            </a:r>
            <a:r>
              <a:rPr lang="en-US" sz="2600" dirty="0" smtClean="0"/>
              <a:t> 0	$0	$zero</a:t>
            </a:r>
            <a:endParaRPr lang="en-US" sz="2600" dirty="0"/>
          </a:p>
          <a:p>
            <a:pPr>
              <a:lnSpc>
                <a:spcPct val="85000"/>
              </a:lnSpc>
              <a:tabLst>
                <a:tab pos="4572000" algn="l"/>
                <a:tab pos="5943600" algn="l"/>
              </a:tabLst>
            </a:pPr>
            <a:r>
              <a:rPr lang="en-US" sz="2600" dirty="0" smtClean="0">
                <a:solidFill>
                  <a:srgbClr val="FF0000"/>
                </a:solidFill>
              </a:rPr>
              <a:t>Reserved </a:t>
            </a:r>
            <a:r>
              <a:rPr lang="en-US" sz="2600" dirty="0">
                <a:solidFill>
                  <a:srgbClr val="FF0000"/>
                </a:solidFill>
              </a:rPr>
              <a:t>for </a:t>
            </a:r>
            <a:r>
              <a:rPr lang="en-US" sz="2600" dirty="0" smtClean="0">
                <a:solidFill>
                  <a:srgbClr val="FF0000"/>
                </a:solidFill>
              </a:rPr>
              <a:t>Assembler	$1	$at</a:t>
            </a:r>
            <a:endParaRPr lang="en-US" sz="2600" dirty="0">
              <a:solidFill>
                <a:srgbClr val="FF0000"/>
              </a:solidFill>
            </a:endParaRPr>
          </a:p>
          <a:p>
            <a:pPr>
              <a:lnSpc>
                <a:spcPct val="85000"/>
              </a:lnSpc>
              <a:tabLst>
                <a:tab pos="4572000" algn="l"/>
                <a:tab pos="5943600" algn="l"/>
              </a:tabLst>
            </a:pPr>
            <a:r>
              <a:rPr lang="en-US" sz="2600" dirty="0" smtClean="0"/>
              <a:t>Return Values</a:t>
            </a:r>
            <a:r>
              <a:rPr lang="en-US" sz="2600" dirty="0"/>
              <a:t>	</a:t>
            </a:r>
            <a:r>
              <a:rPr lang="en-US" sz="2600" dirty="0" smtClean="0"/>
              <a:t>$2-</a:t>
            </a:r>
            <a:r>
              <a:rPr lang="en-US" sz="2600" dirty="0"/>
              <a:t>$</a:t>
            </a:r>
            <a:r>
              <a:rPr lang="en-US" sz="2600" dirty="0" smtClean="0"/>
              <a:t>3	$v0-</a:t>
            </a:r>
            <a:r>
              <a:rPr lang="en-US" sz="2600" dirty="0"/>
              <a:t>$</a:t>
            </a:r>
            <a:r>
              <a:rPr lang="en-US" sz="2600" dirty="0" smtClean="0"/>
              <a:t>v1</a:t>
            </a:r>
            <a:endParaRPr lang="en-US" sz="2600" dirty="0"/>
          </a:p>
          <a:p>
            <a:pPr>
              <a:lnSpc>
                <a:spcPct val="85000"/>
              </a:lnSpc>
              <a:tabLst>
                <a:tab pos="4572000" algn="l"/>
                <a:tab pos="5943600" algn="l"/>
              </a:tabLst>
            </a:pPr>
            <a:r>
              <a:rPr lang="en-US" sz="2600" dirty="0" smtClean="0"/>
              <a:t>Arguments	$4-</a:t>
            </a:r>
            <a:r>
              <a:rPr lang="en-US" sz="2600" dirty="0"/>
              <a:t>$</a:t>
            </a:r>
            <a:r>
              <a:rPr lang="en-US" sz="2600" dirty="0" smtClean="0"/>
              <a:t>7	$a0-</a:t>
            </a:r>
            <a:r>
              <a:rPr lang="en-US" sz="2600" dirty="0"/>
              <a:t>$</a:t>
            </a:r>
            <a:r>
              <a:rPr lang="en-US" sz="2600" dirty="0" smtClean="0"/>
              <a:t>a3</a:t>
            </a:r>
            <a:endParaRPr lang="en-US" sz="2600" dirty="0"/>
          </a:p>
          <a:p>
            <a:pPr>
              <a:lnSpc>
                <a:spcPct val="85000"/>
              </a:lnSpc>
              <a:tabLst>
                <a:tab pos="4572000" algn="l"/>
                <a:tab pos="5943600" algn="l"/>
              </a:tabLst>
            </a:pPr>
            <a:r>
              <a:rPr lang="en-US" sz="2600" dirty="0" smtClean="0"/>
              <a:t>Temporary	$</a:t>
            </a:r>
            <a:r>
              <a:rPr lang="en-US" sz="2600" dirty="0"/>
              <a:t>8-$</a:t>
            </a:r>
            <a:r>
              <a:rPr lang="en-US" sz="2600" dirty="0" smtClean="0"/>
              <a:t>15	$t0-</a:t>
            </a:r>
            <a:r>
              <a:rPr lang="en-US" sz="2600" dirty="0"/>
              <a:t>$</a:t>
            </a:r>
            <a:r>
              <a:rPr lang="en-US" sz="2600" dirty="0" smtClean="0"/>
              <a:t>t7</a:t>
            </a:r>
            <a:endParaRPr lang="en-US" sz="2600" dirty="0"/>
          </a:p>
          <a:p>
            <a:pPr>
              <a:lnSpc>
                <a:spcPct val="85000"/>
              </a:lnSpc>
              <a:tabLst>
                <a:tab pos="4572000" algn="l"/>
                <a:tab pos="5943600" algn="l"/>
              </a:tabLst>
            </a:pPr>
            <a:r>
              <a:rPr lang="en-US" sz="2600" dirty="0" smtClean="0"/>
              <a:t>Saved</a:t>
            </a:r>
            <a:r>
              <a:rPr lang="en-US" sz="2600" dirty="0"/>
              <a:t>	</a:t>
            </a:r>
            <a:r>
              <a:rPr lang="en-US" sz="2600" dirty="0" smtClean="0"/>
              <a:t>$16-</a:t>
            </a:r>
            <a:r>
              <a:rPr lang="en-US" sz="2600" dirty="0"/>
              <a:t>$</a:t>
            </a:r>
            <a:r>
              <a:rPr lang="en-US" sz="2600" dirty="0" smtClean="0"/>
              <a:t>23	$s0-</a:t>
            </a:r>
            <a:r>
              <a:rPr lang="en-US" sz="2600" dirty="0"/>
              <a:t>$</a:t>
            </a:r>
            <a:r>
              <a:rPr lang="en-US" sz="2600" dirty="0" smtClean="0"/>
              <a:t>s7</a:t>
            </a:r>
            <a:endParaRPr lang="en-US" sz="2600" dirty="0"/>
          </a:p>
          <a:p>
            <a:pPr>
              <a:lnSpc>
                <a:spcPct val="85000"/>
              </a:lnSpc>
              <a:tabLst>
                <a:tab pos="4572000" algn="l"/>
                <a:tab pos="5943600" algn="l"/>
              </a:tabLst>
            </a:pPr>
            <a:r>
              <a:rPr lang="en-US" sz="2600" dirty="0" smtClean="0"/>
              <a:t>More Temporary	$24-</a:t>
            </a:r>
            <a:r>
              <a:rPr lang="en-US" sz="2600" dirty="0"/>
              <a:t>$</a:t>
            </a:r>
            <a:r>
              <a:rPr lang="en-US" sz="2600" dirty="0" smtClean="0"/>
              <a:t>25	$t8-</a:t>
            </a:r>
            <a:r>
              <a:rPr lang="en-US" sz="2600" dirty="0"/>
              <a:t>$</a:t>
            </a:r>
            <a:r>
              <a:rPr lang="en-US" sz="2600" dirty="0" smtClean="0"/>
              <a:t>t9</a:t>
            </a:r>
            <a:endParaRPr lang="en-US" sz="2600" dirty="0"/>
          </a:p>
          <a:p>
            <a:pPr>
              <a:lnSpc>
                <a:spcPct val="85000"/>
              </a:lnSpc>
              <a:tabLst>
                <a:tab pos="4572000" algn="l"/>
                <a:tab pos="5943600" algn="l"/>
              </a:tabLst>
            </a:pPr>
            <a:r>
              <a:rPr lang="en-US" sz="2600" dirty="0" smtClean="0">
                <a:solidFill>
                  <a:srgbClr val="FF0000"/>
                </a:solidFill>
              </a:rPr>
              <a:t>Used </a:t>
            </a:r>
            <a:r>
              <a:rPr lang="en-US" sz="2600" dirty="0">
                <a:solidFill>
                  <a:srgbClr val="FF0000"/>
                </a:solidFill>
              </a:rPr>
              <a:t>by </a:t>
            </a:r>
            <a:r>
              <a:rPr lang="en-US" sz="2600" dirty="0" smtClean="0">
                <a:solidFill>
                  <a:srgbClr val="FF0000"/>
                </a:solidFill>
              </a:rPr>
              <a:t>Kernel</a:t>
            </a:r>
            <a:r>
              <a:rPr lang="en-US" sz="2600" dirty="0">
                <a:solidFill>
                  <a:srgbClr val="FF0000"/>
                </a:solidFill>
              </a:rPr>
              <a:t>	</a:t>
            </a:r>
            <a:r>
              <a:rPr lang="en-US" sz="2600" dirty="0" smtClean="0">
                <a:solidFill>
                  <a:srgbClr val="FF0000"/>
                </a:solidFill>
              </a:rPr>
              <a:t>$26-27	$k0-</a:t>
            </a:r>
            <a:r>
              <a:rPr lang="en-US" sz="2600" dirty="0">
                <a:solidFill>
                  <a:srgbClr val="FF0000"/>
                </a:solidFill>
              </a:rPr>
              <a:t>$</a:t>
            </a:r>
            <a:r>
              <a:rPr lang="en-US" sz="2600" dirty="0" smtClean="0">
                <a:solidFill>
                  <a:srgbClr val="FF0000"/>
                </a:solidFill>
              </a:rPr>
              <a:t>k1</a:t>
            </a:r>
            <a:endParaRPr lang="en-US" sz="2600" dirty="0">
              <a:solidFill>
                <a:srgbClr val="FF0000"/>
              </a:solidFill>
            </a:endParaRPr>
          </a:p>
          <a:p>
            <a:pPr>
              <a:lnSpc>
                <a:spcPct val="85000"/>
              </a:lnSpc>
              <a:tabLst>
                <a:tab pos="4572000" algn="l"/>
                <a:tab pos="5943600" algn="l"/>
              </a:tabLst>
            </a:pPr>
            <a:r>
              <a:rPr lang="en-US" sz="2600" dirty="0" smtClean="0">
                <a:solidFill>
                  <a:srgbClr val="FF0000"/>
                </a:solidFill>
              </a:rPr>
              <a:t>Global Pointer</a:t>
            </a:r>
            <a:r>
              <a:rPr lang="en-US" sz="2600" dirty="0">
                <a:solidFill>
                  <a:srgbClr val="FF0000"/>
                </a:solidFill>
              </a:rPr>
              <a:t>	$</a:t>
            </a:r>
            <a:r>
              <a:rPr lang="en-US" sz="2600" dirty="0" smtClean="0">
                <a:solidFill>
                  <a:srgbClr val="FF0000"/>
                </a:solidFill>
              </a:rPr>
              <a:t>28	$</a:t>
            </a:r>
            <a:r>
              <a:rPr lang="en-US" sz="2600" dirty="0" err="1" smtClean="0">
                <a:solidFill>
                  <a:srgbClr val="FF0000"/>
                </a:solidFill>
              </a:rPr>
              <a:t>gp</a:t>
            </a:r>
            <a:endParaRPr lang="en-US" sz="2600" dirty="0">
              <a:solidFill>
                <a:srgbClr val="FF0000"/>
              </a:solidFill>
            </a:endParaRPr>
          </a:p>
          <a:p>
            <a:pPr>
              <a:lnSpc>
                <a:spcPct val="85000"/>
              </a:lnSpc>
              <a:tabLst>
                <a:tab pos="4572000" algn="l"/>
                <a:tab pos="5943600" algn="l"/>
              </a:tabLst>
            </a:pPr>
            <a:r>
              <a:rPr lang="en-US" sz="2600" dirty="0" smtClean="0"/>
              <a:t>Stack Pointer</a:t>
            </a:r>
            <a:r>
              <a:rPr lang="en-US" sz="2600" dirty="0"/>
              <a:t>	$</a:t>
            </a:r>
            <a:r>
              <a:rPr lang="en-US" sz="2600" dirty="0" smtClean="0"/>
              <a:t>29	</a:t>
            </a:r>
            <a:r>
              <a:rPr lang="en-US" sz="2600" dirty="0"/>
              <a:t>$</a:t>
            </a:r>
            <a:r>
              <a:rPr lang="en-US" sz="2600" dirty="0" err="1" smtClean="0"/>
              <a:t>sp</a:t>
            </a:r>
            <a:endParaRPr lang="en-US" sz="2600" dirty="0"/>
          </a:p>
          <a:p>
            <a:pPr>
              <a:lnSpc>
                <a:spcPct val="85000"/>
              </a:lnSpc>
              <a:tabLst>
                <a:tab pos="4572000" algn="l"/>
                <a:tab pos="5943600" algn="l"/>
              </a:tabLst>
            </a:pPr>
            <a:r>
              <a:rPr lang="en-US" sz="2600" dirty="0" smtClean="0">
                <a:solidFill>
                  <a:srgbClr val="FF0000"/>
                </a:solidFill>
              </a:rPr>
              <a:t>Frame Pointer</a:t>
            </a:r>
            <a:r>
              <a:rPr lang="en-US" sz="2600" dirty="0">
                <a:solidFill>
                  <a:srgbClr val="FF0000"/>
                </a:solidFill>
              </a:rPr>
              <a:t>	$</a:t>
            </a:r>
            <a:r>
              <a:rPr lang="en-US" sz="2600" dirty="0" smtClean="0">
                <a:solidFill>
                  <a:srgbClr val="FF0000"/>
                </a:solidFill>
              </a:rPr>
              <a:t>30	</a:t>
            </a:r>
            <a:r>
              <a:rPr lang="en-US" sz="2600" dirty="0">
                <a:solidFill>
                  <a:srgbClr val="FF0000"/>
                </a:solidFill>
              </a:rPr>
              <a:t>$</a:t>
            </a:r>
            <a:r>
              <a:rPr lang="en-US" sz="2600" dirty="0" err="1" smtClean="0">
                <a:solidFill>
                  <a:srgbClr val="FF0000"/>
                </a:solidFill>
              </a:rPr>
              <a:t>fp</a:t>
            </a:r>
            <a:endParaRPr lang="en-US" sz="2600" dirty="0">
              <a:solidFill>
                <a:srgbClr val="FF0000"/>
              </a:solidFill>
            </a:endParaRPr>
          </a:p>
          <a:p>
            <a:pPr>
              <a:lnSpc>
                <a:spcPct val="85000"/>
              </a:lnSpc>
              <a:tabLst>
                <a:tab pos="4572000" algn="l"/>
                <a:tab pos="5943600" algn="l"/>
              </a:tabLst>
            </a:pPr>
            <a:r>
              <a:rPr lang="en-US" sz="2600" dirty="0" smtClean="0"/>
              <a:t>Return Address	$31	$</a:t>
            </a:r>
            <a:r>
              <a:rPr lang="en-US" sz="2600" dirty="0" err="1" smtClean="0"/>
              <a:t>ra</a:t>
            </a:r>
            <a:endParaRPr lang="en-US" sz="2400" dirty="0" smtClean="0"/>
          </a:p>
        </p:txBody>
      </p:sp>
      <p:sp>
        <p:nvSpPr>
          <p:cNvPr id="4" name="Title 3"/>
          <p:cNvSpPr>
            <a:spLocks noGrp="1"/>
          </p:cNvSpPr>
          <p:nvPr>
            <p:ph type="title"/>
          </p:nvPr>
        </p:nvSpPr>
        <p:spPr/>
        <p:txBody>
          <a:bodyPr/>
          <a:lstStyle/>
          <a:p>
            <a:r>
              <a:rPr lang="en-US" dirty="0" smtClean="0">
                <a:solidFill>
                  <a:schemeClr val="accent1"/>
                </a:solidFill>
              </a:rPr>
              <a:t>MIPS Registers</a:t>
            </a:r>
            <a:endParaRPr lang="en-US" dirty="0">
              <a:solidFill>
                <a:schemeClr val="accent1"/>
              </a:solidFill>
            </a:endParaRPr>
          </a:p>
        </p:txBody>
      </p:sp>
      <p:sp>
        <p:nvSpPr>
          <p:cNvPr id="5" name="Date Placeholder 4"/>
          <p:cNvSpPr>
            <a:spLocks noGrp="1"/>
          </p:cNvSpPr>
          <p:nvPr>
            <p:ph type="dt" sz="half" idx="10"/>
          </p:nvPr>
        </p:nvSpPr>
        <p:spPr/>
        <p:txBody>
          <a:bodyPr/>
          <a:lstStyle/>
          <a:p>
            <a:r>
              <a:rPr lang="en-US" smtClean="0"/>
              <a:t>6/26/2012</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50</a:t>
            </a:fld>
            <a:endParaRPr lang="en-US" dirty="0"/>
          </a:p>
        </p:txBody>
      </p:sp>
      <p:sp>
        <p:nvSpPr>
          <p:cNvPr id="7" name="Footer Placeholder 6"/>
          <p:cNvSpPr>
            <a:spLocks noGrp="1"/>
          </p:cNvSpPr>
          <p:nvPr>
            <p:ph type="ftr" sz="quarter" idx="11"/>
          </p:nvPr>
        </p:nvSpPr>
        <p:spPr/>
        <p:txBody>
          <a:bodyPr/>
          <a:lstStyle/>
          <a:p>
            <a:r>
              <a:rPr lang="en-US" smtClean="0"/>
              <a:t>Summer 2012 -- Lecture #6</a:t>
            </a:r>
            <a:endParaRPr lang="en-US"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The Remaining Registers</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lnSpcReduction="10000"/>
          </a:bodyPr>
          <a:lstStyle/>
          <a:p>
            <a:r>
              <a:rPr lang="en-US" dirty="0" smtClean="0">
                <a:solidFill>
                  <a:srgbClr val="FF0000"/>
                </a:solidFill>
              </a:rPr>
              <a:t>$at </a:t>
            </a:r>
            <a:r>
              <a:rPr lang="en-US" dirty="0" smtClean="0"/>
              <a:t>(assembler)</a:t>
            </a:r>
          </a:p>
          <a:p>
            <a:pPr lvl="1"/>
            <a:r>
              <a:rPr lang="en-US" dirty="0" smtClean="0"/>
              <a:t>Used for intermediate calculations by the assembler (pseudo-code); </a:t>
            </a:r>
            <a:r>
              <a:rPr lang="en-US" i="1" dirty="0" smtClean="0"/>
              <a:t>unsafe to use</a:t>
            </a:r>
          </a:p>
          <a:p>
            <a:r>
              <a:rPr lang="en-US" dirty="0" smtClean="0">
                <a:solidFill>
                  <a:srgbClr val="FF0000"/>
                </a:solidFill>
              </a:rPr>
              <a:t>$k0-$k1 </a:t>
            </a:r>
            <a:r>
              <a:rPr lang="en-US" dirty="0" smtClean="0"/>
              <a:t>(</a:t>
            </a:r>
            <a:r>
              <a:rPr lang="en-US" dirty="0" err="1" smtClean="0"/>
              <a:t>kernal</a:t>
            </a:r>
            <a:r>
              <a:rPr lang="en-US" dirty="0" smtClean="0"/>
              <a:t>)</a:t>
            </a:r>
          </a:p>
          <a:p>
            <a:pPr lvl="1"/>
            <a:r>
              <a:rPr lang="en-US" dirty="0" smtClean="0"/>
              <a:t>May be used by the OS at any time; </a:t>
            </a:r>
            <a:r>
              <a:rPr lang="en-US" i="1" dirty="0" smtClean="0"/>
              <a:t>unsafe to use</a:t>
            </a:r>
          </a:p>
          <a:p>
            <a:r>
              <a:rPr lang="en-US" dirty="0" smtClean="0">
                <a:solidFill>
                  <a:srgbClr val="FF0000"/>
                </a:solidFill>
              </a:rPr>
              <a:t>$</a:t>
            </a:r>
            <a:r>
              <a:rPr lang="en-US" dirty="0" err="1" smtClean="0">
                <a:solidFill>
                  <a:srgbClr val="FF0000"/>
                </a:solidFill>
              </a:rPr>
              <a:t>gp</a:t>
            </a:r>
            <a:r>
              <a:rPr lang="en-US" dirty="0" smtClean="0">
                <a:solidFill>
                  <a:srgbClr val="FF0000"/>
                </a:solidFill>
              </a:rPr>
              <a:t> </a:t>
            </a:r>
            <a:r>
              <a:rPr lang="en-US" dirty="0" smtClean="0"/>
              <a:t>(global pointer)</a:t>
            </a:r>
          </a:p>
          <a:p>
            <a:pPr lvl="1"/>
            <a:r>
              <a:rPr lang="en-US" dirty="0" smtClean="0"/>
              <a:t>Points to global variables in Static Data; </a:t>
            </a:r>
            <a:r>
              <a:rPr lang="en-US" i="1" dirty="0" smtClean="0"/>
              <a:t>rarely used</a:t>
            </a:r>
          </a:p>
          <a:p>
            <a:r>
              <a:rPr lang="en-US" dirty="0" smtClean="0">
                <a:solidFill>
                  <a:srgbClr val="FF0000"/>
                </a:solidFill>
              </a:rPr>
              <a:t>$</a:t>
            </a:r>
            <a:r>
              <a:rPr lang="en-US" dirty="0" err="1" smtClean="0">
                <a:solidFill>
                  <a:srgbClr val="FF0000"/>
                </a:solidFill>
              </a:rPr>
              <a:t>fp</a:t>
            </a:r>
            <a:r>
              <a:rPr lang="en-US" dirty="0" smtClean="0">
                <a:solidFill>
                  <a:srgbClr val="FF0000"/>
                </a:solidFill>
              </a:rPr>
              <a:t> </a:t>
            </a:r>
            <a:r>
              <a:rPr lang="en-US" dirty="0" smtClean="0"/>
              <a:t>(frame pointer)</a:t>
            </a:r>
          </a:p>
          <a:p>
            <a:pPr lvl="1"/>
            <a:r>
              <a:rPr lang="en-US" dirty="0" smtClean="0"/>
              <a:t>Points to top of current frame in Stack; </a:t>
            </a:r>
            <a:r>
              <a:rPr lang="en-US" i="1" dirty="0" smtClean="0"/>
              <a:t>rarely used</a:t>
            </a:r>
            <a:endParaRPr lang="en-US" i="1" dirty="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51</a:t>
            </a:fld>
            <a:endParaRPr lang="en-US"/>
          </a:p>
        </p:txBody>
      </p:sp>
    </p:spTree>
    <p:extLst>
      <p:ext uri="{BB962C8B-B14F-4D97-AF65-F5344CB8AC3E}">
        <p14:creationId xmlns:p14="http://schemas.microsoft.com/office/powerpoint/2010/main" val="177324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a:xfrm>
            <a:off x="457200" y="1600200"/>
            <a:ext cx="8229600" cy="4937760"/>
          </a:xfrm>
        </p:spPr>
        <p:txBody>
          <a:bodyPr>
            <a:normAutofit/>
          </a:bodyPr>
          <a:lstStyle/>
          <a:p>
            <a:r>
              <a:rPr lang="en-US" dirty="0" smtClean="0">
                <a:solidFill>
                  <a:schemeClr val="bg1">
                    <a:lumMod val="65000"/>
                  </a:schemeClr>
                </a:solidFill>
              </a:rPr>
              <a:t>Inequalities</a:t>
            </a:r>
          </a:p>
          <a:p>
            <a:r>
              <a:rPr lang="en-US" dirty="0" smtClean="0">
                <a:solidFill>
                  <a:schemeClr val="bg1">
                    <a:lumMod val="65000"/>
                  </a:schemeClr>
                </a:solidFill>
              </a:rPr>
              <a:t>Pseudo-Instructions</a:t>
            </a:r>
          </a:p>
          <a:p>
            <a:r>
              <a:rPr lang="en-US" dirty="0" err="1" smtClean="0">
                <a:solidFill>
                  <a:schemeClr val="bg1">
                    <a:lumMod val="65000"/>
                  </a:schemeClr>
                </a:solidFill>
              </a:rPr>
              <a:t>Administrivia</a:t>
            </a:r>
            <a:endParaRPr lang="en-US" dirty="0" smtClean="0">
              <a:solidFill>
                <a:schemeClr val="bg1">
                  <a:lumMod val="65000"/>
                </a:schemeClr>
              </a:solidFill>
            </a:endParaRPr>
          </a:p>
          <a:p>
            <a:r>
              <a:rPr lang="en-US" dirty="0" smtClean="0">
                <a:solidFill>
                  <a:schemeClr val="bg1">
                    <a:lumMod val="65000"/>
                  </a:schemeClr>
                </a:solidFill>
              </a:rPr>
              <a:t>Implementing Functions in MIPS</a:t>
            </a:r>
          </a:p>
          <a:p>
            <a:r>
              <a:rPr lang="en-US" dirty="0" smtClean="0">
                <a:solidFill>
                  <a:schemeClr val="bg1">
                    <a:lumMod val="65000"/>
                  </a:schemeClr>
                </a:solidFill>
              </a:rPr>
              <a:t>Function Calling Conventions</a:t>
            </a:r>
          </a:p>
          <a:p>
            <a:r>
              <a:rPr lang="en-US" dirty="0">
                <a:solidFill>
                  <a:schemeClr val="bg1">
                    <a:lumMod val="65000"/>
                  </a:schemeClr>
                </a:solidFill>
              </a:rPr>
              <a:t>Bonus:  Remaining </a:t>
            </a:r>
            <a:r>
              <a:rPr lang="en-US" dirty="0" smtClean="0">
                <a:solidFill>
                  <a:schemeClr val="bg1">
                    <a:lumMod val="65000"/>
                  </a:schemeClr>
                </a:solidFill>
              </a:rPr>
              <a:t>Registers</a:t>
            </a:r>
          </a:p>
          <a:p>
            <a:r>
              <a:rPr lang="en-US" dirty="0" smtClean="0">
                <a:solidFill>
                  <a:srgbClr val="FF0000"/>
                </a:solidFill>
              </a:rPr>
              <a:t>Bonus:  Memory Address Convention</a:t>
            </a:r>
            <a:endParaRPr lang="en-US" dirty="0">
              <a:solidFill>
                <a:srgbClr val="FF0000"/>
              </a:solidFill>
            </a:endParaRPr>
          </a:p>
          <a:p>
            <a:r>
              <a:rPr lang="en-US" dirty="0">
                <a:solidFill>
                  <a:schemeClr val="bg1">
                    <a:lumMod val="65000"/>
                  </a:schemeClr>
                </a:solidFill>
              </a:rPr>
              <a:t>Bonus:  Register Convention Analogy</a:t>
            </a:r>
          </a:p>
          <a:p>
            <a:endParaRPr lang="en-US" dirty="0" smtClean="0">
              <a:solidFill>
                <a:srgbClr val="FF0000"/>
              </a:solidFill>
            </a:endParaRP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52</a:t>
            </a:fld>
            <a:endParaRPr lang="en-US"/>
          </a:p>
        </p:txBody>
      </p:sp>
    </p:spTree>
    <p:extLst>
      <p:ext uri="{BB962C8B-B14F-4D97-AF65-F5344CB8AC3E}">
        <p14:creationId xmlns:p14="http://schemas.microsoft.com/office/powerpoint/2010/main" val="2725438725"/>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320"/>
            <a:ext cx="8229600" cy="1143000"/>
          </a:xfrm>
        </p:spPr>
        <p:txBody>
          <a:bodyPr/>
          <a:lstStyle/>
          <a:p>
            <a:r>
              <a:rPr lang="en-US" dirty="0" smtClean="0">
                <a:solidFill>
                  <a:schemeClr val="accent1"/>
                </a:solidFill>
              </a:rPr>
              <a:t>Memory Address Convention</a:t>
            </a:r>
            <a:endParaRPr lang="en-US" dirty="0">
              <a:solidFill>
                <a:schemeClr val="accent1"/>
              </a:solidFill>
            </a:endParaRP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53</a:t>
            </a:fld>
            <a:endParaRPr lang="en-US"/>
          </a:p>
        </p:txBody>
      </p:sp>
      <p:grpSp>
        <p:nvGrpSpPr>
          <p:cNvPr id="2" name="Group 11"/>
          <p:cNvGrpSpPr/>
          <p:nvPr/>
        </p:nvGrpSpPr>
        <p:grpSpPr>
          <a:xfrm>
            <a:off x="1371600" y="1600200"/>
            <a:ext cx="5486400" cy="4307844"/>
            <a:chOff x="1371600" y="1600200"/>
            <a:chExt cx="5486400" cy="4307844"/>
          </a:xfrm>
        </p:grpSpPr>
        <p:pic>
          <p:nvPicPr>
            <p:cNvPr id="8" name="Picture 7"/>
            <p:cNvPicPr>
              <a:picLocks noChangeAspect="1"/>
            </p:cNvPicPr>
            <p:nvPr/>
          </p:nvPicPr>
          <p:blipFill>
            <a:blip r:embed="rId3"/>
            <a:stretch>
              <a:fillRect/>
            </a:stretch>
          </p:blipFill>
          <p:spPr>
            <a:xfrm>
              <a:off x="1371600" y="1600200"/>
              <a:ext cx="5486400" cy="4307844"/>
            </a:xfrm>
            <a:prstGeom prst="rect">
              <a:avLst/>
            </a:prstGeom>
          </p:spPr>
        </p:pic>
        <p:sp>
          <p:nvSpPr>
            <p:cNvPr id="9" name="Rectangle 8"/>
            <p:cNvSpPr/>
            <p:nvPr/>
          </p:nvSpPr>
          <p:spPr>
            <a:xfrm>
              <a:off x="1463039" y="4016829"/>
              <a:ext cx="2597331" cy="315685"/>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p:cNvSpPr txBox="1"/>
          <p:nvPr/>
        </p:nvSpPr>
        <p:spPr>
          <a:xfrm>
            <a:off x="6766560" y="4582886"/>
            <a:ext cx="1011815" cy="461665"/>
          </a:xfrm>
          <a:prstGeom prst="rect">
            <a:avLst/>
          </a:prstGeom>
          <a:noFill/>
        </p:spPr>
        <p:txBody>
          <a:bodyPr wrap="none" rtlCol="0">
            <a:spAutoFit/>
          </a:bodyPr>
          <a:lstStyle/>
          <a:p>
            <a:r>
              <a:rPr lang="en-US" sz="2400" dirty="0" smtClean="0"/>
              <a:t>(Code)</a:t>
            </a:r>
            <a:endParaRPr lang="en-US" sz="2400" dirty="0"/>
          </a:p>
        </p:txBody>
      </p:sp>
      <p:sp>
        <p:nvSpPr>
          <p:cNvPr id="11" name="TextBox 10"/>
          <p:cNvSpPr txBox="1"/>
          <p:nvPr/>
        </p:nvSpPr>
        <p:spPr>
          <a:xfrm>
            <a:off x="6766560" y="3341915"/>
            <a:ext cx="1026243" cy="461665"/>
          </a:xfrm>
          <a:prstGeom prst="rect">
            <a:avLst/>
          </a:prstGeom>
          <a:noFill/>
        </p:spPr>
        <p:txBody>
          <a:bodyPr wrap="none" rtlCol="0">
            <a:spAutoFit/>
          </a:bodyPr>
          <a:lstStyle/>
          <a:p>
            <a:r>
              <a:rPr lang="en-US" sz="2400" dirty="0" smtClean="0"/>
              <a:t>(Heap)</a:t>
            </a:r>
            <a:endParaRPr lang="en-US" sz="2400" dirty="0"/>
          </a:p>
        </p:txBody>
      </p:sp>
    </p:spTree>
    <p:extLst>
      <p:ext uri="{BB962C8B-B14F-4D97-AF65-F5344CB8AC3E}">
        <p14:creationId xmlns:p14="http://schemas.microsoft.com/office/powerpoint/2010/main" val="602015910"/>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a:xfrm>
            <a:off x="457200" y="1600200"/>
            <a:ext cx="8229600" cy="4937760"/>
          </a:xfrm>
        </p:spPr>
        <p:txBody>
          <a:bodyPr>
            <a:normAutofit/>
          </a:bodyPr>
          <a:lstStyle/>
          <a:p>
            <a:r>
              <a:rPr lang="en-US" dirty="0" smtClean="0">
                <a:solidFill>
                  <a:schemeClr val="bg1">
                    <a:lumMod val="65000"/>
                  </a:schemeClr>
                </a:solidFill>
              </a:rPr>
              <a:t>Inequalities</a:t>
            </a:r>
          </a:p>
          <a:p>
            <a:r>
              <a:rPr lang="en-US" dirty="0" smtClean="0">
                <a:solidFill>
                  <a:schemeClr val="bg1">
                    <a:lumMod val="65000"/>
                  </a:schemeClr>
                </a:solidFill>
              </a:rPr>
              <a:t>Pseudo-Instructions</a:t>
            </a:r>
          </a:p>
          <a:p>
            <a:r>
              <a:rPr lang="en-US" dirty="0" err="1" smtClean="0">
                <a:solidFill>
                  <a:schemeClr val="bg1">
                    <a:lumMod val="65000"/>
                  </a:schemeClr>
                </a:solidFill>
              </a:rPr>
              <a:t>Administrivia</a:t>
            </a:r>
            <a:endParaRPr lang="en-US" dirty="0" smtClean="0">
              <a:solidFill>
                <a:schemeClr val="bg1">
                  <a:lumMod val="65000"/>
                </a:schemeClr>
              </a:solidFill>
            </a:endParaRPr>
          </a:p>
          <a:p>
            <a:r>
              <a:rPr lang="en-US" dirty="0" smtClean="0">
                <a:solidFill>
                  <a:schemeClr val="bg1">
                    <a:lumMod val="65000"/>
                  </a:schemeClr>
                </a:solidFill>
              </a:rPr>
              <a:t>Implementing Functions in MIPS</a:t>
            </a:r>
          </a:p>
          <a:p>
            <a:r>
              <a:rPr lang="en-US" dirty="0" smtClean="0">
                <a:solidFill>
                  <a:schemeClr val="bg1">
                    <a:lumMod val="65000"/>
                  </a:schemeClr>
                </a:solidFill>
              </a:rPr>
              <a:t>Function Calling Conventions</a:t>
            </a:r>
          </a:p>
          <a:p>
            <a:r>
              <a:rPr lang="en-US" dirty="0">
                <a:solidFill>
                  <a:schemeClr val="bg1">
                    <a:lumMod val="65000"/>
                  </a:schemeClr>
                </a:solidFill>
              </a:rPr>
              <a:t>Bonus:  Remaining </a:t>
            </a:r>
            <a:r>
              <a:rPr lang="en-US" dirty="0" smtClean="0">
                <a:solidFill>
                  <a:schemeClr val="bg1">
                    <a:lumMod val="65000"/>
                  </a:schemeClr>
                </a:solidFill>
              </a:rPr>
              <a:t>Registers</a:t>
            </a:r>
          </a:p>
          <a:p>
            <a:r>
              <a:rPr lang="en-US" dirty="0" smtClean="0">
                <a:solidFill>
                  <a:schemeClr val="bg1">
                    <a:lumMod val="65000"/>
                  </a:schemeClr>
                </a:solidFill>
              </a:rPr>
              <a:t>Bonus:  Memory Address Convention</a:t>
            </a:r>
            <a:endParaRPr lang="en-US" dirty="0">
              <a:solidFill>
                <a:schemeClr val="bg1">
                  <a:lumMod val="65000"/>
                </a:schemeClr>
              </a:solidFill>
            </a:endParaRPr>
          </a:p>
          <a:p>
            <a:r>
              <a:rPr lang="en-US" dirty="0">
                <a:solidFill>
                  <a:srgbClr val="FF0000"/>
                </a:solidFill>
              </a:rPr>
              <a:t>Bonus:  Register Convention Analogy</a:t>
            </a:r>
          </a:p>
          <a:p>
            <a:endParaRPr lang="en-US" dirty="0" smtClean="0">
              <a:solidFill>
                <a:srgbClr val="FF0000"/>
              </a:solidFill>
            </a:endParaRP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54</a:t>
            </a:fld>
            <a:endParaRPr lang="en-US"/>
          </a:p>
        </p:txBody>
      </p:sp>
    </p:spTree>
    <p:extLst>
      <p:ext uri="{BB962C8B-B14F-4D97-AF65-F5344CB8AC3E}">
        <p14:creationId xmlns:p14="http://schemas.microsoft.com/office/powerpoint/2010/main" val="2725438725"/>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Register Convention Analogy (1/5)</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lnSpcReduction="10000"/>
          </a:bodyPr>
          <a:lstStyle/>
          <a:p>
            <a:r>
              <a:rPr lang="en-US" dirty="0" smtClean="0"/>
              <a:t>Parents (</a:t>
            </a:r>
            <a:r>
              <a:rPr lang="en-US" i="1" dirty="0" err="1" smtClean="0"/>
              <a:t>calle</a:t>
            </a:r>
            <a:r>
              <a:rPr lang="en-US" i="1" dirty="0" err="1" smtClean="0">
                <a:solidFill>
                  <a:srgbClr val="C0504D"/>
                </a:solidFill>
              </a:rPr>
              <a:t>R</a:t>
            </a:r>
            <a:r>
              <a:rPr lang="en-US" dirty="0" smtClean="0"/>
              <a:t>) leave for the weekend and give the keys to the house to their kid (</a:t>
            </a:r>
            <a:r>
              <a:rPr lang="en-US" i="1" dirty="0" err="1" smtClean="0"/>
              <a:t>calle</a:t>
            </a:r>
            <a:r>
              <a:rPr lang="en-US" i="1" dirty="0" err="1" smtClean="0">
                <a:solidFill>
                  <a:schemeClr val="accent1"/>
                </a:solidFill>
              </a:rPr>
              <a:t>E</a:t>
            </a:r>
            <a:r>
              <a:rPr lang="en-US" dirty="0" smtClean="0"/>
              <a:t>)</a:t>
            </a:r>
          </a:p>
          <a:p>
            <a:r>
              <a:rPr lang="en-US" dirty="0" smtClean="0"/>
              <a:t>Before leaving, they lay down a set of rules (</a:t>
            </a:r>
            <a:r>
              <a:rPr lang="en-US" i="1" dirty="0" smtClean="0"/>
              <a:t>calling conventions</a:t>
            </a:r>
            <a:r>
              <a:rPr lang="en-US" dirty="0" smtClean="0"/>
              <a:t>):</a:t>
            </a:r>
          </a:p>
          <a:p>
            <a:pPr lvl="1"/>
            <a:r>
              <a:rPr lang="en-US" dirty="0"/>
              <a:t>You can trash the temporary </a:t>
            </a:r>
            <a:r>
              <a:rPr lang="en-US" dirty="0" smtClean="0"/>
              <a:t>rooms </a:t>
            </a:r>
            <a:r>
              <a:rPr lang="en-US" dirty="0"/>
              <a:t>like the den and </a:t>
            </a:r>
            <a:r>
              <a:rPr lang="en-US" dirty="0" smtClean="0"/>
              <a:t>basement </a:t>
            </a:r>
            <a:r>
              <a:rPr lang="en-US" dirty="0"/>
              <a:t>if you </a:t>
            </a:r>
            <a:r>
              <a:rPr lang="en-US" dirty="0" smtClean="0"/>
              <a:t>want; </a:t>
            </a:r>
            <a:r>
              <a:rPr lang="en-US" dirty="0"/>
              <a:t>we don’t care about </a:t>
            </a:r>
            <a:r>
              <a:rPr lang="en-US" dirty="0" smtClean="0"/>
              <a:t>them (</a:t>
            </a:r>
            <a:r>
              <a:rPr lang="en-US" i="1" dirty="0" smtClean="0">
                <a:solidFill>
                  <a:schemeClr val="accent6"/>
                </a:solidFill>
              </a:rPr>
              <a:t>volatile</a:t>
            </a:r>
            <a:r>
              <a:rPr lang="en-US" i="1" dirty="0" smtClean="0"/>
              <a:t> registers</a:t>
            </a:r>
            <a:r>
              <a:rPr lang="en-US" dirty="0" smtClean="0"/>
              <a:t>)</a:t>
            </a:r>
            <a:endParaRPr lang="en-US" dirty="0"/>
          </a:p>
          <a:p>
            <a:pPr lvl="1"/>
            <a:r>
              <a:rPr lang="en-US" dirty="0" smtClean="0"/>
              <a:t>BUT you’d </a:t>
            </a:r>
            <a:r>
              <a:rPr lang="en-US" dirty="0"/>
              <a:t>better leave </a:t>
            </a:r>
            <a:r>
              <a:rPr lang="en-US" dirty="0" smtClean="0"/>
              <a:t>the rooms for guests (living, dining, bed, etc.) untouched (</a:t>
            </a:r>
            <a:r>
              <a:rPr lang="en-US" i="1" dirty="0" smtClean="0">
                <a:solidFill>
                  <a:schemeClr val="accent4"/>
                </a:solidFill>
              </a:rPr>
              <a:t>saved</a:t>
            </a:r>
            <a:r>
              <a:rPr lang="en-US" i="1" dirty="0" smtClean="0"/>
              <a:t> registers</a:t>
            </a:r>
            <a:r>
              <a:rPr lang="en-US" dirty="0" smtClean="0"/>
              <a:t>):  </a:t>
            </a:r>
            <a:r>
              <a:rPr lang="en-US" dirty="0" smtClean="0">
                <a:solidFill>
                  <a:srgbClr val="FF0000"/>
                </a:solidFill>
              </a:rPr>
              <a:t>“These </a:t>
            </a:r>
            <a:r>
              <a:rPr lang="en-US" dirty="0">
                <a:solidFill>
                  <a:srgbClr val="FF0000"/>
                </a:solidFill>
              </a:rPr>
              <a:t>rooms better look the same when we return!”</a:t>
            </a:r>
          </a:p>
          <a:p>
            <a:pPr lvl="1"/>
            <a:endParaRPr lang="en-US" dirty="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55</a:t>
            </a:fld>
            <a:endParaRPr lang="en-US"/>
          </a:p>
        </p:txBody>
      </p:sp>
    </p:spTree>
    <p:extLst>
      <p:ext uri="{BB962C8B-B14F-4D97-AF65-F5344CB8AC3E}">
        <p14:creationId xmlns:p14="http://schemas.microsoft.com/office/powerpoint/2010/main" val="163070372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Register Convention Analogy (2/5)</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fontScale="92500" lnSpcReduction="10000"/>
          </a:bodyPr>
          <a:lstStyle/>
          <a:p>
            <a:r>
              <a:rPr lang="en-US" dirty="0" smtClean="0"/>
              <a:t>Kid now “owns” all of the rooms (</a:t>
            </a:r>
            <a:r>
              <a:rPr lang="en-US" i="1" dirty="0" smtClean="0"/>
              <a:t>registers</a:t>
            </a:r>
            <a:r>
              <a:rPr lang="en-US" dirty="0" smtClean="0"/>
              <a:t>)</a:t>
            </a:r>
          </a:p>
          <a:p>
            <a:r>
              <a:rPr lang="en-US" dirty="0" smtClean="0"/>
              <a:t>Kid is going to throw a wild, wild party (</a:t>
            </a:r>
            <a:r>
              <a:rPr lang="en-US" i="1" dirty="0" smtClean="0"/>
              <a:t>computation</a:t>
            </a:r>
            <a:r>
              <a:rPr lang="en-US" dirty="0" smtClean="0"/>
              <a:t>) and wants to use the guest rooms (</a:t>
            </a:r>
            <a:r>
              <a:rPr lang="en-US" i="1" dirty="0" smtClean="0">
                <a:solidFill>
                  <a:schemeClr val="accent4"/>
                </a:solidFill>
              </a:rPr>
              <a:t>saved</a:t>
            </a:r>
            <a:r>
              <a:rPr lang="en-US" i="1" dirty="0" smtClean="0"/>
              <a:t> registers</a:t>
            </a:r>
            <a:r>
              <a:rPr lang="en-US" dirty="0" smtClean="0"/>
              <a:t>)</a:t>
            </a:r>
          </a:p>
          <a:p>
            <a:r>
              <a:rPr lang="en-US" dirty="0" smtClean="0"/>
              <a:t>So what does the kid (</a:t>
            </a:r>
            <a:r>
              <a:rPr lang="en-US" i="1" dirty="0" err="1" smtClean="0"/>
              <a:t>calle</a:t>
            </a:r>
            <a:r>
              <a:rPr lang="en-US" i="1" dirty="0" err="1" smtClean="0">
                <a:solidFill>
                  <a:schemeClr val="accent1"/>
                </a:solidFill>
              </a:rPr>
              <a:t>E</a:t>
            </a:r>
            <a:r>
              <a:rPr lang="en-US" dirty="0" smtClean="0"/>
              <a:t>) do?</a:t>
            </a:r>
          </a:p>
          <a:p>
            <a:pPr lvl="1"/>
            <a:r>
              <a:rPr lang="en-US" dirty="0" smtClean="0"/>
              <a:t>Takes stuff from guest rooms and moves it to the shed in the backyard (</a:t>
            </a:r>
            <a:r>
              <a:rPr lang="en-US" i="1" dirty="0" smtClean="0"/>
              <a:t>memory</a:t>
            </a:r>
            <a:r>
              <a:rPr lang="en-US" dirty="0" smtClean="0"/>
              <a:t>)</a:t>
            </a:r>
          </a:p>
          <a:p>
            <a:pPr lvl="1"/>
            <a:r>
              <a:rPr lang="en-US" dirty="0" smtClean="0"/>
              <a:t>Throws the party and </a:t>
            </a:r>
            <a:r>
              <a:rPr lang="en-US" dirty="0" smtClean="0">
                <a:solidFill>
                  <a:srgbClr val="FF0000"/>
                </a:solidFill>
              </a:rPr>
              <a:t>everything in the house gets trashed </a:t>
            </a:r>
            <a:r>
              <a:rPr lang="en-US" dirty="0" smtClean="0"/>
              <a:t>(shed is outside, so it survives)</a:t>
            </a:r>
          </a:p>
          <a:p>
            <a:pPr lvl="1"/>
            <a:r>
              <a:rPr lang="en-US" dirty="0" smtClean="0"/>
              <a:t>Restores guest rooms by replacing the items from the backyard shed</a:t>
            </a:r>
            <a:endParaRPr lang="en-US" dirty="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56</a:t>
            </a:fld>
            <a:endParaRPr lang="en-US"/>
          </a:p>
        </p:txBody>
      </p:sp>
    </p:spTree>
    <p:extLst>
      <p:ext uri="{BB962C8B-B14F-4D97-AF65-F5344CB8AC3E}">
        <p14:creationId xmlns:p14="http://schemas.microsoft.com/office/powerpoint/2010/main" val="264925488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Register Convention Analogy (3/5)</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lnSpcReduction="10000"/>
          </a:bodyPr>
          <a:lstStyle/>
          <a:p>
            <a:r>
              <a:rPr lang="en-US" dirty="0" smtClean="0"/>
              <a:t>Same scenario, except that during the party, the kid needs to run to the store for supplies</a:t>
            </a:r>
          </a:p>
          <a:p>
            <a:pPr lvl="1"/>
            <a:r>
              <a:rPr lang="en-US" dirty="0" smtClean="0"/>
              <a:t>Kid (</a:t>
            </a:r>
            <a:r>
              <a:rPr lang="en-US" i="1" dirty="0" err="1" smtClean="0"/>
              <a:t>calle</a:t>
            </a:r>
            <a:r>
              <a:rPr lang="en-US" i="1" dirty="0" err="1" smtClean="0">
                <a:solidFill>
                  <a:schemeClr val="accent1"/>
                </a:solidFill>
              </a:rPr>
              <a:t>E</a:t>
            </a:r>
            <a:r>
              <a:rPr lang="en-US" dirty="0" smtClean="0"/>
              <a:t>) has left valuable stuff (</a:t>
            </a:r>
            <a:r>
              <a:rPr lang="en-US" i="1" dirty="0" smtClean="0"/>
              <a:t>data</a:t>
            </a:r>
            <a:r>
              <a:rPr lang="en-US" dirty="0" smtClean="0"/>
              <a:t>) all over the house</a:t>
            </a:r>
          </a:p>
          <a:p>
            <a:pPr lvl="1"/>
            <a:r>
              <a:rPr lang="en-US" dirty="0" smtClean="0">
                <a:solidFill>
                  <a:srgbClr val="FF0000"/>
                </a:solidFill>
              </a:rPr>
              <a:t>The party will continue</a:t>
            </a:r>
            <a:r>
              <a:rPr lang="en-US" dirty="0" smtClean="0"/>
              <a:t>, meaning the valuable stuff might get destroyed</a:t>
            </a:r>
          </a:p>
          <a:p>
            <a:r>
              <a:rPr lang="en-US" dirty="0"/>
              <a:t>Kid </a:t>
            </a:r>
            <a:r>
              <a:rPr lang="en-US" dirty="0" smtClean="0"/>
              <a:t>leaves friend (</a:t>
            </a:r>
            <a:r>
              <a:rPr lang="en-US" i="1" dirty="0" smtClean="0"/>
              <a:t>2</a:t>
            </a:r>
            <a:r>
              <a:rPr lang="en-US" i="1" baseline="30000" dirty="0" smtClean="0"/>
              <a:t>nd</a:t>
            </a:r>
            <a:r>
              <a:rPr lang="en-US" i="1" dirty="0" smtClean="0"/>
              <a:t> </a:t>
            </a:r>
            <a:r>
              <a:rPr lang="en-US" i="1" dirty="0" err="1" smtClean="0"/>
              <a:t>calle</a:t>
            </a:r>
            <a:r>
              <a:rPr lang="en-US" i="1" dirty="0" err="1" smtClean="0">
                <a:solidFill>
                  <a:schemeClr val="accent1"/>
                </a:solidFill>
              </a:rPr>
              <a:t>E</a:t>
            </a:r>
            <a:r>
              <a:rPr lang="en-US" dirty="0" smtClean="0"/>
              <a:t>) in charge, instructing him/her </a:t>
            </a:r>
            <a:r>
              <a:rPr lang="en-US" dirty="0"/>
              <a:t>on </a:t>
            </a:r>
            <a:r>
              <a:rPr lang="en-US" dirty="0" smtClean="0"/>
              <a:t>the rules of the house (</a:t>
            </a:r>
            <a:r>
              <a:rPr lang="en-US" i="1" dirty="0" smtClean="0"/>
              <a:t>conventions</a:t>
            </a:r>
            <a:r>
              <a:rPr lang="en-US" dirty="0" smtClean="0"/>
              <a:t>)</a:t>
            </a:r>
          </a:p>
          <a:p>
            <a:pPr lvl="1"/>
            <a:r>
              <a:rPr lang="en-US" dirty="0" smtClean="0"/>
              <a:t>Here the kid has become the “heavy” (</a:t>
            </a:r>
            <a:r>
              <a:rPr lang="en-US" i="1" dirty="0" err="1" smtClean="0"/>
              <a:t>calle</a:t>
            </a:r>
            <a:r>
              <a:rPr lang="en-US" i="1" dirty="0" err="1" smtClean="0">
                <a:solidFill>
                  <a:srgbClr val="C0504D"/>
                </a:solidFill>
              </a:rPr>
              <a:t>R</a:t>
            </a:r>
            <a:r>
              <a:rPr lang="en-US" dirty="0" smtClean="0"/>
              <a:t>)</a:t>
            </a:r>
            <a:endParaRPr lang="en-US" dirty="0"/>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57</a:t>
            </a:fld>
            <a:endParaRPr lang="en-US"/>
          </a:p>
        </p:txBody>
      </p:sp>
    </p:spTree>
    <p:extLst>
      <p:ext uri="{BB962C8B-B14F-4D97-AF65-F5344CB8AC3E}">
        <p14:creationId xmlns:p14="http://schemas.microsoft.com/office/powerpoint/2010/main" val="359608963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Register Convention Analogy </a:t>
            </a:r>
            <a:r>
              <a:rPr lang="en-US" dirty="0" smtClean="0">
                <a:solidFill>
                  <a:schemeClr val="accent1"/>
                </a:solidFill>
              </a:rPr>
              <a:t>(4/5</a:t>
            </a:r>
            <a:r>
              <a:rPr lang="en-US" dirty="0">
                <a:solidFill>
                  <a:schemeClr val="accent1"/>
                </a:solidFill>
              </a:rPr>
              <a:t>)</a:t>
            </a:r>
            <a:endParaRPr lang="en-US" dirty="0"/>
          </a:p>
        </p:txBody>
      </p:sp>
      <p:sp>
        <p:nvSpPr>
          <p:cNvPr id="3" name="Content Placeholder 2"/>
          <p:cNvSpPr>
            <a:spLocks noGrp="1"/>
          </p:cNvSpPr>
          <p:nvPr>
            <p:ph idx="1"/>
          </p:nvPr>
        </p:nvSpPr>
        <p:spPr>
          <a:xfrm>
            <a:off x="457200" y="1600199"/>
            <a:ext cx="8229600" cy="4937760"/>
          </a:xfrm>
        </p:spPr>
        <p:txBody>
          <a:bodyPr>
            <a:normAutofit fontScale="92500"/>
          </a:bodyPr>
          <a:lstStyle/>
          <a:p>
            <a:r>
              <a:rPr lang="en-US" dirty="0"/>
              <a:t>If kid </a:t>
            </a:r>
            <a:r>
              <a:rPr lang="en-US" dirty="0" smtClean="0"/>
              <a:t>has valuable stuff (</a:t>
            </a:r>
            <a:r>
              <a:rPr lang="en-US" i="1" dirty="0" smtClean="0"/>
              <a:t>data</a:t>
            </a:r>
            <a:r>
              <a:rPr lang="en-US" dirty="0" smtClean="0"/>
              <a:t>) in the </a:t>
            </a:r>
            <a:r>
              <a:rPr lang="en-US" dirty="0"/>
              <a:t>temporary rooms </a:t>
            </a:r>
            <a:r>
              <a:rPr lang="en-US" dirty="0" smtClean="0"/>
              <a:t>(</a:t>
            </a:r>
            <a:r>
              <a:rPr lang="en-US" i="1" dirty="0" smtClean="0">
                <a:solidFill>
                  <a:schemeClr val="accent6"/>
                </a:solidFill>
              </a:rPr>
              <a:t>volatile</a:t>
            </a:r>
            <a:r>
              <a:rPr lang="en-US" i="1" dirty="0" smtClean="0"/>
              <a:t> registers</a:t>
            </a:r>
            <a:r>
              <a:rPr lang="en-US" dirty="0" smtClean="0"/>
              <a:t>) that are </a:t>
            </a:r>
            <a:r>
              <a:rPr lang="en-US" dirty="0"/>
              <a:t>going to be </a:t>
            </a:r>
            <a:r>
              <a:rPr lang="en-US" dirty="0" smtClean="0"/>
              <a:t>trashed, </a:t>
            </a:r>
            <a:r>
              <a:rPr lang="en-US" dirty="0"/>
              <a:t>there are three options:</a:t>
            </a:r>
          </a:p>
          <a:p>
            <a:pPr marL="971550" lvl="1" indent="-514350">
              <a:buFont typeface="+mj-lt"/>
              <a:buAutoNum type="arabicParenR"/>
            </a:pPr>
            <a:r>
              <a:rPr lang="en-US" dirty="0"/>
              <a:t>Move </a:t>
            </a:r>
            <a:r>
              <a:rPr lang="en-US" dirty="0" smtClean="0"/>
              <a:t>stuff to the backyard shed (</a:t>
            </a:r>
            <a:r>
              <a:rPr lang="en-US" i="1" dirty="0" smtClean="0"/>
              <a:t>memory</a:t>
            </a:r>
            <a:r>
              <a:rPr lang="en-US" dirty="0" smtClean="0"/>
              <a:t>)</a:t>
            </a:r>
            <a:endParaRPr lang="en-US" dirty="0"/>
          </a:p>
          <a:p>
            <a:pPr marL="971550" lvl="1" indent="-514350">
              <a:buFont typeface="+mj-lt"/>
              <a:buAutoNum type="arabicParenR"/>
            </a:pPr>
            <a:r>
              <a:rPr lang="en-US" dirty="0"/>
              <a:t>Move </a:t>
            </a:r>
            <a:r>
              <a:rPr lang="en-US" dirty="0" smtClean="0"/>
              <a:t>stuff to guest rooms (</a:t>
            </a:r>
            <a:r>
              <a:rPr lang="en-US" i="1" dirty="0" smtClean="0">
                <a:solidFill>
                  <a:schemeClr val="accent4"/>
                </a:solidFill>
              </a:rPr>
              <a:t>saved </a:t>
            </a:r>
            <a:r>
              <a:rPr lang="en-US" i="1" dirty="0" smtClean="0"/>
              <a:t>registers</a:t>
            </a:r>
            <a:r>
              <a:rPr lang="en-US" dirty="0" smtClean="0"/>
              <a:t>) </a:t>
            </a:r>
            <a:r>
              <a:rPr lang="en-US" dirty="0"/>
              <a:t>whose contents have already been moved to the </a:t>
            </a:r>
            <a:r>
              <a:rPr lang="en-US" dirty="0" smtClean="0"/>
              <a:t>shed </a:t>
            </a:r>
            <a:endParaRPr lang="en-US" dirty="0"/>
          </a:p>
          <a:p>
            <a:pPr marL="971550" lvl="1" indent="-514350">
              <a:buFont typeface="+mj-lt"/>
              <a:buAutoNum type="arabicParenR"/>
            </a:pPr>
            <a:r>
              <a:rPr lang="en-US" dirty="0"/>
              <a:t>Optimize lifestyle </a:t>
            </a:r>
            <a:r>
              <a:rPr lang="en-US" dirty="0" smtClean="0"/>
              <a:t>(</a:t>
            </a:r>
            <a:r>
              <a:rPr lang="en-US" i="1" dirty="0" smtClean="0"/>
              <a:t>code</a:t>
            </a:r>
            <a:r>
              <a:rPr lang="en-US" dirty="0" smtClean="0"/>
              <a:t>) </a:t>
            </a:r>
            <a:r>
              <a:rPr lang="en-US" dirty="0"/>
              <a:t>so that the amount you’ve got to schlep </a:t>
            </a:r>
            <a:r>
              <a:rPr lang="en-US" dirty="0" smtClean="0"/>
              <a:t>back </a:t>
            </a:r>
            <a:r>
              <a:rPr lang="en-US" dirty="0"/>
              <a:t>and forth from </a:t>
            </a:r>
            <a:r>
              <a:rPr lang="en-US" dirty="0" smtClean="0"/>
              <a:t>shed is </a:t>
            </a:r>
            <a:r>
              <a:rPr lang="en-US" dirty="0"/>
              <a:t>minimized.</a:t>
            </a:r>
          </a:p>
          <a:p>
            <a:pPr lvl="2"/>
            <a:r>
              <a:rPr lang="en-US" dirty="0"/>
              <a:t>Mantra: “Minimize register footprint”</a:t>
            </a:r>
          </a:p>
          <a:p>
            <a:r>
              <a:rPr lang="en-US" dirty="0"/>
              <a:t>Otherwise: “Dude, where’s my data?!”</a:t>
            </a:r>
          </a:p>
          <a:p>
            <a:endParaRPr lang="en-US" dirty="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58</a:t>
            </a:fld>
            <a:endParaRPr lang="en-US"/>
          </a:p>
        </p:txBody>
      </p:sp>
    </p:spTree>
    <p:extLst>
      <p:ext uri="{BB962C8B-B14F-4D97-AF65-F5344CB8AC3E}">
        <p14:creationId xmlns:p14="http://schemas.microsoft.com/office/powerpoint/2010/main" val="8750699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Register Convention Analogy </a:t>
            </a:r>
            <a:r>
              <a:rPr lang="en-US" dirty="0" smtClean="0">
                <a:solidFill>
                  <a:schemeClr val="accent1"/>
                </a:solidFill>
              </a:rPr>
              <a:t>(5/5</a:t>
            </a:r>
            <a:r>
              <a:rPr lang="en-US" dirty="0">
                <a:solidFill>
                  <a:schemeClr val="accent1"/>
                </a:solidFill>
              </a:rPr>
              <a:t>)</a:t>
            </a:r>
            <a:endParaRPr lang="en-US" dirty="0"/>
          </a:p>
        </p:txBody>
      </p:sp>
      <p:sp>
        <p:nvSpPr>
          <p:cNvPr id="3" name="Content Placeholder 2"/>
          <p:cNvSpPr>
            <a:spLocks noGrp="1"/>
          </p:cNvSpPr>
          <p:nvPr>
            <p:ph idx="1"/>
          </p:nvPr>
        </p:nvSpPr>
        <p:spPr>
          <a:xfrm>
            <a:off x="457200" y="1600199"/>
            <a:ext cx="8229600" cy="4937760"/>
          </a:xfrm>
        </p:spPr>
        <p:txBody>
          <a:bodyPr>
            <a:normAutofit fontScale="92500" lnSpcReduction="10000"/>
          </a:bodyPr>
          <a:lstStyle/>
          <a:p>
            <a:r>
              <a:rPr lang="en-US" dirty="0" smtClean="0"/>
              <a:t>Friend now </a:t>
            </a:r>
            <a:r>
              <a:rPr lang="en-US" dirty="0"/>
              <a:t>“owns</a:t>
            </a:r>
            <a:r>
              <a:rPr lang="en-US" dirty="0" smtClean="0"/>
              <a:t>” all of the rooms (</a:t>
            </a:r>
            <a:r>
              <a:rPr lang="en-US" i="1" dirty="0" smtClean="0"/>
              <a:t>registers</a:t>
            </a:r>
            <a:r>
              <a:rPr lang="en-US" dirty="0" smtClean="0"/>
              <a:t>)</a:t>
            </a:r>
            <a:endParaRPr lang="en-US" dirty="0"/>
          </a:p>
          <a:p>
            <a:r>
              <a:rPr lang="en-US" dirty="0"/>
              <a:t>Friend </a:t>
            </a:r>
            <a:r>
              <a:rPr lang="en-US" dirty="0" smtClean="0"/>
              <a:t>decides to allow the wild</a:t>
            </a:r>
            <a:r>
              <a:rPr lang="en-US" dirty="0"/>
              <a:t>, wild party </a:t>
            </a:r>
            <a:r>
              <a:rPr lang="en-US" dirty="0" smtClean="0"/>
              <a:t>(</a:t>
            </a:r>
            <a:r>
              <a:rPr lang="en-US" i="1" dirty="0" smtClean="0"/>
              <a:t>computation</a:t>
            </a:r>
            <a:r>
              <a:rPr lang="en-US" dirty="0" smtClean="0"/>
              <a:t>) to use the guest rooms (</a:t>
            </a:r>
            <a:r>
              <a:rPr lang="en-US" i="1" dirty="0" smtClean="0">
                <a:solidFill>
                  <a:schemeClr val="accent4"/>
                </a:solidFill>
              </a:rPr>
              <a:t>saved </a:t>
            </a:r>
            <a:r>
              <a:rPr lang="en-US" i="1" dirty="0" smtClean="0"/>
              <a:t>registers</a:t>
            </a:r>
            <a:r>
              <a:rPr lang="en-US" dirty="0" smtClean="0"/>
              <a:t>)</a:t>
            </a:r>
            <a:endParaRPr lang="en-US" dirty="0"/>
          </a:p>
          <a:p>
            <a:r>
              <a:rPr lang="en-US" dirty="0"/>
              <a:t>What </a:t>
            </a:r>
            <a:r>
              <a:rPr lang="en-US" dirty="0" smtClean="0"/>
              <a:t>does the </a:t>
            </a:r>
            <a:r>
              <a:rPr lang="en-US" dirty="0"/>
              <a:t>friend (</a:t>
            </a:r>
            <a:r>
              <a:rPr lang="en-US" i="1" dirty="0"/>
              <a:t>2</a:t>
            </a:r>
            <a:r>
              <a:rPr lang="en-US" i="1" baseline="30000" dirty="0"/>
              <a:t>nd</a:t>
            </a:r>
            <a:r>
              <a:rPr lang="en-US" i="1" dirty="0"/>
              <a:t> </a:t>
            </a:r>
            <a:r>
              <a:rPr lang="en-US" i="1" dirty="0" err="1"/>
              <a:t>calle</a:t>
            </a:r>
            <a:r>
              <a:rPr lang="en-US" i="1" dirty="0" err="1">
                <a:solidFill>
                  <a:schemeClr val="accent1"/>
                </a:solidFill>
              </a:rPr>
              <a:t>E</a:t>
            </a:r>
            <a:r>
              <a:rPr lang="en-US" dirty="0"/>
              <a:t>)</a:t>
            </a:r>
            <a:r>
              <a:rPr lang="en-US" dirty="0" smtClean="0"/>
              <a:t> </a:t>
            </a:r>
            <a:r>
              <a:rPr lang="en-US" dirty="0"/>
              <a:t>do?</a:t>
            </a:r>
          </a:p>
          <a:p>
            <a:pPr lvl="1"/>
            <a:r>
              <a:rPr lang="en-US" dirty="0"/>
              <a:t>Takes stuff from guest rooms and moves it to the shed in the backyard (</a:t>
            </a:r>
            <a:r>
              <a:rPr lang="en-US" i="1" dirty="0"/>
              <a:t>memory</a:t>
            </a:r>
            <a:r>
              <a:rPr lang="en-US" dirty="0"/>
              <a:t>)</a:t>
            </a:r>
          </a:p>
          <a:p>
            <a:pPr lvl="1"/>
            <a:r>
              <a:rPr lang="en-US" dirty="0"/>
              <a:t>Throws the party and </a:t>
            </a:r>
            <a:r>
              <a:rPr lang="en-US" dirty="0">
                <a:solidFill>
                  <a:srgbClr val="FF0000"/>
                </a:solidFill>
              </a:rPr>
              <a:t>everything in the house gets trashed </a:t>
            </a:r>
            <a:r>
              <a:rPr lang="en-US" dirty="0"/>
              <a:t>(shed is outside, so it survives)</a:t>
            </a:r>
          </a:p>
          <a:p>
            <a:pPr lvl="1"/>
            <a:r>
              <a:rPr lang="en-US" dirty="0"/>
              <a:t>Restores guest rooms by replacing the items from the backyard shed</a:t>
            </a:r>
          </a:p>
          <a:p>
            <a:endParaRPr lang="en-US" dirty="0"/>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59</a:t>
            </a:fld>
            <a:endParaRPr lang="en-US"/>
          </a:p>
        </p:txBody>
      </p:sp>
      <p:grpSp>
        <p:nvGrpSpPr>
          <p:cNvPr id="9" name="Group 8"/>
          <p:cNvGrpSpPr/>
          <p:nvPr/>
        </p:nvGrpSpPr>
        <p:grpSpPr>
          <a:xfrm>
            <a:off x="214928" y="3959352"/>
            <a:ext cx="815849" cy="2286000"/>
            <a:chOff x="214928" y="3959352"/>
            <a:chExt cx="815849" cy="2286000"/>
          </a:xfrm>
        </p:grpSpPr>
        <p:sp>
          <p:nvSpPr>
            <p:cNvPr id="7" name="Left Brace 6"/>
            <p:cNvSpPr/>
            <p:nvPr/>
          </p:nvSpPr>
          <p:spPr>
            <a:xfrm>
              <a:off x="665017" y="3959352"/>
              <a:ext cx="365760" cy="2286000"/>
            </a:xfrm>
            <a:prstGeom prst="leftBrace">
              <a:avLst/>
            </a:prstGeom>
            <a:ln w="2540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214928" y="4273117"/>
              <a:ext cx="553998" cy="1658467"/>
            </a:xfrm>
            <a:prstGeom prst="rect">
              <a:avLst/>
            </a:prstGeom>
            <a:noFill/>
          </p:spPr>
          <p:txBody>
            <a:bodyPr vert="vert270" wrap="none" rtlCol="0">
              <a:spAutoFit/>
            </a:bodyPr>
            <a:lstStyle/>
            <a:p>
              <a:r>
                <a:rPr lang="en-US" sz="2400" dirty="0" smtClean="0">
                  <a:solidFill>
                    <a:srgbClr val="FF0000"/>
                  </a:solidFill>
                </a:rPr>
                <a:t>Same as kid!</a:t>
              </a:r>
              <a:endParaRPr lang="en-US" sz="2400" dirty="0">
                <a:solidFill>
                  <a:srgbClr val="FF0000"/>
                </a:solidFill>
              </a:endParaRPr>
            </a:p>
          </p:txBody>
        </p:sp>
      </p:grpSp>
    </p:spTree>
    <p:extLst>
      <p:ext uri="{BB962C8B-B14F-4D97-AF65-F5344CB8AC3E}">
        <p14:creationId xmlns:p14="http://schemas.microsoft.com/office/powerpoint/2010/main" val="249992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Agenda</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dirty="0" smtClean="0">
                <a:solidFill>
                  <a:srgbClr val="FF0000"/>
                </a:solidFill>
              </a:rPr>
              <a:t>Inequalities</a:t>
            </a:r>
          </a:p>
          <a:p>
            <a:r>
              <a:rPr lang="en-US" dirty="0" smtClean="0"/>
              <a:t>Pseudo-Instructions</a:t>
            </a:r>
          </a:p>
          <a:p>
            <a:r>
              <a:rPr lang="en-US" dirty="0" err="1" smtClean="0"/>
              <a:t>Administrivia</a:t>
            </a:r>
            <a:endParaRPr lang="en-US" dirty="0" smtClean="0"/>
          </a:p>
          <a:p>
            <a:r>
              <a:rPr lang="en-US" dirty="0" smtClean="0"/>
              <a:t>Implementing Functions in MIPS</a:t>
            </a:r>
          </a:p>
          <a:p>
            <a:r>
              <a:rPr lang="en-US" dirty="0" smtClean="0"/>
              <a:t>Function Calling Conventions</a:t>
            </a:r>
          </a:p>
          <a:p>
            <a:r>
              <a:rPr lang="en-US" dirty="0" smtClean="0">
                <a:solidFill>
                  <a:schemeClr val="bg1">
                    <a:lumMod val="65000"/>
                  </a:schemeClr>
                </a:solidFill>
              </a:rPr>
              <a:t>Bonus:  Remaining Registers</a:t>
            </a:r>
          </a:p>
          <a:p>
            <a:r>
              <a:rPr lang="en-US" dirty="0" smtClean="0">
                <a:solidFill>
                  <a:schemeClr val="bg1">
                    <a:lumMod val="65000"/>
                  </a:schemeClr>
                </a:solidFill>
              </a:rPr>
              <a:t>Bonus:  Memory Address Convention</a:t>
            </a:r>
          </a:p>
          <a:p>
            <a:r>
              <a:rPr lang="en-US" dirty="0" smtClean="0">
                <a:solidFill>
                  <a:schemeClr val="bg1">
                    <a:lumMod val="65000"/>
                  </a:schemeClr>
                </a:solidFill>
              </a:rPr>
              <a:t>Bonus:  Register Convention Analogy</a:t>
            </a: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6</a:t>
            </a:fld>
            <a:endParaRPr lang="en-US"/>
          </a:p>
        </p:txBody>
      </p:sp>
    </p:spTree>
    <p:extLst>
      <p:ext uri="{BB962C8B-B14F-4D97-AF65-F5344CB8AC3E}">
        <p14:creationId xmlns:p14="http://schemas.microsoft.com/office/powerpoint/2010/main" val="109599287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1026" name="Rectangle 2"/>
          <p:cNvSpPr>
            <a:spLocks noGrp="1" noChangeArrowheads="1"/>
          </p:cNvSpPr>
          <p:nvPr>
            <p:ph type="title"/>
          </p:nvPr>
        </p:nvSpPr>
        <p:spPr/>
        <p:txBody>
          <a:bodyPr/>
          <a:lstStyle/>
          <a:p>
            <a:r>
              <a:rPr lang="en-US" dirty="0" smtClean="0">
                <a:solidFill>
                  <a:schemeClr val="accent1"/>
                </a:solidFill>
              </a:rPr>
              <a:t>Inequalities in MIPS</a:t>
            </a:r>
            <a:endParaRPr lang="en-US" dirty="0">
              <a:solidFill>
                <a:schemeClr val="accent1"/>
              </a:solidFill>
            </a:endParaRPr>
          </a:p>
        </p:txBody>
      </p:sp>
      <p:sp>
        <p:nvSpPr>
          <p:cNvPr id="1921027" name="Rectangle 3"/>
          <p:cNvSpPr>
            <a:spLocks noGrp="1" noChangeArrowheads="1"/>
          </p:cNvSpPr>
          <p:nvPr>
            <p:ph idx="1"/>
          </p:nvPr>
        </p:nvSpPr>
        <p:spPr/>
        <p:txBody>
          <a:bodyPr>
            <a:normAutofit/>
          </a:bodyPr>
          <a:lstStyle/>
          <a:p>
            <a:r>
              <a:rPr lang="en-US" dirty="0" smtClean="0"/>
              <a:t>Inequality tests:  </a:t>
            </a:r>
            <a:r>
              <a:rPr lang="en-US" dirty="0" smtClean="0">
                <a:solidFill>
                  <a:srgbClr val="FF0000"/>
                </a:solidFill>
                <a:latin typeface="Courier New"/>
                <a:cs typeface="Courier New"/>
              </a:rPr>
              <a:t>&lt;</a:t>
            </a:r>
            <a:r>
              <a:rPr lang="en-US" dirty="0" smtClean="0">
                <a:latin typeface="+mj-lt"/>
                <a:cs typeface="Courier New"/>
              </a:rPr>
              <a:t>, </a:t>
            </a:r>
            <a:r>
              <a:rPr lang="en-US" dirty="0" smtClean="0">
                <a:solidFill>
                  <a:srgbClr val="FF0000"/>
                </a:solidFill>
                <a:latin typeface="Courier New"/>
                <a:cs typeface="Courier New"/>
              </a:rPr>
              <a:t>&lt;=</a:t>
            </a:r>
            <a:r>
              <a:rPr lang="en-US" dirty="0" smtClean="0">
                <a:latin typeface="+mj-lt"/>
                <a:cs typeface="Courier New"/>
              </a:rPr>
              <a:t>, </a:t>
            </a:r>
            <a:r>
              <a:rPr lang="en-US" dirty="0" smtClean="0">
                <a:solidFill>
                  <a:srgbClr val="FF0000"/>
                </a:solidFill>
                <a:latin typeface="Courier New"/>
                <a:cs typeface="Courier New"/>
              </a:rPr>
              <a:t>&gt;</a:t>
            </a:r>
            <a:r>
              <a:rPr lang="en-US" dirty="0" smtClean="0">
                <a:latin typeface="+mj-lt"/>
                <a:cs typeface="Courier New"/>
              </a:rPr>
              <a:t>, and </a:t>
            </a:r>
            <a:r>
              <a:rPr lang="en-US" dirty="0" smtClean="0">
                <a:solidFill>
                  <a:srgbClr val="FF0000"/>
                </a:solidFill>
                <a:latin typeface="Courier New"/>
                <a:cs typeface="Courier New"/>
              </a:rPr>
              <a:t>&gt;=</a:t>
            </a:r>
          </a:p>
          <a:p>
            <a:pPr lvl="1"/>
            <a:r>
              <a:rPr lang="en-US" dirty="0" smtClean="0">
                <a:latin typeface="+mj-lt"/>
                <a:cs typeface="Courier New"/>
              </a:rPr>
              <a:t>RISC: implement all with 1 additional instruction</a:t>
            </a:r>
            <a:endParaRPr lang="en-US" dirty="0" smtClean="0">
              <a:latin typeface="+mj-lt"/>
            </a:endParaRPr>
          </a:p>
          <a:p>
            <a:pPr>
              <a:spcBef>
                <a:spcPts val="1800"/>
              </a:spcBef>
            </a:pPr>
            <a:r>
              <a:rPr lang="en-US" dirty="0" smtClean="0">
                <a:solidFill>
                  <a:srgbClr val="FF0000"/>
                </a:solidFill>
              </a:rPr>
              <a:t>Set on Less Than</a:t>
            </a:r>
            <a:r>
              <a:rPr lang="en-US" dirty="0" smtClean="0"/>
              <a:t> (</a:t>
            </a:r>
            <a:r>
              <a:rPr lang="en-US" sz="3000" dirty="0" err="1" smtClean="0">
                <a:latin typeface="Courier New" pitchFamily="49" charset="0"/>
                <a:cs typeface="Courier New" pitchFamily="49" charset="0"/>
              </a:rPr>
              <a:t>slt</a:t>
            </a:r>
            <a:r>
              <a:rPr lang="en-US" dirty="0" smtClean="0"/>
              <a:t>)</a:t>
            </a:r>
          </a:p>
          <a:p>
            <a:pPr lvl="1"/>
            <a:r>
              <a:rPr lang="en-US" dirty="0" err="1" smtClean="0">
                <a:latin typeface="Courier New"/>
                <a:cs typeface="Courier New"/>
              </a:rPr>
              <a:t>slt</a:t>
            </a:r>
            <a:r>
              <a:rPr lang="en-US" dirty="0" smtClean="0">
                <a:latin typeface="Courier New"/>
                <a:cs typeface="Courier New"/>
              </a:rPr>
              <a:t> dst,src1,src2</a:t>
            </a:r>
          </a:p>
          <a:p>
            <a:pPr lvl="1"/>
            <a:r>
              <a:rPr lang="en-US" dirty="0" smtClean="0"/>
              <a:t>Stores 1 in </a:t>
            </a:r>
            <a:r>
              <a:rPr lang="en-US" sz="2600" dirty="0" err="1" smtClean="0">
                <a:latin typeface="Courier New" pitchFamily="49" charset="0"/>
                <a:cs typeface="Courier New" pitchFamily="49" charset="0"/>
              </a:rPr>
              <a:t>dst</a:t>
            </a:r>
            <a:r>
              <a:rPr lang="en-US" dirty="0" smtClean="0"/>
              <a:t> if value in </a:t>
            </a:r>
            <a:r>
              <a:rPr lang="en-US" sz="2600" dirty="0" smtClean="0">
                <a:latin typeface="Courier New" pitchFamily="49" charset="0"/>
                <a:cs typeface="Courier New" pitchFamily="49" charset="0"/>
              </a:rPr>
              <a:t>src1</a:t>
            </a:r>
            <a:r>
              <a:rPr lang="en-US" dirty="0" smtClean="0"/>
              <a:t> &lt; value in </a:t>
            </a:r>
            <a:r>
              <a:rPr lang="en-US" sz="2600" dirty="0" smtClean="0">
                <a:latin typeface="Courier New" pitchFamily="49" charset="0"/>
                <a:cs typeface="Courier New" pitchFamily="49" charset="0"/>
              </a:rPr>
              <a:t>src2</a:t>
            </a:r>
            <a:r>
              <a:rPr lang="en-US" dirty="0" smtClean="0"/>
              <a:t> and stores 0 in </a:t>
            </a:r>
            <a:r>
              <a:rPr lang="en-US" sz="2600" dirty="0" err="1" smtClean="0">
                <a:latin typeface="Courier New" pitchFamily="49" charset="0"/>
                <a:cs typeface="Courier New" pitchFamily="49" charset="0"/>
              </a:rPr>
              <a:t>dst</a:t>
            </a:r>
            <a:r>
              <a:rPr lang="en-US" dirty="0" smtClean="0"/>
              <a:t> otherwise</a:t>
            </a:r>
          </a:p>
          <a:p>
            <a:pPr>
              <a:spcBef>
                <a:spcPts val="1800"/>
              </a:spcBef>
            </a:pPr>
            <a:r>
              <a:rPr lang="en-US" dirty="0" smtClean="0"/>
              <a:t>Combine with </a:t>
            </a:r>
            <a:r>
              <a:rPr lang="en-US" sz="3000" dirty="0" err="1" smtClean="0">
                <a:latin typeface="Courier New" pitchFamily="49" charset="0"/>
                <a:cs typeface="Courier New" pitchFamily="49" charset="0"/>
              </a:rPr>
              <a:t>bne</a:t>
            </a:r>
            <a:r>
              <a:rPr lang="en-US" dirty="0" smtClean="0"/>
              <a:t>, </a:t>
            </a:r>
            <a:r>
              <a:rPr lang="en-US" sz="3000" dirty="0" smtClean="0">
                <a:latin typeface="Courier New" pitchFamily="49" charset="0"/>
                <a:cs typeface="Courier New" pitchFamily="49" charset="0"/>
              </a:rPr>
              <a:t>beq</a:t>
            </a:r>
            <a:r>
              <a:rPr lang="en-US" dirty="0" smtClean="0"/>
              <a:t>, and </a:t>
            </a:r>
            <a:r>
              <a:rPr lang="en-US" sz="3000" dirty="0" smtClean="0">
                <a:latin typeface="Courier New" pitchFamily="49" charset="0"/>
                <a:cs typeface="Courier New" pitchFamily="49" charset="0"/>
              </a:rPr>
              <a:t>$0</a:t>
            </a:r>
            <a:endParaRPr lang="en-US" dirty="0" smtClean="0"/>
          </a:p>
        </p:txBody>
      </p:sp>
      <p:sp>
        <p:nvSpPr>
          <p:cNvPr id="4" name="Date Placeholder 3"/>
          <p:cNvSpPr>
            <a:spLocks noGrp="1"/>
          </p:cNvSpPr>
          <p:nvPr>
            <p:ph type="dt" sz="half" idx="10"/>
          </p:nvPr>
        </p:nvSpPr>
        <p:spPr/>
        <p:txBody>
          <a:bodyPr/>
          <a:lstStyle/>
          <a:p>
            <a:r>
              <a:rPr lang="en-US" smtClean="0"/>
              <a:t>6/26/2012</a:t>
            </a:r>
            <a:endParaRPr lang="en-US"/>
          </a:p>
        </p:txBody>
      </p:sp>
      <p:sp>
        <p:nvSpPr>
          <p:cNvPr id="6" name="Footer Placeholder 5"/>
          <p:cNvSpPr>
            <a:spLocks noGrp="1"/>
          </p:cNvSpPr>
          <p:nvPr>
            <p:ph type="ftr" sz="quarter" idx="11"/>
          </p:nvPr>
        </p:nvSpPr>
        <p:spPr/>
        <p:txBody>
          <a:bodyPr/>
          <a:lstStyle/>
          <a:p>
            <a:r>
              <a:rPr lang="en-US" smtClean="0"/>
              <a:t>Summer 2012 -- Lecture #6</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2102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2102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2102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210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Inequalities in MIPS</a:t>
            </a:r>
            <a:endParaRPr lang="en-US" dirty="0">
              <a:solidFill>
                <a:schemeClr val="accent1"/>
              </a:solidFill>
            </a:endParaRPr>
          </a:p>
        </p:txBody>
      </p:sp>
      <p:sp>
        <p:nvSpPr>
          <p:cNvPr id="3" name="Content Placeholder 2"/>
          <p:cNvSpPr>
            <a:spLocks noGrp="1"/>
          </p:cNvSpPr>
          <p:nvPr>
            <p:ph idx="1"/>
          </p:nvPr>
        </p:nvSpPr>
        <p:spPr>
          <a:xfrm>
            <a:off x="457200" y="1579418"/>
            <a:ext cx="8229600" cy="4852555"/>
          </a:xfrm>
        </p:spPr>
        <p:txBody>
          <a:bodyPr>
            <a:normAutofit/>
          </a:bodyPr>
          <a:lstStyle/>
          <a:p>
            <a:r>
              <a:rPr lang="en-US" dirty="0" smtClean="0"/>
              <a:t>C Code:</a:t>
            </a:r>
          </a:p>
          <a:p>
            <a:pPr marL="0" indent="0">
              <a:buNone/>
            </a:pPr>
            <a:r>
              <a:rPr lang="en-US" sz="2800" dirty="0" smtClean="0">
                <a:latin typeface="Courier New" pitchFamily="49" charset="0"/>
                <a:cs typeface="Courier New" pitchFamily="49" charset="0"/>
              </a:rPr>
              <a:t>if (a </a:t>
            </a:r>
            <a:r>
              <a:rPr lang="en-US" sz="2800" b="1" dirty="0" smtClean="0">
                <a:latin typeface="Courier New" pitchFamily="49" charset="0"/>
                <a:cs typeface="Courier New" pitchFamily="49" charset="0"/>
              </a:rPr>
              <a:t>&lt;</a:t>
            </a:r>
            <a:r>
              <a:rPr lang="en-US" sz="2800" dirty="0" smtClean="0">
                <a:latin typeface="Courier New" pitchFamily="49" charset="0"/>
                <a:cs typeface="Courier New" pitchFamily="49" charset="0"/>
              </a:rPr>
              <a:t> b) {</a:t>
            </a:r>
          </a:p>
          <a:p>
            <a:pPr marL="0" indent="0">
              <a:buNone/>
            </a:pPr>
            <a:r>
              <a:rPr lang="en-US" sz="2800" dirty="0" smtClean="0">
                <a:latin typeface="Courier New" pitchFamily="49" charset="0"/>
                <a:cs typeface="Courier New" pitchFamily="49" charset="0"/>
              </a:rPr>
              <a:t>  ... /* then */</a:t>
            </a:r>
            <a:endParaRPr lang="en-US" sz="2800" dirty="0">
              <a:latin typeface="Courier New" pitchFamily="49" charset="0"/>
              <a:cs typeface="Courier New" pitchFamily="49" charset="0"/>
            </a:endParaRPr>
          </a:p>
          <a:p>
            <a:pPr marL="0" indent="0">
              <a:buNone/>
            </a:pPr>
            <a:r>
              <a:rPr lang="en-US" sz="2800" dirty="0" smtClean="0">
                <a:latin typeface="Courier New" pitchFamily="49" charset="0"/>
                <a:cs typeface="Courier New" pitchFamily="49" charset="0"/>
              </a:rPr>
              <a:t>}</a:t>
            </a:r>
          </a:p>
          <a:p>
            <a:pPr marL="0" indent="0">
              <a:buNone/>
            </a:pPr>
            <a:r>
              <a:rPr lang="en-US" sz="2800" dirty="0" smtClean="0">
                <a:latin typeface="+mj-lt"/>
                <a:cs typeface="Courier New" pitchFamily="49" charset="0"/>
              </a:rPr>
              <a:t>(let </a:t>
            </a:r>
            <a:r>
              <a:rPr lang="en-US" sz="2800" dirty="0">
                <a:latin typeface="Courier New" pitchFamily="49" charset="0"/>
                <a:cs typeface="Courier New" pitchFamily="49" charset="0"/>
              </a:rPr>
              <a:t>a</a:t>
            </a:r>
            <a:r>
              <a:rPr lang="en-US" sz="2800" dirty="0">
                <a:latin typeface="Courier New" pitchFamily="49" charset="0"/>
                <a:cs typeface="Courier New" pitchFamily="49" charset="0"/>
                <a:sym typeface="Wingdings" pitchFamily="2" charset="2"/>
              </a:rPr>
              <a:t>$s0</a:t>
            </a:r>
            <a:r>
              <a:rPr lang="en-US" sz="2800" dirty="0">
                <a:cs typeface="Courier New" pitchFamily="49" charset="0"/>
                <a:sym typeface="Wingdings" pitchFamily="2" charset="2"/>
              </a:rPr>
              <a:t>, </a:t>
            </a:r>
            <a:r>
              <a:rPr lang="en-US" sz="2800" dirty="0">
                <a:latin typeface="Courier New" pitchFamily="49" charset="0"/>
                <a:cs typeface="Courier New" pitchFamily="49" charset="0"/>
                <a:sym typeface="Wingdings" pitchFamily="2" charset="2"/>
              </a:rPr>
              <a:t>b$s1</a:t>
            </a:r>
            <a:r>
              <a:rPr lang="en-US" sz="2800" dirty="0" smtClean="0">
                <a:latin typeface="+mj-lt"/>
                <a:cs typeface="Courier New" pitchFamily="49" charset="0"/>
              </a:rPr>
              <a:t>)</a:t>
            </a:r>
            <a:endParaRPr lang="en-US" sz="2800" dirty="0">
              <a:latin typeface="+mj-lt"/>
              <a:cs typeface="Courier New" pitchFamily="49" charset="0"/>
            </a:endParaRPr>
          </a:p>
          <a:p>
            <a:endParaRPr lang="en-US" sz="2800" dirty="0" smtClean="0">
              <a:latin typeface="+mj-lt"/>
              <a:cs typeface="Courier New" pitchFamily="49" charset="0"/>
            </a:endParaRP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8</a:t>
            </a:fld>
            <a:endParaRPr lang="en-US"/>
          </a:p>
        </p:txBody>
      </p:sp>
      <p:sp>
        <p:nvSpPr>
          <p:cNvPr id="7" name="TextBox 6"/>
          <p:cNvSpPr txBox="1"/>
          <p:nvPr/>
        </p:nvSpPr>
        <p:spPr>
          <a:xfrm>
            <a:off x="4571999" y="1600200"/>
            <a:ext cx="4114800" cy="3477875"/>
          </a:xfrm>
          <a:prstGeom prst="rect">
            <a:avLst/>
          </a:prstGeom>
          <a:noFill/>
        </p:spPr>
        <p:txBody>
          <a:bodyPr wrap="square" rtlCol="0">
            <a:spAutoFit/>
          </a:bodyPr>
          <a:lstStyle/>
          <a:p>
            <a:pPr marL="457200" indent="-457200">
              <a:buFont typeface="Arial" pitchFamily="34" charset="0"/>
              <a:buChar char="•"/>
            </a:pPr>
            <a:r>
              <a:rPr lang="en-US" sz="3200" dirty="0">
                <a:cs typeface="Courier New" pitchFamily="49" charset="0"/>
              </a:rPr>
              <a:t>MIPS </a:t>
            </a:r>
            <a:r>
              <a:rPr lang="en-US" sz="3200" dirty="0" smtClean="0">
                <a:cs typeface="Courier New" pitchFamily="49" charset="0"/>
              </a:rPr>
              <a:t>Code: </a:t>
            </a:r>
            <a:endParaRPr lang="en-US" sz="1600" dirty="0">
              <a:cs typeface="Courier New" pitchFamily="49" charset="0"/>
            </a:endParaRPr>
          </a:p>
          <a:p>
            <a:r>
              <a:rPr lang="en-US" sz="2800" dirty="0" err="1">
                <a:solidFill>
                  <a:srgbClr val="FF0000"/>
                </a:solidFill>
                <a:latin typeface="Courier New" pitchFamily="49" charset="0"/>
                <a:cs typeface="Courier New" pitchFamily="49" charset="0"/>
              </a:rPr>
              <a:t>slt</a:t>
            </a:r>
            <a:r>
              <a:rPr lang="en-US" sz="2800" dirty="0">
                <a:solidFill>
                  <a:srgbClr val="FF0000"/>
                </a:solidFill>
                <a:latin typeface="Courier New" pitchFamily="49" charset="0"/>
                <a:cs typeface="Courier New" pitchFamily="49" charset="0"/>
              </a:rPr>
              <a:t> $t0,$s0,$s1  </a:t>
            </a:r>
            <a:endParaRPr lang="en-US" sz="2800" dirty="0" smtClean="0">
              <a:solidFill>
                <a:srgbClr val="FF0000"/>
              </a:solidFill>
              <a:latin typeface="Courier New" pitchFamily="49" charset="0"/>
              <a:cs typeface="Courier New" pitchFamily="49" charset="0"/>
            </a:endParaRPr>
          </a:p>
          <a:p>
            <a:r>
              <a:rPr lang="en-US" sz="2800" dirty="0" smtClean="0">
                <a:latin typeface="Courier New" pitchFamily="49" charset="0"/>
                <a:cs typeface="Courier New" pitchFamily="49" charset="0"/>
              </a:rPr>
              <a:t># </a:t>
            </a:r>
            <a:r>
              <a:rPr lang="en-US" sz="2800" dirty="0">
                <a:latin typeface="Courier New" pitchFamily="49" charset="0"/>
                <a:cs typeface="Courier New" pitchFamily="49" charset="0"/>
              </a:rPr>
              <a:t>$t0=1 if a&lt;b</a:t>
            </a:r>
          </a:p>
          <a:p>
            <a:r>
              <a:rPr lang="en-US" sz="2800" dirty="0" smtClean="0">
                <a:latin typeface="Courier New" pitchFamily="49" charset="0"/>
                <a:cs typeface="Courier New" pitchFamily="49" charset="0"/>
              </a:rPr>
              <a:t># </a:t>
            </a:r>
            <a:r>
              <a:rPr lang="en-US" sz="2800" dirty="0">
                <a:latin typeface="Courier New" pitchFamily="49" charset="0"/>
                <a:cs typeface="Courier New" pitchFamily="49" charset="0"/>
              </a:rPr>
              <a:t>$t0=0 if a&gt;=b</a:t>
            </a:r>
          </a:p>
          <a:p>
            <a:r>
              <a:rPr lang="en-US" sz="2800" dirty="0" err="1">
                <a:solidFill>
                  <a:srgbClr val="FF0000"/>
                </a:solidFill>
                <a:latin typeface="Courier New" pitchFamily="49" charset="0"/>
                <a:cs typeface="Courier New" pitchFamily="49" charset="0"/>
              </a:rPr>
              <a:t>bne</a:t>
            </a:r>
            <a:r>
              <a:rPr lang="en-US" sz="2800" dirty="0">
                <a:solidFill>
                  <a:srgbClr val="FF0000"/>
                </a:solidFill>
                <a:latin typeface="Courier New" pitchFamily="49" charset="0"/>
                <a:cs typeface="Courier New" pitchFamily="49" charset="0"/>
              </a:rPr>
              <a:t> $t0, $0,</a:t>
            </a:r>
            <a:r>
              <a:rPr lang="en-US" sz="2800" dirty="0">
                <a:solidFill>
                  <a:schemeClr val="accent6"/>
                </a:solidFill>
                <a:latin typeface="Courier New" pitchFamily="49" charset="0"/>
                <a:cs typeface="Courier New" pitchFamily="49" charset="0"/>
              </a:rPr>
              <a:t>then</a:t>
            </a:r>
            <a:r>
              <a:rPr lang="en-US" sz="2800" dirty="0">
                <a:solidFill>
                  <a:srgbClr val="FF0000"/>
                </a:solidFill>
                <a:latin typeface="Courier New" pitchFamily="49" charset="0"/>
                <a:cs typeface="Courier New" pitchFamily="49" charset="0"/>
              </a:rPr>
              <a:t> </a:t>
            </a:r>
            <a:endParaRPr lang="en-US" sz="2800" dirty="0" smtClean="0">
              <a:solidFill>
                <a:srgbClr val="FF0000"/>
              </a:solidFill>
              <a:latin typeface="Courier New" pitchFamily="49" charset="0"/>
              <a:cs typeface="Courier New" pitchFamily="49" charset="0"/>
            </a:endParaRPr>
          </a:p>
          <a:p>
            <a:r>
              <a:rPr lang="en-US" sz="2800" dirty="0" smtClean="0">
                <a:latin typeface="Courier New" pitchFamily="49" charset="0"/>
                <a:cs typeface="Courier New" pitchFamily="49" charset="0"/>
              </a:rPr>
              <a:t># </a:t>
            </a:r>
            <a:r>
              <a:rPr lang="en-US" sz="2800" dirty="0">
                <a:latin typeface="Courier New" pitchFamily="49" charset="0"/>
                <a:cs typeface="Courier New" pitchFamily="49" charset="0"/>
              </a:rPr>
              <a:t>go to then </a:t>
            </a:r>
            <a:endParaRPr lang="en-US" sz="2800" dirty="0" smtClean="0">
              <a:latin typeface="Courier New" pitchFamily="49" charset="0"/>
              <a:cs typeface="Courier New" pitchFamily="49" charset="0"/>
            </a:endParaRPr>
          </a:p>
          <a:p>
            <a:r>
              <a:rPr lang="en-US" sz="2800" dirty="0" smtClean="0">
                <a:latin typeface="Courier New" pitchFamily="49" charset="0"/>
                <a:cs typeface="Courier New" pitchFamily="49" charset="0"/>
              </a:rPr>
              <a:t>#   if </a:t>
            </a:r>
            <a:r>
              <a:rPr lang="en-US" sz="2800" dirty="0">
                <a:latin typeface="Courier New" pitchFamily="49" charset="0"/>
                <a:cs typeface="Courier New" pitchFamily="49" charset="0"/>
              </a:rPr>
              <a:t>$t0≠0</a:t>
            </a:r>
          </a:p>
          <a:p>
            <a:endParaRPr lang="en-US" sz="2000" dirty="0"/>
          </a:p>
        </p:txBody>
      </p:sp>
    </p:spTree>
    <p:extLst>
      <p:ext uri="{BB962C8B-B14F-4D97-AF65-F5344CB8AC3E}">
        <p14:creationId xmlns:p14="http://schemas.microsoft.com/office/powerpoint/2010/main" val="583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Inequalities in MIPS</a:t>
            </a:r>
            <a:endParaRPr lang="en-US" dirty="0">
              <a:solidFill>
                <a:schemeClr val="accent1"/>
              </a:solidFill>
            </a:endParaRPr>
          </a:p>
        </p:txBody>
      </p:sp>
      <p:sp>
        <p:nvSpPr>
          <p:cNvPr id="3" name="Content Placeholder 2"/>
          <p:cNvSpPr>
            <a:spLocks noGrp="1"/>
          </p:cNvSpPr>
          <p:nvPr>
            <p:ph idx="1"/>
          </p:nvPr>
        </p:nvSpPr>
        <p:spPr>
          <a:xfrm>
            <a:off x="457200" y="1579418"/>
            <a:ext cx="8229600" cy="4852555"/>
          </a:xfrm>
        </p:spPr>
        <p:txBody>
          <a:bodyPr>
            <a:normAutofit/>
          </a:bodyPr>
          <a:lstStyle/>
          <a:p>
            <a:r>
              <a:rPr lang="en-US" dirty="0" smtClean="0"/>
              <a:t>C Code:</a:t>
            </a:r>
          </a:p>
          <a:p>
            <a:pPr marL="0" indent="0">
              <a:buNone/>
            </a:pPr>
            <a:r>
              <a:rPr lang="en-US" sz="2800" dirty="0" smtClean="0">
                <a:latin typeface="Courier New" pitchFamily="49" charset="0"/>
                <a:cs typeface="Courier New" pitchFamily="49" charset="0"/>
              </a:rPr>
              <a:t>if (a </a:t>
            </a:r>
            <a:r>
              <a:rPr lang="en-US" sz="2800" b="1" dirty="0" smtClean="0">
                <a:latin typeface="Courier New" pitchFamily="49" charset="0"/>
                <a:cs typeface="Courier New" pitchFamily="49" charset="0"/>
              </a:rPr>
              <a:t>&gt;=</a:t>
            </a:r>
            <a:r>
              <a:rPr lang="en-US" sz="2800" dirty="0" smtClean="0">
                <a:latin typeface="Courier New" pitchFamily="49" charset="0"/>
                <a:cs typeface="Courier New" pitchFamily="49" charset="0"/>
              </a:rPr>
              <a:t> b) {</a:t>
            </a:r>
          </a:p>
          <a:p>
            <a:pPr marL="0" indent="0">
              <a:buNone/>
            </a:pPr>
            <a:r>
              <a:rPr lang="en-US" sz="2800" dirty="0" smtClean="0">
                <a:latin typeface="Courier New" pitchFamily="49" charset="0"/>
                <a:cs typeface="Courier New" pitchFamily="49" charset="0"/>
              </a:rPr>
              <a:t>  ... /* then */</a:t>
            </a:r>
            <a:endParaRPr lang="en-US" sz="2800" dirty="0">
              <a:latin typeface="Courier New" pitchFamily="49" charset="0"/>
              <a:cs typeface="Courier New" pitchFamily="49" charset="0"/>
            </a:endParaRPr>
          </a:p>
          <a:p>
            <a:pPr marL="0" indent="0">
              <a:buNone/>
            </a:pPr>
            <a:r>
              <a:rPr lang="en-US" sz="2800" dirty="0" smtClean="0">
                <a:latin typeface="Courier New" pitchFamily="49" charset="0"/>
                <a:cs typeface="Courier New" pitchFamily="49" charset="0"/>
              </a:rPr>
              <a:t>}</a:t>
            </a:r>
          </a:p>
          <a:p>
            <a:pPr marL="0" indent="0">
              <a:buNone/>
            </a:pPr>
            <a:r>
              <a:rPr lang="en-US" sz="2800" dirty="0" smtClean="0">
                <a:latin typeface="+mj-lt"/>
                <a:cs typeface="Courier New" pitchFamily="49" charset="0"/>
              </a:rPr>
              <a:t>(let </a:t>
            </a:r>
            <a:r>
              <a:rPr lang="en-US" sz="2800" dirty="0">
                <a:latin typeface="Courier New" pitchFamily="49" charset="0"/>
                <a:cs typeface="Courier New" pitchFamily="49" charset="0"/>
              </a:rPr>
              <a:t>a</a:t>
            </a:r>
            <a:r>
              <a:rPr lang="en-US" sz="2800" dirty="0">
                <a:latin typeface="Courier New" pitchFamily="49" charset="0"/>
                <a:cs typeface="Courier New" pitchFamily="49" charset="0"/>
                <a:sym typeface="Wingdings" pitchFamily="2" charset="2"/>
              </a:rPr>
              <a:t>$s0</a:t>
            </a:r>
            <a:r>
              <a:rPr lang="en-US" sz="2800" dirty="0">
                <a:cs typeface="Courier New" pitchFamily="49" charset="0"/>
                <a:sym typeface="Wingdings" pitchFamily="2" charset="2"/>
              </a:rPr>
              <a:t>, </a:t>
            </a:r>
            <a:r>
              <a:rPr lang="en-US" sz="2800" dirty="0">
                <a:latin typeface="Courier New" pitchFamily="49" charset="0"/>
                <a:cs typeface="Courier New" pitchFamily="49" charset="0"/>
                <a:sym typeface="Wingdings" pitchFamily="2" charset="2"/>
              </a:rPr>
              <a:t>b$s1</a:t>
            </a:r>
            <a:r>
              <a:rPr lang="en-US" sz="2800" dirty="0" smtClean="0">
                <a:latin typeface="+mj-lt"/>
                <a:cs typeface="Courier New" pitchFamily="49" charset="0"/>
              </a:rPr>
              <a:t>)</a:t>
            </a:r>
            <a:endParaRPr lang="en-US" sz="2800" dirty="0">
              <a:latin typeface="+mj-lt"/>
              <a:cs typeface="Courier New" pitchFamily="49" charset="0"/>
            </a:endParaRPr>
          </a:p>
          <a:p>
            <a:endParaRPr lang="en-US" sz="2800" dirty="0" smtClean="0">
              <a:latin typeface="+mj-lt"/>
              <a:cs typeface="Courier New" pitchFamily="49" charset="0"/>
            </a:endParaRPr>
          </a:p>
          <a:p>
            <a:r>
              <a:rPr lang="en-US" dirty="0" smtClean="0">
                <a:latin typeface="+mj-lt"/>
                <a:cs typeface="Courier New" pitchFamily="49" charset="0"/>
              </a:rPr>
              <a:t>Try to work out the other two on your own:</a:t>
            </a:r>
          </a:p>
          <a:p>
            <a:pPr lvl="1"/>
            <a:r>
              <a:rPr lang="en-US" dirty="0" smtClean="0">
                <a:latin typeface="+mj-lt"/>
                <a:cs typeface="Courier New" pitchFamily="49" charset="0"/>
              </a:rPr>
              <a:t>Swap </a:t>
            </a:r>
            <a:r>
              <a:rPr lang="en-US" sz="2600" dirty="0" smtClean="0">
                <a:latin typeface="Courier New" pitchFamily="49" charset="0"/>
                <a:cs typeface="Courier New" pitchFamily="49" charset="0"/>
              </a:rPr>
              <a:t>src1</a:t>
            </a:r>
            <a:r>
              <a:rPr lang="en-US" dirty="0" smtClean="0">
                <a:latin typeface="+mj-lt"/>
                <a:cs typeface="Courier New" pitchFamily="49" charset="0"/>
              </a:rPr>
              <a:t> and </a:t>
            </a:r>
            <a:r>
              <a:rPr lang="en-US" sz="2600" dirty="0" smtClean="0">
                <a:latin typeface="Courier New" pitchFamily="49" charset="0"/>
                <a:cs typeface="Courier New" pitchFamily="49" charset="0"/>
              </a:rPr>
              <a:t>src2</a:t>
            </a:r>
          </a:p>
          <a:p>
            <a:pPr lvl="1"/>
            <a:r>
              <a:rPr lang="en-US" dirty="0" smtClean="0">
                <a:latin typeface="+mj-lt"/>
                <a:cs typeface="Courier New" pitchFamily="49" charset="0"/>
              </a:rPr>
              <a:t>Switch </a:t>
            </a:r>
            <a:r>
              <a:rPr lang="en-US" sz="2600" dirty="0" smtClean="0">
                <a:latin typeface="Courier New" pitchFamily="49" charset="0"/>
                <a:cs typeface="Courier New" pitchFamily="49" charset="0"/>
              </a:rPr>
              <a:t>beq</a:t>
            </a:r>
            <a:r>
              <a:rPr lang="en-US" dirty="0" smtClean="0">
                <a:latin typeface="+mj-lt"/>
                <a:cs typeface="Courier New" pitchFamily="49" charset="0"/>
              </a:rPr>
              <a:t> and </a:t>
            </a:r>
            <a:r>
              <a:rPr lang="en-US" sz="2600" dirty="0" err="1" smtClean="0">
                <a:latin typeface="Courier New" pitchFamily="49" charset="0"/>
                <a:cs typeface="Courier New" pitchFamily="49" charset="0"/>
              </a:rPr>
              <a:t>bne</a:t>
            </a:r>
            <a:endParaRPr lang="en-US" sz="2600"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r>
              <a:rPr lang="en-US" smtClean="0"/>
              <a:t>6/26/2012</a:t>
            </a:r>
            <a:endParaRPr lang="en-US"/>
          </a:p>
        </p:txBody>
      </p:sp>
      <p:sp>
        <p:nvSpPr>
          <p:cNvPr id="5" name="Footer Placeholder 4"/>
          <p:cNvSpPr>
            <a:spLocks noGrp="1"/>
          </p:cNvSpPr>
          <p:nvPr>
            <p:ph type="ftr" sz="quarter" idx="11"/>
          </p:nvPr>
        </p:nvSpPr>
        <p:spPr/>
        <p:txBody>
          <a:bodyPr/>
          <a:lstStyle/>
          <a:p>
            <a:r>
              <a:rPr lang="en-US" smtClean="0"/>
              <a:t>Summer 2012 -- Lecture #6</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9</a:t>
            </a:fld>
            <a:endParaRPr lang="en-US"/>
          </a:p>
        </p:txBody>
      </p:sp>
      <p:sp>
        <p:nvSpPr>
          <p:cNvPr id="7" name="TextBox 6"/>
          <p:cNvSpPr txBox="1"/>
          <p:nvPr/>
        </p:nvSpPr>
        <p:spPr>
          <a:xfrm>
            <a:off x="4571999" y="1600200"/>
            <a:ext cx="4114800" cy="3477875"/>
          </a:xfrm>
          <a:prstGeom prst="rect">
            <a:avLst/>
          </a:prstGeom>
          <a:noFill/>
        </p:spPr>
        <p:txBody>
          <a:bodyPr wrap="square" rtlCol="0">
            <a:spAutoFit/>
          </a:bodyPr>
          <a:lstStyle/>
          <a:p>
            <a:pPr marL="457200" indent="-457200">
              <a:buFont typeface="Arial" pitchFamily="34" charset="0"/>
              <a:buChar char="•"/>
            </a:pPr>
            <a:r>
              <a:rPr lang="en-US" sz="3200" dirty="0">
                <a:cs typeface="Courier New" pitchFamily="49" charset="0"/>
              </a:rPr>
              <a:t>MIPS </a:t>
            </a:r>
            <a:r>
              <a:rPr lang="en-US" sz="3200" dirty="0" smtClean="0">
                <a:cs typeface="Courier New" pitchFamily="49" charset="0"/>
              </a:rPr>
              <a:t>Code: </a:t>
            </a:r>
            <a:endParaRPr lang="en-US" sz="1600" dirty="0">
              <a:cs typeface="Courier New" pitchFamily="49" charset="0"/>
            </a:endParaRPr>
          </a:p>
          <a:p>
            <a:r>
              <a:rPr lang="en-US" sz="2800" dirty="0" err="1">
                <a:solidFill>
                  <a:srgbClr val="FF0000"/>
                </a:solidFill>
                <a:latin typeface="Courier New" pitchFamily="49" charset="0"/>
                <a:cs typeface="Courier New" pitchFamily="49" charset="0"/>
              </a:rPr>
              <a:t>slt</a:t>
            </a:r>
            <a:r>
              <a:rPr lang="en-US" sz="2800" dirty="0">
                <a:solidFill>
                  <a:srgbClr val="FF0000"/>
                </a:solidFill>
                <a:latin typeface="Courier New" pitchFamily="49" charset="0"/>
                <a:cs typeface="Courier New" pitchFamily="49" charset="0"/>
              </a:rPr>
              <a:t> $t0,$s0,$s1  </a:t>
            </a:r>
            <a:endParaRPr lang="en-US" sz="2800" dirty="0" smtClean="0">
              <a:solidFill>
                <a:srgbClr val="FF0000"/>
              </a:solidFill>
              <a:latin typeface="Courier New" pitchFamily="49" charset="0"/>
              <a:cs typeface="Courier New" pitchFamily="49" charset="0"/>
            </a:endParaRPr>
          </a:p>
          <a:p>
            <a:r>
              <a:rPr lang="en-US" sz="2800" dirty="0" smtClean="0">
                <a:latin typeface="Courier New" pitchFamily="49" charset="0"/>
                <a:cs typeface="Courier New" pitchFamily="49" charset="0"/>
              </a:rPr>
              <a:t># </a:t>
            </a:r>
            <a:r>
              <a:rPr lang="en-US" sz="2800" dirty="0">
                <a:latin typeface="Courier New" pitchFamily="49" charset="0"/>
                <a:cs typeface="Courier New" pitchFamily="49" charset="0"/>
              </a:rPr>
              <a:t>$t0=1 if a&lt;b</a:t>
            </a:r>
          </a:p>
          <a:p>
            <a:r>
              <a:rPr lang="en-US" sz="2800" dirty="0" smtClean="0">
                <a:latin typeface="Courier New" pitchFamily="49" charset="0"/>
                <a:cs typeface="Courier New" pitchFamily="49" charset="0"/>
              </a:rPr>
              <a:t># </a:t>
            </a:r>
            <a:r>
              <a:rPr lang="en-US" sz="2800" dirty="0">
                <a:latin typeface="Courier New" pitchFamily="49" charset="0"/>
                <a:cs typeface="Courier New" pitchFamily="49" charset="0"/>
              </a:rPr>
              <a:t>$t0=0 if a&gt;=b</a:t>
            </a:r>
          </a:p>
          <a:p>
            <a:r>
              <a:rPr lang="en-US" sz="2800" dirty="0" smtClean="0">
                <a:solidFill>
                  <a:srgbClr val="FF0000"/>
                </a:solidFill>
                <a:latin typeface="Courier New" pitchFamily="49" charset="0"/>
                <a:cs typeface="Courier New" pitchFamily="49" charset="0"/>
              </a:rPr>
              <a:t>beq </a:t>
            </a:r>
            <a:r>
              <a:rPr lang="en-US" sz="2800" dirty="0">
                <a:solidFill>
                  <a:srgbClr val="FF0000"/>
                </a:solidFill>
                <a:latin typeface="Courier New" pitchFamily="49" charset="0"/>
                <a:cs typeface="Courier New" pitchFamily="49" charset="0"/>
              </a:rPr>
              <a:t>$t0, $0,</a:t>
            </a:r>
            <a:r>
              <a:rPr lang="en-US" sz="2800" dirty="0">
                <a:solidFill>
                  <a:schemeClr val="accent6"/>
                </a:solidFill>
                <a:latin typeface="Courier New" pitchFamily="49" charset="0"/>
                <a:cs typeface="Courier New" pitchFamily="49" charset="0"/>
              </a:rPr>
              <a:t>then</a:t>
            </a:r>
            <a:r>
              <a:rPr lang="en-US" sz="2800" dirty="0">
                <a:solidFill>
                  <a:srgbClr val="FF0000"/>
                </a:solidFill>
                <a:latin typeface="Courier New" pitchFamily="49" charset="0"/>
                <a:cs typeface="Courier New" pitchFamily="49" charset="0"/>
              </a:rPr>
              <a:t> </a:t>
            </a:r>
            <a:endParaRPr lang="en-US" sz="2800" dirty="0" smtClean="0">
              <a:solidFill>
                <a:srgbClr val="FF0000"/>
              </a:solidFill>
              <a:latin typeface="Courier New" pitchFamily="49" charset="0"/>
              <a:cs typeface="Courier New" pitchFamily="49" charset="0"/>
            </a:endParaRPr>
          </a:p>
          <a:p>
            <a:r>
              <a:rPr lang="en-US" sz="2800" dirty="0" smtClean="0">
                <a:latin typeface="Courier New" pitchFamily="49" charset="0"/>
                <a:cs typeface="Courier New" pitchFamily="49" charset="0"/>
              </a:rPr>
              <a:t># </a:t>
            </a:r>
            <a:r>
              <a:rPr lang="en-US" sz="2800" dirty="0">
                <a:latin typeface="Courier New" pitchFamily="49" charset="0"/>
                <a:cs typeface="Courier New" pitchFamily="49" charset="0"/>
              </a:rPr>
              <a:t>go to then </a:t>
            </a:r>
            <a:endParaRPr lang="en-US" sz="2800" dirty="0" smtClean="0">
              <a:latin typeface="Courier New" pitchFamily="49" charset="0"/>
              <a:cs typeface="Courier New" pitchFamily="49" charset="0"/>
            </a:endParaRPr>
          </a:p>
          <a:p>
            <a:r>
              <a:rPr lang="en-US" sz="2800" dirty="0" smtClean="0">
                <a:latin typeface="Courier New" pitchFamily="49" charset="0"/>
                <a:cs typeface="Courier New" pitchFamily="49" charset="0"/>
              </a:rPr>
              <a:t>#   if </a:t>
            </a:r>
            <a:r>
              <a:rPr lang="en-US" sz="2800" dirty="0">
                <a:latin typeface="Courier New" pitchFamily="49" charset="0"/>
                <a:cs typeface="Courier New" pitchFamily="49" charset="0"/>
              </a:rPr>
              <a:t>$</a:t>
            </a:r>
            <a:r>
              <a:rPr lang="en-US" sz="2800" dirty="0" smtClean="0">
                <a:latin typeface="Courier New" pitchFamily="49" charset="0"/>
                <a:cs typeface="Courier New" pitchFamily="49" charset="0"/>
              </a:rPr>
              <a:t>t0=0</a:t>
            </a:r>
            <a:endParaRPr lang="en-US" sz="2800" dirty="0">
              <a:latin typeface="Courier New" pitchFamily="49" charset="0"/>
              <a:cs typeface="Courier New" pitchFamily="49" charset="0"/>
            </a:endParaRPr>
          </a:p>
          <a:p>
            <a:endParaRPr lang="en-US" sz="2000" dirty="0"/>
          </a:p>
        </p:txBody>
      </p:sp>
    </p:spTree>
    <p:extLst>
      <p:ext uri="{BB962C8B-B14F-4D97-AF65-F5344CB8AC3E}">
        <p14:creationId xmlns:p14="http://schemas.microsoft.com/office/powerpoint/2010/main" val="671560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5930</TotalTime>
  <Words>3589</Words>
  <Application>Microsoft Office PowerPoint</Application>
  <PresentationFormat>On-screen Show (4:3)</PresentationFormat>
  <Paragraphs>728</Paragraphs>
  <Slides>59</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1" baseType="lpstr">
      <vt:lpstr>Office Theme</vt:lpstr>
      <vt:lpstr>Image</vt:lpstr>
      <vt:lpstr>PowerPoint Presentation</vt:lpstr>
      <vt:lpstr>Review of Last Lecture</vt:lpstr>
      <vt:lpstr>Review of Last Lecture</vt:lpstr>
      <vt:lpstr>Review of Last Lecture</vt:lpstr>
      <vt:lpstr>Great Idea #1: Levels of Representation/Interpretation</vt:lpstr>
      <vt:lpstr>Agenda</vt:lpstr>
      <vt:lpstr>Inequalities in MIPS</vt:lpstr>
      <vt:lpstr>Inequalities in MIPS</vt:lpstr>
      <vt:lpstr>Inequalities in MIPS</vt:lpstr>
      <vt:lpstr>Immediates in Inequalities</vt:lpstr>
      <vt:lpstr>Aside:  MIPS Signed vs. Unsigned</vt:lpstr>
      <vt:lpstr>PowerPoint Presentation</vt:lpstr>
      <vt:lpstr>Agenda</vt:lpstr>
      <vt:lpstr>Assembler Pseudo-Instructions</vt:lpstr>
      <vt:lpstr>Assembler Pseudo-Instructions</vt:lpstr>
      <vt:lpstr>Assembler Register</vt:lpstr>
      <vt:lpstr>MAL vs. TAL</vt:lpstr>
      <vt:lpstr>Agenda</vt:lpstr>
      <vt:lpstr>Administrivia</vt:lpstr>
      <vt:lpstr>Agenda</vt:lpstr>
      <vt:lpstr>Six Steps of Calling a Function</vt:lpstr>
      <vt:lpstr>MIPS Registers for Function Calls</vt:lpstr>
      <vt:lpstr>MIPS Instructions for Function Calls</vt:lpstr>
      <vt:lpstr>Instruction Addresses</vt:lpstr>
      <vt:lpstr>Program Counter</vt:lpstr>
      <vt:lpstr>Function Call Example</vt:lpstr>
      <vt:lpstr>Function Call Example</vt:lpstr>
      <vt:lpstr>Six Steps of Calling a Function</vt:lpstr>
      <vt:lpstr>Saving and Restoring Registers</vt:lpstr>
      <vt:lpstr>Recall:  Memory Layout</vt:lpstr>
      <vt:lpstr>Example: sumSquare</vt:lpstr>
      <vt:lpstr>Example: sumSquare</vt:lpstr>
      <vt:lpstr>Basic Structure of a Function</vt:lpstr>
      <vt:lpstr>Local Variables and Arrays</vt:lpstr>
      <vt:lpstr>Stack Before, During, After Call</vt:lpstr>
      <vt:lpstr>Get to Know Your Staff</vt:lpstr>
      <vt:lpstr>Agenda</vt:lpstr>
      <vt:lpstr>Register Conventions</vt:lpstr>
      <vt:lpstr>Saved Registers</vt:lpstr>
      <vt:lpstr>Volatile Registers</vt:lpstr>
      <vt:lpstr>Register Conventions Summary</vt:lpstr>
      <vt:lpstr>Example: Using Saved Registers</vt:lpstr>
      <vt:lpstr>Example: Using Volatile Registers</vt:lpstr>
      <vt:lpstr>Choosing Your Registers</vt:lpstr>
      <vt:lpstr>PowerPoint Presentation</vt:lpstr>
      <vt:lpstr>Summary (1/2)</vt:lpstr>
      <vt:lpstr>Summary (2/2)</vt:lpstr>
      <vt:lpstr>PowerPoint Presentation</vt:lpstr>
      <vt:lpstr>Agenda</vt:lpstr>
      <vt:lpstr>MIPS Registers</vt:lpstr>
      <vt:lpstr>The Remaining Registers</vt:lpstr>
      <vt:lpstr>Agenda</vt:lpstr>
      <vt:lpstr>Memory Address Convention</vt:lpstr>
      <vt:lpstr>Agenda</vt:lpstr>
      <vt:lpstr>Register Convention Analogy (1/5)</vt:lpstr>
      <vt:lpstr>Register Convention Analogy (2/5)</vt:lpstr>
      <vt:lpstr>Register Convention Analogy (3/5)</vt:lpstr>
      <vt:lpstr>Register Convention Analogy (4/5)</vt:lpstr>
      <vt:lpstr>Register Convention Analogy (5/5)</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JHsia</cp:lastModifiedBy>
  <cp:revision>215</cp:revision>
  <cp:lastPrinted>2011-01-17T01:30:01Z</cp:lastPrinted>
  <dcterms:created xsi:type="dcterms:W3CDTF">2011-02-04T12:59:20Z</dcterms:created>
  <dcterms:modified xsi:type="dcterms:W3CDTF">2012-07-23T19:46:35Z</dcterms:modified>
</cp:coreProperties>
</file>