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69"/>
  </p:notesMasterIdLst>
  <p:handoutMasterIdLst>
    <p:handoutMasterId r:id="rId70"/>
  </p:handoutMasterIdLst>
  <p:sldIdLst>
    <p:sldId id="634" r:id="rId2"/>
    <p:sldId id="637" r:id="rId3"/>
    <p:sldId id="638" r:id="rId4"/>
    <p:sldId id="636" r:id="rId5"/>
    <p:sldId id="628" r:id="rId6"/>
    <p:sldId id="579" r:id="rId7"/>
    <p:sldId id="581" r:id="rId8"/>
    <p:sldId id="582" r:id="rId9"/>
    <p:sldId id="583" r:id="rId10"/>
    <p:sldId id="643" r:id="rId11"/>
    <p:sldId id="639" r:id="rId12"/>
    <p:sldId id="585" r:id="rId13"/>
    <p:sldId id="586" r:id="rId14"/>
    <p:sldId id="587" r:id="rId15"/>
    <p:sldId id="589" r:id="rId16"/>
    <p:sldId id="593" r:id="rId17"/>
    <p:sldId id="594" r:id="rId18"/>
    <p:sldId id="687" r:id="rId19"/>
    <p:sldId id="641" r:id="rId20"/>
    <p:sldId id="640" r:id="rId21"/>
    <p:sldId id="642" r:id="rId22"/>
    <p:sldId id="595" r:id="rId23"/>
    <p:sldId id="596" r:id="rId24"/>
    <p:sldId id="597" r:id="rId25"/>
    <p:sldId id="598" r:id="rId26"/>
    <p:sldId id="644" r:id="rId27"/>
    <p:sldId id="645" r:id="rId28"/>
    <p:sldId id="646" r:id="rId29"/>
    <p:sldId id="605" r:id="rId30"/>
    <p:sldId id="647" r:id="rId31"/>
    <p:sldId id="650" r:id="rId32"/>
    <p:sldId id="652" r:id="rId33"/>
    <p:sldId id="651" r:id="rId34"/>
    <p:sldId id="653" r:id="rId35"/>
    <p:sldId id="654" r:id="rId36"/>
    <p:sldId id="613" r:id="rId37"/>
    <p:sldId id="615" r:id="rId38"/>
    <p:sldId id="616" r:id="rId39"/>
    <p:sldId id="649" r:id="rId40"/>
    <p:sldId id="648" r:id="rId41"/>
    <p:sldId id="617" r:id="rId42"/>
    <p:sldId id="618" r:id="rId43"/>
    <p:sldId id="619" r:id="rId44"/>
    <p:sldId id="621" r:id="rId45"/>
    <p:sldId id="656" r:id="rId46"/>
    <p:sldId id="655" r:id="rId47"/>
    <p:sldId id="659" r:id="rId48"/>
    <p:sldId id="660" r:id="rId49"/>
    <p:sldId id="662" r:id="rId50"/>
    <p:sldId id="663" r:id="rId51"/>
    <p:sldId id="661" r:id="rId52"/>
    <p:sldId id="664" r:id="rId53"/>
    <p:sldId id="665" r:id="rId54"/>
    <p:sldId id="666" r:id="rId55"/>
    <p:sldId id="667" r:id="rId56"/>
    <p:sldId id="675" r:id="rId57"/>
    <p:sldId id="676" r:id="rId58"/>
    <p:sldId id="677" r:id="rId59"/>
    <p:sldId id="678" r:id="rId60"/>
    <p:sldId id="679" r:id="rId61"/>
    <p:sldId id="680" r:id="rId62"/>
    <p:sldId id="681" r:id="rId63"/>
    <p:sldId id="682" r:id="rId64"/>
    <p:sldId id="683" r:id="rId65"/>
    <p:sldId id="684" r:id="rId66"/>
    <p:sldId id="685" r:id="rId67"/>
    <p:sldId id="686" r:id="rId6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60"/>
    <a:srgbClr val="F79646"/>
    <a:srgbClr val="FF66A0"/>
    <a:srgbClr val="408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5" autoAdjust="0"/>
  </p:normalViewPr>
  <p:slideViewPr>
    <p:cSldViewPr snapToGrid="0">
      <p:cViewPr varScale="1">
        <p:scale>
          <a:sx n="127" d="100"/>
          <a:sy n="127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933265-5E23-BF49-B6BF-1934B9BC786E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07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AA1BC7-CCFC-484A-97F3-979F740C57F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922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 not accessible</a:t>
            </a:r>
            <a:r>
              <a:rPr lang="en-US" baseline="0" dirty="0" smtClean="0"/>
              <a:t> to the assembly programmer, but used/accessed in all jumping/branching instructions.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pPr defTabSz="483306">
              <a:defRPr/>
            </a:pPr>
            <a:r>
              <a:rPr lang="en-US" dirty="0" smtClean="0"/>
              <a:t>$8 = $t0, $9 = $t1, $10 = $t2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r>
              <a:rPr lang="en-US" dirty="0" smtClean="0"/>
              <a:t>$8 = $t0, $9 = $t1, $10 = $t2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1" tIns="48319" rIns="96641" bIns="483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r>
              <a:rPr lang="en-US" dirty="0" smtClean="0"/>
              <a:t>$21 = $s5, $22 = $s6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pPr defTabSz="483306">
              <a:defRPr/>
            </a:pPr>
            <a:r>
              <a:rPr lang="en-US" dirty="0" smtClean="0"/>
              <a:t>$21 = $s5, $22 = $s6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we will see, jumping instructions</a:t>
            </a:r>
            <a:r>
              <a:rPr lang="en-US" baseline="0" dirty="0" smtClean="0"/>
              <a:t> can reach farther than branching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45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ways</a:t>
            </a:r>
            <a:r>
              <a:rPr lang="en-US" baseline="0" dirty="0" smtClean="0"/>
              <a:t> to find the instruction:  </a:t>
            </a:r>
          </a:p>
          <a:p>
            <a:pPr marL="241653" indent="-241653">
              <a:buAutoNum type="arabicParenR"/>
            </a:pPr>
            <a:r>
              <a:rPr lang="en-US" baseline="0" dirty="0" smtClean="0"/>
              <a:t>Read field in hex and lookup in “OPCODE/FUNCT” column on the left side of the front of the MIPS Green Sheet (alphabetized by instruction).</a:t>
            </a:r>
          </a:p>
          <a:p>
            <a:pPr marL="241653" indent="-241653">
              <a:buAutoNum type="arabicParenR"/>
            </a:pPr>
            <a:r>
              <a:rPr lang="en-US" dirty="0" smtClean="0"/>
              <a:t>Read</a:t>
            </a:r>
            <a:r>
              <a:rPr lang="en-US" baseline="0" dirty="0" smtClean="0"/>
              <a:t> field in decimal and lookup in table on left side of the back of the MIPS Green Sheet (ordered numerically).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ways</a:t>
            </a:r>
            <a:r>
              <a:rPr lang="en-US" baseline="0" dirty="0" smtClean="0"/>
              <a:t> to find the instruction:  </a:t>
            </a:r>
          </a:p>
          <a:p>
            <a:pPr marL="241653" indent="-241653">
              <a:buAutoNum type="arabicParenR"/>
            </a:pPr>
            <a:r>
              <a:rPr lang="en-US" baseline="0" dirty="0" smtClean="0"/>
              <a:t>Read field in hex and lookup in “OPCODE/FUNCT” column on the left side of the front of the MIPS Green Sheet (alphabetized by instruction).</a:t>
            </a:r>
          </a:p>
          <a:p>
            <a:pPr marL="241653" indent="-241653">
              <a:buAutoNum type="arabicParenR"/>
            </a:pPr>
            <a:r>
              <a:rPr lang="en-US" dirty="0" smtClean="0"/>
              <a:t>Read</a:t>
            </a:r>
            <a:r>
              <a:rPr lang="en-US" baseline="0" dirty="0" smtClean="0"/>
              <a:t> field in decimal and lookup in table on left side of the back of the MIPS Green Sheet (ordered numerically).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0863" y="4559301"/>
            <a:ext cx="6303962" cy="4321175"/>
          </a:xfrm>
          <a:noFill/>
          <a:ln w="9525"/>
        </p:spPr>
        <p:txBody>
          <a:bodyPr lIns="95641" tIns="46982" rIns="95641" bIns="46982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3175" y="617538"/>
            <a:ext cx="4783138" cy="3586162"/>
          </a:xfr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1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4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7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0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3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9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5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0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2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8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5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Instructor: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6/27/2012</a:t>
            </a:r>
            <a:endParaRPr lang="en-US" dirty="0">
              <a:latin typeface="+mj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2012 -- Lecture #7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latin typeface="+mj-lt"/>
              </a:rPr>
              <a:pPr/>
              <a:t>1</a:t>
            </a:fld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pPr>
              <a:spcBef>
                <a:spcPts val="3000"/>
              </a:spcBef>
            </a:pPr>
            <a:r>
              <a:rPr lang="en-US" dirty="0" smtClean="0"/>
              <a:t> </a:t>
            </a:r>
            <a:r>
              <a:rPr lang="en-US" i="1" dirty="0" smtClean="0"/>
              <a:t>MIPS Instruction</a:t>
            </a:r>
          </a:p>
          <a:p>
            <a:r>
              <a:rPr lang="en-US" i="1" dirty="0" smtClean="0"/>
              <a:t>Formats</a:t>
            </a:r>
          </a:p>
        </p:txBody>
      </p:sp>
    </p:spTree>
    <p:extLst>
      <p:ext uri="{BB962C8B-B14F-4D97-AF65-F5344CB8AC3E}">
        <p14:creationId xmlns:p14="http://schemas.microsoft.com/office/powerpoint/2010/main" val="16897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Instruction Formats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0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I-Format:</a:t>
            </a:r>
            <a:r>
              <a:rPr lang="en-US" dirty="0" smtClean="0"/>
              <a:t>  instructions with </a:t>
            </a:r>
            <a:r>
              <a:rPr lang="en-US" dirty="0" err="1" smtClean="0"/>
              <a:t>immediates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/>
              <a:t> (offset is immediate),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</a:t>
            </a:r>
            <a:endParaRPr lang="en-US" dirty="0" smtClean="0"/>
          </a:p>
          <a:p>
            <a:pPr lvl="1"/>
            <a:r>
              <a:rPr lang="en-US" dirty="0" smtClean="0"/>
              <a:t>But not the shift instructions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J-Format:</a:t>
            </a:r>
            <a:r>
              <a:rPr lang="en-US" dirty="0" smtClean="0"/>
              <a:t>  </a:t>
            </a:r>
            <a:r>
              <a:rPr lang="en-US" dirty="0" smtClean="0">
                <a:latin typeface="Courier New"/>
                <a:cs typeface="Courier New"/>
              </a:rPr>
              <a:t>j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not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jr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R-Format:</a:t>
            </a:r>
            <a:r>
              <a:rPr lang="en-US" dirty="0" smtClean="0"/>
              <a:t>  all other instructions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It will soon become clear why the instructions have been partitioned in this way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Stored-Program Concept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R-Format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I-Format</a:t>
            </a:r>
          </a:p>
          <a:p>
            <a:pPr lvl="1"/>
            <a:r>
              <a:rPr lang="en-US" dirty="0" smtClean="0"/>
              <a:t>Branching and PC-Relative Addressing</a:t>
            </a:r>
          </a:p>
          <a:p>
            <a:r>
              <a:rPr lang="en-US" dirty="0" smtClean="0"/>
              <a:t>J-Format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Assembly Practice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Disassembly Practice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R-Format Instructions (1/4)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09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Define “</a:t>
            </a:r>
            <a:r>
              <a:rPr lang="en-US" dirty="0" smtClean="0">
                <a:solidFill>
                  <a:srgbClr val="FF0000"/>
                </a:solidFill>
              </a:rPr>
              <a:t>fields</a:t>
            </a:r>
            <a:r>
              <a:rPr lang="en-US" dirty="0" smtClean="0"/>
              <a:t>” of the following number of bits each:  6 + 5 + 5 + 5 + 5 + 6 = 32</a:t>
            </a:r>
          </a:p>
          <a:p>
            <a:pPr>
              <a:buNone/>
            </a:pPr>
            <a:endParaRPr lang="en-US" dirty="0" smtClean="0">
              <a:cs typeface="Corbel"/>
            </a:endParaRPr>
          </a:p>
          <a:p>
            <a:pPr>
              <a:spcBef>
                <a:spcPts val="1800"/>
              </a:spcBef>
            </a:pPr>
            <a:r>
              <a:rPr lang="en-US" dirty="0" smtClean="0">
                <a:cs typeface="Corbel"/>
              </a:rPr>
              <a:t>For simplicity, each field has a name:</a:t>
            </a:r>
          </a:p>
          <a:p>
            <a:pPr>
              <a:buNone/>
            </a:pPr>
            <a:endParaRPr lang="en-US" sz="2800" dirty="0" smtClean="0">
              <a:solidFill>
                <a:schemeClr val="accent2"/>
              </a:solidFill>
              <a:cs typeface="Corbel"/>
            </a:endParaRPr>
          </a:p>
          <a:p>
            <a:pPr>
              <a:spcBef>
                <a:spcPts val="3600"/>
              </a:spcBef>
            </a:pPr>
            <a:r>
              <a:rPr lang="en-US" dirty="0" smtClean="0">
                <a:cs typeface="Corbel"/>
              </a:rPr>
              <a:t>Each field is viewed as its own unsigned </a:t>
            </a:r>
            <a:r>
              <a:rPr lang="en-US" dirty="0" err="1" smtClean="0">
                <a:cs typeface="Corbel"/>
              </a:rPr>
              <a:t>int</a:t>
            </a:r>
            <a:endParaRPr lang="en-US" dirty="0" smtClean="0">
              <a:cs typeface="Corbel"/>
            </a:endParaRPr>
          </a:p>
          <a:p>
            <a:pPr lvl="1"/>
            <a:r>
              <a:rPr lang="en-US" dirty="0" smtClean="0">
                <a:ea typeface="ＭＳ Ｐゴシック" pitchFamily="-65" charset="-128"/>
                <a:cs typeface="Corbel"/>
              </a:rPr>
              <a:t>5-bit fields can represent any number 0-31, </a:t>
            </a:r>
            <a:br>
              <a:rPr lang="en-US" dirty="0" smtClean="0">
                <a:ea typeface="ＭＳ Ｐゴシック" pitchFamily="-65" charset="-128"/>
                <a:cs typeface="Corbel"/>
              </a:rPr>
            </a:br>
            <a:r>
              <a:rPr lang="en-US" dirty="0" smtClean="0">
                <a:ea typeface="ＭＳ Ｐゴシック" pitchFamily="-65" charset="-128"/>
                <a:cs typeface="Corbel"/>
              </a:rPr>
              <a:t>while 6-bit fields can represent any number 0-63</a:t>
            </a:r>
            <a:endParaRPr lang="en-US" sz="3200" dirty="0" smtClean="0">
              <a:cs typeface="Corbel"/>
            </a:endParaRP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351068" y="2468880"/>
            <a:ext cx="8349870" cy="822960"/>
            <a:chOff x="351068" y="2048256"/>
            <a:chExt cx="8349870" cy="822960"/>
          </a:xfrm>
        </p:grpSpPr>
        <p:sp>
          <p:nvSpPr>
            <p:cNvPr id="32" name="TextBox 31"/>
            <p:cNvSpPr txBox="1"/>
            <p:nvPr/>
          </p:nvSpPr>
          <p:spPr>
            <a:xfrm>
              <a:off x="351068" y="2049238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331926" y="2048256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621792" y="2414016"/>
              <a:ext cx="7900416" cy="457200"/>
              <a:chOff x="457200" y="4572000"/>
              <a:chExt cx="7900416" cy="4572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457200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6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876288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6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93852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5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17296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5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40740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5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64184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5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351069" y="3749040"/>
            <a:ext cx="8349870" cy="822960"/>
            <a:chOff x="351069" y="3383280"/>
            <a:chExt cx="8349870" cy="822960"/>
          </a:xfrm>
        </p:grpSpPr>
        <p:grpSp>
          <p:nvGrpSpPr>
            <p:cNvPr id="44" name="Group 43"/>
            <p:cNvGrpSpPr/>
            <p:nvPr/>
          </p:nvGrpSpPr>
          <p:grpSpPr>
            <a:xfrm>
              <a:off x="621792" y="3749040"/>
              <a:ext cx="7900416" cy="457200"/>
              <a:chOff x="457200" y="4572000"/>
              <a:chExt cx="7900416" cy="4572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457200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6876288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93852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17296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440740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564184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351069" y="33832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31927" y="33832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R-Format Instructions (2/4)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11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opcode</a:t>
            </a:r>
            <a:r>
              <a:rPr lang="en-US" sz="3200" dirty="0" smtClean="0"/>
              <a:t> (6):  partially specifies operation</a:t>
            </a:r>
          </a:p>
          <a:p>
            <a:pPr lvl="1"/>
            <a:r>
              <a:rPr lang="en-US" sz="3200" dirty="0" smtClean="0"/>
              <a:t>Set at 0b000000</a:t>
            </a:r>
            <a:r>
              <a:rPr lang="en-US" sz="3200" b="1" dirty="0" smtClean="0"/>
              <a:t> </a:t>
            </a:r>
            <a:r>
              <a:rPr lang="en-US" sz="3200" dirty="0" smtClean="0"/>
              <a:t>for all R-Format instructions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funct</a:t>
            </a:r>
            <a:r>
              <a:rPr lang="en-US" sz="3200" dirty="0" smtClean="0"/>
              <a:t> (6):  combined with </a:t>
            </a:r>
            <a:r>
              <a:rPr lang="en-US" sz="3000" dirty="0" err="1" smtClean="0">
                <a:latin typeface="Courier New"/>
                <a:cs typeface="Courier New"/>
              </a:rPr>
              <a:t>opcode</a:t>
            </a:r>
            <a:r>
              <a:rPr lang="en-US" sz="3200" dirty="0" smtClean="0"/>
              <a:t>, this number exactly specifies the instruction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How many R-format instructions can we encode?</a:t>
            </a:r>
          </a:p>
          <a:p>
            <a:pPr lvl="1"/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2800" dirty="0" smtClean="0"/>
              <a:t> is fixed, so 64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Why aren’t these a single 12-bit field?</a:t>
            </a:r>
          </a:p>
          <a:p>
            <a:pPr lvl="1"/>
            <a:r>
              <a:rPr lang="en-US" sz="2800" dirty="0" smtClean="0"/>
              <a:t>We’ll answer this later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R-Format Instructions (3/4)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13539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600199"/>
            <a:ext cx="82296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urier New" pitchFamily="-65" charset="0"/>
              </a:rPr>
              <a:t>rs</a:t>
            </a:r>
            <a:r>
              <a:rPr lang="en-US" dirty="0" smtClean="0"/>
              <a:t> (5):  specifies register containing 1</a:t>
            </a:r>
            <a:r>
              <a:rPr lang="en-US" baseline="30000" dirty="0" smtClean="0"/>
              <a:t>st</a:t>
            </a:r>
            <a:r>
              <a:rPr lang="en-US" dirty="0" smtClean="0"/>
              <a:t> operand (“source register”)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urier New" pitchFamily="-65" charset="0"/>
              </a:rPr>
              <a:t>rt</a:t>
            </a:r>
            <a:r>
              <a:rPr lang="en-US" dirty="0" smtClean="0"/>
              <a:t> (5):  specifies register containing 2</a:t>
            </a:r>
            <a:r>
              <a:rPr lang="en-US" baseline="30000" dirty="0" smtClean="0"/>
              <a:t>nd</a:t>
            </a:r>
            <a:r>
              <a:rPr lang="en-US" dirty="0" smtClean="0"/>
              <a:t> operand (“target register” – name is misleading)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-65" charset="0"/>
              </a:rPr>
              <a:t>rd</a:t>
            </a:r>
            <a:r>
              <a:rPr lang="en-US" dirty="0" smtClean="0"/>
              <a:t> (5):  specifies register that receives the result of the computation (“destination register”)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Recall:</a:t>
            </a:r>
            <a:r>
              <a:rPr lang="en-US" dirty="0" smtClean="0"/>
              <a:t>  MIPS has 32 registers</a:t>
            </a:r>
          </a:p>
          <a:p>
            <a:pPr lvl="1"/>
            <a:r>
              <a:rPr lang="en-US" dirty="0" smtClean="0"/>
              <a:t>Fit perfectly in a 5-bit field (use register numbers)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These map intuitively to instructions</a:t>
            </a:r>
          </a:p>
          <a:p>
            <a:pPr lvl="1"/>
            <a:r>
              <a:rPr lang="en-US" dirty="0" smtClean="0"/>
              <a:t>e.g.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dst,src1,src2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add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rd,rs,rt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Depending on instruction, field may not be used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R-Format Instructions (4/4)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17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urier New" pitchFamily="-65" charset="0"/>
              </a:rPr>
              <a:t>shamt</a:t>
            </a:r>
            <a:r>
              <a:rPr lang="en-US" dirty="0" smtClean="0"/>
              <a:t> (5):  The </a:t>
            </a:r>
            <a:r>
              <a:rPr lang="en-US" dirty="0"/>
              <a:t>amount a shift instruction will shift </a:t>
            </a:r>
            <a:r>
              <a:rPr lang="en-US" dirty="0" smtClean="0"/>
              <a:t>by</a:t>
            </a:r>
          </a:p>
          <a:p>
            <a:pPr lvl="1"/>
            <a:r>
              <a:rPr lang="en-US" dirty="0" smtClean="0"/>
              <a:t>Shifting a </a:t>
            </a:r>
            <a:r>
              <a:rPr lang="en-US" dirty="0"/>
              <a:t>32-bit </a:t>
            </a:r>
            <a:r>
              <a:rPr lang="en-US" dirty="0" smtClean="0"/>
              <a:t>word </a:t>
            </a:r>
            <a:r>
              <a:rPr lang="en-US" dirty="0"/>
              <a:t>by more than 31 is </a:t>
            </a:r>
            <a:r>
              <a:rPr lang="en-US" dirty="0" smtClean="0"/>
              <a:t>useless</a:t>
            </a:r>
            <a:endParaRPr lang="en-US" dirty="0"/>
          </a:p>
          <a:p>
            <a:pPr lvl="1"/>
            <a:r>
              <a:rPr lang="en-US" dirty="0"/>
              <a:t>This field is set to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b="1" dirty="0"/>
              <a:t> </a:t>
            </a:r>
            <a:r>
              <a:rPr lang="en-US" dirty="0"/>
              <a:t>in all but the shift </a:t>
            </a:r>
            <a:r>
              <a:rPr lang="en-US" dirty="0" smtClean="0"/>
              <a:t>instructions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For a detailed description of field </a:t>
            </a:r>
            <a:r>
              <a:rPr lang="en-US" dirty="0" smtClean="0"/>
              <a:t>usage and instruction type </a:t>
            </a:r>
            <a:r>
              <a:rPr lang="en-US" dirty="0"/>
              <a:t>for each instruction, </a:t>
            </a:r>
            <a:r>
              <a:rPr lang="en-US" dirty="0" smtClean="0"/>
              <a:t>see the MIPS Green Card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R-Format Example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19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MIPS Instruction:</a:t>
            </a:r>
          </a:p>
          <a:p>
            <a:pPr lvl="1">
              <a:buNone/>
            </a:pPr>
            <a:r>
              <a:rPr lang="en-US" b="1" dirty="0" smtClean="0">
                <a:latin typeface="Courier New" pitchFamily="-65" charset="0"/>
              </a:rPr>
              <a:t>		</a:t>
            </a:r>
            <a:r>
              <a:rPr lang="en-US" dirty="0" smtClean="0">
                <a:latin typeface="Courier New" pitchFamily="-65" charset="0"/>
              </a:rPr>
              <a:t>add   $8,$9,$10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Pseudo-code (“OPERATION” column):</a:t>
            </a:r>
          </a:p>
          <a:p>
            <a:pPr lvl="1">
              <a:buFontTx/>
              <a:buNone/>
            </a:pPr>
            <a:r>
              <a:rPr lang="en-US" b="1" dirty="0" smtClean="0">
                <a:latin typeface="Courier New" pitchFamily="-65" charset="0"/>
              </a:rPr>
              <a:t>		</a:t>
            </a:r>
            <a:r>
              <a:rPr lang="en-US" dirty="0" smtClean="0">
                <a:latin typeface="Courier New" pitchFamily="-65" charset="0"/>
              </a:rPr>
              <a:t>add   R[rd] = R[</a:t>
            </a:r>
            <a:r>
              <a:rPr lang="en-US" dirty="0" err="1" smtClean="0">
                <a:latin typeface="Courier New" pitchFamily="-65" charset="0"/>
              </a:rPr>
              <a:t>rs</a:t>
            </a:r>
            <a:r>
              <a:rPr lang="en-US" dirty="0" smtClean="0">
                <a:latin typeface="Courier New" pitchFamily="-65" charset="0"/>
              </a:rPr>
              <a:t>] + R[</a:t>
            </a:r>
            <a:r>
              <a:rPr lang="en-US" dirty="0" err="1" smtClean="0">
                <a:latin typeface="Courier New" pitchFamily="-65" charset="0"/>
              </a:rPr>
              <a:t>rt</a:t>
            </a:r>
            <a:r>
              <a:rPr lang="en-US" dirty="0" smtClean="0">
                <a:latin typeface="Courier New" pitchFamily="-65" charset="0"/>
              </a:rPr>
              <a:t>]</a:t>
            </a:r>
            <a:endParaRPr lang="en-US" dirty="0" smtClean="0"/>
          </a:p>
          <a:p>
            <a:pPr>
              <a:spcBef>
                <a:spcPts val="1800"/>
              </a:spcBef>
              <a:tabLst>
                <a:tab pos="2743200" algn="l"/>
              </a:tabLst>
            </a:pPr>
            <a:r>
              <a:rPr lang="en-US" dirty="0" smtClean="0">
                <a:latin typeface="+mj-lt"/>
              </a:rPr>
              <a:t>Fields:</a:t>
            </a:r>
          </a:p>
          <a:p>
            <a:pPr lvl="1">
              <a:spcBef>
                <a:spcPts val="600"/>
              </a:spcBef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-65" charset="0"/>
              </a:rPr>
              <a:t>	 </a:t>
            </a:r>
            <a:r>
              <a:rPr lang="en-US" dirty="0" err="1" smtClean="0">
                <a:latin typeface="Courier New" pitchFamily="-65" charset="0"/>
              </a:rPr>
              <a:t>opcode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	(look </a:t>
            </a:r>
            <a:r>
              <a:rPr lang="en-US" dirty="0"/>
              <a:t>up</a:t>
            </a:r>
            <a:r>
              <a:rPr lang="en-US" dirty="0" smtClean="0"/>
              <a:t> on Green Sheet)</a:t>
            </a:r>
            <a:endParaRPr lang="en-US" dirty="0"/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-65" charset="0"/>
              </a:rPr>
              <a:t>	 </a:t>
            </a:r>
            <a:r>
              <a:rPr lang="en-US" dirty="0" err="1" smtClean="0">
                <a:latin typeface="Courier New" pitchFamily="-65" charset="0"/>
              </a:rPr>
              <a:t>funct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32	(look </a:t>
            </a:r>
            <a:r>
              <a:rPr lang="en-US" dirty="0"/>
              <a:t>up</a:t>
            </a:r>
            <a:r>
              <a:rPr lang="en-US" dirty="0" smtClean="0"/>
              <a:t> on Green Sheet)</a:t>
            </a:r>
            <a:endParaRPr lang="en-US" dirty="0"/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-65" charset="0"/>
              </a:rPr>
              <a:t>	 rd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8	(destination</a:t>
            </a:r>
            <a:r>
              <a:rPr lang="en-US" dirty="0"/>
              <a:t>)</a:t>
            </a:r>
            <a:r>
              <a:rPr lang="en-US" dirty="0">
                <a:latin typeface="Courier New" pitchFamily="-65" charset="0"/>
              </a:rPr>
              <a:t> </a:t>
            </a:r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-65" charset="0"/>
              </a:rPr>
              <a:t>	 </a:t>
            </a:r>
            <a:r>
              <a:rPr lang="en-US" dirty="0" err="1" smtClean="0">
                <a:latin typeface="Courier New" pitchFamily="-65" charset="0"/>
              </a:rPr>
              <a:t>rs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9	(first </a:t>
            </a:r>
            <a:r>
              <a:rPr lang="en-US" i="1" dirty="0"/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-65" charset="0"/>
              </a:rPr>
              <a:t>	 </a:t>
            </a:r>
            <a:r>
              <a:rPr lang="en-US" dirty="0" err="1" smtClean="0">
                <a:latin typeface="Courier New" pitchFamily="-65" charset="0"/>
              </a:rPr>
              <a:t>rt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10	(second </a:t>
            </a:r>
            <a:r>
              <a:rPr lang="en-US" i="1" dirty="0"/>
              <a:t>operand</a:t>
            </a:r>
            <a:r>
              <a:rPr lang="en-US" dirty="0"/>
              <a:t>)</a:t>
            </a:r>
            <a:endParaRPr lang="en-US" dirty="0" smtClean="0"/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-65" charset="0"/>
              </a:rPr>
              <a:t>	 </a:t>
            </a:r>
            <a:r>
              <a:rPr lang="en-US" dirty="0" err="1" smtClean="0">
                <a:latin typeface="Courier New" pitchFamily="-65" charset="0"/>
              </a:rPr>
              <a:t>shamt</a:t>
            </a:r>
            <a:r>
              <a:rPr lang="en-US" b="1" dirty="0" smtClean="0"/>
              <a:t> </a:t>
            </a:r>
            <a:r>
              <a:rPr lang="en-US" dirty="0" smtClean="0"/>
              <a:t>= 0	(not </a:t>
            </a:r>
            <a:r>
              <a:rPr lang="en-US" dirty="0"/>
              <a:t>a shift)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108960" y="2057400"/>
            <a:ext cx="3749040" cy="731520"/>
            <a:chOff x="3108960" y="2057400"/>
            <a:chExt cx="3749040" cy="731520"/>
          </a:xfrm>
        </p:grpSpPr>
        <p:cxnSp>
          <p:nvCxnSpPr>
            <p:cNvPr id="3" name="Straight Arrow Connector 2"/>
            <p:cNvCxnSpPr/>
            <p:nvPr/>
          </p:nvCxnSpPr>
          <p:spPr>
            <a:xfrm flipH="1">
              <a:off x="5532120" y="2057400"/>
              <a:ext cx="0" cy="73152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H="1">
              <a:off x="3108960" y="2057400"/>
              <a:ext cx="3017520" cy="73152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4389120" y="2057400"/>
              <a:ext cx="2468880" cy="73152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R-Format Example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21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MIPS </a:t>
            </a:r>
            <a:r>
              <a:rPr lang="en-US" dirty="0" smtClean="0"/>
              <a:t>Instruction:	</a:t>
            </a:r>
            <a:r>
              <a:rPr lang="en-US" dirty="0" smtClean="0">
                <a:latin typeface="Courier New" pitchFamily="-65" charset="0"/>
              </a:rPr>
              <a:t>add $8,$</a:t>
            </a:r>
            <a:r>
              <a:rPr lang="en-US" dirty="0">
                <a:latin typeface="Courier New" pitchFamily="-65" charset="0"/>
              </a:rPr>
              <a:t>9,$</a:t>
            </a:r>
            <a:r>
              <a:rPr lang="en-US" dirty="0" smtClean="0">
                <a:latin typeface="Courier New" pitchFamily="-65" charset="0"/>
              </a:rPr>
              <a:t>10</a:t>
            </a:r>
          </a:p>
          <a:p>
            <a:pPr lvl="1">
              <a:spcBef>
                <a:spcPts val="1200"/>
              </a:spcBef>
              <a:buNone/>
            </a:pPr>
            <a:r>
              <a:rPr lang="en-US" dirty="0" smtClean="0">
                <a:ln w="12700">
                  <a:solidFill>
                    <a:schemeClr val="bg1"/>
                  </a:solidFill>
                </a:ln>
                <a:ea typeface="ＭＳ Ｐゴシック" pitchFamily="-65" charset="-128"/>
              </a:rPr>
              <a:t>Field representation (decimal):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spcBef>
                <a:spcPts val="24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Field representation (binary):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hex representation:	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0x</a:t>
            </a:r>
            <a:r>
              <a:rPr lang="en-US" sz="2400" dirty="0" smtClean="0">
                <a:latin typeface="+mj-lt"/>
                <a:ea typeface="ＭＳ Ｐゴシック" pitchFamily="-65" charset="-128"/>
                <a:cs typeface="Courier New"/>
              </a:rPr>
              <a:t> 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012A</a:t>
            </a:r>
            <a:r>
              <a:rPr lang="en-US" sz="2400" dirty="0" smtClean="0">
                <a:latin typeface="+mj-lt"/>
                <a:ea typeface="ＭＳ Ｐゴシック" pitchFamily="-65" charset="-128"/>
                <a:cs typeface="Courier New"/>
              </a:rPr>
              <a:t> 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4020</a:t>
            </a:r>
            <a:endParaRPr lang="en-US" sz="2400" baseline="-250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decimal representation:	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19,546,144</a:t>
            </a:r>
            <a:endParaRPr lang="en-US" sz="2400" baseline="-25000" dirty="0" smtClean="0">
              <a:ea typeface="ＭＳ Ｐゴシック" pitchFamily="-65" charset="-128"/>
            </a:endParaRP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ea typeface="ＭＳ Ｐゴシック" pitchFamily="-65" charset="-128"/>
              </a:rPr>
              <a:t>Called a </a:t>
            </a:r>
            <a:r>
              <a:rPr lang="en-US" sz="2400" dirty="0" smtClean="0">
                <a:solidFill>
                  <a:srgbClr val="FF0000"/>
                </a:solidFill>
                <a:ea typeface="ＭＳ Ｐゴシック" pitchFamily="-65" charset="-128"/>
              </a:rPr>
              <a:t>Machine Language Instruction</a:t>
            </a: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2121774" name="Text Box 46"/>
          <p:cNvSpPr txBox="1">
            <a:spLocks noChangeArrowheads="1"/>
          </p:cNvSpPr>
          <p:nvPr/>
        </p:nvSpPr>
        <p:spPr bwMode="auto">
          <a:xfrm>
            <a:off x="8485632" y="4279392"/>
            <a:ext cx="51636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baseline="-25000" dirty="0" smtClean="0">
                <a:latin typeface="+mj-lt"/>
                <a:cs typeface="Corbel"/>
              </a:rPr>
              <a:t>two</a:t>
            </a:r>
            <a:endParaRPr lang="en-US" sz="2400" baseline="-25000" dirty="0">
              <a:latin typeface="+mj-lt"/>
              <a:cs typeface="Corbe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351069" y="2468880"/>
            <a:ext cx="8349870" cy="822960"/>
            <a:chOff x="351069" y="3383280"/>
            <a:chExt cx="8349870" cy="822960"/>
          </a:xfrm>
        </p:grpSpPr>
        <p:grpSp>
          <p:nvGrpSpPr>
            <p:cNvPr id="49" name="Group 43"/>
            <p:cNvGrpSpPr/>
            <p:nvPr/>
          </p:nvGrpSpPr>
          <p:grpSpPr>
            <a:xfrm>
              <a:off x="621792" y="3749040"/>
              <a:ext cx="7900416" cy="457200"/>
              <a:chOff x="457200" y="4572000"/>
              <a:chExt cx="7900416" cy="45720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457200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876288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32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93852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17296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10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40740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64184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351069" y="33832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331927" y="33832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51069" y="3657600"/>
            <a:ext cx="8349870" cy="822960"/>
            <a:chOff x="351069" y="3383280"/>
            <a:chExt cx="8349870" cy="822960"/>
          </a:xfrm>
        </p:grpSpPr>
        <p:grpSp>
          <p:nvGrpSpPr>
            <p:cNvPr id="59" name="Group 43"/>
            <p:cNvGrpSpPr/>
            <p:nvPr/>
          </p:nvGrpSpPr>
          <p:grpSpPr>
            <a:xfrm>
              <a:off x="621792" y="3749040"/>
              <a:ext cx="7900416" cy="457200"/>
              <a:chOff x="457200" y="4572000"/>
              <a:chExt cx="7900416" cy="4572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57200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876288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100000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93852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17296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01010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40740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64184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351069" y="33832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331927" y="33832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40664" y="3931920"/>
            <a:ext cx="7680960" cy="640080"/>
            <a:chOff x="740664" y="3931920"/>
            <a:chExt cx="7680960" cy="640080"/>
          </a:xfrm>
        </p:grpSpPr>
        <p:sp>
          <p:nvSpPr>
            <p:cNvPr id="2121766" name="Rectangle 38"/>
            <p:cNvSpPr>
              <a:spLocks noChangeArrowheads="1"/>
            </p:cNvSpPr>
            <p:nvPr/>
          </p:nvSpPr>
          <p:spPr bwMode="auto">
            <a:xfrm>
              <a:off x="740664" y="3931920"/>
              <a:ext cx="850392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38"/>
            <p:cNvSpPr>
              <a:spLocks noChangeArrowheads="1"/>
            </p:cNvSpPr>
            <p:nvPr/>
          </p:nvSpPr>
          <p:spPr bwMode="auto">
            <a:xfrm>
              <a:off x="1591056" y="3931920"/>
              <a:ext cx="1014984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38"/>
            <p:cNvSpPr>
              <a:spLocks noChangeArrowheads="1"/>
            </p:cNvSpPr>
            <p:nvPr/>
          </p:nvSpPr>
          <p:spPr bwMode="auto">
            <a:xfrm>
              <a:off x="2606040" y="3931920"/>
              <a:ext cx="1033272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38"/>
            <p:cNvSpPr>
              <a:spLocks noChangeArrowheads="1"/>
            </p:cNvSpPr>
            <p:nvPr/>
          </p:nvSpPr>
          <p:spPr bwMode="auto">
            <a:xfrm>
              <a:off x="3639312" y="3931920"/>
              <a:ext cx="941832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38"/>
            <p:cNvSpPr>
              <a:spLocks noChangeArrowheads="1"/>
            </p:cNvSpPr>
            <p:nvPr/>
          </p:nvSpPr>
          <p:spPr bwMode="auto">
            <a:xfrm>
              <a:off x="4581144" y="3931920"/>
              <a:ext cx="923544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38"/>
            <p:cNvSpPr>
              <a:spLocks noChangeArrowheads="1"/>
            </p:cNvSpPr>
            <p:nvPr/>
          </p:nvSpPr>
          <p:spPr bwMode="auto">
            <a:xfrm>
              <a:off x="5504688" y="3931920"/>
              <a:ext cx="1024128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38"/>
            <p:cNvSpPr>
              <a:spLocks noChangeArrowheads="1"/>
            </p:cNvSpPr>
            <p:nvPr/>
          </p:nvSpPr>
          <p:spPr bwMode="auto">
            <a:xfrm>
              <a:off x="6528816" y="3931920"/>
              <a:ext cx="1042416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38"/>
            <p:cNvSpPr>
              <a:spLocks noChangeArrowheads="1"/>
            </p:cNvSpPr>
            <p:nvPr/>
          </p:nvSpPr>
          <p:spPr bwMode="auto">
            <a:xfrm>
              <a:off x="7571232" y="3931920"/>
              <a:ext cx="850392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17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NOP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instruction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0x00000000</a:t>
            </a:r>
            <a:r>
              <a:rPr lang="en-US" dirty="0" smtClean="0"/>
              <a:t>?</a:t>
            </a:r>
          </a:p>
          <a:p>
            <a:pPr lvl="1"/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/>
              <a:t> is 0, so is an R-Format</a:t>
            </a:r>
          </a:p>
          <a:p>
            <a:r>
              <a:rPr lang="en-US" dirty="0" smtClean="0"/>
              <a:t>Using Green Sheet, translates into:</a:t>
            </a:r>
            <a:br>
              <a:rPr lang="en-US" dirty="0" smtClean="0"/>
            </a:b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$0,$0,0</a:t>
            </a:r>
          </a:p>
          <a:p>
            <a:pPr lvl="1"/>
            <a:r>
              <a:rPr lang="en-US" dirty="0" smtClean="0"/>
              <a:t>What does this do?</a:t>
            </a:r>
          </a:p>
          <a:p>
            <a:r>
              <a:rPr lang="en-US" dirty="0" smtClean="0"/>
              <a:t>This is a special instruction called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dirty="0" smtClean="0"/>
              <a:t> for “No Operation Performed”</a:t>
            </a:r>
          </a:p>
          <a:p>
            <a:pPr lvl="1"/>
            <a:r>
              <a:rPr lang="en-US" dirty="0" smtClean="0"/>
              <a:t>We’ll see its uses later in the course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56365" y="3730337"/>
            <a:ext cx="1471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Nothing!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6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Stored-Program Concept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R-Format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I-Format</a:t>
            </a:r>
          </a:p>
          <a:p>
            <a:pPr lvl="1"/>
            <a:r>
              <a:rPr lang="en-US" dirty="0" smtClean="0"/>
              <a:t>Branching and PC-Relative Addressing</a:t>
            </a:r>
          </a:p>
          <a:p>
            <a:r>
              <a:rPr lang="en-US" dirty="0" smtClean="0"/>
              <a:t>J-Format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Converting to Machine Code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Practice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New registers: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$a0-$a3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$v0-$v1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$ra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$sp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Also: </a:t>
            </a:r>
            <a:r>
              <a:rPr lang="en-US" sz="26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$at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sz="26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$k0-k1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sz="26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6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gp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sz="26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6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</a:t>
            </a:r>
          </a:p>
          <a:p>
            <a:r>
              <a:rPr lang="en-US" dirty="0" smtClean="0"/>
              <a:t>New instructions:    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la</a:t>
            </a:r>
            <a:r>
              <a:rPr lang="en-US" dirty="0" smtClean="0"/>
              <a:t>,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/>
              <a:t>,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/>
              <a:t>,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Saved registers:	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$s0-$s7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$sp</a:t>
            </a:r>
            <a:r>
              <a:rPr lang="en-US" sz="3000" dirty="0" smtClean="0">
                <a:latin typeface="+mj-lt"/>
                <a:cs typeface="Courier New" pitchFamily="49" charset="0"/>
              </a:rPr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000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/>
              <a:t>Volatile registers:	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$t0-$t9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$v0-$v1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$a0-$a3</a:t>
            </a:r>
          </a:p>
          <a:p>
            <a:pPr lvl="1"/>
            <a:r>
              <a:rPr lang="en-US" dirty="0" err="1" smtClean="0"/>
              <a:t>Calle</a:t>
            </a:r>
            <a:r>
              <a:rPr lang="en-US" dirty="0" err="1" smtClean="0">
                <a:solidFill>
                  <a:srgbClr val="C0504D"/>
                </a:solidFill>
              </a:rPr>
              <a:t>R</a:t>
            </a:r>
            <a:r>
              <a:rPr lang="en-US" dirty="0" smtClean="0"/>
              <a:t> saves volatile registers it is using before making a procedure call</a:t>
            </a:r>
          </a:p>
          <a:p>
            <a:pPr lvl="1"/>
            <a:r>
              <a:rPr lang="en-US" dirty="0" err="1" smtClean="0"/>
              <a:t>Calle</a:t>
            </a:r>
            <a:r>
              <a:rPr lang="en-US" dirty="0" err="1" smtClean="0">
                <a:solidFill>
                  <a:schemeClr val="accent1"/>
                </a:solidFill>
              </a:rPr>
              <a:t>E</a:t>
            </a:r>
            <a:r>
              <a:rPr lang="en-US" dirty="0" smtClean="0"/>
              <a:t> saves saved registers it intends to use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 2 due Sunday</a:t>
            </a:r>
          </a:p>
          <a:p>
            <a:r>
              <a:rPr lang="en-US" dirty="0" smtClean="0"/>
              <a:t>Project 1 due 7/8</a:t>
            </a:r>
          </a:p>
          <a:p>
            <a:pPr lvl="1"/>
            <a:r>
              <a:rPr lang="en-US" dirty="0" smtClean="0"/>
              <a:t>No homework next week</a:t>
            </a:r>
          </a:p>
          <a:p>
            <a:pPr lvl="1"/>
            <a:r>
              <a:rPr lang="en-US" dirty="0" smtClean="0"/>
              <a:t>Will be released in the next two days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Stored-Program Concept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R-Format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I-Format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Branching and PC-Relative Addressing</a:t>
            </a:r>
          </a:p>
          <a:p>
            <a:r>
              <a:rPr lang="en-US" dirty="0" smtClean="0"/>
              <a:t>J-Format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Assembly Practice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Disassembly Practice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I-Format Instructions (1/4)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25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What about instructions with </a:t>
            </a:r>
            <a:r>
              <a:rPr lang="en-US" dirty="0" err="1" smtClean="0"/>
              <a:t>immediates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5- and 6-bit fields too small for most </a:t>
            </a:r>
            <a:r>
              <a:rPr lang="en-US" dirty="0" err="1" smtClean="0"/>
              <a:t>immediates</a:t>
            </a:r>
            <a:endParaRPr lang="en-US" dirty="0" smtClean="0"/>
          </a:p>
          <a:p>
            <a:r>
              <a:rPr lang="en-US" dirty="0" smtClean="0"/>
              <a:t>Ideally, MIPS would have only one instruction format (for simplicity)</a:t>
            </a:r>
          </a:p>
          <a:p>
            <a:pPr lvl="1"/>
            <a:r>
              <a:rPr lang="en-US" dirty="0" smtClean="0"/>
              <a:t>Unfortunately here we need to compromise</a:t>
            </a:r>
          </a:p>
          <a:p>
            <a:r>
              <a:rPr lang="en-US" dirty="0" smtClean="0"/>
              <a:t>Define new instruction format that is partially consistent with R-Format</a:t>
            </a:r>
          </a:p>
          <a:p>
            <a:pPr lvl="1"/>
            <a:r>
              <a:rPr lang="en-US" dirty="0" smtClean="0"/>
              <a:t>First notice that, if instruction has immediate, then it uses at most 2 registers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I-Format Instructions (2/4)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27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Define “fields” of the following number of bits each: 6 + 5 + 5 + 16 = 32 </a:t>
            </a:r>
            <a:r>
              <a:rPr lang="en-US" dirty="0" smtClean="0"/>
              <a:t>bits</a:t>
            </a:r>
          </a:p>
          <a:p>
            <a:endParaRPr lang="en-US" dirty="0" smtClean="0"/>
          </a:p>
          <a:p>
            <a:pPr>
              <a:spcBef>
                <a:spcPts val="1500"/>
              </a:spcBef>
            </a:pPr>
            <a:r>
              <a:rPr lang="en-US" dirty="0" smtClean="0"/>
              <a:t>Field names:</a:t>
            </a:r>
          </a:p>
          <a:p>
            <a:pPr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spcBef>
                <a:spcPts val="3600"/>
              </a:spcBef>
            </a:pPr>
            <a:r>
              <a:rPr lang="en-US" b="1" dirty="0" smtClean="0"/>
              <a:t>Key Concept:</a:t>
            </a:r>
            <a:r>
              <a:rPr lang="en-US" dirty="0" smtClean="0"/>
              <a:t> Three fields are consistent with R-Format instructions</a:t>
            </a:r>
          </a:p>
          <a:p>
            <a:pPr lvl="1"/>
            <a:r>
              <a:rPr lang="en-US" dirty="0" smtClean="0"/>
              <a:t>Most importantly, </a:t>
            </a:r>
            <a:r>
              <a:rPr lang="en-US" sz="2600" dirty="0" err="1" smtClean="0">
                <a:latin typeface="Courier New" pitchFamily="-65" charset="0"/>
              </a:rPr>
              <a:t>opcode</a:t>
            </a:r>
            <a:r>
              <a:rPr lang="en-US" b="1" dirty="0" smtClean="0"/>
              <a:t> </a:t>
            </a:r>
            <a:r>
              <a:rPr lang="en-US" dirty="0" smtClean="0"/>
              <a:t>is still in same location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393192" y="2468880"/>
            <a:ext cx="8349870" cy="822960"/>
            <a:chOff x="351069" y="2468880"/>
            <a:chExt cx="8349870" cy="822960"/>
          </a:xfrm>
        </p:grpSpPr>
        <p:grpSp>
          <p:nvGrpSpPr>
            <p:cNvPr id="51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6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5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5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16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93192" y="3657600"/>
            <a:ext cx="8349870" cy="822960"/>
            <a:chOff x="351069" y="2468880"/>
            <a:chExt cx="8349870" cy="822960"/>
          </a:xfrm>
        </p:grpSpPr>
        <p:grpSp>
          <p:nvGrpSpPr>
            <p:cNvPr id="54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I-Format Instructions (3/4)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29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urier New" pitchFamily="-65" charset="0"/>
              </a:rPr>
              <a:t>opcode</a:t>
            </a:r>
            <a:r>
              <a:rPr lang="en-US" dirty="0" smtClean="0"/>
              <a:t> (6):  uniquely </a:t>
            </a:r>
            <a:r>
              <a:rPr lang="en-US" dirty="0"/>
              <a:t>specifies </a:t>
            </a:r>
            <a:r>
              <a:rPr lang="en-US" dirty="0" smtClean="0"/>
              <a:t>the instruction</a:t>
            </a:r>
          </a:p>
          <a:p>
            <a:pPr lvl="1"/>
            <a:r>
              <a:rPr lang="en-US" dirty="0" smtClean="0"/>
              <a:t>All I-Format instructions have non-zero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opcode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R-Format </a:t>
            </a:r>
            <a:r>
              <a:rPr lang="en-US" dirty="0"/>
              <a:t>has two 6-bit fields to identify instruction </a:t>
            </a:r>
            <a:r>
              <a:rPr lang="en-US" dirty="0" smtClean="0"/>
              <a:t>for consistency across formats 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urier New" pitchFamily="-65" charset="0"/>
              </a:rPr>
              <a:t>rs</a:t>
            </a:r>
            <a:r>
              <a:rPr lang="en-US" dirty="0" smtClean="0"/>
              <a:t> (5):  specifies </a:t>
            </a:r>
            <a:r>
              <a:rPr lang="en-US" dirty="0"/>
              <a:t>a register </a:t>
            </a:r>
            <a:r>
              <a:rPr lang="en-US" dirty="0" smtClean="0"/>
              <a:t>operand</a:t>
            </a:r>
          </a:p>
          <a:p>
            <a:pPr lvl="1"/>
            <a:r>
              <a:rPr lang="en-US" dirty="0" smtClean="0"/>
              <a:t>Not always used</a:t>
            </a:r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  <a:latin typeface="Courier New" pitchFamily="-65" charset="0"/>
              </a:rPr>
              <a:t>rt</a:t>
            </a:r>
            <a:r>
              <a:rPr lang="en-US" dirty="0" smtClean="0"/>
              <a:t> (5):  specifies </a:t>
            </a:r>
            <a:r>
              <a:rPr lang="en-US" dirty="0"/>
              <a:t>register </a:t>
            </a:r>
            <a:r>
              <a:rPr lang="en-US" dirty="0" smtClean="0"/>
              <a:t>that receives </a:t>
            </a:r>
            <a:r>
              <a:rPr lang="en-US" dirty="0"/>
              <a:t>result of computation </a:t>
            </a:r>
            <a:r>
              <a:rPr lang="en-US" dirty="0" smtClean="0"/>
              <a:t>(“target register”)</a:t>
            </a:r>
          </a:p>
          <a:p>
            <a:pPr lvl="1"/>
            <a:r>
              <a:rPr lang="en-US" dirty="0" smtClean="0"/>
              <a:t>Name makes more sense for I-Format instructions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I-Format Instructions (4/4)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31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/>
              <a:t> (16):  </a:t>
            </a:r>
            <a:r>
              <a:rPr lang="en-US" i="1" dirty="0" smtClean="0"/>
              <a:t>two’s complement </a:t>
            </a:r>
            <a:r>
              <a:rPr lang="en-US" dirty="0" smtClean="0"/>
              <a:t>number</a:t>
            </a:r>
            <a:endParaRPr lang="en-US" dirty="0"/>
          </a:p>
          <a:p>
            <a:pPr lvl="1"/>
            <a:r>
              <a:rPr lang="en-US" dirty="0" smtClean="0">
                <a:latin typeface="+mj-lt"/>
              </a:rPr>
              <a:t>All computations done in words, so 16-bit immediate must be </a:t>
            </a:r>
            <a:r>
              <a:rPr lang="en-US" i="1" dirty="0" smtClean="0">
                <a:latin typeface="+mj-lt"/>
              </a:rPr>
              <a:t>extended</a:t>
            </a:r>
            <a:r>
              <a:rPr lang="en-US" dirty="0" smtClean="0">
                <a:latin typeface="+mj-lt"/>
              </a:rPr>
              <a:t> to 32 bits</a:t>
            </a:r>
          </a:p>
          <a:p>
            <a:pPr lvl="1"/>
            <a:r>
              <a:rPr lang="en-US" dirty="0" smtClean="0">
                <a:latin typeface="+mj-lt"/>
              </a:rPr>
              <a:t>Green Sheet specifies </a:t>
            </a:r>
            <a:r>
              <a:rPr lang="en-US" dirty="0" err="1" smtClean="0">
                <a:latin typeface="+mj-lt"/>
              </a:rPr>
              <a:t>ZeroExtImm</a:t>
            </a:r>
            <a:r>
              <a:rPr lang="en-US" dirty="0" smtClean="0">
                <a:latin typeface="+mj-lt"/>
              </a:rPr>
              <a:t> or </a:t>
            </a:r>
            <a:r>
              <a:rPr lang="en-US" dirty="0" err="1" smtClean="0">
                <a:latin typeface="+mj-lt"/>
              </a:rPr>
              <a:t>SignExtImm</a:t>
            </a:r>
            <a:r>
              <a:rPr lang="en-US" dirty="0" smtClean="0">
                <a:latin typeface="+mj-lt"/>
              </a:rPr>
              <a:t> based on instruction</a:t>
            </a:r>
            <a:endParaRPr lang="en-US" dirty="0">
              <a:latin typeface="+mj-lt"/>
            </a:endParaRPr>
          </a:p>
          <a:p>
            <a:r>
              <a:rPr lang="en-US" dirty="0" smtClean="0"/>
              <a:t>Can represent </a:t>
            </a:r>
            <a:r>
              <a:rPr lang="en-US" dirty="0" smtClean="0">
                <a:sym typeface="Wingdings" pitchFamily="-65" charset="2"/>
              </a:rPr>
              <a:t>2</a:t>
            </a:r>
            <a:r>
              <a:rPr lang="en-US" baseline="30000" dirty="0" smtClean="0">
                <a:sym typeface="Wingdings" pitchFamily="-65" charset="2"/>
              </a:rPr>
              <a:t>16</a:t>
            </a:r>
            <a:r>
              <a:rPr lang="en-US" dirty="0" smtClean="0">
                <a:sym typeface="Wingdings" pitchFamily="-65" charset="2"/>
              </a:rPr>
              <a:t> </a:t>
            </a:r>
            <a:r>
              <a:rPr lang="en-US" dirty="0">
                <a:sym typeface="Wingdings" pitchFamily="-65" charset="2"/>
              </a:rPr>
              <a:t>different </a:t>
            </a:r>
            <a:r>
              <a:rPr lang="en-US" dirty="0" err="1" smtClean="0">
                <a:sym typeface="Wingdings" pitchFamily="-65" charset="2"/>
              </a:rPr>
              <a:t>immediates</a:t>
            </a:r>
            <a:endParaRPr lang="en-US" dirty="0">
              <a:sym typeface="Wingdings" pitchFamily="-65" charset="2"/>
            </a:endParaRPr>
          </a:p>
          <a:p>
            <a:pPr lvl="1"/>
            <a:r>
              <a:rPr lang="en-US" dirty="0">
                <a:sym typeface="Wingdings" pitchFamily="-65" charset="2"/>
              </a:rPr>
              <a:t>This is large enough to handle the offset in a typical </a:t>
            </a:r>
            <a:r>
              <a:rPr lang="en-US" dirty="0" err="1" smtClean="0">
                <a:latin typeface="Courier New" pitchFamily="-65" charset="0"/>
                <a:sym typeface="Wingdings" pitchFamily="-65" charset="2"/>
              </a:rPr>
              <a:t>lw</a:t>
            </a:r>
            <a:r>
              <a:rPr lang="en-US" dirty="0" smtClean="0">
                <a:sym typeface="Wingdings" pitchFamily="-65" charset="2"/>
              </a:rPr>
              <a:t>/</a:t>
            </a:r>
            <a:r>
              <a:rPr lang="en-US" dirty="0" err="1" smtClean="0">
                <a:latin typeface="Courier New" pitchFamily="-65" charset="0"/>
                <a:sym typeface="Wingdings" pitchFamily="-65" charset="2"/>
              </a:rPr>
              <a:t>sw</a:t>
            </a:r>
            <a:r>
              <a:rPr lang="en-US" dirty="0">
                <a:sym typeface="Wingdings" pitchFamily="-65" charset="2"/>
              </a:rPr>
              <a:t>, plus </a:t>
            </a:r>
            <a:r>
              <a:rPr lang="en-US" dirty="0" smtClean="0">
                <a:sym typeface="Wingdings" pitchFamily="-65" charset="2"/>
              </a:rPr>
              <a:t>the </a:t>
            </a:r>
            <a:r>
              <a:rPr lang="en-US" dirty="0">
                <a:sym typeface="Wingdings" pitchFamily="-65" charset="2"/>
              </a:rPr>
              <a:t>vast majority of </a:t>
            </a:r>
            <a:r>
              <a:rPr lang="en-US" dirty="0"/>
              <a:t>values </a:t>
            </a:r>
            <a:r>
              <a:rPr lang="en-US" dirty="0" smtClean="0"/>
              <a:t>for </a:t>
            </a:r>
            <a:r>
              <a:rPr lang="en-US" dirty="0" err="1" smtClean="0">
                <a:latin typeface="Courier New" pitchFamily="-65" charset="0"/>
              </a:rPr>
              <a:t>slti</a:t>
            </a:r>
            <a:endParaRPr lang="en-US" dirty="0"/>
          </a:p>
          <a:p>
            <a:pPr lvl="1"/>
            <a:r>
              <a:rPr lang="en-US" dirty="0" smtClean="0"/>
              <a:t>We’ll see what to do when the number is too big later today…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I-Format Example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19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MIPS Instruction:</a:t>
            </a:r>
          </a:p>
          <a:p>
            <a:pPr lvl="1">
              <a:buNone/>
            </a:pPr>
            <a:r>
              <a:rPr lang="en-US" b="1" dirty="0" smtClean="0">
                <a:latin typeface="Courier New" pitchFamily="-65" charset="0"/>
              </a:rPr>
              <a:t>		</a:t>
            </a:r>
            <a:r>
              <a:rPr lang="en-US" dirty="0" err="1" smtClean="0">
                <a:latin typeface="Courier New" pitchFamily="-65" charset="0"/>
              </a:rPr>
              <a:t>addi</a:t>
            </a:r>
            <a:r>
              <a:rPr lang="en-US" dirty="0" smtClean="0">
                <a:latin typeface="Courier New" pitchFamily="-65" charset="0"/>
              </a:rPr>
              <a:t>  $21,$22,-50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Pseudo-code (“OPERATION” column)</a:t>
            </a:r>
          </a:p>
          <a:p>
            <a:pPr lvl="1">
              <a:buNone/>
            </a:pPr>
            <a:r>
              <a:rPr lang="en-US" dirty="0" smtClean="0">
                <a:latin typeface="Courier New" pitchFamily="-65" charset="0"/>
              </a:rPr>
              <a:t>		</a:t>
            </a:r>
            <a:r>
              <a:rPr lang="en-US" dirty="0" err="1" smtClean="0">
                <a:latin typeface="Courier New" pitchFamily="-65" charset="0"/>
              </a:rPr>
              <a:t>addi</a:t>
            </a:r>
            <a:r>
              <a:rPr lang="en-US" dirty="0" smtClean="0">
                <a:latin typeface="Courier New" pitchFamily="-65" charset="0"/>
              </a:rPr>
              <a:t>  R[</a:t>
            </a:r>
            <a:r>
              <a:rPr lang="en-US" dirty="0" err="1" smtClean="0">
                <a:latin typeface="Courier New" pitchFamily="-65" charset="0"/>
              </a:rPr>
              <a:t>rt</a:t>
            </a:r>
            <a:r>
              <a:rPr lang="en-US" dirty="0" smtClean="0">
                <a:latin typeface="Courier New" pitchFamily="-65" charset="0"/>
              </a:rPr>
              <a:t>] = R[</a:t>
            </a:r>
            <a:r>
              <a:rPr lang="en-US" dirty="0" err="1" smtClean="0">
                <a:latin typeface="Courier New" pitchFamily="-65" charset="0"/>
              </a:rPr>
              <a:t>rs</a:t>
            </a:r>
            <a:r>
              <a:rPr lang="en-US" dirty="0" smtClean="0">
                <a:latin typeface="Courier New" pitchFamily="-65" charset="0"/>
              </a:rPr>
              <a:t>] + </a:t>
            </a:r>
            <a:r>
              <a:rPr lang="en-US" dirty="0" err="1" smtClean="0">
                <a:latin typeface="Courier New" pitchFamily="-65" charset="0"/>
              </a:rPr>
              <a:t>SignExtImm</a:t>
            </a:r>
            <a:endParaRPr lang="en-US" dirty="0" smtClean="0"/>
          </a:p>
          <a:p>
            <a:pPr>
              <a:spcBef>
                <a:spcPts val="1800"/>
              </a:spcBef>
              <a:tabLst>
                <a:tab pos="2743200" algn="l"/>
              </a:tabLst>
            </a:pPr>
            <a:r>
              <a:rPr lang="en-US" dirty="0" smtClean="0">
                <a:latin typeface="+mj-lt"/>
              </a:rPr>
              <a:t>Fields:</a:t>
            </a:r>
          </a:p>
          <a:p>
            <a:pPr lvl="1">
              <a:spcBef>
                <a:spcPts val="600"/>
              </a:spcBef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-65" charset="0"/>
              </a:rPr>
              <a:t>	</a:t>
            </a:r>
            <a:r>
              <a:rPr lang="en-US" dirty="0" err="1" smtClean="0">
                <a:latin typeface="Courier New" pitchFamily="-65" charset="0"/>
              </a:rPr>
              <a:t>opcode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8	(look </a:t>
            </a:r>
            <a:r>
              <a:rPr lang="en-US" dirty="0"/>
              <a:t>up</a:t>
            </a:r>
            <a:r>
              <a:rPr lang="en-US" dirty="0" smtClean="0"/>
              <a:t> on Green Sheet)</a:t>
            </a:r>
            <a:endParaRPr lang="en-US" dirty="0"/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-65" charset="0"/>
              </a:rPr>
              <a:t>	</a:t>
            </a:r>
            <a:r>
              <a:rPr lang="en-US" dirty="0" err="1" smtClean="0">
                <a:latin typeface="Courier New" pitchFamily="-65" charset="0"/>
              </a:rPr>
              <a:t>rs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22	(register containing operand)</a:t>
            </a:r>
            <a:endParaRPr lang="en-US" dirty="0"/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-65" charset="0"/>
              </a:rPr>
              <a:t>	</a:t>
            </a:r>
            <a:r>
              <a:rPr lang="en-US" dirty="0" err="1" smtClean="0">
                <a:latin typeface="Courier New" pitchFamily="-65" charset="0"/>
              </a:rPr>
              <a:t>rt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21	(target register)</a:t>
            </a:r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-65" charset="0"/>
              </a:rPr>
              <a:t>	immediate</a:t>
            </a:r>
            <a:r>
              <a:rPr lang="en-US" b="1" dirty="0" smtClean="0"/>
              <a:t> </a:t>
            </a:r>
            <a:r>
              <a:rPr lang="en-US" dirty="0" smtClean="0"/>
              <a:t>= -50	(decimal by default,</a:t>
            </a:r>
            <a:br>
              <a:rPr lang="en-US" dirty="0" smtClean="0"/>
            </a:br>
            <a:r>
              <a:rPr lang="en-US" dirty="0" smtClean="0"/>
              <a:t>		  can also be specified in hex)</a:t>
            </a:r>
          </a:p>
          <a:p>
            <a:pPr lvl="1">
              <a:buFontTx/>
              <a:buNone/>
              <a:tabLst>
                <a:tab pos="2743200" algn="l"/>
              </a:tabLst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I-Format Example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21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MIPS </a:t>
            </a:r>
            <a:r>
              <a:rPr lang="en-US" dirty="0" smtClean="0"/>
              <a:t>Instruction:	</a:t>
            </a:r>
            <a:r>
              <a:rPr lang="en-US" dirty="0" err="1" smtClean="0">
                <a:latin typeface="Courier New" pitchFamily="-65" charset="0"/>
              </a:rPr>
              <a:t>addi</a:t>
            </a:r>
            <a:r>
              <a:rPr lang="en-US" dirty="0" smtClean="0">
                <a:latin typeface="Courier New" pitchFamily="-65" charset="0"/>
              </a:rPr>
              <a:t> $21,$22,-50</a:t>
            </a:r>
          </a:p>
          <a:p>
            <a:pPr lvl="1">
              <a:spcBef>
                <a:spcPts val="12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Field representation (decimal):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spcBef>
                <a:spcPts val="24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Field representation (binary):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hex representation:	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0x</a:t>
            </a:r>
            <a:r>
              <a:rPr lang="en-US" sz="2400" dirty="0" smtClean="0">
                <a:latin typeface="+mj-lt"/>
                <a:ea typeface="ＭＳ Ｐゴシック" pitchFamily="-65" charset="-128"/>
                <a:cs typeface="Courier New"/>
              </a:rPr>
              <a:t> 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22D5</a:t>
            </a:r>
            <a:r>
              <a:rPr lang="en-US" sz="2400" dirty="0" smtClean="0">
                <a:latin typeface="+mj-lt"/>
                <a:ea typeface="ＭＳ Ｐゴシック" pitchFamily="-65" charset="-128"/>
                <a:cs typeface="Courier New"/>
              </a:rPr>
              <a:t> 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FFCE</a:t>
            </a:r>
            <a:endParaRPr lang="en-US" sz="2400" baseline="-250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decimal representation:	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584,449,998</a:t>
            </a:r>
            <a:endParaRPr lang="en-US" sz="2400" baseline="-25000" dirty="0" smtClean="0">
              <a:ea typeface="ＭＳ Ｐゴシック" pitchFamily="-65" charset="-128"/>
            </a:endParaRP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chemeClr val="bg1"/>
                </a:solidFill>
                <a:ea typeface="ＭＳ Ｐゴシック" pitchFamily="-65" charset="-128"/>
              </a:rPr>
              <a:t>Called a Machine Language Instruction</a:t>
            </a: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2121774" name="Text Box 46"/>
          <p:cNvSpPr txBox="1">
            <a:spLocks noChangeArrowheads="1"/>
          </p:cNvSpPr>
          <p:nvPr/>
        </p:nvSpPr>
        <p:spPr bwMode="auto">
          <a:xfrm>
            <a:off x="8485632" y="4279392"/>
            <a:ext cx="51636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baseline="-25000" dirty="0" smtClean="0">
                <a:latin typeface="+mj-lt"/>
                <a:cs typeface="Corbel"/>
              </a:rPr>
              <a:t>two</a:t>
            </a:r>
            <a:endParaRPr lang="en-US" sz="2400" baseline="-25000" dirty="0">
              <a:latin typeface="+mj-lt"/>
              <a:cs typeface="Corbe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6" name="Group 74"/>
          <p:cNvGrpSpPr/>
          <p:nvPr/>
        </p:nvGrpSpPr>
        <p:grpSpPr>
          <a:xfrm>
            <a:off x="749808" y="3931920"/>
            <a:ext cx="7534656" cy="640080"/>
            <a:chOff x="740664" y="3931920"/>
            <a:chExt cx="7534656" cy="640080"/>
          </a:xfrm>
        </p:grpSpPr>
        <p:sp>
          <p:nvSpPr>
            <p:cNvPr id="2121766" name="Rectangle 38"/>
            <p:cNvSpPr>
              <a:spLocks noChangeArrowheads="1"/>
            </p:cNvSpPr>
            <p:nvPr/>
          </p:nvSpPr>
          <p:spPr bwMode="auto">
            <a:xfrm>
              <a:off x="740664" y="3931920"/>
              <a:ext cx="850392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38"/>
            <p:cNvSpPr>
              <a:spLocks noChangeArrowheads="1"/>
            </p:cNvSpPr>
            <p:nvPr/>
          </p:nvSpPr>
          <p:spPr bwMode="auto">
            <a:xfrm>
              <a:off x="1591056" y="3931920"/>
              <a:ext cx="1033272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38"/>
            <p:cNvSpPr>
              <a:spLocks noChangeArrowheads="1"/>
            </p:cNvSpPr>
            <p:nvPr/>
          </p:nvSpPr>
          <p:spPr bwMode="auto">
            <a:xfrm>
              <a:off x="2624328" y="3931920"/>
              <a:ext cx="1014984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38"/>
            <p:cNvSpPr>
              <a:spLocks noChangeArrowheads="1"/>
            </p:cNvSpPr>
            <p:nvPr/>
          </p:nvSpPr>
          <p:spPr bwMode="auto">
            <a:xfrm>
              <a:off x="3639312" y="3931920"/>
              <a:ext cx="1097280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38"/>
            <p:cNvSpPr>
              <a:spLocks noChangeArrowheads="1"/>
            </p:cNvSpPr>
            <p:nvPr/>
          </p:nvSpPr>
          <p:spPr bwMode="auto">
            <a:xfrm>
              <a:off x="4736592" y="3931920"/>
              <a:ext cx="960120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38"/>
            <p:cNvSpPr>
              <a:spLocks noChangeArrowheads="1"/>
            </p:cNvSpPr>
            <p:nvPr/>
          </p:nvSpPr>
          <p:spPr bwMode="auto">
            <a:xfrm>
              <a:off x="5696712" y="3931920"/>
              <a:ext cx="850392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38"/>
            <p:cNvSpPr>
              <a:spLocks noChangeArrowheads="1"/>
            </p:cNvSpPr>
            <p:nvPr/>
          </p:nvSpPr>
          <p:spPr bwMode="auto">
            <a:xfrm>
              <a:off x="6547104" y="3931920"/>
              <a:ext cx="859536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38"/>
            <p:cNvSpPr>
              <a:spLocks noChangeArrowheads="1"/>
            </p:cNvSpPr>
            <p:nvPr/>
          </p:nvSpPr>
          <p:spPr bwMode="auto">
            <a:xfrm>
              <a:off x="7406640" y="3931920"/>
              <a:ext cx="868680" cy="640080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65760" y="2468880"/>
            <a:ext cx="8349870" cy="822960"/>
            <a:chOff x="351069" y="2468880"/>
            <a:chExt cx="8349870" cy="822960"/>
          </a:xfrm>
        </p:grpSpPr>
        <p:grpSp>
          <p:nvGrpSpPr>
            <p:cNvPr id="38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22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21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-50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65760" y="3657600"/>
            <a:ext cx="8349870" cy="822960"/>
            <a:chOff x="351069" y="2468880"/>
            <a:chExt cx="8349870" cy="822960"/>
          </a:xfrm>
        </p:grpSpPr>
        <p:grpSp>
          <p:nvGrpSpPr>
            <p:cNvPr id="46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001000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10110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10101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-65" charset="0"/>
                  </a:rPr>
                  <a:t>1111111111001110</a:t>
                </a:r>
                <a:endParaRPr lang="en-US" sz="2000" dirty="0" smtClean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17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64592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b="1" dirty="0" smtClean="0">
                <a:latin typeface="Courier New" pitchFamily="-65" charset="0"/>
              </a:rPr>
              <a:t>OPCODE/FUNCT</a:t>
            </a:r>
            <a:r>
              <a:rPr lang="en-US" sz="2400" dirty="0" smtClean="0">
                <a:latin typeface="Courier New" pitchFamily="-65" charset="0"/>
              </a:rPr>
              <a:t>:				</a:t>
            </a:r>
            <a:r>
              <a:rPr lang="en-US" sz="2400" b="1" dirty="0" smtClean="0">
                <a:latin typeface="+mj-lt"/>
              </a:rPr>
              <a:t>Register names and numbers:</a:t>
            </a:r>
            <a:r>
              <a:rPr lang="en-US" sz="2400" dirty="0" smtClean="0">
                <a:latin typeface="+mj-lt"/>
              </a:rPr>
              <a:t> </a:t>
            </a:r>
          </a:p>
          <a:p>
            <a:r>
              <a:rPr lang="en-US" sz="2400" dirty="0" err="1" smtClean="0">
                <a:latin typeface="Courier New" pitchFamily="-65" charset="0"/>
              </a:rPr>
              <a:t>subu</a:t>
            </a:r>
            <a:r>
              <a:rPr lang="en-US" sz="2400" dirty="0" smtClean="0">
                <a:latin typeface="Courier New" pitchFamily="-65" charset="0"/>
              </a:rPr>
              <a:t>  0/35						    0: $0</a:t>
            </a:r>
          </a:p>
          <a:p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35/--						 8-15: $t0-$t7</a:t>
            </a:r>
          </a:p>
          <a:p>
            <a:r>
              <a:rPr lang="en-US" sz="2400" dirty="0" err="1" smtClean="0">
                <a:latin typeface="Courier New" pitchFamily="-65" charset="0"/>
              </a:rPr>
              <a:t>addi</a:t>
            </a:r>
            <a:r>
              <a:rPr lang="en-US" sz="2400" dirty="0" smtClean="0">
                <a:latin typeface="Courier New" pitchFamily="-65" charset="0"/>
              </a:rPr>
              <a:t>  8/--						16-23: $s0-$s7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1440" y="3566160"/>
            <a:ext cx="7116963" cy="461665"/>
            <a:chOff x="960651" y="1743728"/>
            <a:chExt cx="7116750" cy="346255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801" y="1743728"/>
              <a:ext cx="6705600" cy="346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err="1" smtClean="0">
                  <a:solidFill>
                    <a:srgbClr val="F79646"/>
                  </a:solidFill>
                  <a:latin typeface="Courier New" pitchFamily="49" charset="0"/>
                  <a:ea typeface="Times New Roman" pitchFamily="-65" charset="0"/>
                  <a:cs typeface="Courier New" pitchFamily="49" charset="0"/>
                </a:rPr>
                <a:t>subu</a:t>
              </a:r>
              <a:r>
                <a:rPr lang="en-US" sz="2400" dirty="0" smtClean="0">
                  <a:solidFill>
                    <a:srgbClr val="F79646"/>
                  </a:solidFill>
                  <a:latin typeface="Courier New" pitchFamily="49" charset="0"/>
                  <a:ea typeface="Times New Roman" pitchFamily="-65" charset="0"/>
                  <a:cs typeface="Courier New" pitchFamily="49" charset="0"/>
                </a:rPr>
                <a:t> $s0,$s0,$s0</a:t>
              </a:r>
              <a:endParaRPr lang="en-US" sz="2400" b="1" dirty="0">
                <a:solidFill>
                  <a:srgbClr val="F7964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60651" y="1809750"/>
              <a:ext cx="41549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91440" y="4297680"/>
            <a:ext cx="7116762" cy="461665"/>
            <a:chOff x="960438" y="3272746"/>
            <a:chExt cx="7116762" cy="461665"/>
          </a:xfrm>
        </p:grpSpPr>
        <p:sp>
          <p:nvSpPr>
            <p:cNvPr id="53250" name="TextBox 3"/>
            <p:cNvSpPr txBox="1">
              <a:spLocks noChangeArrowheads="1"/>
            </p:cNvSpPr>
            <p:nvPr/>
          </p:nvSpPr>
          <p:spPr bwMode="auto">
            <a:xfrm>
              <a:off x="1371600" y="3272746"/>
              <a:ext cx="6705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err="1" smtClean="0">
                  <a:solidFill>
                    <a:srgbClr val="408000"/>
                  </a:solidFill>
                  <a:latin typeface="Courier New" pitchFamily="49" charset="0"/>
                  <a:ea typeface="Times New Roman" pitchFamily="-65" charset="0"/>
                  <a:cs typeface="Courier New" pitchFamily="49" charset="0"/>
                </a:rPr>
                <a:t>lw</a:t>
              </a:r>
              <a:r>
                <a:rPr lang="en-US" sz="2400" dirty="0" smtClean="0">
                  <a:solidFill>
                    <a:srgbClr val="408000"/>
                  </a:solidFill>
                  <a:latin typeface="Courier New" pitchFamily="49" charset="0"/>
                  <a:ea typeface="Times New Roman" pitchFamily="-65" charset="0"/>
                  <a:cs typeface="Courier New" pitchFamily="49" charset="0"/>
                </a:rPr>
                <a:t>   $0,0($0)</a:t>
              </a:r>
              <a:endParaRPr lang="en-US" sz="2800" dirty="0" smtClean="0">
                <a:solidFill>
                  <a:srgbClr val="4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3254" name="Rectangle 7"/>
            <p:cNvSpPr>
              <a:spLocks noChangeArrowheads="1"/>
            </p:cNvSpPr>
            <p:nvPr/>
          </p:nvSpPr>
          <p:spPr bwMode="auto">
            <a:xfrm>
              <a:off x="960438" y="3343275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91440" y="5029200"/>
            <a:ext cx="7116762" cy="461665"/>
            <a:chOff x="960438" y="4198032"/>
            <a:chExt cx="7116762" cy="461665"/>
          </a:xfrm>
        </p:grpSpPr>
        <p:sp>
          <p:nvSpPr>
            <p:cNvPr id="53251" name="TextBox 4"/>
            <p:cNvSpPr txBox="1">
              <a:spLocks noChangeArrowheads="1"/>
            </p:cNvSpPr>
            <p:nvPr/>
          </p:nvSpPr>
          <p:spPr bwMode="auto">
            <a:xfrm>
              <a:off x="1371600" y="4198032"/>
              <a:ext cx="6705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err="1" smtClean="0">
                  <a:solidFill>
                    <a:srgbClr val="FF66A0"/>
                  </a:solidFill>
                  <a:latin typeface="Courier New" pitchFamily="49" charset="0"/>
                  <a:ea typeface="Times New Roman" pitchFamily="-65" charset="0"/>
                  <a:cs typeface="Courier New" pitchFamily="49" charset="0"/>
                </a:rPr>
                <a:t>addi</a:t>
              </a:r>
              <a:r>
                <a:rPr lang="en-US" sz="2400" dirty="0" smtClean="0">
                  <a:solidFill>
                    <a:srgbClr val="FF66A0"/>
                  </a:solidFill>
                  <a:latin typeface="Courier New" pitchFamily="49" charset="0"/>
                  <a:ea typeface="Times New Roman" pitchFamily="-65" charset="0"/>
                  <a:cs typeface="Courier New" pitchFamily="49" charset="0"/>
                </a:rPr>
                <a:t> $0,$0,35</a:t>
              </a:r>
              <a:endParaRPr lang="en-US" sz="2400" dirty="0" smtClean="0">
                <a:solidFill>
                  <a:srgbClr val="FF66A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3255" name="Rectangle 8"/>
            <p:cNvSpPr>
              <a:spLocks noChangeArrowheads="1"/>
            </p:cNvSpPr>
            <p:nvPr/>
          </p:nvSpPr>
          <p:spPr bwMode="auto">
            <a:xfrm>
              <a:off x="960438" y="4257675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5" name="Group 15"/>
          <p:cNvGrpSpPr/>
          <p:nvPr/>
        </p:nvGrpSpPr>
        <p:grpSpPr>
          <a:xfrm>
            <a:off x="91440" y="5760720"/>
            <a:ext cx="7548880" cy="461665"/>
            <a:chOff x="960120" y="5079774"/>
            <a:chExt cx="7548880" cy="461665"/>
          </a:xfrm>
        </p:grpSpPr>
        <p:sp>
          <p:nvSpPr>
            <p:cNvPr id="53252" name="TextBox 5"/>
            <p:cNvSpPr txBox="1">
              <a:spLocks noChangeArrowheads="1"/>
            </p:cNvSpPr>
            <p:nvPr/>
          </p:nvSpPr>
          <p:spPr bwMode="auto">
            <a:xfrm>
              <a:off x="1371600" y="5079774"/>
              <a:ext cx="7137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err="1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subu</a:t>
              </a:r>
              <a:r>
                <a:rPr lang="en-US" sz="24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 $0,$0,$0</a:t>
              </a:r>
              <a:endParaRPr lang="en-US" sz="2400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3256" name="Rectangle 9"/>
            <p:cNvSpPr>
              <a:spLocks noChangeArrowheads="1"/>
            </p:cNvSpPr>
            <p:nvPr/>
          </p:nvSpPr>
          <p:spPr bwMode="auto">
            <a:xfrm>
              <a:off x="960120" y="5156200"/>
              <a:ext cx="4159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457200" y="482600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Question:  </a:t>
            </a:r>
            <a:r>
              <a:rPr lang="en-US" sz="2800" dirty="0" smtClean="0">
                <a:solidFill>
                  <a:srgbClr val="000000"/>
                </a:solidFill>
              </a:rPr>
              <a:t>Which instruction has the same representation as 35</a:t>
            </a:r>
            <a:r>
              <a:rPr lang="en-US" sz="2800" baseline="-25000" dirty="0" smtClean="0">
                <a:solidFill>
                  <a:srgbClr val="000000"/>
                </a:solidFill>
              </a:rPr>
              <a:t>ten</a:t>
            </a:r>
            <a:r>
              <a:rPr lang="en-US" sz="2800" dirty="0" smtClean="0">
                <a:solidFill>
                  <a:srgbClr val="000000"/>
                </a:solidFill>
              </a:rPr>
              <a:t>?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17" name="Group 51"/>
          <p:cNvGrpSpPr>
            <a:grpSpLocks/>
          </p:cNvGrpSpPr>
          <p:nvPr/>
        </p:nvGrpSpPr>
        <p:grpSpPr bwMode="auto">
          <a:xfrm>
            <a:off x="3611563" y="3566160"/>
            <a:ext cx="5491163" cy="396875"/>
            <a:chOff x="2179" y="829"/>
            <a:chExt cx="3459" cy="250"/>
          </a:xfrm>
        </p:grpSpPr>
        <p:sp>
          <p:nvSpPr>
            <p:cNvPr id="18" name="Text Box 52"/>
            <p:cNvSpPr txBox="1">
              <a:spLocks noChangeArrowheads="1"/>
            </p:cNvSpPr>
            <p:nvPr/>
          </p:nvSpPr>
          <p:spPr bwMode="auto">
            <a:xfrm>
              <a:off x="4005" y="829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79646"/>
                  </a:solidFill>
                  <a:latin typeface="Courier New" pitchFamily="-65" charset="0"/>
                </a:rPr>
                <a:t>rd</a:t>
              </a:r>
              <a:endParaRPr lang="en-US" sz="2000" dirty="0">
                <a:solidFill>
                  <a:srgbClr val="F79646"/>
                </a:solidFill>
              </a:endParaRPr>
            </a:p>
          </p:txBody>
        </p:sp>
        <p:sp>
          <p:nvSpPr>
            <p:cNvPr id="19" name="Text Box 53"/>
            <p:cNvSpPr txBox="1">
              <a:spLocks noChangeArrowheads="1"/>
            </p:cNvSpPr>
            <p:nvPr/>
          </p:nvSpPr>
          <p:spPr bwMode="auto">
            <a:xfrm>
              <a:off x="5042" y="829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F79646"/>
                  </a:solidFill>
                  <a:latin typeface="Courier New" pitchFamily="-65" charset="0"/>
                </a:rPr>
                <a:t>funct</a:t>
              </a:r>
              <a:endParaRPr lang="en-US" sz="2000" dirty="0">
                <a:solidFill>
                  <a:srgbClr val="F79646"/>
                </a:solidFill>
              </a:endParaRPr>
            </a:p>
          </p:txBody>
        </p:sp>
        <p:sp>
          <p:nvSpPr>
            <p:cNvPr id="20" name="Text Box 54"/>
            <p:cNvSpPr txBox="1">
              <a:spLocks noChangeArrowheads="1"/>
            </p:cNvSpPr>
            <p:nvPr/>
          </p:nvSpPr>
          <p:spPr bwMode="auto">
            <a:xfrm>
              <a:off x="4431" y="829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F79646"/>
                  </a:solidFill>
                  <a:latin typeface="Courier New" pitchFamily="-65" charset="0"/>
                </a:rPr>
                <a:t>shamt</a:t>
              </a:r>
              <a:endParaRPr lang="en-US" sz="2000" dirty="0">
                <a:solidFill>
                  <a:srgbClr val="F79646"/>
                </a:solidFill>
              </a:endParaRPr>
            </a:p>
          </p:txBody>
        </p:sp>
        <p:sp>
          <p:nvSpPr>
            <p:cNvPr id="21" name="Line 5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5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Text Box 57"/>
            <p:cNvSpPr txBox="1">
              <a:spLocks noChangeArrowheads="1"/>
            </p:cNvSpPr>
            <p:nvPr/>
          </p:nvSpPr>
          <p:spPr bwMode="auto">
            <a:xfrm>
              <a:off x="2179" y="829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F79646"/>
                  </a:solidFill>
                  <a:latin typeface="Courier New" pitchFamily="-65" charset="0"/>
                </a:rPr>
                <a:t>opcode</a:t>
              </a:r>
              <a:endParaRPr lang="en-US" sz="2000" dirty="0">
                <a:solidFill>
                  <a:srgbClr val="F79646"/>
                </a:solidFill>
              </a:endParaRPr>
            </a:p>
          </p:txBody>
        </p:sp>
        <p:sp>
          <p:nvSpPr>
            <p:cNvPr id="24" name="Text Box 58"/>
            <p:cNvSpPr txBox="1">
              <a:spLocks noChangeArrowheads="1"/>
            </p:cNvSpPr>
            <p:nvPr/>
          </p:nvSpPr>
          <p:spPr bwMode="auto">
            <a:xfrm>
              <a:off x="2957" y="829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F79646"/>
                  </a:solidFill>
                  <a:latin typeface="Courier New" pitchFamily="-65" charset="0"/>
                </a:rPr>
                <a:t>rs</a:t>
              </a:r>
              <a:endParaRPr lang="en-US" sz="2000" dirty="0">
                <a:solidFill>
                  <a:srgbClr val="F79646"/>
                </a:solidFill>
              </a:endParaRPr>
            </a:p>
          </p:txBody>
        </p:sp>
        <p:sp>
          <p:nvSpPr>
            <p:cNvPr id="25" name="Text Box 59"/>
            <p:cNvSpPr txBox="1">
              <a:spLocks noChangeArrowheads="1"/>
            </p:cNvSpPr>
            <p:nvPr/>
          </p:nvSpPr>
          <p:spPr bwMode="auto">
            <a:xfrm>
              <a:off x="3498" y="829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F79646"/>
                  </a:solidFill>
                  <a:latin typeface="Courier New" pitchFamily="-65" charset="0"/>
                </a:rPr>
                <a:t>rt</a:t>
              </a:r>
              <a:endParaRPr lang="en-US" sz="2000" dirty="0">
                <a:solidFill>
                  <a:srgbClr val="F79646"/>
                </a:solidFill>
              </a:endParaRPr>
            </a:p>
          </p:txBody>
        </p:sp>
        <p:sp>
          <p:nvSpPr>
            <p:cNvPr id="26" name="Rectangle 6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rgbClr val="F79646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6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6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6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51"/>
          <p:cNvGrpSpPr>
            <a:grpSpLocks/>
          </p:cNvGrpSpPr>
          <p:nvPr/>
        </p:nvGrpSpPr>
        <p:grpSpPr bwMode="auto">
          <a:xfrm>
            <a:off x="3607117" y="5760720"/>
            <a:ext cx="5499100" cy="400050"/>
            <a:chOff x="2176" y="829"/>
            <a:chExt cx="3464" cy="252"/>
          </a:xfrm>
        </p:grpSpPr>
        <p:sp>
          <p:nvSpPr>
            <p:cNvPr id="31" name="Text Box 52"/>
            <p:cNvSpPr txBox="1">
              <a:spLocks noChangeArrowheads="1"/>
            </p:cNvSpPr>
            <p:nvPr/>
          </p:nvSpPr>
          <p:spPr bwMode="auto">
            <a:xfrm>
              <a:off x="4004" y="829"/>
              <a:ext cx="31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rd</a:t>
              </a:r>
              <a:endParaRPr lang="en-US" sz="2000" dirty="0">
                <a:solidFill>
                  <a:srgbClr val="FFE860"/>
                </a:solidFill>
              </a:endParaRPr>
            </a:p>
          </p:txBody>
        </p:sp>
        <p:sp>
          <p:nvSpPr>
            <p:cNvPr id="32" name="Text Box 53"/>
            <p:cNvSpPr txBox="1">
              <a:spLocks noChangeArrowheads="1"/>
            </p:cNvSpPr>
            <p:nvPr/>
          </p:nvSpPr>
          <p:spPr bwMode="auto">
            <a:xfrm>
              <a:off x="5039" y="829"/>
              <a:ext cx="601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 err="1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funct</a:t>
              </a:r>
              <a:endParaRPr lang="en-US" sz="2000" dirty="0">
                <a:solidFill>
                  <a:srgbClr val="FFE860"/>
                </a:solidFill>
              </a:endParaRPr>
            </a:p>
          </p:txBody>
        </p:sp>
        <p:sp>
          <p:nvSpPr>
            <p:cNvPr id="33" name="Text Box 54"/>
            <p:cNvSpPr txBox="1">
              <a:spLocks noChangeArrowheads="1"/>
            </p:cNvSpPr>
            <p:nvPr/>
          </p:nvSpPr>
          <p:spPr bwMode="auto">
            <a:xfrm>
              <a:off x="4428" y="829"/>
              <a:ext cx="601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 err="1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shamt</a:t>
              </a:r>
              <a:endParaRPr lang="en-US" sz="2000" dirty="0">
                <a:solidFill>
                  <a:srgbClr val="FFE860"/>
                </a:solidFill>
              </a:endParaRPr>
            </a:p>
          </p:txBody>
        </p:sp>
        <p:sp>
          <p:nvSpPr>
            <p:cNvPr id="34" name="Line 5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rgbClr val="FFE86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E860"/>
                </a:solidFill>
              </a:endParaRPr>
            </a:p>
          </p:txBody>
        </p:sp>
        <p:sp>
          <p:nvSpPr>
            <p:cNvPr id="35" name="Line 5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rgbClr val="FFE86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E860"/>
                </a:solidFill>
              </a:endParaRPr>
            </a:p>
          </p:txBody>
        </p:sp>
        <p:sp>
          <p:nvSpPr>
            <p:cNvPr id="36" name="Text Box 57"/>
            <p:cNvSpPr txBox="1">
              <a:spLocks noChangeArrowheads="1"/>
            </p:cNvSpPr>
            <p:nvPr/>
          </p:nvSpPr>
          <p:spPr bwMode="auto">
            <a:xfrm>
              <a:off x="2176" y="829"/>
              <a:ext cx="69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 err="1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opcode</a:t>
              </a:r>
              <a:endParaRPr lang="en-US" sz="2000" dirty="0">
                <a:solidFill>
                  <a:srgbClr val="FFE860"/>
                </a:solidFill>
              </a:endParaRPr>
            </a:p>
          </p:txBody>
        </p:sp>
        <p:sp>
          <p:nvSpPr>
            <p:cNvPr id="37" name="Text Box 58"/>
            <p:cNvSpPr txBox="1">
              <a:spLocks noChangeArrowheads="1"/>
            </p:cNvSpPr>
            <p:nvPr/>
          </p:nvSpPr>
          <p:spPr bwMode="auto">
            <a:xfrm>
              <a:off x="2956" y="829"/>
              <a:ext cx="31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 err="1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rs</a:t>
              </a:r>
              <a:endParaRPr lang="en-US" sz="2000" dirty="0">
                <a:solidFill>
                  <a:srgbClr val="FFE860"/>
                </a:solidFill>
              </a:endParaRPr>
            </a:p>
          </p:txBody>
        </p:sp>
        <p:sp>
          <p:nvSpPr>
            <p:cNvPr id="38" name="Text Box 59"/>
            <p:cNvSpPr txBox="1">
              <a:spLocks noChangeArrowheads="1"/>
            </p:cNvSpPr>
            <p:nvPr/>
          </p:nvSpPr>
          <p:spPr bwMode="auto">
            <a:xfrm>
              <a:off x="3497" y="829"/>
              <a:ext cx="31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 err="1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rt</a:t>
              </a:r>
              <a:endParaRPr lang="en-US" sz="2000" dirty="0">
                <a:solidFill>
                  <a:srgbClr val="FFE860"/>
                </a:solidFill>
              </a:endParaRPr>
            </a:p>
          </p:txBody>
        </p:sp>
        <p:sp>
          <p:nvSpPr>
            <p:cNvPr id="39" name="Rectangle 6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rgbClr val="FFE86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E860"/>
                </a:solidFill>
              </a:endParaRPr>
            </a:p>
          </p:txBody>
        </p:sp>
        <p:sp>
          <p:nvSpPr>
            <p:cNvPr id="40" name="Line 6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rgbClr val="FFE86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E860"/>
                </a:solidFill>
              </a:endParaRPr>
            </a:p>
          </p:txBody>
        </p:sp>
        <p:sp>
          <p:nvSpPr>
            <p:cNvPr id="41" name="Line 6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rgbClr val="FFE86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E860"/>
                </a:solidFill>
              </a:endParaRPr>
            </a:p>
          </p:txBody>
        </p:sp>
        <p:sp>
          <p:nvSpPr>
            <p:cNvPr id="42" name="Line 6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rgbClr val="FFE86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E860"/>
                </a:solidFill>
              </a:endParaRPr>
            </a:p>
          </p:txBody>
        </p:sp>
      </p:grpSp>
      <p:grpSp>
        <p:nvGrpSpPr>
          <p:cNvPr id="43" name="Group 34"/>
          <p:cNvGrpSpPr>
            <a:grpSpLocks/>
          </p:cNvGrpSpPr>
          <p:nvPr/>
        </p:nvGrpSpPr>
        <p:grpSpPr bwMode="auto">
          <a:xfrm>
            <a:off x="3611436" y="4983480"/>
            <a:ext cx="5532437" cy="601662"/>
            <a:chOff x="2177" y="1104"/>
            <a:chExt cx="3485" cy="379"/>
          </a:xfrm>
        </p:grpSpPr>
        <p:sp>
          <p:nvSpPr>
            <p:cNvPr id="44" name="Text Box 3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5" name="Text Box 3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6" name="Text Box 3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47" name="Group 38"/>
            <p:cNvGrpSpPr>
              <a:grpSpLocks/>
            </p:cNvGrpSpPr>
            <p:nvPr/>
          </p:nvGrpSpPr>
          <p:grpSpPr bwMode="auto">
            <a:xfrm>
              <a:off x="2177" y="1104"/>
              <a:ext cx="3485" cy="275"/>
              <a:chOff x="256" y="2546"/>
              <a:chExt cx="5229" cy="412"/>
            </a:xfrm>
          </p:grpSpPr>
          <p:sp>
            <p:nvSpPr>
              <p:cNvPr id="54" name="Text Box 39"/>
              <p:cNvSpPr txBox="1">
                <a:spLocks noChangeArrowheads="1"/>
              </p:cNvSpPr>
              <p:nvPr/>
            </p:nvSpPr>
            <p:spPr bwMode="auto">
              <a:xfrm>
                <a:off x="256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 dirty="0" err="1">
                    <a:solidFill>
                      <a:srgbClr val="FF66A0"/>
                    </a:solidFill>
                    <a:latin typeface="Courier New" pitchFamily="-65" charset="0"/>
                  </a:rPr>
                  <a:t>opcode</a:t>
                </a:r>
                <a:endParaRPr lang="en-US" sz="2000" dirty="0">
                  <a:solidFill>
                    <a:srgbClr val="FF66A0"/>
                  </a:solidFill>
                </a:endParaRPr>
              </a:p>
            </p:txBody>
          </p:sp>
          <p:sp>
            <p:nvSpPr>
              <p:cNvPr id="55" name="Text Box 40"/>
              <p:cNvSpPr txBox="1">
                <a:spLocks noChangeArrowheads="1"/>
              </p:cNvSpPr>
              <p:nvPr/>
            </p:nvSpPr>
            <p:spPr bwMode="auto">
              <a:xfrm>
                <a:off x="142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 dirty="0" err="1">
                    <a:solidFill>
                      <a:srgbClr val="FF66A0"/>
                    </a:solidFill>
                    <a:latin typeface="Courier New" pitchFamily="-65" charset="0"/>
                  </a:rPr>
                  <a:t>rs</a:t>
                </a:r>
                <a:endParaRPr lang="en-US" sz="2000" dirty="0">
                  <a:solidFill>
                    <a:srgbClr val="FF66A0"/>
                  </a:solidFill>
                </a:endParaRPr>
              </a:p>
            </p:txBody>
          </p:sp>
          <p:sp>
            <p:nvSpPr>
              <p:cNvPr id="56" name="Text Box 41"/>
              <p:cNvSpPr txBox="1">
                <a:spLocks noChangeArrowheads="1"/>
              </p:cNvSpPr>
              <p:nvPr/>
            </p:nvSpPr>
            <p:spPr bwMode="auto">
              <a:xfrm>
                <a:off x="2235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 dirty="0" err="1">
                    <a:solidFill>
                      <a:srgbClr val="FF66A0"/>
                    </a:solidFill>
                    <a:latin typeface="Courier New" pitchFamily="-65" charset="0"/>
                  </a:rPr>
                  <a:t>rt</a:t>
                </a:r>
                <a:endParaRPr lang="en-US" sz="2000" dirty="0">
                  <a:solidFill>
                    <a:srgbClr val="FF66A0"/>
                  </a:solidFill>
                </a:endParaRPr>
              </a:p>
            </p:txBody>
          </p:sp>
          <p:sp>
            <p:nvSpPr>
              <p:cNvPr id="57" name="Text Box 4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58" name="Text Box 4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59" name="Text Box 44"/>
              <p:cNvSpPr txBox="1">
                <a:spLocks noChangeArrowheads="1"/>
              </p:cNvSpPr>
              <p:nvPr/>
            </p:nvSpPr>
            <p:spPr bwMode="auto">
              <a:xfrm>
                <a:off x="2851" y="2583"/>
                <a:ext cx="263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66A0"/>
                    </a:solidFill>
                    <a:latin typeface="Courier New" pitchFamily="-65" charset="0"/>
                  </a:rPr>
                  <a:t>immediate</a:t>
                </a:r>
                <a:endParaRPr lang="en-US" sz="2000" dirty="0">
                  <a:solidFill>
                    <a:srgbClr val="FF66A0"/>
                  </a:solidFill>
                </a:endParaRPr>
              </a:p>
            </p:txBody>
          </p:sp>
        </p:grp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rgbClr val="FF66A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rgbClr val="FF66A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rgbClr val="FF66A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rgbClr val="FF66A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Text Box 4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53" name="Text Box 5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oup 34"/>
          <p:cNvGrpSpPr>
            <a:grpSpLocks/>
          </p:cNvGrpSpPr>
          <p:nvPr/>
        </p:nvGrpSpPr>
        <p:grpSpPr bwMode="auto">
          <a:xfrm>
            <a:off x="3611880" y="4279392"/>
            <a:ext cx="5532437" cy="601662"/>
            <a:chOff x="2177" y="1104"/>
            <a:chExt cx="3485" cy="379"/>
          </a:xfrm>
        </p:grpSpPr>
        <p:sp>
          <p:nvSpPr>
            <p:cNvPr id="61" name="Text Box 3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62" name="Text Box 3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63" name="Text Box 3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64" name="Group 38"/>
            <p:cNvGrpSpPr>
              <a:grpSpLocks/>
            </p:cNvGrpSpPr>
            <p:nvPr/>
          </p:nvGrpSpPr>
          <p:grpSpPr bwMode="auto">
            <a:xfrm>
              <a:off x="2177" y="1104"/>
              <a:ext cx="3485" cy="275"/>
              <a:chOff x="256" y="2546"/>
              <a:chExt cx="5229" cy="412"/>
            </a:xfrm>
          </p:grpSpPr>
          <p:sp>
            <p:nvSpPr>
              <p:cNvPr id="71" name="Text Box 39"/>
              <p:cNvSpPr txBox="1">
                <a:spLocks noChangeArrowheads="1"/>
              </p:cNvSpPr>
              <p:nvPr/>
            </p:nvSpPr>
            <p:spPr bwMode="auto">
              <a:xfrm>
                <a:off x="256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 dirty="0" err="1">
                    <a:solidFill>
                      <a:srgbClr val="408000"/>
                    </a:solidFill>
                    <a:latin typeface="Courier New" pitchFamily="-65" charset="0"/>
                  </a:rPr>
                  <a:t>opcode</a:t>
                </a:r>
                <a:endParaRPr lang="en-US" sz="2000" dirty="0">
                  <a:solidFill>
                    <a:srgbClr val="408000"/>
                  </a:solidFill>
                </a:endParaRPr>
              </a:p>
            </p:txBody>
          </p:sp>
          <p:sp>
            <p:nvSpPr>
              <p:cNvPr id="72" name="Text Box 40"/>
              <p:cNvSpPr txBox="1">
                <a:spLocks noChangeArrowheads="1"/>
              </p:cNvSpPr>
              <p:nvPr/>
            </p:nvSpPr>
            <p:spPr bwMode="auto">
              <a:xfrm>
                <a:off x="142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 dirty="0" err="1">
                    <a:solidFill>
                      <a:srgbClr val="408000"/>
                    </a:solidFill>
                    <a:latin typeface="Courier New" pitchFamily="-65" charset="0"/>
                  </a:rPr>
                  <a:t>rs</a:t>
                </a:r>
                <a:endParaRPr lang="en-US" sz="2000" dirty="0">
                  <a:solidFill>
                    <a:srgbClr val="408000"/>
                  </a:solidFill>
                </a:endParaRPr>
              </a:p>
            </p:txBody>
          </p:sp>
          <p:sp>
            <p:nvSpPr>
              <p:cNvPr id="73" name="Text Box 41"/>
              <p:cNvSpPr txBox="1">
                <a:spLocks noChangeArrowheads="1"/>
              </p:cNvSpPr>
              <p:nvPr/>
            </p:nvSpPr>
            <p:spPr bwMode="auto">
              <a:xfrm>
                <a:off x="2235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 dirty="0" err="1">
                    <a:solidFill>
                      <a:srgbClr val="408000"/>
                    </a:solidFill>
                    <a:latin typeface="Courier New" pitchFamily="-65" charset="0"/>
                  </a:rPr>
                  <a:t>rt</a:t>
                </a:r>
                <a:endParaRPr lang="en-US" sz="2000" dirty="0">
                  <a:solidFill>
                    <a:srgbClr val="408000"/>
                  </a:solidFill>
                </a:endParaRPr>
              </a:p>
            </p:txBody>
          </p:sp>
          <p:sp>
            <p:nvSpPr>
              <p:cNvPr id="74" name="Text Box 4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75" name="Text Box 4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76" name="Text Box 44"/>
              <p:cNvSpPr txBox="1">
                <a:spLocks noChangeArrowheads="1"/>
              </p:cNvSpPr>
              <p:nvPr/>
            </p:nvSpPr>
            <p:spPr bwMode="auto">
              <a:xfrm>
                <a:off x="2851" y="2583"/>
                <a:ext cx="263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408000"/>
                    </a:solidFill>
                    <a:latin typeface="Courier New" pitchFamily="-65" charset="0"/>
                  </a:rPr>
                  <a:t>offset</a:t>
                </a:r>
                <a:endParaRPr lang="en-US" sz="2000" dirty="0">
                  <a:solidFill>
                    <a:srgbClr val="408000"/>
                  </a:solidFill>
                </a:endParaRPr>
              </a:p>
            </p:txBody>
          </p:sp>
        </p:grpSp>
        <p:sp>
          <p:nvSpPr>
            <p:cNvPr id="65" name="Rectangle 4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rgbClr val="408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4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rgbClr val="408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4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rgbClr val="408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4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rgbClr val="408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Text Box 4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sp>
        <p:nvSpPr>
          <p:cNvPr id="77" name="Rectangle 76"/>
          <p:cNvSpPr/>
          <p:nvPr/>
        </p:nvSpPr>
        <p:spPr>
          <a:xfrm>
            <a:off x="91440" y="5760720"/>
            <a:ext cx="347472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0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Dealing With Large </a:t>
            </a:r>
            <a:r>
              <a:rPr lang="en-US" dirty="0" err="1" smtClean="0">
                <a:solidFill>
                  <a:schemeClr val="accent1"/>
                </a:solidFill>
              </a:rPr>
              <a:t>Immediates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56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 we deal with 32-bit </a:t>
            </a:r>
            <a:r>
              <a:rPr lang="en-US" dirty="0" err="1" smtClean="0"/>
              <a:t>immediates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Sometimes want to use </a:t>
            </a:r>
            <a:r>
              <a:rPr lang="en-US" dirty="0" err="1" smtClean="0"/>
              <a:t>immediates</a:t>
            </a:r>
            <a:r>
              <a:rPr lang="en-US" dirty="0" smtClean="0"/>
              <a:t> &gt; ± 2</a:t>
            </a:r>
            <a:r>
              <a:rPr lang="en-US" baseline="30000" dirty="0" smtClean="0"/>
              <a:t>15</a:t>
            </a:r>
            <a:r>
              <a:rPr lang="en-US" dirty="0" smtClean="0"/>
              <a:t> with </a:t>
            </a:r>
            <a:r>
              <a:rPr lang="en-US" dirty="0" err="1">
                <a:latin typeface="Courier New" pitchFamily="24" charset="0"/>
              </a:rPr>
              <a:t>addi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lw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sw</a:t>
            </a:r>
            <a:r>
              <a:rPr lang="en-US" dirty="0"/>
              <a:t> and </a:t>
            </a:r>
            <a:r>
              <a:rPr lang="en-US" dirty="0" err="1">
                <a:latin typeface="Courier New" pitchFamily="24" charset="0"/>
              </a:rPr>
              <a:t>slti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Bitwise logic operations with 32-bit </a:t>
            </a:r>
            <a:r>
              <a:rPr lang="en-US" dirty="0" err="1" smtClean="0"/>
              <a:t>immediates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Solution:  </a:t>
            </a:r>
            <a:r>
              <a:rPr lang="en-US" dirty="0" smtClean="0"/>
              <a:t>Don’t mess with instruction formats, just add a new instruction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0000"/>
                </a:solidFill>
              </a:rPr>
              <a:t>Load Upper Immediate</a:t>
            </a:r>
            <a:r>
              <a:rPr lang="en-US" dirty="0" smtClean="0"/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reg,imm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Moves 16-bit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 smtClean="0"/>
              <a:t> into upper half (bits 16-31) of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/>
              <a:t> and zeros the lower half (bits 0-15)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55448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urier New" pitchFamily="-65" charset="0"/>
              </a:rPr>
              <a:t>int</a:t>
            </a:r>
            <a:r>
              <a:rPr lang="en-US" sz="2400" dirty="0" smtClean="0">
                <a:latin typeface="Courier New" pitchFamily="-65" charset="0"/>
              </a:rPr>
              <a:t> factorial(</a:t>
            </a:r>
            <a:r>
              <a:rPr lang="en-US" sz="2400" dirty="0" err="1" smtClean="0">
                <a:latin typeface="Courier New" pitchFamily="-65" charset="0"/>
              </a:rPr>
              <a:t>int</a:t>
            </a:r>
            <a:r>
              <a:rPr lang="en-US" sz="2400" dirty="0" smtClean="0">
                <a:latin typeface="Courier New" pitchFamily="-65" charset="0"/>
              </a:rPr>
              <a:t> n) {</a:t>
            </a:r>
          </a:p>
          <a:p>
            <a:r>
              <a:rPr lang="en-US" sz="2400" dirty="0" smtClean="0">
                <a:latin typeface="Courier New" pitchFamily="-65" charset="0"/>
              </a:rPr>
              <a:t>  if(n == 0) return 1; </a:t>
            </a:r>
          </a:p>
          <a:p>
            <a:r>
              <a:rPr lang="en-US" sz="2400" dirty="0" smtClean="0">
                <a:latin typeface="Courier New" pitchFamily="-65" charset="0"/>
              </a:rPr>
              <a:t>  else return(n*factorial(n-1));</a:t>
            </a:r>
          </a:p>
          <a:p>
            <a:r>
              <a:rPr lang="en-US" sz="2400" dirty="0" smtClean="0">
                <a:latin typeface="Courier New" pitchFamily="-65" charset="0"/>
              </a:rPr>
              <a:t>}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60438" y="3108960"/>
            <a:ext cx="7543482" cy="954107"/>
            <a:chOff x="960651" y="1743727"/>
            <a:chExt cx="7543255" cy="715593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800" y="1743727"/>
              <a:ext cx="7132106" cy="715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79646"/>
                  </a:solidFill>
                  <a:latin typeface="+mj-lt"/>
                  <a:cs typeface="Courier New" pitchFamily="49" charset="0"/>
                </a:rPr>
                <a:t>This function MUST be implemented recursively</a:t>
              </a: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60651" y="1809750"/>
              <a:ext cx="41549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960438" y="3657600"/>
            <a:ext cx="7116762" cy="954107"/>
            <a:chOff x="960438" y="3240088"/>
            <a:chExt cx="7116762" cy="954107"/>
          </a:xfrm>
        </p:grpSpPr>
        <p:sp>
          <p:nvSpPr>
            <p:cNvPr id="53250" name="TextBox 3"/>
            <p:cNvSpPr txBox="1">
              <a:spLocks noChangeArrowheads="1"/>
            </p:cNvSpPr>
            <p:nvPr/>
          </p:nvSpPr>
          <p:spPr bwMode="auto">
            <a:xfrm>
              <a:off x="1371600" y="3240088"/>
              <a:ext cx="67056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 New" pitchFamily="49" charset="0"/>
                </a:rPr>
                <a:t>We can write this function without using any saved or temporary registers</a:t>
              </a:r>
              <a:endParaRPr lang="en-US" sz="3200" dirty="0" smtClean="0">
                <a:solidFill>
                  <a:srgbClr val="408000"/>
                </a:solidFill>
                <a:latin typeface="+mj-lt"/>
                <a:cs typeface="Courier"/>
              </a:endParaRPr>
            </a:p>
          </p:txBody>
        </p:sp>
        <p:sp>
          <p:nvSpPr>
            <p:cNvPr id="53254" name="Rectangle 7"/>
            <p:cNvSpPr>
              <a:spLocks noChangeArrowheads="1"/>
            </p:cNvSpPr>
            <p:nvPr/>
          </p:nvSpPr>
          <p:spPr bwMode="auto">
            <a:xfrm>
              <a:off x="960438" y="3343275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960438" y="4572000"/>
            <a:ext cx="7116762" cy="954107"/>
            <a:chOff x="960438" y="4154488"/>
            <a:chExt cx="7116762" cy="954107"/>
          </a:xfrm>
        </p:grpSpPr>
        <p:sp>
          <p:nvSpPr>
            <p:cNvPr id="53251" name="TextBox 4"/>
            <p:cNvSpPr txBox="1">
              <a:spLocks noChangeArrowheads="1"/>
            </p:cNvSpPr>
            <p:nvPr/>
          </p:nvSpPr>
          <p:spPr bwMode="auto">
            <a:xfrm>
              <a:off x="1371600" y="4154488"/>
              <a:ext cx="67056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66A0"/>
                  </a:solidFill>
                </a:rPr>
                <a:t>We must save </a:t>
              </a:r>
              <a:r>
                <a:rPr lang="en-US" sz="2800" dirty="0" smtClean="0">
                  <a:solidFill>
                    <a:srgbClr val="FF66A0"/>
                  </a:solidFill>
                  <a:latin typeface="Courier New" pitchFamily="-65" charset="0"/>
                </a:rPr>
                <a:t>$</a:t>
              </a:r>
              <a:r>
                <a:rPr lang="en-US" sz="2800" dirty="0" err="1" smtClean="0">
                  <a:solidFill>
                    <a:srgbClr val="FF66A0"/>
                  </a:solidFill>
                  <a:latin typeface="Courier New" pitchFamily="-65" charset="0"/>
                </a:rPr>
                <a:t>ra</a:t>
              </a:r>
              <a:r>
                <a:rPr lang="en-US" sz="2800" dirty="0" smtClean="0">
                  <a:solidFill>
                    <a:srgbClr val="FF66A0"/>
                  </a:solidFill>
                </a:rPr>
                <a:t> on the stack since we need to know where to return to</a:t>
              </a:r>
              <a:endParaRPr lang="en-US" sz="2600" dirty="0" smtClean="0">
                <a:solidFill>
                  <a:srgbClr val="FF66A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3255" name="Rectangle 8"/>
            <p:cNvSpPr>
              <a:spLocks noChangeArrowheads="1"/>
            </p:cNvSpPr>
            <p:nvPr/>
          </p:nvSpPr>
          <p:spPr bwMode="auto">
            <a:xfrm>
              <a:off x="960438" y="4257675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5" name="Group 15"/>
          <p:cNvGrpSpPr/>
          <p:nvPr/>
        </p:nvGrpSpPr>
        <p:grpSpPr>
          <a:xfrm>
            <a:off x="960120" y="5486400"/>
            <a:ext cx="7548880" cy="954107"/>
            <a:chOff x="960120" y="5068888"/>
            <a:chExt cx="7548880" cy="954107"/>
          </a:xfrm>
        </p:grpSpPr>
        <p:sp>
          <p:nvSpPr>
            <p:cNvPr id="53252" name="TextBox 5"/>
            <p:cNvSpPr txBox="1">
              <a:spLocks noChangeArrowheads="1"/>
            </p:cNvSpPr>
            <p:nvPr/>
          </p:nvSpPr>
          <p:spPr bwMode="auto">
            <a:xfrm>
              <a:off x="1371600" y="5068888"/>
              <a:ext cx="71374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</a:rPr>
                <a:t>We could copy 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-65" charset="0"/>
                </a:rPr>
                <a:t>$a0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</a:rPr>
                <a:t> to 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-65" charset="0"/>
                </a:rPr>
                <a:t>$a1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</a:rPr>
                <a:t> to store 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-65" charset="0"/>
                </a:rPr>
                <a:t>n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</a:rPr>
                <a:t> across recursive calls instead of saving it</a:t>
              </a:r>
              <a:endParaRPr lang="en-US" sz="2800" b="1" dirty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3256" name="Rectangle 9"/>
            <p:cNvSpPr>
              <a:spLocks noChangeArrowheads="1"/>
            </p:cNvSpPr>
            <p:nvPr/>
          </p:nvSpPr>
          <p:spPr bwMode="auto">
            <a:xfrm>
              <a:off x="960120" y="5156200"/>
              <a:ext cx="4159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457200" y="482600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Question:  </a:t>
            </a:r>
            <a:r>
              <a:rPr lang="en-US" sz="2800" dirty="0" smtClean="0">
                <a:solidFill>
                  <a:srgbClr val="000000"/>
                </a:solidFill>
              </a:rPr>
              <a:t>Which statement below is TRUE about converting the following C code to MIPS?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399" y="3749040"/>
            <a:ext cx="7315200" cy="8229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0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 smtClean="0">
                <a:solidFill>
                  <a:schemeClr val="accent1"/>
                </a:solidFill>
              </a:rPr>
              <a:t>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Want:   </a:t>
            </a:r>
            <a:r>
              <a:rPr lang="en-US" dirty="0" err="1" smtClean="0">
                <a:latin typeface="Courier New" pitchFamily="24" charset="0"/>
              </a:rPr>
              <a:t>addi</a:t>
            </a:r>
            <a:r>
              <a:rPr lang="en-US" dirty="0" smtClean="0">
                <a:latin typeface="Courier New" pitchFamily="24" charset="0"/>
              </a:rPr>
              <a:t> $t0,$t0,0xABABCDCD</a:t>
            </a:r>
            <a:endParaRPr lang="en-US" dirty="0" smtClean="0"/>
          </a:p>
          <a:p>
            <a:pPr lvl="1"/>
            <a:r>
              <a:rPr lang="en-US" dirty="0" smtClean="0"/>
              <a:t>This is a pseudo-instruction!</a:t>
            </a:r>
          </a:p>
          <a:p>
            <a:r>
              <a:rPr lang="en-US" dirty="0" smtClean="0"/>
              <a:t>Translates into: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 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$at,0xABAB     # upper 16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ori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$at,$at,0xCDCD # lower 16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add $t0,$t0,$at    # move</a:t>
            </a:r>
          </a:p>
          <a:p>
            <a:pPr>
              <a:spcBef>
                <a:spcPts val="5400"/>
              </a:spcBef>
            </a:pPr>
            <a:r>
              <a:rPr lang="en-US" dirty="0" smtClean="0"/>
              <a:t>Now we can handle everything with a 16-bit immediate!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940629" y="4147457"/>
            <a:ext cx="5072742" cy="815646"/>
            <a:chOff x="3940629" y="4147457"/>
            <a:chExt cx="5072742" cy="815646"/>
          </a:xfrm>
        </p:grpSpPr>
        <p:sp>
          <p:nvSpPr>
            <p:cNvPr id="7" name="Oval 6"/>
            <p:cNvSpPr/>
            <p:nvPr/>
          </p:nvSpPr>
          <p:spPr>
            <a:xfrm>
              <a:off x="3940629" y="4147457"/>
              <a:ext cx="838200" cy="48985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4724400" y="4582886"/>
              <a:ext cx="576943" cy="18505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12228" y="4593771"/>
              <a:ext cx="3701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Only the assembler gets to use $at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Branching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Need to specify an address to go to</a:t>
            </a:r>
          </a:p>
          <a:p>
            <a:pPr lvl="1"/>
            <a:r>
              <a:rPr lang="en-US" dirty="0" smtClean="0"/>
              <a:t>Also take two registers to compare</a:t>
            </a:r>
          </a:p>
          <a:p>
            <a:r>
              <a:rPr lang="en-US" dirty="0" smtClean="0"/>
              <a:t>Use I-Format:</a:t>
            </a:r>
          </a:p>
          <a:p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/>
              <a:t> specifies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 (4) vs.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dirty="0" smtClean="0"/>
              <a:t> (5)</a:t>
            </a:r>
          </a:p>
          <a:p>
            <a:pPr lvl="1"/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dirty="0" smtClean="0"/>
              <a:t> and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 smtClean="0"/>
              <a:t> specify registers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to best use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>
                <a:solidFill>
                  <a:srgbClr val="FF0000"/>
                </a:solidFill>
              </a:rPr>
              <a:t> to specify addresses?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93192" y="3566160"/>
            <a:ext cx="8349870" cy="822960"/>
            <a:chOff x="351069" y="2468880"/>
            <a:chExt cx="8349870" cy="822960"/>
          </a:xfrm>
        </p:grpSpPr>
        <p:grpSp>
          <p:nvGrpSpPr>
            <p:cNvPr id="8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Branching Instruction Usage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Branches typically used for loops 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Loops are generally small (&lt; 50 instructions)</a:t>
            </a:r>
          </a:p>
          <a:p>
            <a:pPr lvl="1"/>
            <a:r>
              <a:rPr lang="en-US" dirty="0" smtClean="0"/>
              <a:t>Function calls and unconditional jumps handled with jump instructions (J-Format)</a:t>
            </a:r>
          </a:p>
          <a:p>
            <a:r>
              <a:rPr lang="en-US" b="1" dirty="0" smtClean="0"/>
              <a:t>Recall:</a:t>
            </a:r>
            <a:r>
              <a:rPr lang="en-US" dirty="0" smtClean="0"/>
              <a:t>  Instructions stored in a localized area of memory (Code/Text)</a:t>
            </a:r>
          </a:p>
          <a:p>
            <a:pPr lvl="1"/>
            <a:r>
              <a:rPr lang="en-US" dirty="0" smtClean="0"/>
              <a:t>Largest branch distance limited by size of code</a:t>
            </a:r>
          </a:p>
          <a:p>
            <a:pPr lvl="1"/>
            <a:r>
              <a:rPr lang="en-US" dirty="0" smtClean="0"/>
              <a:t>Address of current instruction stored in the program counter (PC)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PC-Relative Addressing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PC-Relative Addressing:</a:t>
            </a:r>
            <a:r>
              <a:rPr lang="en-US" dirty="0" smtClean="0"/>
              <a:t>  Use the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/>
              <a:t> field as a two’s complement offset to PC</a:t>
            </a:r>
          </a:p>
          <a:p>
            <a:pPr lvl="1"/>
            <a:r>
              <a:rPr lang="en-US" dirty="0" smtClean="0"/>
              <a:t>Branches generally change the PC by a small amount</a:t>
            </a:r>
          </a:p>
          <a:p>
            <a:pPr lvl="1"/>
            <a:r>
              <a:rPr lang="en-US" dirty="0" smtClean="0"/>
              <a:t>Can specify ± 2</a:t>
            </a:r>
            <a:r>
              <a:rPr lang="en-US" baseline="30000" dirty="0" smtClean="0"/>
              <a:t>15</a:t>
            </a:r>
            <a:r>
              <a:rPr lang="en-US" dirty="0" smtClean="0"/>
              <a:t> addresses from the PC</a:t>
            </a:r>
          </a:p>
          <a:p>
            <a:endParaRPr lang="en-US" dirty="0" smtClean="0"/>
          </a:p>
          <a:p>
            <a:r>
              <a:rPr lang="en-US" dirty="0" smtClean="0"/>
              <a:t>So just how much of memory can we reach?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Branching Reach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Recall:</a:t>
            </a:r>
            <a:r>
              <a:rPr lang="en-US" dirty="0" smtClean="0"/>
              <a:t>  MIPS uses 32-bit addresses</a:t>
            </a:r>
          </a:p>
          <a:p>
            <a:pPr lvl="1"/>
            <a:r>
              <a:rPr lang="en-US" dirty="0" smtClean="0"/>
              <a:t>Memory is byte-addressed</a:t>
            </a:r>
          </a:p>
          <a:p>
            <a:r>
              <a:rPr lang="en-US" dirty="0" smtClean="0"/>
              <a:t>Instructions are </a:t>
            </a:r>
            <a:r>
              <a:rPr lang="en-US" i="1" dirty="0" smtClean="0"/>
              <a:t>word-aligned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Address is always multiple of 4 (in bytes), meaning it ends with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0b00</a:t>
            </a:r>
            <a:r>
              <a:rPr lang="en-US" dirty="0" smtClean="0">
                <a:latin typeface="+mj-lt"/>
                <a:cs typeface="Courier New" pitchFamily="49" charset="0"/>
              </a:rPr>
              <a:t> in binary</a:t>
            </a:r>
          </a:p>
          <a:p>
            <a:pPr lvl="1"/>
            <a:r>
              <a:rPr lang="en-US" dirty="0" smtClean="0"/>
              <a:t>Number of bytes to add to the PC will always be a multiple of 4</a:t>
            </a:r>
          </a:p>
          <a:p>
            <a:r>
              <a:rPr lang="en-US" dirty="0" smtClean="0"/>
              <a:t>Immediate specifies words instead of bytes</a:t>
            </a:r>
          </a:p>
          <a:p>
            <a:pPr lvl="1"/>
            <a:r>
              <a:rPr lang="en-US" dirty="0" smtClean="0"/>
              <a:t>Can now branch ± 2</a:t>
            </a:r>
            <a:r>
              <a:rPr lang="en-US" baseline="30000" dirty="0" smtClean="0"/>
              <a:t>15</a:t>
            </a:r>
            <a:r>
              <a:rPr lang="en-US" dirty="0" smtClean="0"/>
              <a:t> words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 can reach 2</a:t>
            </a:r>
            <a:r>
              <a:rPr lang="en-US" baseline="30000" dirty="0" smtClean="0">
                <a:solidFill>
                  <a:srgbClr val="FF0000"/>
                </a:solidFill>
              </a:rPr>
              <a:t>16</a:t>
            </a:r>
            <a:r>
              <a:rPr lang="en-US" dirty="0" smtClean="0">
                <a:solidFill>
                  <a:srgbClr val="FF0000"/>
                </a:solidFill>
              </a:rPr>
              <a:t> instructions = 2</a:t>
            </a:r>
            <a:r>
              <a:rPr lang="en-US" baseline="30000" dirty="0" smtClean="0">
                <a:solidFill>
                  <a:srgbClr val="FF0000"/>
                </a:solidFill>
              </a:rPr>
              <a:t>18</a:t>
            </a:r>
            <a:r>
              <a:rPr lang="en-US" dirty="0" smtClean="0">
                <a:solidFill>
                  <a:srgbClr val="FF0000"/>
                </a:solidFill>
              </a:rPr>
              <a:t> bytes around PC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 Calculation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we </a:t>
            </a:r>
            <a:r>
              <a:rPr lang="en-US" dirty="0" smtClean="0">
                <a:solidFill>
                  <a:srgbClr val="FF0000"/>
                </a:solidFill>
              </a:rPr>
              <a:t>don’t</a:t>
            </a:r>
            <a:r>
              <a:rPr lang="en-US" dirty="0" smtClean="0"/>
              <a:t> take the branch: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PC = PC + 4 =</a:t>
            </a:r>
            <a:r>
              <a:rPr lang="en-US" dirty="0" smtClean="0"/>
              <a:t>	next instruction</a:t>
            </a:r>
          </a:p>
          <a:p>
            <a:r>
              <a:rPr lang="en-US" dirty="0" smtClean="0"/>
              <a:t>If we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take the branch: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PC = (PC+4) + (immediate*4)</a:t>
            </a:r>
          </a:p>
          <a:p>
            <a:pPr>
              <a:spcBef>
                <a:spcPts val="2400"/>
              </a:spcBef>
            </a:pPr>
            <a:r>
              <a:rPr lang="en-US" b="1" dirty="0" smtClean="0"/>
              <a:t>Observations: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/>
              <a:t> is number of instructions to jump (remember, specifies words) either forward (+) or backwards (–)</a:t>
            </a:r>
          </a:p>
          <a:p>
            <a:pPr lvl="1"/>
            <a:r>
              <a:rPr lang="en-US" dirty="0" smtClean="0"/>
              <a:t>Branch from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PC+4</a:t>
            </a:r>
            <a:r>
              <a:rPr lang="en-US" dirty="0" smtClean="0"/>
              <a:t> for hardware reasons; will be clear why later in the course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 Example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4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/>
              <a:t>MIPS Code: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Loop: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2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24" charset="0"/>
              </a:rPr>
              <a:t>beq</a:t>
            </a:r>
            <a:r>
              <a:rPr lang="en-US" b="1" dirty="0" smtClean="0">
                <a:solidFill>
                  <a:srgbClr val="FF0000"/>
                </a:solidFill>
                <a:latin typeface="Courier New" pitchFamily="24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urier New" pitchFamily="24" charset="0"/>
              </a:rPr>
              <a:t>$9,$0,</a:t>
            </a:r>
            <a:r>
              <a:rPr lang="en-US" b="1" dirty="0" smtClean="0">
                <a:solidFill>
                  <a:schemeClr val="accent6"/>
                </a:solidFill>
                <a:latin typeface="Courier New" pitchFamily="24" charset="0"/>
              </a:rPr>
              <a:t>End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/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</a:t>
            </a:r>
            <a:r>
              <a:rPr lang="en-US" dirty="0">
                <a:latin typeface="Courier New" pitchFamily="24" charset="0"/>
              </a:rPr>
              <a:t>$8,$8,$</a:t>
            </a:r>
            <a:r>
              <a:rPr lang="en-US" dirty="0" smtClean="0">
                <a:latin typeface="Courier New" pitchFamily="24" charset="0"/>
              </a:rPr>
              <a:t>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</a:t>
            </a:r>
            <a:r>
              <a:rPr lang="en-US" dirty="0">
                <a:latin typeface="Courier New" pitchFamily="24" charset="0"/>
              </a:rPr>
              <a:t>$9,$9,-</a:t>
            </a:r>
            <a:r>
              <a:rPr lang="en-US" dirty="0" smtClean="0">
                <a:latin typeface="Courier New" pitchFamily="24" charset="0"/>
              </a:rPr>
              <a:t>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j     </a:t>
            </a:r>
            <a:r>
              <a:rPr lang="en-US" dirty="0" smtClean="0">
                <a:solidFill>
                  <a:schemeClr val="accent6"/>
                </a:solidFill>
                <a:latin typeface="Courier New" pitchFamily="24" charset="0"/>
              </a:rPr>
              <a:t>Loop</a:t>
            </a:r>
            <a:r>
              <a:rPr lang="en-US" dirty="0" smtClean="0">
                <a:latin typeface="Courier New" pitchFamily="24" charset="0"/>
              </a:rPr>
              <a:t/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End</a:t>
            </a:r>
            <a:r>
              <a:rPr lang="en-US" dirty="0">
                <a:solidFill>
                  <a:schemeClr val="accent4"/>
                </a:solidFill>
                <a:latin typeface="Courier New" pitchFamily="24" charset="0"/>
              </a:rPr>
              <a:t>:</a:t>
            </a:r>
            <a:endParaRPr lang="en-US" dirty="0">
              <a:solidFill>
                <a:schemeClr val="accent4"/>
              </a:solidFill>
            </a:endParaRPr>
          </a:p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/>
              <a:t>I-Format fields:</a:t>
            </a:r>
            <a:endParaRPr lang="en-US" dirty="0"/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err="1" smtClean="0">
                <a:latin typeface="Courier New" pitchFamily="24" charset="0"/>
              </a:rPr>
              <a:t>opcode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4	(look </a:t>
            </a:r>
            <a:r>
              <a:rPr lang="en-US" dirty="0"/>
              <a:t>up </a:t>
            </a:r>
            <a:r>
              <a:rPr lang="en-US" dirty="0" smtClean="0"/>
              <a:t>on Green Sheet)</a:t>
            </a:r>
            <a:endParaRPr lang="en-US" dirty="0"/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err="1" smtClean="0">
                <a:latin typeface="Courier New" pitchFamily="24" charset="0"/>
              </a:rPr>
              <a:t>rs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9	(first </a:t>
            </a:r>
            <a:r>
              <a:rPr lang="en-US" dirty="0"/>
              <a:t>operand)</a:t>
            </a:r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err="1" smtClean="0">
                <a:latin typeface="Courier New" pitchFamily="24" charset="0"/>
              </a:rPr>
              <a:t>rt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	(second </a:t>
            </a:r>
            <a:r>
              <a:rPr lang="en-US" dirty="0"/>
              <a:t>operand)</a:t>
            </a:r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immediate</a:t>
            </a:r>
            <a:r>
              <a:rPr lang="en-US" b="1" dirty="0" smtClean="0"/>
              <a:t> </a:t>
            </a:r>
            <a:r>
              <a:rPr lang="en-US" dirty="0"/>
              <a:t>= ???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464629" y="1371600"/>
            <a:ext cx="3679371" cy="1164772"/>
            <a:chOff x="5464629" y="1371600"/>
            <a:chExt cx="3679371" cy="1164772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5464629" y="1621971"/>
              <a:ext cx="925285" cy="91440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355080" y="1371600"/>
              <a:ext cx="27889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Start counting from instruction AFTER the branch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519057" y="2623457"/>
            <a:ext cx="522511" cy="1294934"/>
            <a:chOff x="5519057" y="2623457"/>
            <a:chExt cx="522511" cy="1294934"/>
          </a:xfrm>
        </p:grpSpPr>
        <p:sp>
          <p:nvSpPr>
            <p:cNvPr id="14" name="Freeform 13"/>
            <p:cNvSpPr/>
            <p:nvPr/>
          </p:nvSpPr>
          <p:spPr>
            <a:xfrm>
              <a:off x="5519057" y="2623457"/>
              <a:ext cx="273957" cy="1023257"/>
            </a:xfrm>
            <a:custGeom>
              <a:avLst/>
              <a:gdLst>
                <a:gd name="connsiteX0" fmla="*/ 0 w 273957"/>
                <a:gd name="connsiteY0" fmla="*/ 0 h 1023257"/>
                <a:gd name="connsiteX1" fmla="*/ 228600 w 273957"/>
                <a:gd name="connsiteY1" fmla="*/ 195943 h 1023257"/>
                <a:gd name="connsiteX2" fmla="*/ 32657 w 273957"/>
                <a:gd name="connsiteY2" fmla="*/ 391886 h 1023257"/>
                <a:gd name="connsiteX3" fmla="*/ 228600 w 273957"/>
                <a:gd name="connsiteY3" fmla="*/ 555172 h 1023257"/>
                <a:gd name="connsiteX4" fmla="*/ 32657 w 273957"/>
                <a:gd name="connsiteY4" fmla="*/ 740229 h 1023257"/>
                <a:gd name="connsiteX5" fmla="*/ 272143 w 273957"/>
                <a:gd name="connsiteY5" fmla="*/ 914400 h 1023257"/>
                <a:gd name="connsiteX6" fmla="*/ 21772 w 273957"/>
                <a:gd name="connsiteY6" fmla="*/ 1023257 h 102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957" h="1023257">
                  <a:moveTo>
                    <a:pt x="0" y="0"/>
                  </a:moveTo>
                  <a:cubicBezTo>
                    <a:pt x="111578" y="65314"/>
                    <a:pt x="223157" y="130629"/>
                    <a:pt x="228600" y="195943"/>
                  </a:cubicBezTo>
                  <a:cubicBezTo>
                    <a:pt x="234043" y="261257"/>
                    <a:pt x="32657" y="332015"/>
                    <a:pt x="32657" y="391886"/>
                  </a:cubicBezTo>
                  <a:cubicBezTo>
                    <a:pt x="32657" y="451757"/>
                    <a:pt x="228600" y="497115"/>
                    <a:pt x="228600" y="555172"/>
                  </a:cubicBezTo>
                  <a:cubicBezTo>
                    <a:pt x="228600" y="613229"/>
                    <a:pt x="25400" y="680358"/>
                    <a:pt x="32657" y="740229"/>
                  </a:cubicBezTo>
                  <a:cubicBezTo>
                    <a:pt x="39914" y="800100"/>
                    <a:pt x="273957" y="867229"/>
                    <a:pt x="272143" y="914400"/>
                  </a:cubicBezTo>
                  <a:cubicBezTo>
                    <a:pt x="270329" y="961571"/>
                    <a:pt x="101600" y="996043"/>
                    <a:pt x="21772" y="1023257"/>
                  </a:cubicBezTo>
                </a:path>
              </a:pathLst>
            </a:cu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4997" y="2841173"/>
              <a:ext cx="32657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b="1" dirty="0" smtClean="0"/>
                <a:t>1</a:t>
              </a:r>
            </a:p>
            <a:p>
              <a:pPr>
                <a:spcBef>
                  <a:spcPts val="600"/>
                </a:spcBef>
              </a:pPr>
              <a:r>
                <a:rPr lang="en-US" b="1" dirty="0" smtClean="0"/>
                <a:t>2</a:t>
              </a:r>
            </a:p>
            <a:p>
              <a:pPr>
                <a:spcBef>
                  <a:spcPts val="600"/>
                </a:spcBef>
              </a:pPr>
              <a:r>
                <a:rPr lang="en-US" b="1" dirty="0" smtClean="0"/>
                <a:t>3</a:t>
              </a:r>
              <a:endParaRPr lang="en-US" b="1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337560" y="5715001"/>
            <a:ext cx="548640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3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 Example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6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/>
              <a:t>MIPS Code: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Loop: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2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24" charset="0"/>
              </a:rPr>
              <a:t>beq</a:t>
            </a:r>
            <a:r>
              <a:rPr lang="en-US" b="1" dirty="0" smtClean="0">
                <a:solidFill>
                  <a:srgbClr val="FF0000"/>
                </a:solidFill>
                <a:latin typeface="Courier New" pitchFamily="24" charset="0"/>
              </a:rPr>
              <a:t>   $9,$0,</a:t>
            </a:r>
            <a:r>
              <a:rPr lang="en-US" b="1" dirty="0" smtClean="0">
                <a:solidFill>
                  <a:schemeClr val="accent6"/>
                </a:solidFill>
                <a:latin typeface="Courier New" pitchFamily="24" charset="0"/>
              </a:rPr>
              <a:t>End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/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$8,$8,$10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$9,$9,-1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j     </a:t>
            </a:r>
            <a:r>
              <a:rPr lang="en-US" dirty="0" smtClean="0">
                <a:solidFill>
                  <a:schemeClr val="accent6"/>
                </a:solidFill>
                <a:latin typeface="Courier New" pitchFamily="24" charset="0"/>
              </a:rPr>
              <a:t>Loop</a:t>
            </a:r>
            <a:r>
              <a:rPr lang="en-US" dirty="0" smtClean="0">
                <a:latin typeface="Courier New" pitchFamily="24" charset="0"/>
              </a:rPr>
              <a:t/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End:</a:t>
            </a:r>
          </a:p>
          <a:p>
            <a:pPr lvl="1">
              <a:spcBef>
                <a:spcPts val="12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Field representation (decimal):</a:t>
            </a:r>
          </a:p>
          <a:p>
            <a:pPr lvl="1">
              <a:buNone/>
            </a:pPr>
            <a:endParaRPr lang="en-US" dirty="0" smtClean="0">
              <a:ea typeface="ＭＳ Ｐゴシック" pitchFamily="-65" charset="-128"/>
            </a:endParaRPr>
          </a:p>
          <a:p>
            <a:pPr lvl="1">
              <a:spcBef>
                <a:spcPts val="27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Field representation (binary):</a:t>
            </a:r>
          </a:p>
          <a:p>
            <a:pPr lvl="1">
              <a:spcBef>
                <a:spcPts val="24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 </a:t>
            </a:r>
          </a:p>
          <a:p>
            <a:pPr lvl="1">
              <a:spcBef>
                <a:spcPts val="2400"/>
              </a:spcBef>
              <a:buNone/>
            </a:pPr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93192" y="4206240"/>
            <a:ext cx="8349870" cy="822960"/>
            <a:chOff x="351069" y="2468880"/>
            <a:chExt cx="8349870" cy="822960"/>
          </a:xfrm>
        </p:grpSpPr>
        <p:grpSp>
          <p:nvGrpSpPr>
            <p:cNvPr id="42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3192" y="5303520"/>
            <a:ext cx="8349870" cy="822960"/>
            <a:chOff x="351069" y="2468880"/>
            <a:chExt cx="8349870" cy="822960"/>
          </a:xfrm>
        </p:grpSpPr>
        <p:grpSp>
          <p:nvGrpSpPr>
            <p:cNvPr id="50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000100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0000000000000011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Questions on PC-addressing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7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Does the value in branch immediate field change if we move the code?</a:t>
            </a:r>
          </a:p>
          <a:p>
            <a:pPr lvl="1"/>
            <a:r>
              <a:rPr lang="en-US" dirty="0" smtClean="0"/>
              <a:t>If moving individual lines of code, then yes</a:t>
            </a:r>
          </a:p>
          <a:p>
            <a:pPr lvl="1"/>
            <a:r>
              <a:rPr lang="en-US" dirty="0" smtClean="0"/>
              <a:t>If moving all of code, then no</a:t>
            </a:r>
          </a:p>
          <a:p>
            <a:r>
              <a:rPr lang="en-US" dirty="0" smtClean="0"/>
              <a:t>What do we do if destination is &gt; 2</a:t>
            </a:r>
            <a:r>
              <a:rPr lang="en-US" baseline="30000" dirty="0" smtClean="0"/>
              <a:t>15</a:t>
            </a:r>
            <a:r>
              <a:rPr lang="en-US" dirty="0" smtClean="0"/>
              <a:t> instructions away from branch?</a:t>
            </a:r>
          </a:p>
          <a:p>
            <a:pPr lvl="1"/>
            <a:r>
              <a:rPr lang="en-US" dirty="0" smtClean="0"/>
              <a:t>Other instructions save us</a:t>
            </a:r>
          </a:p>
          <a:p>
            <a:pPr lvl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$s0,$0,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$s0,$0,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next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instr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--&gt;      j   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next: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 next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instr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Get to Know Your Staff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Category:  </a:t>
            </a:r>
            <a:r>
              <a:rPr lang="en-US" b="1" dirty="0" smtClean="0"/>
              <a:t>Games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365" y="4076992"/>
            <a:ext cx="2184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04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674" y="5264442"/>
            <a:ext cx="24257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Great Idea #1: Levels </a:t>
            </a:r>
            <a:r>
              <a:rPr lang="en-US" dirty="0">
                <a:solidFill>
                  <a:schemeClr val="accent1"/>
                </a:solidFill>
              </a:rPr>
              <a:t>of </a:t>
            </a:r>
            <a:r>
              <a:rPr lang="en-US" dirty="0" smtClean="0">
                <a:solidFill>
                  <a:schemeClr val="accent1"/>
                </a:solidFill>
              </a:rPr>
              <a:t>Representation/Interpretation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6/27/2012</a:t>
            </a:r>
            <a:endParaRPr lang="en-US">
              <a:latin typeface="+mj-lt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2012 -- Lecture #7</a:t>
            </a:r>
            <a:endParaRPr lang="en-US" dirty="0">
              <a:latin typeface="+mj-lt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latin typeface="+mj-lt"/>
              </a:rPr>
              <a:pPr/>
              <a:t>4</a:t>
            </a:fld>
            <a:endParaRPr lang="en-US">
              <a:latin typeface="+mj-lt"/>
            </a:endParaRPr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95900" y="2197100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02870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Higher-Level Language</a:t>
            </a:r>
            <a:br>
              <a:rPr lang="en-US" sz="1800" b="1" dirty="0" smtClean="0">
                <a:solidFill>
                  <a:schemeClr val="tx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Program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(e.g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.  C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1028700" y="2393659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5"/>
                </a:solidFill>
                <a:latin typeface="+mj-lt"/>
              </a:rPr>
              <a:t>Assembly 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Language Program 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(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e.g.  MIPS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028700" y="3295840"/>
            <a:ext cx="2590800" cy="52219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4"/>
                </a:solidFill>
                <a:latin typeface="+mj-lt"/>
              </a:rPr>
              <a:t>Machine </a:t>
            </a:r>
            <a:r>
              <a:rPr lang="en-US" sz="1800" b="1" dirty="0" smtClean="0">
                <a:solidFill>
                  <a:schemeClr val="accent4"/>
                </a:solidFill>
                <a:latin typeface="+mj-lt"/>
              </a:rPr>
              <a:t>Language </a:t>
            </a:r>
            <a:r>
              <a:rPr lang="en-US" sz="1800" b="1" dirty="0">
                <a:solidFill>
                  <a:schemeClr val="accent4"/>
                </a:solidFill>
                <a:latin typeface="+mj-lt"/>
              </a:rPr>
              <a:t>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16640"/>
            <a:ext cx="40386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chemeClr val="accent6"/>
                </a:solidFill>
                <a:latin typeface="+mj-lt"/>
              </a:rPr>
              <a:t>Hardware Architecture 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Description</a:t>
            </a:r>
            <a:br>
              <a:rPr lang="en-US" sz="1800" b="1" dirty="0" smtClean="0">
                <a:solidFill>
                  <a:schemeClr val="accent6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e.g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.  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block diagrams)</a:t>
            </a:r>
            <a:r>
              <a:rPr lang="en-US" sz="1800" dirty="0">
                <a:solidFill>
                  <a:schemeClr val="accent6"/>
                </a:solidFill>
                <a:latin typeface="+mj-lt"/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327148" y="1984413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413000" y="2019680"/>
            <a:ext cx="1308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413000" y="2953586"/>
            <a:ext cx="1435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355723" y="3841940"/>
            <a:ext cx="0" cy="77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558800" y="4045520"/>
            <a:ext cx="16764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45034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40" tIns="25400" rIns="9144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temp =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v[k+1] = temp;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3427219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0101 1000 0000 1001 1100 0110 1010 1111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304800" y="3835780"/>
            <a:ext cx="40386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327148" y="292931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469900" y="5880478"/>
            <a:ext cx="37084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B050"/>
                </a:solidFill>
                <a:latin typeface="+mj-lt"/>
              </a:rPr>
              <a:t>Logic Circuit Description</a:t>
            </a:r>
            <a:br>
              <a:rPr lang="en-US" sz="1800" b="1" dirty="0">
                <a:solidFill>
                  <a:srgbClr val="00B050"/>
                </a:solidFill>
                <a:latin typeface="+mj-lt"/>
              </a:rPr>
            </a:br>
            <a:r>
              <a:rPr lang="en-US" sz="1800" b="1" dirty="0">
                <a:solidFill>
                  <a:srgbClr val="00B050"/>
                </a:solidFill>
                <a:latin typeface="+mj-lt"/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355723" y="5154988"/>
            <a:ext cx="0" cy="7254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254000" y="5267515"/>
            <a:ext cx="19812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Architecture Implementation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" y="2167128"/>
            <a:ext cx="8778240" cy="938719"/>
          </a:xfrm>
          <a:prstGeom prst="rect">
            <a:avLst/>
          </a:prstGeom>
          <a:noFill/>
          <a:ln w="38100" cap="rnd">
            <a:solidFill>
              <a:srgbClr val="FF0000"/>
            </a:solidFill>
          </a:ln>
        </p:spPr>
        <p:txBody>
          <a:bodyPr wrap="square" tIns="137160" rtlCol="0">
            <a:spAutoFit/>
          </a:bodyPr>
          <a:lstStyle/>
          <a:p>
            <a:pPr algn="r">
              <a:lnSpc>
                <a:spcPct val="50000"/>
              </a:lnSpc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__</a:t>
            </a:r>
          </a:p>
          <a:p>
            <a:pPr algn="r">
              <a:lnSpc>
                <a:spcPct val="500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are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__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r">
              <a:lnSpc>
                <a:spcPct val="500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here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._</a:t>
            </a:r>
          </a:p>
          <a:p>
            <a:r>
              <a:rPr lang="en-US" sz="1200" dirty="0" smtClean="0">
                <a:latin typeface="+mj-lt"/>
              </a:rPr>
              <a:t> 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5653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 0.140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Stored-Program Concept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R-Format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I-Format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Branching and PC-Relative Addressing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J-Format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Assembly Practice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Disassembly Practice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(1/4)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0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For branches, we assumed that we won’t want to branch too far, so we can specify a </a:t>
            </a:r>
            <a:r>
              <a:rPr lang="en-US" i="1" dirty="0" smtClean="0">
                <a:solidFill>
                  <a:srgbClr val="FF0000"/>
                </a:solidFill>
              </a:rPr>
              <a:t>change</a:t>
            </a:r>
            <a:r>
              <a:rPr lang="en-US" dirty="0" smtClean="0"/>
              <a:t> in the PC</a:t>
            </a:r>
          </a:p>
          <a:p>
            <a:r>
              <a:rPr lang="en-US" dirty="0" smtClean="0"/>
              <a:t>For general jumps (</a:t>
            </a:r>
            <a:r>
              <a:rPr lang="en-US" dirty="0" smtClean="0">
                <a:latin typeface="Courier New" pitchFamily="24" charset="0"/>
              </a:rPr>
              <a:t>j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 pitchFamily="24" charset="0"/>
              </a:rPr>
              <a:t>jal</a:t>
            </a:r>
            <a:r>
              <a:rPr lang="en-US" dirty="0" smtClean="0"/>
              <a:t>), we may jump to </a:t>
            </a:r>
            <a:r>
              <a:rPr lang="en-US" i="1" dirty="0" smtClean="0">
                <a:solidFill>
                  <a:srgbClr val="FF0000"/>
                </a:solidFill>
              </a:rPr>
              <a:t>anywhere</a:t>
            </a:r>
            <a:r>
              <a:rPr lang="en-US" dirty="0" smtClean="0"/>
              <a:t> in memory</a:t>
            </a:r>
          </a:p>
          <a:p>
            <a:pPr lvl="1"/>
            <a:r>
              <a:rPr lang="en-US" dirty="0" smtClean="0"/>
              <a:t>Ideally, we would specify a 32-bit memory address to jump to</a:t>
            </a:r>
          </a:p>
          <a:p>
            <a:pPr lvl="1"/>
            <a:r>
              <a:rPr lang="en-US" dirty="0" smtClean="0"/>
              <a:t>Unfortunately, we can’t fit both a 6-bit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/>
              <a:t> and a 32-bit address into a single 32-bit word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(2/4)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1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Autofit/>
          </a:bodyPr>
          <a:lstStyle/>
          <a:p>
            <a:r>
              <a:rPr lang="en-US" dirty="0" smtClean="0"/>
              <a:t>Define two “fields” of these bit widths:</a:t>
            </a:r>
          </a:p>
          <a:p>
            <a:pPr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As usual, each field has a name:</a:t>
            </a:r>
          </a:p>
          <a:p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b="1" dirty="0" smtClean="0"/>
              <a:t>Key Concepts:</a:t>
            </a:r>
          </a:p>
          <a:p>
            <a:pPr lvl="1"/>
            <a:r>
              <a:rPr lang="en-US" dirty="0" smtClean="0"/>
              <a:t>Keep </a:t>
            </a:r>
            <a:r>
              <a:rPr lang="en-US" sz="2600" dirty="0" err="1" smtClean="0">
                <a:latin typeface="Courier New"/>
                <a:cs typeface="Courier New"/>
              </a:rPr>
              <a:t>opcode</a:t>
            </a:r>
            <a:r>
              <a:rPr lang="en-US" b="1" dirty="0" smtClean="0"/>
              <a:t> </a:t>
            </a:r>
            <a:r>
              <a:rPr lang="en-US" dirty="0" smtClean="0"/>
              <a:t>field identical to R-Format and </a:t>
            </a:r>
            <a:br>
              <a:rPr lang="en-US" dirty="0" smtClean="0"/>
            </a:br>
            <a:r>
              <a:rPr lang="en-US" dirty="0" smtClean="0"/>
              <a:t>I-Format for consistency</a:t>
            </a:r>
          </a:p>
          <a:p>
            <a:pPr lvl="1"/>
            <a:r>
              <a:rPr lang="en-US" dirty="0" smtClean="0"/>
              <a:t>Collapse all other fields to make room for large target address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93192" y="1920240"/>
            <a:ext cx="8349870" cy="822960"/>
            <a:chOff x="351069" y="2468880"/>
            <a:chExt cx="8349870" cy="822960"/>
          </a:xfrm>
        </p:grpSpPr>
        <p:grpSp>
          <p:nvGrpSpPr>
            <p:cNvPr id="20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6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26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93192" y="3154680"/>
            <a:ext cx="8349870" cy="822960"/>
            <a:chOff x="351069" y="2468880"/>
            <a:chExt cx="8349870" cy="822960"/>
          </a:xfrm>
        </p:grpSpPr>
        <p:grpSp>
          <p:nvGrpSpPr>
            <p:cNvPr id="28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(3/4)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2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can specify 2</a:t>
            </a:r>
            <a:r>
              <a:rPr lang="en-US" baseline="30000" dirty="0" smtClean="0"/>
              <a:t>26</a:t>
            </a:r>
            <a:r>
              <a:rPr lang="en-US" dirty="0" smtClean="0"/>
              <a:t> addresses</a:t>
            </a:r>
          </a:p>
          <a:p>
            <a:pPr lvl="1"/>
            <a:r>
              <a:rPr lang="en-US" dirty="0" smtClean="0"/>
              <a:t>Still going to word-aligned instructions, so add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0b00</a:t>
            </a:r>
            <a:r>
              <a:rPr lang="en-US" dirty="0" smtClean="0"/>
              <a:t> as last two bits (multiply by 4)</a:t>
            </a:r>
          </a:p>
          <a:p>
            <a:pPr lvl="1"/>
            <a:r>
              <a:rPr lang="en-US" dirty="0" smtClean="0"/>
              <a:t>This brings us to 28 bits of a 32-bit address</a:t>
            </a:r>
          </a:p>
          <a:p>
            <a:r>
              <a:rPr lang="en-US" dirty="0" smtClean="0"/>
              <a:t>Take the 4 highest order bits from the PC</a:t>
            </a:r>
          </a:p>
          <a:p>
            <a:pPr lvl="1"/>
            <a:r>
              <a:rPr lang="en-US" dirty="0" smtClean="0"/>
              <a:t>Cannot reach </a:t>
            </a:r>
            <a:r>
              <a:rPr lang="en-US" i="1" dirty="0" smtClean="0"/>
              <a:t>everywhere</a:t>
            </a:r>
            <a:r>
              <a:rPr lang="en-US" dirty="0" smtClean="0"/>
              <a:t>, but adequate almost all of the time, since programs aren’t that long</a:t>
            </a:r>
          </a:p>
          <a:p>
            <a:pPr lvl="1"/>
            <a:r>
              <a:rPr lang="en-US" dirty="0" smtClean="0"/>
              <a:t>Only problematic if code straddles a 256MB boundary</a:t>
            </a:r>
          </a:p>
          <a:p>
            <a:r>
              <a:rPr lang="en-US" dirty="0" smtClean="0"/>
              <a:t>If necessary, use 2 jumps or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/>
              <a:t> (R-Format) instead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(4/4)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4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r>
              <a:rPr lang="en-US" dirty="0" smtClean="0"/>
              <a:t>Jump instruction: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n-US" dirty="0">
                <a:solidFill>
                  <a:srgbClr val="FF0000"/>
                </a:solidFill>
              </a:rPr>
              <a:t>PC = {</a:t>
            </a:r>
            <a:r>
              <a:rPr lang="en-US" dirty="0" smtClean="0">
                <a:solidFill>
                  <a:srgbClr val="FF0000"/>
                </a:solidFill>
              </a:rPr>
              <a:t> (PC+4)[</a:t>
            </a:r>
            <a:r>
              <a:rPr lang="en-US" dirty="0">
                <a:solidFill>
                  <a:srgbClr val="FF0000"/>
                </a:solidFill>
              </a:rPr>
              <a:t>31..28], target address, 00 }</a:t>
            </a:r>
          </a:p>
          <a:p>
            <a:r>
              <a:rPr lang="en-US" dirty="0" smtClean="0"/>
              <a:t>Notes: </a:t>
            </a:r>
          </a:p>
          <a:p>
            <a:pPr lvl="1"/>
            <a:r>
              <a:rPr lang="en-US" dirty="0" smtClean="0"/>
              <a:t>{ </a:t>
            </a:r>
            <a:r>
              <a:rPr lang="en-US" dirty="0"/>
              <a:t>, , } means </a:t>
            </a:r>
            <a:r>
              <a:rPr lang="en-US" dirty="0" smtClean="0"/>
              <a:t>concatenation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{ 4 bits , 26 bits , 2 bits } = 32 bit </a:t>
            </a:r>
            <a:r>
              <a:rPr lang="en-US" dirty="0" smtClean="0"/>
              <a:t>address</a:t>
            </a:r>
          </a:p>
          <a:p>
            <a:pPr lvl="2"/>
            <a:r>
              <a:rPr lang="en-US" dirty="0" smtClean="0"/>
              <a:t>Book uses || instead</a:t>
            </a:r>
            <a:endParaRPr lang="en-US" dirty="0"/>
          </a:p>
          <a:p>
            <a:pPr lvl="1"/>
            <a:r>
              <a:rPr lang="en-US" dirty="0" smtClean="0"/>
              <a:t>Array indexing:  [31..28] means highest 4 bits</a:t>
            </a:r>
          </a:p>
          <a:p>
            <a:pPr lvl="1"/>
            <a:r>
              <a:rPr lang="en-US" dirty="0" smtClean="0"/>
              <a:t>For hardware reasons, use PC+4 instead of PC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45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600"/>
            <a:ext cx="740664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When combining two C files into one executable, we can compile them independently and then merge them together.  </a:t>
            </a:r>
          </a:p>
          <a:p>
            <a:endParaRPr lang="en-US" sz="2800" dirty="0" smtClean="0">
              <a:ea typeface="Courier New" pitchFamily="24" charset="0"/>
              <a:cs typeface="Courier New" pitchFamily="24" charset="0"/>
            </a:endParaRPr>
          </a:p>
          <a:p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When merging two or more binaries: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Jump</a:t>
            </a:r>
            <a:r>
              <a:rPr lang="en-US" sz="2800" dirty="0" smtClean="0">
                <a:solidFill>
                  <a:srgbClr val="000000"/>
                </a:solidFill>
              </a:rPr>
              <a:t> instructions don’t require any changes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Branch</a:t>
            </a:r>
            <a:r>
              <a:rPr lang="en-US" sz="2800" dirty="0" smtClean="0">
                <a:solidFill>
                  <a:srgbClr val="000000"/>
                </a:solidFill>
              </a:rPr>
              <a:t> instructions don’t require any changes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914400" y="4297680"/>
            <a:ext cx="1645920" cy="2011680"/>
            <a:chOff x="1273629" y="4197096"/>
            <a:chExt cx="1645920" cy="2011680"/>
          </a:xfrm>
        </p:grpSpPr>
        <p:grpSp>
          <p:nvGrpSpPr>
            <p:cNvPr id="2" name="Group 17"/>
            <p:cNvGrpSpPr/>
            <p:nvPr/>
          </p:nvGrpSpPr>
          <p:grpSpPr>
            <a:xfrm>
              <a:off x="1273629" y="4197096"/>
              <a:ext cx="1645920" cy="2011680"/>
              <a:chOff x="7955280" y="3293581"/>
              <a:chExt cx="1645920" cy="2011680"/>
            </a:xfrm>
          </p:grpSpPr>
          <p:grpSp>
            <p:nvGrpSpPr>
              <p:cNvPr id="3" name="Group 10"/>
              <p:cNvGrpSpPr>
                <a:grpSpLocks/>
              </p:cNvGrpSpPr>
              <p:nvPr/>
            </p:nvGrpSpPr>
            <p:grpSpPr bwMode="auto">
              <a:xfrm>
                <a:off x="8046720" y="3657600"/>
                <a:ext cx="1469571" cy="523220"/>
                <a:chOff x="960651" y="1743728"/>
                <a:chExt cx="1469525" cy="392422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914371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F	</a:t>
                  </a:r>
                  <a:r>
                    <a:rPr lang="en-US" sz="2800" b="1" dirty="0" err="1" smtClean="0">
                      <a:solidFill>
                        <a:srgbClr val="FF8000"/>
                      </a:solidFill>
                    </a:rPr>
                    <a:t>F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960651" y="1809750"/>
                  <a:ext cx="41549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4" name="Group 2"/>
              <p:cNvGrpSpPr/>
              <p:nvPr/>
            </p:nvGrpSpPr>
            <p:grpSpPr>
              <a:xfrm>
                <a:off x="8046720" y="4023360"/>
                <a:ext cx="1469571" cy="523220"/>
                <a:chOff x="960438" y="3240088"/>
                <a:chExt cx="1469571" cy="523220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F	T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960438" y="3343275"/>
                  <a:ext cx="415925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5" name="Group 3"/>
              <p:cNvGrpSpPr/>
              <p:nvPr/>
            </p:nvGrpSpPr>
            <p:grpSpPr>
              <a:xfrm>
                <a:off x="8046720" y="4389120"/>
                <a:ext cx="1469571" cy="523220"/>
                <a:chOff x="960438" y="4154488"/>
                <a:chExt cx="1469571" cy="523220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T	F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960438" y="4257675"/>
                  <a:ext cx="415925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6" name="Group 4"/>
              <p:cNvGrpSpPr/>
              <p:nvPr/>
            </p:nvGrpSpPr>
            <p:grpSpPr>
              <a:xfrm>
                <a:off x="8046720" y="4757158"/>
                <a:ext cx="1469571" cy="523220"/>
                <a:chOff x="947738" y="5068888"/>
                <a:chExt cx="1469571" cy="523220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T	</a:t>
                  </a:r>
                  <a:r>
                    <a:rPr lang="en-US" sz="2800" b="1" dirty="0" err="1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T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947738" y="5156200"/>
                  <a:ext cx="415925" cy="3683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164592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914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/>
                <a:t>1	2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005840" y="5120640"/>
            <a:ext cx="1463040" cy="365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6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The Stored Program concept is very powerful</a:t>
            </a:r>
          </a:p>
          <a:p>
            <a:pPr lvl="1"/>
            <a:r>
              <a:rPr lang="en-US" dirty="0" smtClean="0"/>
              <a:t>Instructions can be treated and manipulated the same way as data in both hardware and software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MIPS Machine Language Instructions: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Branches use PC-relative addressing, </a:t>
            </a:r>
            <a:br>
              <a:rPr lang="en-US" dirty="0" smtClean="0"/>
            </a:br>
            <a:r>
              <a:rPr lang="en-US" dirty="0" smtClean="0"/>
              <a:t>Jumps use absolute addressing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74320" y="3730752"/>
            <a:ext cx="8449056" cy="492443"/>
            <a:chOff x="274320" y="2633472"/>
            <a:chExt cx="8449056" cy="492443"/>
          </a:xfrm>
        </p:grpSpPr>
        <p:grpSp>
          <p:nvGrpSpPr>
            <p:cNvPr id="7" name="Group 43"/>
            <p:cNvGrpSpPr/>
            <p:nvPr/>
          </p:nvGrpSpPr>
          <p:grpSpPr>
            <a:xfrm>
              <a:off x="822960" y="2651760"/>
              <a:ext cx="7900416" cy="457200"/>
              <a:chOff x="457200" y="4572000"/>
              <a:chExt cx="7900416" cy="4572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57200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876288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93852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17296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40740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64184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274320" y="2633472"/>
              <a:ext cx="54864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R:</a:t>
              </a:r>
              <a:endParaRPr lang="en-US" sz="3200" b="1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5760" y="4279392"/>
            <a:ext cx="8357616" cy="492443"/>
            <a:chOff x="365760" y="3182112"/>
            <a:chExt cx="8357616" cy="492443"/>
          </a:xfrm>
        </p:grpSpPr>
        <p:grpSp>
          <p:nvGrpSpPr>
            <p:cNvPr id="15" name="Group 50"/>
            <p:cNvGrpSpPr/>
            <p:nvPr/>
          </p:nvGrpSpPr>
          <p:grpSpPr>
            <a:xfrm>
              <a:off x="822960" y="3200400"/>
              <a:ext cx="7900416" cy="457200"/>
              <a:chOff x="621792" y="2834640"/>
              <a:chExt cx="7900416" cy="4572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365760" y="3182112"/>
              <a:ext cx="45720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I:</a:t>
              </a:r>
              <a:endParaRPr lang="en-US" sz="32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5760" y="4828032"/>
            <a:ext cx="8357616" cy="492443"/>
            <a:chOff x="365760" y="3730752"/>
            <a:chExt cx="8357616" cy="492443"/>
          </a:xfrm>
        </p:grpSpPr>
        <p:grpSp>
          <p:nvGrpSpPr>
            <p:cNvPr id="23" name="Group 50"/>
            <p:cNvGrpSpPr/>
            <p:nvPr/>
          </p:nvGrpSpPr>
          <p:grpSpPr>
            <a:xfrm>
              <a:off x="822960" y="3749040"/>
              <a:ext cx="7900416" cy="457200"/>
              <a:chOff x="621792" y="2834640"/>
              <a:chExt cx="7900416" cy="4572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65760" y="3730752"/>
              <a:ext cx="45720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J:</a:t>
              </a:r>
              <a:endParaRPr lang="en-US" sz="3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2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 are responsible for the material contained on the following slides</a:t>
            </a:r>
            <a:r>
              <a:rPr lang="en-US" dirty="0" smtClean="0"/>
              <a:t>, though we may not have enough time to get to them in lecture.</a:t>
            </a:r>
          </a:p>
          <a:p>
            <a:pPr marL="0" indent="0">
              <a:buNone/>
            </a:pPr>
            <a:r>
              <a:rPr lang="en-US" dirty="0" smtClean="0"/>
              <a:t>They have been prepared in a way that should be easily readable and the material will be touched upon in the following lecture.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BONUS SLIDES</a:t>
            </a:r>
            <a:endParaRPr lang="en-US" sz="10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7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Stored-Program Concept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R-Format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I-Format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Branching and PC-Relative Addressing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J-Format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Bonus:  Assembly Practice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Disassembly Practice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 </a:t>
            </a:r>
            <a:r>
              <a:rPr lang="en-US" dirty="0">
                <a:solidFill>
                  <a:schemeClr val="accent1"/>
                </a:solidFill>
              </a:rPr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Assembly is the process of converting assembly instructions into machine code</a:t>
            </a:r>
          </a:p>
          <a:p>
            <a:r>
              <a:rPr lang="en-US" dirty="0" smtClean="0"/>
              <a:t>On the following slides, there are 6-lines of assembly code, along with space for the machine code</a:t>
            </a:r>
          </a:p>
          <a:p>
            <a:r>
              <a:rPr lang="en-US" dirty="0" smtClean="0"/>
              <a:t>For each instruction,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Identify the instruction type (R/I/J)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Break the space into the proper fields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Write field values in decimal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Convert fields to binary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Write out the machine code in hex</a:t>
            </a:r>
          </a:p>
          <a:p>
            <a:r>
              <a:rPr lang="en-US" dirty="0" smtClean="0"/>
              <a:t>Use your Green Sheet; answers follow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9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Stored-Program Concept</a:t>
            </a:r>
          </a:p>
          <a:p>
            <a:r>
              <a:rPr lang="en-US" dirty="0" smtClean="0"/>
              <a:t>R-Format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I-Format</a:t>
            </a:r>
          </a:p>
          <a:p>
            <a:pPr lvl="1"/>
            <a:r>
              <a:rPr lang="en-US" dirty="0" smtClean="0"/>
              <a:t>Branching and PC-Relative Addressing</a:t>
            </a:r>
          </a:p>
          <a:p>
            <a:r>
              <a:rPr lang="en-US" dirty="0" smtClean="0"/>
              <a:t>J-Format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Assembly Practice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Disassembly Practice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Questions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475488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12080" y="914400"/>
            <a:ext cx="3749040" cy="58521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b="1" dirty="0" smtClean="0"/>
              <a:t>Material from past lectures:</a:t>
            </a:r>
          </a:p>
          <a:p>
            <a:r>
              <a:rPr lang="en-US" sz="2000" dirty="0" smtClean="0"/>
              <a:t>What type of C variable is probably stored in $s6?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err="1" smtClean="0">
                <a:solidFill>
                  <a:srgbClr val="FF0000"/>
                </a:solidFill>
              </a:rPr>
              <a:t>int</a:t>
            </a:r>
            <a:r>
              <a:rPr lang="en-US" sz="2000" dirty="0" smtClean="0">
                <a:solidFill>
                  <a:srgbClr val="FF0000"/>
                </a:solidFill>
              </a:rPr>
              <a:t> * (or any pointer)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Write an equivalent C loop using a</a:t>
            </a:r>
            <a:r>
              <a:rPr lang="en-US" sz="2000" dirty="0" smtClean="0">
                <a:sym typeface="Wingdings" pitchFamily="2" charset="2"/>
              </a:rPr>
              <a:t>$s3, b$s5, c$s6. Define variable types (assume they are initialized somewhere) and feel free to introduce other variables as you like.</a:t>
            </a:r>
          </a:p>
          <a:p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2000" dirty="0" err="1" smtClean="0">
                <a:solidFill>
                  <a:srgbClr val="FF0000"/>
                </a:solidFill>
                <a:sym typeface="Wingdings" pitchFamily="2" charset="2"/>
              </a:rPr>
              <a:t>int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sym typeface="Wingdings" pitchFamily="2" charset="2"/>
              </a:rPr>
              <a:t>a,b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,*c;</a:t>
            </a:r>
          </a:p>
          <a:p>
            <a:r>
              <a:rPr lang="en-US" sz="20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  /* values initialized */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   while(c[a] != b)  a++;</a:t>
            </a:r>
          </a:p>
          <a:p>
            <a:endParaRPr lang="en-US" sz="2000" dirty="0">
              <a:sym typeface="Wingdings" pitchFamily="2" charset="2"/>
            </a:endParaRPr>
          </a:p>
          <a:p>
            <a:r>
              <a:rPr lang="en-US" sz="2000" dirty="0" smtClean="0"/>
              <a:t>In English, what does this loop do?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Finds an entry in array c that matches b.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12080" y="914400"/>
            <a:ext cx="3749040" cy="55321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n-US" sz="2000" b="1" dirty="0" smtClean="0"/>
              <a:t>Material from past lectures:</a:t>
            </a:r>
          </a:p>
          <a:p>
            <a:r>
              <a:rPr lang="en-US" sz="2000" dirty="0" smtClean="0"/>
              <a:t>What type of C variable is probably stored in $s6?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Write an equivalent C loop using a</a:t>
            </a:r>
            <a:r>
              <a:rPr lang="en-US" sz="2000" dirty="0" smtClean="0">
                <a:sym typeface="Wingdings" pitchFamily="2" charset="2"/>
              </a:rPr>
              <a:t>$s3, b$s5, c$s6. Define variable types (assume they are initialized somewhere) and feel free to introduce other variables as you like.</a:t>
            </a:r>
          </a:p>
          <a:p>
            <a:endParaRPr lang="en-US" sz="2000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sz="2000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sz="2000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sz="2000" dirty="0">
              <a:sym typeface="Wingdings" pitchFamily="2" charset="2"/>
            </a:endParaRPr>
          </a:p>
          <a:p>
            <a:r>
              <a:rPr lang="en-US" sz="2000" dirty="0" smtClean="0"/>
              <a:t>In English, what does this loop do?</a:t>
            </a:r>
          </a:p>
        </p:txBody>
      </p:sp>
    </p:spTree>
    <p:extLst>
      <p:ext uri="{BB962C8B-B14F-4D97-AF65-F5344CB8AC3E}">
        <p14:creationId xmlns:p14="http://schemas.microsoft.com/office/powerpoint/2010/main" val="253296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 Practice Question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65760" y="1645920"/>
            <a:ext cx="8543541" cy="457200"/>
            <a:chOff x="179835" y="3685032"/>
            <a:chExt cx="8543541" cy="457200"/>
          </a:xfrm>
        </p:grpSpPr>
        <p:grpSp>
          <p:nvGrpSpPr>
            <p:cNvPr id="11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5760" y="2468880"/>
            <a:ext cx="8543541" cy="457200"/>
            <a:chOff x="179835" y="3685032"/>
            <a:chExt cx="8543541" cy="457200"/>
          </a:xfrm>
        </p:grpSpPr>
        <p:grpSp>
          <p:nvGrpSpPr>
            <p:cNvPr id="1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5760" y="3291840"/>
            <a:ext cx="8543541" cy="457200"/>
            <a:chOff x="179835" y="3685032"/>
            <a:chExt cx="8543541" cy="457200"/>
          </a:xfrm>
        </p:grpSpPr>
        <p:grpSp>
          <p:nvGrpSpPr>
            <p:cNvPr id="21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65760" y="4114800"/>
            <a:ext cx="8543541" cy="457200"/>
            <a:chOff x="179835" y="3685032"/>
            <a:chExt cx="8543541" cy="457200"/>
          </a:xfrm>
        </p:grpSpPr>
        <p:grpSp>
          <p:nvGrpSpPr>
            <p:cNvPr id="2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65760" y="4846320"/>
            <a:ext cx="8543541" cy="457200"/>
            <a:chOff x="179835" y="3685032"/>
            <a:chExt cx="8543541" cy="457200"/>
          </a:xfrm>
        </p:grpSpPr>
        <p:grpSp>
          <p:nvGrpSpPr>
            <p:cNvPr id="31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65760" y="5669280"/>
            <a:ext cx="8543541" cy="457200"/>
            <a:chOff x="179835" y="3685032"/>
            <a:chExt cx="8543541" cy="457200"/>
          </a:xfrm>
        </p:grpSpPr>
        <p:grpSp>
          <p:nvGrpSpPr>
            <p:cNvPr id="3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31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 </a:t>
            </a:r>
            <a:r>
              <a:rPr lang="en-US" dirty="0">
                <a:solidFill>
                  <a:schemeClr val="accent1"/>
                </a:solidFill>
              </a:rPr>
              <a:t>Practice Answer (1/4)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52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14225" y="5669280"/>
            <a:ext cx="8295076" cy="430887"/>
            <a:chOff x="428300" y="3685032"/>
            <a:chExt cx="8295076" cy="430887"/>
          </a:xfrm>
        </p:grpSpPr>
        <p:grpSp>
          <p:nvGrpSpPr>
            <p:cNvPr id="3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428300" y="3685032"/>
              <a:ext cx="394660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>
                  <a:solidFill>
                    <a:srgbClr val="FF0000"/>
                  </a:solidFill>
                </a:rPr>
                <a:t>J: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2473" y="1645920"/>
            <a:ext cx="8373783" cy="430887"/>
            <a:chOff x="532473" y="1645920"/>
            <a:chExt cx="8373783" cy="430887"/>
          </a:xfrm>
        </p:grpSpPr>
        <p:sp>
          <p:nvSpPr>
            <p:cNvPr id="12" name="TextBox 11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>
                  <a:solidFill>
                    <a:srgbClr val="FF0000"/>
                  </a:solidFill>
                </a:rPr>
                <a:t>R: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532473" y="2468880"/>
            <a:ext cx="8373783" cy="430887"/>
            <a:chOff x="532473" y="1645920"/>
            <a:chExt cx="8373783" cy="430887"/>
          </a:xfrm>
        </p:grpSpPr>
        <p:sp>
          <p:nvSpPr>
            <p:cNvPr id="45" name="TextBox 44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</a:rPr>
                <a:t>R</a:t>
              </a:r>
              <a:r>
                <a:rPr lang="en-US" sz="2800" dirty="0" smtClean="0">
                  <a:solidFill>
                    <a:srgbClr val="FF0000"/>
                  </a:solidFill>
                </a:rPr>
                <a:t>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638271" y="3291840"/>
            <a:ext cx="8267985" cy="430887"/>
            <a:chOff x="638271" y="1645920"/>
            <a:chExt cx="8267985" cy="430887"/>
          </a:xfrm>
        </p:grpSpPr>
        <p:sp>
          <p:nvSpPr>
            <p:cNvPr id="54" name="TextBox 53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en-US" sz="2800" dirty="0" smtClean="0">
                  <a:solidFill>
                    <a:srgbClr val="FF0000"/>
                  </a:solidFill>
                </a:rPr>
                <a:t>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638271" y="4114800"/>
            <a:ext cx="8267985" cy="430887"/>
            <a:chOff x="638271" y="1645920"/>
            <a:chExt cx="8267985" cy="430887"/>
          </a:xfrm>
        </p:grpSpPr>
        <p:sp>
          <p:nvSpPr>
            <p:cNvPr id="63" name="TextBox 62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en-US" sz="2800" dirty="0" smtClean="0">
                  <a:solidFill>
                    <a:srgbClr val="FF0000"/>
                  </a:solidFill>
                </a:rPr>
                <a:t>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638271" y="4846320"/>
            <a:ext cx="8267985" cy="430887"/>
            <a:chOff x="638271" y="1645920"/>
            <a:chExt cx="8267985" cy="430887"/>
          </a:xfrm>
        </p:grpSpPr>
        <p:sp>
          <p:nvSpPr>
            <p:cNvPr id="70" name="TextBox 69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en-US" sz="2800" dirty="0" smtClean="0">
                  <a:solidFill>
                    <a:srgbClr val="FF0000"/>
                  </a:solidFill>
                </a:rPr>
                <a:t>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64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 </a:t>
            </a:r>
            <a:r>
              <a:rPr lang="en-US" dirty="0">
                <a:solidFill>
                  <a:schemeClr val="accent1"/>
                </a:solidFill>
              </a:rPr>
              <a:t>Practice Answer </a:t>
            </a:r>
            <a:r>
              <a:rPr lang="en-US" dirty="0" smtClean="0">
                <a:solidFill>
                  <a:schemeClr val="accent1"/>
                </a:solidFill>
              </a:rPr>
              <a:t>(2/4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53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14225" y="5669280"/>
            <a:ext cx="8295076" cy="430887"/>
            <a:chOff x="428300" y="3685032"/>
            <a:chExt cx="8295076" cy="430887"/>
          </a:xfrm>
        </p:grpSpPr>
        <p:grpSp>
          <p:nvGrpSpPr>
            <p:cNvPr id="3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428300" y="3685032"/>
              <a:ext cx="394660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J:</a:t>
              </a:r>
              <a:endParaRPr lang="en-US" sz="28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2473" y="1645920"/>
            <a:ext cx="8373783" cy="430887"/>
            <a:chOff x="532473" y="1645920"/>
            <a:chExt cx="8373783" cy="430887"/>
          </a:xfrm>
        </p:grpSpPr>
        <p:sp>
          <p:nvSpPr>
            <p:cNvPr id="12" name="TextBox 11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R:</a:t>
              </a:r>
              <a:endParaRPr lang="en-US" sz="2800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19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532473" y="2468880"/>
            <a:ext cx="8373783" cy="430887"/>
            <a:chOff x="532473" y="1645920"/>
            <a:chExt cx="8373783" cy="430887"/>
          </a:xfrm>
        </p:grpSpPr>
        <p:sp>
          <p:nvSpPr>
            <p:cNvPr id="45" name="TextBox 44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R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22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33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638271" y="3291840"/>
            <a:ext cx="8267985" cy="430887"/>
            <a:chOff x="638271" y="1645920"/>
            <a:chExt cx="8267985" cy="430887"/>
          </a:xfrm>
        </p:grpSpPr>
        <p:sp>
          <p:nvSpPr>
            <p:cNvPr id="54" name="TextBox 53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35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638271" y="4114800"/>
            <a:ext cx="8267985" cy="430887"/>
            <a:chOff x="638271" y="1645920"/>
            <a:chExt cx="8267985" cy="430887"/>
          </a:xfrm>
        </p:grpSpPr>
        <p:sp>
          <p:nvSpPr>
            <p:cNvPr id="63" name="TextBox 62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638271" y="4846320"/>
            <a:ext cx="8267985" cy="430887"/>
            <a:chOff x="638271" y="1645920"/>
            <a:chExt cx="8267985" cy="430887"/>
          </a:xfrm>
        </p:grpSpPr>
        <p:sp>
          <p:nvSpPr>
            <p:cNvPr id="70" name="TextBox 69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19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19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5171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Assembly Practice Answer </a:t>
            </a:r>
            <a:r>
              <a:rPr lang="en-US" dirty="0" smtClean="0">
                <a:solidFill>
                  <a:schemeClr val="accent1"/>
                </a:solidFill>
              </a:rPr>
              <a:t>(3/4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54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14225" y="5669280"/>
            <a:ext cx="8295076" cy="430887"/>
            <a:chOff x="428300" y="3685032"/>
            <a:chExt cx="8295076" cy="430887"/>
          </a:xfrm>
        </p:grpSpPr>
        <p:grpSp>
          <p:nvGrpSpPr>
            <p:cNvPr id="3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000010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00 0000 0000 0000 0000 1100 1000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428300" y="3685032"/>
              <a:ext cx="394660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J:</a:t>
              </a:r>
              <a:endParaRPr lang="en-US" sz="28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2473" y="1645920"/>
            <a:ext cx="8373783" cy="430887"/>
            <a:chOff x="532473" y="1645920"/>
            <a:chExt cx="8373783" cy="430887"/>
          </a:xfrm>
        </p:grpSpPr>
        <p:sp>
          <p:nvSpPr>
            <p:cNvPr id="12" name="TextBox 11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R:</a:t>
              </a:r>
              <a:endParaRPr lang="en-US" sz="2800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10011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00010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532473" y="2468880"/>
            <a:ext cx="8373783" cy="430887"/>
            <a:chOff x="532473" y="1645920"/>
            <a:chExt cx="8373783" cy="430887"/>
          </a:xfrm>
        </p:grpSpPr>
        <p:sp>
          <p:nvSpPr>
            <p:cNvPr id="45" name="TextBox 44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R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10110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100001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638271" y="3291840"/>
            <a:ext cx="8267985" cy="430887"/>
            <a:chOff x="638271" y="1645920"/>
            <a:chExt cx="8267985" cy="430887"/>
          </a:xfrm>
        </p:grpSpPr>
        <p:sp>
          <p:nvSpPr>
            <p:cNvPr id="54" name="TextBox 53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100011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0000 0000 0000 0000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638271" y="4114800"/>
            <a:ext cx="8267985" cy="430887"/>
            <a:chOff x="638271" y="1645920"/>
            <a:chExt cx="8267985" cy="430887"/>
          </a:xfrm>
        </p:grpSpPr>
        <p:sp>
          <p:nvSpPr>
            <p:cNvPr id="63" name="TextBox 62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000100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10101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0000 0000 0000 0010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638271" y="4846320"/>
            <a:ext cx="8267985" cy="430887"/>
            <a:chOff x="638271" y="1645920"/>
            <a:chExt cx="8267985" cy="430887"/>
          </a:xfrm>
        </p:grpSpPr>
        <p:sp>
          <p:nvSpPr>
            <p:cNvPr id="70" name="TextBox 69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001000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10011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10011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0000 0000 0000 0001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068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Assembly Practice Answer </a:t>
            </a:r>
            <a:r>
              <a:rPr lang="en-US" dirty="0" smtClean="0">
                <a:solidFill>
                  <a:schemeClr val="accent1"/>
                </a:solidFill>
              </a:rPr>
              <a:t>(4/4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0x 0013 4880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0x 0136 4821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0x 8D28 0000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0x 1115 0002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0x 2273 0001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0x 0800 00C8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14225" y="5669280"/>
            <a:ext cx="394660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 smtClean="0"/>
              <a:t>J: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2473" y="1645920"/>
            <a:ext cx="476412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 smtClean="0"/>
              <a:t>R: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532473" y="2468880"/>
            <a:ext cx="476412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/>
              <a:t>R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638271" y="3291840"/>
            <a:ext cx="370614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/>
              <a:t>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638271" y="4114800"/>
            <a:ext cx="370614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/>
              <a:t>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70" name="TextBox 69"/>
          <p:cNvSpPr txBox="1"/>
          <p:nvPr/>
        </p:nvSpPr>
        <p:spPr>
          <a:xfrm>
            <a:off x="638271" y="4846320"/>
            <a:ext cx="370614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/>
              <a:t>I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634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Stored-Program Concept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R-Format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I-Format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Branching and PC-Relative Addressing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J-Format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Assembly Practice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Bonus:  Disassembly Practice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</a:t>
            </a:r>
            <a:r>
              <a:rPr lang="en-US" dirty="0">
                <a:solidFill>
                  <a:schemeClr val="accent1"/>
                </a:solidFill>
              </a:rPr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Disassembly is the opposite process of figuring out the instructions from the machine code</a:t>
            </a:r>
          </a:p>
          <a:p>
            <a:r>
              <a:rPr lang="en-US" dirty="0" smtClean="0"/>
              <a:t>On the following slides, there are 6-lines of machine code (hex numbers)</a:t>
            </a:r>
          </a:p>
          <a:p>
            <a:r>
              <a:rPr lang="en-US" dirty="0" smtClean="0"/>
              <a:t>Your task: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Convert to binary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/>
              <a:t> to determine format and fields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Write field values in decimal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Convert fields MIPS instructions (try adding labels)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Translate into C (be creative!)</a:t>
            </a:r>
          </a:p>
          <a:p>
            <a:r>
              <a:rPr lang="en-US" dirty="0" smtClean="0"/>
              <a:t>Use your Green Sheet; answers follow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Question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200"/>
            <a:ext cx="8412480" cy="45259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00001025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...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0005402A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11000003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00441020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20A5FFFF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08100001</a:t>
            </a: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7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(1/9)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200"/>
            <a:ext cx="8412480" cy="45259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00000000000000000001000000100101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...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000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00000000001010100000000101010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000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10001000000000000000000000011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000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00000010001000001000000100000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0010000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0101001011111111111111111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00001000000100000000000000000001</a:t>
            </a: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>
              <a:solidFill>
                <a:srgbClr val="FF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1) Converted to binary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Big Idea: Stored-Program Concept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97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Encode your instructions as binary data</a:t>
            </a:r>
          </a:p>
          <a:p>
            <a:pPr lvl="1"/>
            <a:r>
              <a:rPr lang="en-US" dirty="0" smtClean="0"/>
              <a:t>Therefore, entire programs can be stored in memory to be read or written just like data</a:t>
            </a:r>
          </a:p>
          <a:p>
            <a:r>
              <a:rPr lang="en-US" dirty="0" smtClean="0"/>
              <a:t>Simplifies SW/HW of computer systems</a:t>
            </a:r>
          </a:p>
          <a:p>
            <a:pPr lvl="1"/>
            <a:r>
              <a:rPr lang="en-US" dirty="0" smtClean="0"/>
              <a:t>Memory technology for data also used for programs</a:t>
            </a:r>
          </a:p>
          <a:p>
            <a:r>
              <a:rPr lang="en-US" dirty="0" smtClean="0"/>
              <a:t>Stored in memory, so both instructions and data words have addresses</a:t>
            </a:r>
          </a:p>
          <a:p>
            <a:pPr lvl="1"/>
            <a:r>
              <a:rPr lang="en-US" dirty="0" smtClean="0"/>
              <a:t>Use with jumps, branches, and loads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(2/9)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00000000000000000001000000100101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...	000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00000000001010100000000101010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000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10001000000000000000000000011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000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00000010001000001000000100000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0010000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0101001011111111111111111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00001000000100000000000000000001</a:t>
            </a: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2) Check </a:t>
            </a:r>
            <a:r>
              <a:rPr lang="en-US" sz="30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opcode</a:t>
            </a: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for format and fields...</a:t>
            </a:r>
            <a:endParaRPr lang="en-US" dirty="0" smtClean="0">
              <a:latin typeface="+mj-lt"/>
              <a:ea typeface="ＭＳ Ｐゴシック" pitchFamily="34" charset="-128"/>
            </a:endParaRPr>
          </a:p>
          <a:p>
            <a:pPr lvl="1">
              <a:tabLst>
                <a:tab pos="2286000" algn="l"/>
              </a:tabLst>
            </a:pPr>
            <a:r>
              <a:rPr lang="en-US" sz="2600" dirty="0" smtClean="0">
                <a:latin typeface="+mj-lt"/>
                <a:ea typeface="ＭＳ Ｐゴシック" pitchFamily="34" charset="-128"/>
              </a:rPr>
              <a:t>0 (R-Format), 2 </a:t>
            </a:r>
            <a:r>
              <a:rPr lang="en-US" sz="2600" dirty="0">
                <a:latin typeface="+mj-lt"/>
                <a:ea typeface="ＭＳ Ｐゴシック" pitchFamily="34" charset="-128"/>
              </a:rPr>
              <a:t>or 3 </a:t>
            </a:r>
            <a:r>
              <a:rPr lang="en-US" sz="2600" dirty="0" smtClean="0">
                <a:latin typeface="+mj-lt"/>
                <a:ea typeface="ＭＳ Ｐゴシック" pitchFamily="34" charset="-128"/>
              </a:rPr>
              <a:t>(J-Format), otherwise (I-Format)</a:t>
            </a:r>
            <a:endParaRPr lang="en-US" sz="26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31771" y="4256313"/>
            <a:ext cx="4767943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831336" y="3822192"/>
            <a:ext cx="4767943" cy="365760"/>
            <a:chOff x="3831336" y="3822192"/>
            <a:chExt cx="4767943" cy="365760"/>
          </a:xfrm>
        </p:grpSpPr>
        <p:sp>
          <p:nvSpPr>
            <p:cNvPr id="10" name="Rectangle 9"/>
            <p:cNvSpPr/>
            <p:nvPr/>
          </p:nvSpPr>
          <p:spPr>
            <a:xfrm>
              <a:off x="3831336" y="3822192"/>
              <a:ext cx="4767943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45736" y="3822192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31336" y="2953512"/>
            <a:ext cx="4767943" cy="365760"/>
            <a:chOff x="3831336" y="3822192"/>
            <a:chExt cx="4767943" cy="365760"/>
          </a:xfrm>
        </p:grpSpPr>
        <p:sp>
          <p:nvSpPr>
            <p:cNvPr id="15" name="Rectangle 14"/>
            <p:cNvSpPr/>
            <p:nvPr/>
          </p:nvSpPr>
          <p:spPr>
            <a:xfrm>
              <a:off x="3831336" y="3822192"/>
              <a:ext cx="4767943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45736" y="3822192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377440" y="2015837"/>
            <a:ext cx="36576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I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I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J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831336" y="2075688"/>
            <a:ext cx="4767943" cy="365760"/>
            <a:chOff x="3831336" y="2075688"/>
            <a:chExt cx="4767943" cy="365760"/>
          </a:xfrm>
        </p:grpSpPr>
        <p:sp>
          <p:nvSpPr>
            <p:cNvPr id="18" name="Rectangle 17"/>
            <p:cNvSpPr/>
            <p:nvPr/>
          </p:nvSpPr>
          <p:spPr>
            <a:xfrm>
              <a:off x="3831336" y="2075688"/>
              <a:ext cx="4767943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583680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31336" y="2514600"/>
            <a:ext cx="4767943" cy="365760"/>
            <a:chOff x="3831336" y="2075688"/>
            <a:chExt cx="4767943" cy="365760"/>
          </a:xfrm>
        </p:grpSpPr>
        <p:sp>
          <p:nvSpPr>
            <p:cNvPr id="26" name="Rectangle 25"/>
            <p:cNvSpPr/>
            <p:nvPr/>
          </p:nvSpPr>
          <p:spPr>
            <a:xfrm>
              <a:off x="3831336" y="2075688"/>
              <a:ext cx="4767943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583680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31336" y="3383280"/>
            <a:ext cx="4767943" cy="365760"/>
            <a:chOff x="3831336" y="2075688"/>
            <a:chExt cx="4767943" cy="365760"/>
          </a:xfrm>
        </p:grpSpPr>
        <p:sp>
          <p:nvSpPr>
            <p:cNvPr id="30" name="Rectangle 29"/>
            <p:cNvSpPr/>
            <p:nvPr/>
          </p:nvSpPr>
          <p:spPr>
            <a:xfrm>
              <a:off x="3831336" y="2075688"/>
              <a:ext cx="4767943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83680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2743200" y="2075687"/>
            <a:ext cx="1088136" cy="2551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(3/9)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...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3) Convert to decimal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Can leave target address in hex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31771" y="4256313"/>
            <a:ext cx="4767943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0x0100001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7440" y="2015837"/>
            <a:ext cx="36576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572"/>
              </a:spcBef>
            </a:pPr>
            <a:r>
              <a:rPr lang="en-US" sz="2400" b="1" dirty="0" smtClean="0"/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/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/>
              <a:t>I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/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/>
              <a:t>I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/>
              <a:t>J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2075687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43200" y="2514600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3200" y="2957430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43200" y="3381973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43200" y="3822192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43200" y="4261104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831336" y="2075688"/>
            <a:ext cx="4764024" cy="365760"/>
            <a:chOff x="3831336" y="2075688"/>
            <a:chExt cx="4764024" cy="365760"/>
          </a:xfrm>
        </p:grpSpPr>
        <p:sp>
          <p:nvSpPr>
            <p:cNvPr id="18" name="Rectangle 17"/>
            <p:cNvSpPr/>
            <p:nvPr/>
          </p:nvSpPr>
          <p:spPr>
            <a:xfrm>
              <a:off x="38313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5745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6601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488936" y="2075688"/>
              <a:ext cx="1106424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37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831336" y="2514600"/>
            <a:ext cx="4764024" cy="365760"/>
            <a:chOff x="3831336" y="2075688"/>
            <a:chExt cx="4764024" cy="365760"/>
          </a:xfrm>
        </p:grpSpPr>
        <p:sp>
          <p:nvSpPr>
            <p:cNvPr id="42" name="Rectangle 41"/>
            <p:cNvSpPr/>
            <p:nvPr/>
          </p:nvSpPr>
          <p:spPr>
            <a:xfrm>
              <a:off x="38313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5745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6601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488936" y="2075688"/>
              <a:ext cx="1106424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42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831336" y="3383280"/>
            <a:ext cx="4764024" cy="365760"/>
            <a:chOff x="3831336" y="2075688"/>
            <a:chExt cx="4764024" cy="365760"/>
          </a:xfrm>
        </p:grpSpPr>
        <p:sp>
          <p:nvSpPr>
            <p:cNvPr id="48" name="Rectangle 47"/>
            <p:cNvSpPr/>
            <p:nvPr/>
          </p:nvSpPr>
          <p:spPr>
            <a:xfrm>
              <a:off x="38313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5745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6601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488936" y="2075688"/>
              <a:ext cx="1106424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32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831336" y="2953512"/>
            <a:ext cx="4764024" cy="365760"/>
            <a:chOff x="3831336" y="2075688"/>
            <a:chExt cx="4764024" cy="365760"/>
          </a:xfrm>
        </p:grpSpPr>
        <p:sp>
          <p:nvSpPr>
            <p:cNvPr id="54" name="Rectangle 53"/>
            <p:cNvSpPr/>
            <p:nvPr/>
          </p:nvSpPr>
          <p:spPr>
            <a:xfrm>
              <a:off x="38313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60136" y="2075688"/>
              <a:ext cx="2935224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+3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831336" y="3822192"/>
            <a:ext cx="4764024" cy="365760"/>
            <a:chOff x="3831336" y="2075688"/>
            <a:chExt cx="4764024" cy="365760"/>
          </a:xfrm>
        </p:grpSpPr>
        <p:sp>
          <p:nvSpPr>
            <p:cNvPr id="60" name="Rectangle 59"/>
            <p:cNvSpPr/>
            <p:nvPr/>
          </p:nvSpPr>
          <p:spPr>
            <a:xfrm>
              <a:off x="38313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660136" y="2075688"/>
              <a:ext cx="2935224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-1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(4/9)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or   $2,$0,$0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0x00400004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slt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$8,$0,$5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0x00400008 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$8,$0,3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0x0040000C 	add  $2,$2,$4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0x00400010 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addi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$5,$5,-1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0x00400014 	j    0x0100001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0x00400018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4) Translate to MIPS instructions (write in </a:t>
            </a:r>
            <a:r>
              <a:rPr lang="en-US" dirty="0" err="1" smtClean="0">
                <a:latin typeface="+mj-lt"/>
                <a:ea typeface="ＭＳ Ｐゴシック" pitchFamily="34" charset="-128"/>
                <a:cs typeface="Courier New" pitchFamily="49" charset="0"/>
              </a:rPr>
              <a:t>addrs</a:t>
            </a: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(5/9)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or   $v0,$0,$0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0x00400004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slt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$t0,$0,$a1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0x00400008 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$t0,$0,3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0x0040000C 	add  $v0,$v0,$a0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0x00400010 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addi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$a1,$a1,-1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0x00400014 	j    0x0100001 #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addr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: 0x0400004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0x00400018</a:t>
            </a:r>
            <a:endParaRPr lang="en-US" sz="2400" dirty="0" smtClean="0"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4) Translate to MIPS instructions (write in </a:t>
            </a:r>
            <a:r>
              <a:rPr lang="en-US" dirty="0" err="1" smtClean="0">
                <a:latin typeface="+mj-lt"/>
                <a:ea typeface="ＭＳ Ｐゴシック" pitchFamily="34" charset="-128"/>
                <a:cs typeface="Courier New" pitchFamily="49" charset="0"/>
              </a:rPr>
              <a:t>addrs</a:t>
            </a: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) 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More readable with register names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(6/9)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      or   $v0,$0,$0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0x00400004	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Loop: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slt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$t0,$0,$a1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0x00400008 	     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Exit</a:t>
            </a:r>
            <a:endParaRPr lang="en-US" sz="2400" dirty="0" smtClean="0">
              <a:solidFill>
                <a:schemeClr val="accent6"/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0x0040000C 	      add  $v0,$v0,$a0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0x00400010 	     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addi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$a1,$a1,-1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0x00400014	      j    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Loop</a:t>
            </a:r>
            <a:endParaRPr lang="en-US" sz="2400" dirty="0" smtClean="0">
              <a:solidFill>
                <a:schemeClr val="accent6"/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0x00400018	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Exit:</a:t>
            </a: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4) Translate to MIPS instructions (write in </a:t>
            </a:r>
            <a:r>
              <a:rPr lang="en-US" dirty="0" err="1" smtClean="0">
                <a:latin typeface="+mj-lt"/>
                <a:ea typeface="ＭＳ Ｐゴシック" pitchFamily="34" charset="-128"/>
                <a:cs typeface="Courier New" pitchFamily="49" charset="0"/>
              </a:rPr>
              <a:t>addrs</a:t>
            </a: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) 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Introduce labels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(7/9)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or   $v0,$0,$0 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# initialize $v0 to 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Loop: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slt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$t0,$0,$a1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 $t0 = 0 if 0 &gt;= $a1</a:t>
            </a:r>
            <a:endParaRPr lang="en-US" sz="2400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Exit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 exit if $a1 &lt;= 0</a:t>
            </a:r>
            <a:endParaRPr lang="en-US" sz="2400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add  $v0,$v0,$a0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 $v0 += $a0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addi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$a1,$a1,-1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 decrement $a1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j    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Loop</a:t>
            </a:r>
            <a:endParaRPr lang="en-US" sz="2400" dirty="0" smtClean="0">
              <a:solidFill>
                <a:schemeClr val="accent6"/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Exit:</a:t>
            </a: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4) Translate to MIPS instructions (write in </a:t>
            </a:r>
            <a:r>
              <a:rPr lang="en-US" dirty="0" err="1" smtClean="0">
                <a:latin typeface="+mj-lt"/>
                <a:ea typeface="ＭＳ Ｐゴシック" pitchFamily="34" charset="-128"/>
                <a:cs typeface="Courier New" pitchFamily="49" charset="0"/>
              </a:rPr>
              <a:t>addrs</a:t>
            </a: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) 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What does it do?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(8/9)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/* 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$v0, b$a0, c$a1 */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 = 0;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while(c &gt; 0) {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a += b;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c--;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}</a:t>
            </a:r>
            <a:endParaRPr lang="en-US" sz="2400" dirty="0" smtClean="0">
              <a:solidFill>
                <a:schemeClr val="accent6"/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5) Translate into C code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Initial direct translation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(9/9)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/* naïve multiplication: returns m*n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*/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multiply(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p; /* product */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for(p = 0; n-- &gt; 0; p += m) 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return p;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}</a:t>
            </a:r>
            <a:endParaRPr lang="en-US" sz="2400" dirty="0" smtClean="0">
              <a:solidFill>
                <a:schemeClr val="accent6"/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5) Translate into C code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One of many possible ways to write this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Binary Compatibility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01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Programs are distributed in binary form</a:t>
            </a:r>
          </a:p>
          <a:p>
            <a:pPr lvl="1"/>
            <a:r>
              <a:rPr lang="en-US" sz="2400" dirty="0" smtClean="0"/>
              <a:t>Programs bound to specific instruction set</a:t>
            </a:r>
          </a:p>
          <a:p>
            <a:pPr lvl="1"/>
            <a:r>
              <a:rPr lang="en-US" sz="2400" dirty="0" smtClean="0"/>
              <a:t>i.e. different versions for </a:t>
            </a:r>
            <a:r>
              <a:rPr lang="en-US" sz="2400" dirty="0" smtClean="0">
                <a:solidFill>
                  <a:schemeClr val="accent2"/>
                </a:solidFill>
              </a:rPr>
              <a:t>(old) Mac</a:t>
            </a:r>
            <a:r>
              <a:rPr lang="en-US" sz="2400" dirty="0" smtClean="0"/>
              <a:t>s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vs. </a:t>
            </a:r>
            <a:r>
              <a:rPr lang="en-US" sz="2400" dirty="0" smtClean="0">
                <a:solidFill>
                  <a:schemeClr val="accent1"/>
                </a:solidFill>
              </a:rPr>
              <a:t>PC</a:t>
            </a:r>
            <a:r>
              <a:rPr lang="en-US" sz="2400" dirty="0" smtClean="0"/>
              <a:t>s</a:t>
            </a:r>
          </a:p>
          <a:p>
            <a:r>
              <a:rPr lang="en-US" sz="2800" dirty="0" smtClean="0"/>
              <a:t>New machines want to run old programs (“binaries”) as well as programs compiled to new instructions</a:t>
            </a:r>
          </a:p>
          <a:p>
            <a:r>
              <a:rPr lang="en-US" sz="2800" dirty="0" smtClean="0"/>
              <a:t>Leads to “backward compatible” instruction sets that evolve over time</a:t>
            </a:r>
          </a:p>
          <a:p>
            <a:pPr lvl="1"/>
            <a:r>
              <a:rPr lang="en-US" sz="2400" dirty="0" smtClean="0"/>
              <a:t>The selection of Intel 80x86 in 1981 for 1st IBM PC is major reason latest PCs still use 80x86 instruction set (Pentium 4); you could still run program from 1981 PC today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Instructions as Numbers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03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Currently all data we work with is in words </a:t>
            </a:r>
            <a:br>
              <a:rPr lang="en-US" dirty="0" smtClean="0"/>
            </a:br>
            <a:r>
              <a:rPr lang="en-US" dirty="0" smtClean="0"/>
              <a:t>(32-bit blocks)</a:t>
            </a:r>
          </a:p>
          <a:p>
            <a:pPr lvl="1"/>
            <a:r>
              <a:rPr lang="en-US" dirty="0" smtClean="0"/>
              <a:t>Each register is a word in length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/>
              <a:t> both access one word of memory</a:t>
            </a:r>
          </a:p>
          <a:p>
            <a:r>
              <a:rPr lang="en-US" dirty="0" smtClean="0"/>
              <a:t>So how do we represent instructions?</a:t>
            </a:r>
          </a:p>
          <a:p>
            <a:pPr lvl="1"/>
            <a:r>
              <a:rPr lang="en-US" dirty="0" smtClean="0"/>
              <a:t>Remember:  computer only understands 1s and 0s, so “</a:t>
            </a:r>
            <a:r>
              <a:rPr lang="en-US" dirty="0" smtClean="0">
                <a:latin typeface="Courier New"/>
                <a:cs typeface="Courier New"/>
              </a:rPr>
              <a:t>add $t0,$0,$0</a:t>
            </a:r>
            <a:r>
              <a:rPr lang="en-US" dirty="0" smtClean="0"/>
              <a:t>” is meaningless.</a:t>
            </a:r>
          </a:p>
          <a:p>
            <a:pPr lvl="1"/>
            <a:r>
              <a:rPr lang="en-US" dirty="0" smtClean="0"/>
              <a:t>MIPS wants simplicity:  since data is in words, </a:t>
            </a:r>
            <a:r>
              <a:rPr lang="en-US" dirty="0" smtClean="0">
                <a:solidFill>
                  <a:srgbClr val="FF0000"/>
                </a:solidFill>
              </a:rPr>
              <a:t>let instructions be in words</a:t>
            </a:r>
            <a:r>
              <a:rPr lang="en-US" dirty="0" smtClean="0"/>
              <a:t>, too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Instructions as Numbers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05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Divide the 32 bits of an instruction into “</a:t>
            </a:r>
            <a:r>
              <a:rPr lang="en-US" dirty="0" smtClean="0">
                <a:solidFill>
                  <a:srgbClr val="FF0000"/>
                </a:solidFill>
              </a:rPr>
              <a:t>fields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Each field tells the processor something about the instruction</a:t>
            </a:r>
          </a:p>
          <a:p>
            <a:pPr lvl="1"/>
            <a:r>
              <a:rPr lang="en-US" dirty="0" smtClean="0"/>
              <a:t>Could use different fields for every instruction, but regularity leads to simplicity</a:t>
            </a:r>
          </a:p>
          <a:p>
            <a:r>
              <a:rPr lang="en-US" dirty="0" smtClean="0"/>
              <a:t>Define 3 types of </a:t>
            </a:r>
            <a:r>
              <a:rPr lang="en-US" i="1" dirty="0" smtClean="0">
                <a:solidFill>
                  <a:srgbClr val="FF0000"/>
                </a:solidFill>
              </a:rPr>
              <a:t>instruction formats:</a:t>
            </a:r>
          </a:p>
          <a:p>
            <a:pPr lvl="1"/>
            <a:r>
              <a:rPr lang="en-US" dirty="0" smtClean="0"/>
              <a:t>R-Format</a:t>
            </a:r>
          </a:p>
          <a:p>
            <a:pPr lvl="1"/>
            <a:r>
              <a:rPr lang="en-US" dirty="0" smtClean="0"/>
              <a:t>I-Format</a:t>
            </a:r>
          </a:p>
          <a:p>
            <a:pPr lvl="1"/>
            <a:r>
              <a:rPr lang="en-US" dirty="0" smtClean="0"/>
              <a:t>J-Format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10582</TotalTime>
  <Words>3952</Words>
  <Application>Microsoft Office PowerPoint</Application>
  <PresentationFormat>On-screen Show (4:3)</PresentationFormat>
  <Paragraphs>1129</Paragraphs>
  <Slides>67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9" baseType="lpstr">
      <vt:lpstr>Office Theme</vt:lpstr>
      <vt:lpstr>Image</vt:lpstr>
      <vt:lpstr>PowerPoint Presentation</vt:lpstr>
      <vt:lpstr>Review of Last Lecture</vt:lpstr>
      <vt:lpstr>PowerPoint Presentation</vt:lpstr>
      <vt:lpstr>Great Idea #1: Levels of Representation/Interpretation</vt:lpstr>
      <vt:lpstr>Agenda</vt:lpstr>
      <vt:lpstr>Big Idea: Stored-Program Concept</vt:lpstr>
      <vt:lpstr>Binary Compatibility</vt:lpstr>
      <vt:lpstr>Instructions as Numbers (1/2)</vt:lpstr>
      <vt:lpstr>Instructions as Numbers (2/2)</vt:lpstr>
      <vt:lpstr>Instruction Formats</vt:lpstr>
      <vt:lpstr>Agenda</vt:lpstr>
      <vt:lpstr>R-Format Instructions (1/4)</vt:lpstr>
      <vt:lpstr>R-Format Instructions (2/4)</vt:lpstr>
      <vt:lpstr>R-Format Instructions (3/4)</vt:lpstr>
      <vt:lpstr>R-Format Instructions (4/4)</vt:lpstr>
      <vt:lpstr>R-Format Example (1/2)</vt:lpstr>
      <vt:lpstr>R-Format Example (2/2)</vt:lpstr>
      <vt:lpstr>NOP</vt:lpstr>
      <vt:lpstr>Agenda</vt:lpstr>
      <vt:lpstr>Administrivia</vt:lpstr>
      <vt:lpstr>Agenda</vt:lpstr>
      <vt:lpstr>I-Format Instructions (1/4)</vt:lpstr>
      <vt:lpstr>I-Format Instructions (2/4)</vt:lpstr>
      <vt:lpstr>I-Format Instructions (3/4)</vt:lpstr>
      <vt:lpstr>I-Format Instructions (4/4)</vt:lpstr>
      <vt:lpstr>I-Format Example (1/2)</vt:lpstr>
      <vt:lpstr>I-Format Example (2/2)</vt:lpstr>
      <vt:lpstr>PowerPoint Presentation</vt:lpstr>
      <vt:lpstr>Dealing With Large Immediates</vt:lpstr>
      <vt:lpstr>lui Example</vt:lpstr>
      <vt:lpstr>Branching Instructions</vt:lpstr>
      <vt:lpstr>Branching Instruction Usage</vt:lpstr>
      <vt:lpstr>PC-Relative Addressing</vt:lpstr>
      <vt:lpstr>Branching Reach</vt:lpstr>
      <vt:lpstr>Branch Calculation</vt:lpstr>
      <vt:lpstr>Branch Example (1/2)</vt:lpstr>
      <vt:lpstr>Branch Example (2/2)</vt:lpstr>
      <vt:lpstr>Questions on PC-addressing</vt:lpstr>
      <vt:lpstr>Get to Know Your Staff</vt:lpstr>
      <vt:lpstr>Agenda</vt:lpstr>
      <vt:lpstr>J-Format Instructions (1/4)</vt:lpstr>
      <vt:lpstr>J-Format Instructions (2/4)</vt:lpstr>
      <vt:lpstr>J-Format Instructions (3/4)</vt:lpstr>
      <vt:lpstr>J-Format Instructions (4/4)</vt:lpstr>
      <vt:lpstr>PowerPoint Presentation</vt:lpstr>
      <vt:lpstr>Summary</vt:lpstr>
      <vt:lpstr>PowerPoint Presentation</vt:lpstr>
      <vt:lpstr>Agenda</vt:lpstr>
      <vt:lpstr>Assembly Practice</vt:lpstr>
      <vt:lpstr>Code Questions</vt:lpstr>
      <vt:lpstr>Assembly Practice Question</vt:lpstr>
      <vt:lpstr>Assembly Practice Answer (1/4)</vt:lpstr>
      <vt:lpstr>Assembly Practice Answer (2/4)</vt:lpstr>
      <vt:lpstr>Assembly Practice Answer (3/4)</vt:lpstr>
      <vt:lpstr>Assembly Practice Answer (4/4)</vt:lpstr>
      <vt:lpstr>Agenda</vt:lpstr>
      <vt:lpstr>Disassembly Practice</vt:lpstr>
      <vt:lpstr>Disassembly Practice Question</vt:lpstr>
      <vt:lpstr>Disassembly Practice Answer (1/9)</vt:lpstr>
      <vt:lpstr>Disassembly Practice Answer (2/9)</vt:lpstr>
      <vt:lpstr>Disassembly Practice Answer (3/9)</vt:lpstr>
      <vt:lpstr>Disassembly Practice Answer (4/9)</vt:lpstr>
      <vt:lpstr>Disassembly Practice Answer (5/9)</vt:lpstr>
      <vt:lpstr>Disassembly Practice Answer (6/9)</vt:lpstr>
      <vt:lpstr>Disassembly Practice Answer (7/9)</vt:lpstr>
      <vt:lpstr>Disassembly Practice Answer (8/9)</vt:lpstr>
      <vt:lpstr>Disassembly Practice Answer (9/9)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JHsia</cp:lastModifiedBy>
  <cp:revision>299</cp:revision>
  <cp:lastPrinted>2011-02-09T00:41:42Z</cp:lastPrinted>
  <dcterms:created xsi:type="dcterms:W3CDTF">2011-02-08T16:52:31Z</dcterms:created>
  <dcterms:modified xsi:type="dcterms:W3CDTF">2012-07-23T19:51:18Z</dcterms:modified>
</cp:coreProperties>
</file>