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1"/>
  </p:sldMasterIdLst>
  <p:notesMasterIdLst>
    <p:notesMasterId r:id="rId60"/>
  </p:notesMasterIdLst>
  <p:handoutMasterIdLst>
    <p:handoutMasterId r:id="rId61"/>
  </p:handoutMasterIdLst>
  <p:sldIdLst>
    <p:sldId id="602" r:id="rId2"/>
    <p:sldId id="613" r:id="rId3"/>
    <p:sldId id="603" r:id="rId4"/>
    <p:sldId id="640" r:id="rId5"/>
    <p:sldId id="642" r:id="rId6"/>
    <p:sldId id="643" r:id="rId7"/>
    <p:sldId id="644" r:id="rId8"/>
    <p:sldId id="641" r:id="rId9"/>
    <p:sldId id="558" r:id="rId10"/>
    <p:sldId id="538" r:id="rId11"/>
    <p:sldId id="618" r:id="rId12"/>
    <p:sldId id="612" r:id="rId13"/>
    <p:sldId id="544" r:id="rId14"/>
    <p:sldId id="589" r:id="rId15"/>
    <p:sldId id="610" r:id="rId16"/>
    <p:sldId id="611" r:id="rId17"/>
    <p:sldId id="620" r:id="rId18"/>
    <p:sldId id="638" r:id="rId19"/>
    <p:sldId id="621" r:id="rId20"/>
    <p:sldId id="614" r:id="rId21"/>
    <p:sldId id="586" r:id="rId22"/>
    <p:sldId id="615" r:id="rId23"/>
    <p:sldId id="622" r:id="rId24"/>
    <p:sldId id="623" r:id="rId25"/>
    <p:sldId id="624" r:id="rId26"/>
    <p:sldId id="625" r:id="rId27"/>
    <p:sldId id="627" r:id="rId28"/>
    <p:sldId id="560" r:id="rId29"/>
    <p:sldId id="561" r:id="rId30"/>
    <p:sldId id="559" r:id="rId31"/>
    <p:sldId id="630" r:id="rId32"/>
    <p:sldId id="634" r:id="rId33"/>
    <p:sldId id="635" r:id="rId34"/>
    <p:sldId id="636" r:id="rId35"/>
    <p:sldId id="637" r:id="rId36"/>
    <p:sldId id="629" r:id="rId37"/>
    <p:sldId id="617" r:id="rId38"/>
    <p:sldId id="616" r:id="rId39"/>
    <p:sldId id="595" r:id="rId40"/>
    <p:sldId id="564" r:id="rId41"/>
    <p:sldId id="565" r:id="rId42"/>
    <p:sldId id="566" r:id="rId43"/>
    <p:sldId id="567" r:id="rId44"/>
    <p:sldId id="568" r:id="rId45"/>
    <p:sldId id="575" r:id="rId46"/>
    <p:sldId id="583" r:id="rId47"/>
    <p:sldId id="650" r:id="rId48"/>
    <p:sldId id="576" r:id="rId49"/>
    <p:sldId id="578" r:id="rId50"/>
    <p:sldId id="550" r:id="rId51"/>
    <p:sldId id="649" r:id="rId52"/>
    <p:sldId id="652" r:id="rId53"/>
    <p:sldId id="651" r:id="rId54"/>
    <p:sldId id="645" r:id="rId55"/>
    <p:sldId id="646" r:id="rId56"/>
    <p:sldId id="647" r:id="rId57"/>
    <p:sldId id="653" r:id="rId58"/>
    <p:sldId id="648" r:id="rId59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FFE860"/>
    <a:srgbClr val="FF66A0"/>
    <a:srgbClr val="408000"/>
    <a:srgbClr val="FF8000"/>
    <a:srgbClr val="C9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75" autoAdjust="0"/>
    <p:restoredTop sz="93314" autoAdjust="0"/>
  </p:normalViewPr>
  <p:slideViewPr>
    <p:cSldViewPr snapToGrid="0">
      <p:cViewPr varScale="1">
        <p:scale>
          <a:sx n="81" d="100"/>
          <a:sy n="81" d="100"/>
        </p:scale>
        <p:origin x="-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1116"/>
    </p:cViewPr>
  </p:sorterViewPr>
  <p:notesViewPr>
    <p:cSldViewPr snapToGrid="0" snapToObjects="1">
      <p:cViewPr varScale="1">
        <p:scale>
          <a:sx n="85" d="100"/>
          <a:sy n="85" d="100"/>
        </p:scale>
        <p:origin x="-3128" y="-120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8933265-5E23-BF49-B6BF-1934B9BC786E}" type="datetimeFigureOut">
              <a:rPr lang="en-US" smtClean="0"/>
              <a:pPr/>
              <a:t>7/17/2012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24D7F38-D411-9B47-AFF4-70C571B83B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951083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7AA1BC7-CCFC-484A-97F3-979F740C57F6}" type="datetimeFigureOut">
              <a:rPr lang="en-US" smtClean="0"/>
              <a:pPr/>
              <a:t>7/17/2012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F97FDFF-7B9F-7D4D-BFC0-AAD1F3D3D3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29234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50863" y="4559302"/>
            <a:ext cx="6303962" cy="4321175"/>
          </a:xfrm>
          <a:noFill/>
          <a:ln w="9525"/>
        </p:spPr>
        <p:txBody>
          <a:bodyPr lIns="95633" tIns="46978" rIns="95633" bIns="46978"/>
          <a:lstStyle/>
          <a:p>
            <a:endParaRPr lang="en-US"/>
          </a:p>
        </p:txBody>
      </p:sp>
      <p:sp>
        <p:nvSpPr>
          <p:cNvPr id="29699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74763" y="617538"/>
            <a:ext cx="4781550" cy="3586162"/>
          </a:xfr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 on black</a:t>
            </a:r>
            <a:r>
              <a:rPr lang="en-US" baseline="0" dirty="0" smtClean="0"/>
              <a:t> board</a:t>
            </a:r>
          </a:p>
          <a:p>
            <a:r>
              <a:rPr lang="en-US" dirty="0" smtClean="0"/>
              <a:t>From distribution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a(b</a:t>
            </a:r>
            <a:r>
              <a:rPr lang="en-US" baseline="0" dirty="0" smtClean="0"/>
              <a:t> +1) + </a:t>
            </a:r>
            <a:r>
              <a:rPr lang="en-US" baseline="0" dirty="0" err="1" smtClean="0"/>
              <a:t>c</a:t>
            </a:r>
            <a:endParaRPr lang="en-US" baseline="0" dirty="0" smtClean="0"/>
          </a:p>
          <a:p>
            <a:r>
              <a:rPr lang="en-US" baseline="0" dirty="0" err="1" smtClean="0"/>
              <a:t>Froms</a:t>
            </a:r>
            <a:r>
              <a:rPr lang="en-US" baseline="0" dirty="0" smtClean="0"/>
              <a:t> laws of 0s and 1s: b+1 = </a:t>
            </a:r>
            <a:r>
              <a:rPr lang="en-US" baseline="0" dirty="0" err="1" smtClean="0"/>
              <a:t>b</a:t>
            </a:r>
            <a:endParaRPr lang="en-US" baseline="0" dirty="0" smtClean="0"/>
          </a:p>
          <a:p>
            <a:r>
              <a:rPr lang="en-US" baseline="0" dirty="0" smtClean="0"/>
              <a:t>= </a:t>
            </a:r>
            <a:r>
              <a:rPr lang="en-US" baseline="0" dirty="0" err="1" smtClean="0"/>
              <a:t>ab</a:t>
            </a:r>
            <a:r>
              <a:rPr lang="en-US" baseline="0" dirty="0" smtClean="0"/>
              <a:t> + </a:t>
            </a:r>
            <a:r>
              <a:rPr lang="en-US" baseline="0" dirty="0" err="1" smtClean="0"/>
              <a:t>c</a:t>
            </a:r>
            <a:endParaRPr lang="en-US" baseline="0" dirty="0" smtClean="0"/>
          </a:p>
          <a:p>
            <a:r>
              <a:rPr lang="en-US" baseline="0" dirty="0" smtClean="0"/>
              <a:t>Truth Table</a:t>
            </a:r>
          </a:p>
          <a:p>
            <a:r>
              <a:rPr lang="en-US" baseline="0" dirty="0" smtClean="0"/>
              <a:t>a </a:t>
            </a:r>
            <a:r>
              <a:rPr lang="en-US" baseline="0" dirty="0" err="1" smtClean="0"/>
              <a:t>b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</a:t>
            </a:r>
            <a:endParaRPr lang="en-US" baseline="0" dirty="0" smtClean="0"/>
          </a:p>
          <a:p>
            <a:pPr defTabSz="483306">
              <a:defRPr/>
            </a:pPr>
            <a:r>
              <a:rPr lang="en-US" baseline="0" dirty="0" smtClean="0"/>
              <a:t>0 0 0 0</a:t>
            </a:r>
          </a:p>
          <a:p>
            <a:pPr defTabSz="483306">
              <a:defRPr/>
            </a:pPr>
            <a:r>
              <a:rPr lang="en-US" baseline="0" dirty="0" smtClean="0"/>
              <a:t>0 0 1 1</a:t>
            </a:r>
          </a:p>
          <a:p>
            <a:pPr defTabSz="483306">
              <a:defRPr/>
            </a:pPr>
            <a:r>
              <a:rPr lang="en-US" baseline="0" dirty="0" smtClean="0"/>
              <a:t>0 0 1 1</a:t>
            </a:r>
          </a:p>
          <a:p>
            <a:pPr defTabSz="483306">
              <a:defRPr/>
            </a:pPr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Also only has to go through 2 “stages” worth of gates as opposed to 4 previously.</a:t>
            </a:r>
          </a:p>
          <a:p>
            <a:r>
              <a:rPr lang="en-US" dirty="0" smtClean="0"/>
              <a:t>Longest</a:t>
            </a:r>
            <a:r>
              <a:rPr lang="en-US" baseline="0" dirty="0" smtClean="0"/>
              <a:t> path here is B </a:t>
            </a:r>
            <a:r>
              <a:rPr lang="en-US" baseline="0" dirty="0" smtClean="0">
                <a:sym typeface="Wingdings" pitchFamily="2" charset="2"/>
              </a:rPr>
              <a:t> NOT  AND  D.  Before one of the longest paths was B  NOT  AND  OR  AND  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293635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1244602" y="616744"/>
            <a:ext cx="4841239" cy="358711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5096" tIns="47547" rIns="95096" bIns="47547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7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550335" y="4563904"/>
            <a:ext cx="6304279" cy="4328876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1244602" y="616744"/>
            <a:ext cx="4841239" cy="358711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5096" tIns="47547" rIns="95096" bIns="47547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5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550335" y="4563904"/>
            <a:ext cx="6304279" cy="4328876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1244602" y="616744"/>
            <a:ext cx="4841239" cy="358711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5096" tIns="47547" rIns="95096" bIns="47547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3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550335" y="4563904"/>
            <a:ext cx="6304279" cy="4328876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1244602" y="616744"/>
            <a:ext cx="4841239" cy="358711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5096" tIns="47547" rIns="95096" bIns="47547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1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550335" y="4563904"/>
            <a:ext cx="6304279" cy="4328876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1244602" y="616744"/>
            <a:ext cx="4841239" cy="358711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5096" tIns="47547" rIns="95096" bIns="47547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19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550335" y="4563904"/>
            <a:ext cx="6304279" cy="4328876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Can see</a:t>
            </a:r>
            <a:r>
              <a:rPr lang="en-US" baseline="0" dirty="0" smtClean="0"/>
              <a:t> Wikipedia page for gate internals and other types of flip-flops.</a:t>
            </a:r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1244602" y="616744"/>
            <a:ext cx="4841239" cy="358711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5096" tIns="47547" rIns="95096" bIns="47547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7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550335" y="4563904"/>
            <a:ext cx="6304279" cy="4328876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/>
          <p:cNvSpPr txBox="1">
            <a:spLocks noChangeArrowheads="1"/>
          </p:cNvSpPr>
          <p:nvPr/>
        </p:nvSpPr>
        <p:spPr bwMode="auto">
          <a:xfrm>
            <a:off x="1244602" y="616744"/>
            <a:ext cx="4841239" cy="358711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5096" tIns="47547" rIns="95096" bIns="47547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5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550335" y="4563904"/>
            <a:ext cx="6304279" cy="4328876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"/>
          <p:cNvSpPr txBox="1">
            <a:spLocks noChangeArrowheads="1"/>
          </p:cNvSpPr>
          <p:nvPr/>
        </p:nvSpPr>
        <p:spPr bwMode="auto">
          <a:xfrm>
            <a:off x="1244602" y="616744"/>
            <a:ext cx="4841239" cy="358711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5096" tIns="47547" rIns="95096" bIns="47547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1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550335" y="4563904"/>
            <a:ext cx="6304279" cy="4328876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7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7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Choice of split is not essential (changes order of how you fill in values from the Truth</a:t>
            </a:r>
            <a:r>
              <a:rPr lang="en-US" baseline="0" dirty="0" smtClean="0"/>
              <a:t> Table).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43413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25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4763" y="617538"/>
            <a:ext cx="4779962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12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5" y="4559916"/>
            <a:ext cx="6303242" cy="432086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47" tIns="48323" rIns="96647" bIns="48323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45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4763" y="617538"/>
            <a:ext cx="4779962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14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5" y="4559916"/>
            <a:ext cx="6303242" cy="432086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47" tIns="48323" rIns="96647" bIns="48323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4275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aseline="0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7DDFC7-9B43-2649-94E0-7B41AD675C67}" type="slidenum">
              <a:rPr lang="en-US" smtClean="0">
                <a:solidFill>
                  <a:srgbClr val="000000"/>
                </a:solidFill>
              </a:rPr>
              <a:pPr/>
              <a:t>18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Choice between the two generally</a:t>
            </a:r>
            <a:r>
              <a:rPr lang="en-US" baseline="0" dirty="0" smtClean="0"/>
              <a:t> comes down to whether the output function has more 0’s or 1’s.  Choosing the conversion (</a:t>
            </a:r>
            <a:r>
              <a:rPr lang="en-US" baseline="0" dirty="0" err="1" smtClean="0"/>
              <a:t>SoP</a:t>
            </a:r>
            <a:r>
              <a:rPr lang="en-US" baseline="0" dirty="0" smtClean="0"/>
              <a:t>/</a:t>
            </a:r>
            <a:r>
              <a:rPr lang="en-US" baseline="0" dirty="0" err="1" smtClean="0"/>
              <a:t>PoS</a:t>
            </a:r>
            <a:r>
              <a:rPr lang="en-US" baseline="0" dirty="0" smtClean="0"/>
              <a:t>) with less items will result in a shorter expression!  </a:t>
            </a:r>
          </a:p>
          <a:p>
            <a:r>
              <a:rPr lang="en-US" baseline="0" dirty="0" smtClean="0"/>
              <a:t>(This example happens to be balanced:  2 0’s and 2 1’s)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8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29446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72075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60878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60501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0" y="6781800"/>
          <a:ext cx="9144000" cy="87313"/>
        </p:xfrm>
        <a:graphic>
          <a:graphicData uri="http://schemas.openxmlformats.org/presentationml/2006/ole">
            <p:oleObj spid="_x0000_s1029" name="Image" r:id="rId3" imgW="10057143" imgH="1269841" progId="">
              <p:embed/>
            </p:oleObj>
          </a:graphicData>
        </a:graphic>
      </p:graphicFrame>
      <p:pic>
        <p:nvPicPr>
          <p:cNvPr id="3" name="Picture 8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3400" y="0"/>
            <a:ext cx="990600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53400" y="831850"/>
            <a:ext cx="9906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CF6B1-C410-DE41-99C1-A52DCD7C20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92352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02488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49951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31110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7/18/2012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#18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7254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59170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53008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55691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26216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7/18/2012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Summer 2012 -- Lecture #18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56954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books.org/wiki/Practical_Electronics/Flip-flops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9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Karnaugh_map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3895725"/>
            <a:ext cx="9144000" cy="17526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b="1" dirty="0" smtClean="0">
                <a:solidFill>
                  <a:schemeClr val="tx1"/>
                </a:solidFill>
              </a:rPr>
              <a:t>Instructor:</a:t>
            </a:r>
            <a:r>
              <a:rPr lang="en-US" dirty="0" smtClean="0">
                <a:solidFill>
                  <a:schemeClr val="tx1"/>
                </a:solidFill>
              </a:rPr>
              <a:t>  Justin Hsia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latin typeface="+mj-lt"/>
              </a:rPr>
              <a:t>7/18/2012</a:t>
            </a:r>
            <a:endParaRPr lang="en-US" dirty="0">
              <a:latin typeface="+mj-lt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+mj-lt"/>
              </a:rPr>
              <a:t>Summer 2012 -- Lecture #18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>
                <a:latin typeface="+mj-lt"/>
              </a:rPr>
              <a:pPr/>
              <a:t>1</a:t>
            </a:fld>
            <a:endParaRPr lang="en-US" dirty="0">
              <a:latin typeface="+mj-l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558800"/>
            <a:ext cx="9144000" cy="44921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1"/>
                </a:solidFill>
              </a:rPr>
              <a:t>CS 61C: Great Ideas in 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Computer Architecture</a:t>
            </a:r>
            <a:r>
              <a:rPr lang="en-US" sz="3556" dirty="0" smtClean="0"/>
              <a:t/>
            </a:r>
            <a:br>
              <a:rPr lang="en-US" sz="3556" dirty="0" smtClean="0"/>
            </a:br>
            <a:endParaRPr lang="en-US" sz="3556" dirty="0" smtClean="0"/>
          </a:p>
          <a:p>
            <a:pPr>
              <a:spcBef>
                <a:spcPts val="3000"/>
              </a:spcBef>
            </a:pPr>
            <a:r>
              <a:rPr lang="en-US" i="1" dirty="0" smtClean="0"/>
              <a:t>Combinational and Sequential Logic,</a:t>
            </a:r>
          </a:p>
          <a:p>
            <a:pPr>
              <a:spcBef>
                <a:spcPts val="0"/>
              </a:spcBef>
            </a:pPr>
            <a:r>
              <a:rPr lang="en-US" i="1" dirty="0" smtClean="0"/>
              <a:t>Boolean Algebra</a:t>
            </a:r>
          </a:p>
        </p:txBody>
      </p:sp>
    </p:spTree>
    <p:extLst>
      <p:ext uri="{BB962C8B-B14F-4D97-AF65-F5344CB8AC3E}">
        <p14:creationId xmlns:p14="http://schemas.microsoft.com/office/powerpoint/2010/main" xmlns="" val="15207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1"/>
                </a:solidFill>
              </a:rPr>
              <a:t>Type of Circuits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i="1" dirty="0" smtClean="0">
                <a:solidFill>
                  <a:srgbClr val="000000"/>
                </a:solidFill>
                <a:ea typeface="+mn-ea"/>
                <a:cs typeface="+mn-cs"/>
              </a:rPr>
              <a:t>Synchronous Digital Systems </a:t>
            </a:r>
            <a:r>
              <a:rPr lang="en-US" dirty="0" smtClean="0">
                <a:solidFill>
                  <a:srgbClr val="000000"/>
                </a:solidFill>
                <a:ea typeface="+mn-ea"/>
                <a:cs typeface="+mn-cs"/>
              </a:rPr>
              <a:t>consist of two basic types of circuits: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ea typeface="+mn-ea"/>
              </a:rPr>
              <a:t>Combinational Logic (CL)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solidFill>
                  <a:srgbClr val="000000"/>
                </a:solidFill>
                <a:ea typeface="+mn-ea"/>
              </a:rPr>
              <a:t>Output is a function of the inputs only, not the history of its execution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solidFill>
                  <a:srgbClr val="000000"/>
                </a:solidFill>
                <a:ea typeface="+mn-ea"/>
              </a:rPr>
              <a:t>e.g. circuits to add A, B (</a:t>
            </a:r>
            <a:r>
              <a:rPr lang="en-US" dirty="0" err="1" smtClean="0">
                <a:solidFill>
                  <a:srgbClr val="000000"/>
                </a:solidFill>
                <a:ea typeface="+mn-ea"/>
              </a:rPr>
              <a:t>ALUs</a:t>
            </a:r>
            <a:r>
              <a:rPr lang="en-US" dirty="0" smtClean="0">
                <a:solidFill>
                  <a:srgbClr val="000000"/>
                </a:solidFill>
                <a:ea typeface="+mn-ea"/>
              </a:rPr>
              <a:t>)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ea typeface="+mn-ea"/>
              </a:rPr>
              <a:t>Sequential Logic (SL)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ea typeface="+mn-ea"/>
              </a:rPr>
              <a:t>Circuits that “remember” or store information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a</a:t>
            </a:r>
            <a:r>
              <a:rPr lang="en-US" dirty="0" smtClean="0">
                <a:solidFill>
                  <a:srgbClr val="000000"/>
                </a:solidFill>
                <a:ea typeface="+mn-ea"/>
              </a:rPr>
              <a:t>.k.a. “State Elements”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e</a:t>
            </a:r>
            <a:r>
              <a:rPr lang="en-US" dirty="0" smtClean="0">
                <a:solidFill>
                  <a:srgbClr val="000000"/>
                </a:solidFill>
                <a:ea typeface="+mn-ea"/>
              </a:rPr>
              <a:t>.g. memory and registers (Registers)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7/18/2012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Summer 2012 -- Lecture #18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68D7DF-525F-7D46-885E-65CB5685D7BE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" y="2552700"/>
            <a:ext cx="8229600" cy="1600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Representations of 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Combinational Logic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Circuit Diagram</a:t>
            </a:r>
          </a:p>
          <a:p>
            <a:pPr lvl="1"/>
            <a:r>
              <a:rPr lang="en-US" dirty="0" smtClean="0"/>
              <a:t>Transistors and wires	(</a:t>
            </a:r>
            <a:r>
              <a:rPr lang="en-US" dirty="0" err="1" smtClean="0"/>
              <a:t>Lec</a:t>
            </a:r>
            <a:r>
              <a:rPr lang="en-US" dirty="0" smtClean="0"/>
              <a:t> 17)</a:t>
            </a:r>
          </a:p>
          <a:p>
            <a:pPr lvl="1"/>
            <a:r>
              <a:rPr lang="en-US" dirty="0" smtClean="0"/>
              <a:t>Logic Gates			(</a:t>
            </a:r>
            <a:r>
              <a:rPr lang="en-US" dirty="0" err="1" smtClean="0"/>
              <a:t>Lec</a:t>
            </a:r>
            <a:r>
              <a:rPr lang="en-US" dirty="0" smtClean="0"/>
              <a:t> 18)</a:t>
            </a:r>
          </a:p>
          <a:p>
            <a:r>
              <a:rPr lang="en-US" dirty="0" smtClean="0"/>
              <a:t>Truth Table			(</a:t>
            </a:r>
            <a:r>
              <a:rPr lang="en-US" dirty="0" err="1" smtClean="0"/>
              <a:t>Lec</a:t>
            </a:r>
            <a:r>
              <a:rPr lang="en-US" dirty="0" smtClean="0"/>
              <a:t> 18)</a:t>
            </a:r>
          </a:p>
          <a:p>
            <a:r>
              <a:rPr lang="en-US" dirty="0" smtClean="0"/>
              <a:t>Boolean Expression		(</a:t>
            </a:r>
            <a:r>
              <a:rPr lang="en-US" dirty="0" err="1" smtClean="0"/>
              <a:t>Lec</a:t>
            </a:r>
            <a:r>
              <a:rPr lang="en-US" dirty="0" smtClean="0"/>
              <a:t> 18)</a:t>
            </a:r>
          </a:p>
          <a:p>
            <a:pPr>
              <a:spcBef>
                <a:spcPts val="2400"/>
              </a:spcBef>
            </a:pPr>
            <a:r>
              <a:rPr lang="en-US" i="1" dirty="0" smtClean="0"/>
              <a:t>All are equivalent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6400800" y="2743200"/>
            <a:ext cx="2159018" cy="1645920"/>
            <a:chOff x="6400800" y="2743200"/>
            <a:chExt cx="2159018" cy="1645920"/>
          </a:xfrm>
        </p:grpSpPr>
        <p:sp>
          <p:nvSpPr>
            <p:cNvPr id="7" name="Right Brace 6"/>
            <p:cNvSpPr/>
            <p:nvPr/>
          </p:nvSpPr>
          <p:spPr>
            <a:xfrm>
              <a:off x="6400800" y="2743200"/>
              <a:ext cx="365760" cy="1645920"/>
            </a:xfrm>
            <a:prstGeom prst="rightBrac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748040" y="3291840"/>
              <a:ext cx="18117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Right Now!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Truth Tables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/>
          <a:lstStyle/>
          <a:p>
            <a:r>
              <a:rPr lang="en-US" dirty="0" smtClean="0"/>
              <a:t>Table that relates the inputs to a CL circuit to its output</a:t>
            </a:r>
          </a:p>
          <a:p>
            <a:pPr lvl="1"/>
            <a:r>
              <a:rPr lang="en-US" dirty="0" smtClean="0"/>
              <a:t>Output </a:t>
            </a:r>
            <a:r>
              <a:rPr lang="en-US" i="1" dirty="0" smtClean="0"/>
              <a:t>only</a:t>
            </a:r>
            <a:r>
              <a:rPr lang="en-US" dirty="0" smtClean="0"/>
              <a:t> depends on current inputs</a:t>
            </a:r>
          </a:p>
          <a:p>
            <a:pPr lvl="1"/>
            <a:r>
              <a:rPr lang="en-US" dirty="0" smtClean="0"/>
              <a:t>Use abstraction of 0/1 instead of source/ground</a:t>
            </a:r>
          </a:p>
          <a:p>
            <a:pPr lvl="1"/>
            <a:r>
              <a:rPr lang="en-US" dirty="0" smtClean="0"/>
              <a:t>Shows output for </a:t>
            </a:r>
            <a:r>
              <a:rPr lang="en-US" i="1" dirty="0" smtClean="0"/>
              <a:t>every</a:t>
            </a:r>
            <a:r>
              <a:rPr lang="en-US" dirty="0" smtClean="0"/>
              <a:t> possible combination of inputs</a:t>
            </a:r>
          </a:p>
          <a:p>
            <a:r>
              <a:rPr lang="en-US" dirty="0" smtClean="0"/>
              <a:t>How big?</a:t>
            </a:r>
          </a:p>
          <a:p>
            <a:pPr lvl="1"/>
            <a:r>
              <a:rPr lang="en-US" dirty="0" smtClean="0"/>
              <a:t>0 or 1 for each of N inputs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30814" y="5208609"/>
            <a:ext cx="18879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, so </a:t>
            </a:r>
            <a:r>
              <a:rPr lang="en-US" sz="2800" dirty="0" smtClean="0">
                <a:solidFill>
                  <a:srgbClr val="FF0000"/>
                </a:solidFill>
              </a:rPr>
              <a:t>2</a:t>
            </a:r>
            <a:r>
              <a:rPr lang="en-US" sz="2800" baseline="30000" dirty="0" smtClean="0">
                <a:solidFill>
                  <a:srgbClr val="FF0000"/>
                </a:solidFill>
              </a:rPr>
              <a:t>N</a:t>
            </a:r>
            <a:r>
              <a:rPr lang="en-US" sz="2800" dirty="0" smtClean="0">
                <a:solidFill>
                  <a:srgbClr val="FF0000"/>
                </a:solidFill>
              </a:rPr>
              <a:t> rows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148138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CL: General Form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7/18/2012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Summer 2012 -- Lecture #18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3DE936-3E13-6145-AC22-4683092FF07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46086" name="Picture 4"/>
          <p:cNvPicPr>
            <a:picLocks noChangeAspect="1" noChangeArrowheads="1"/>
          </p:cNvPicPr>
          <p:nvPr/>
        </p:nvPicPr>
        <p:blipFill>
          <a:blip r:embed="rId2"/>
          <a:srcRect l="2541"/>
          <a:stretch>
            <a:fillRect/>
          </a:stretch>
        </p:blipFill>
        <p:spPr bwMode="auto">
          <a:xfrm>
            <a:off x="5795963" y="525463"/>
            <a:ext cx="3170237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" name="Group 26"/>
          <p:cNvGrpSpPr/>
          <p:nvPr/>
        </p:nvGrpSpPr>
        <p:grpSpPr>
          <a:xfrm>
            <a:off x="812800" y="1645920"/>
            <a:ext cx="4351338" cy="2641600"/>
            <a:chOff x="812800" y="1930400"/>
            <a:chExt cx="4351338" cy="2641600"/>
          </a:xfrm>
        </p:grpSpPr>
        <p:sp>
          <p:nvSpPr>
            <p:cNvPr id="9" name="Rectangle 8"/>
            <p:cNvSpPr/>
            <p:nvPr/>
          </p:nvSpPr>
          <p:spPr>
            <a:xfrm>
              <a:off x="1709738" y="1963738"/>
              <a:ext cx="2540000" cy="260826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000" dirty="0">
                  <a:solidFill>
                    <a:schemeClr val="tx1"/>
                  </a:solidFill>
                </a:rPr>
                <a:t>F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4267200" y="3302000"/>
              <a:ext cx="896938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830263" y="2438400"/>
              <a:ext cx="896937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812800" y="2979738"/>
              <a:ext cx="896938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830263" y="3573463"/>
              <a:ext cx="896937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812800" y="4114800"/>
              <a:ext cx="896938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4706938" y="2811463"/>
              <a:ext cx="365125" cy="5222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dirty="0">
                  <a:latin typeface="+mn-lt"/>
                </a:rPr>
                <a:t>Y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30263" y="1930400"/>
              <a:ext cx="392112" cy="5238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dirty="0">
                  <a:latin typeface="+mn-lt"/>
                </a:rPr>
                <a:t>A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30263" y="2455863"/>
              <a:ext cx="392112" cy="5222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dirty="0">
                  <a:latin typeface="+mn-lt"/>
                </a:rPr>
                <a:t>B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30263" y="3030538"/>
              <a:ext cx="376237" cy="5238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dirty="0">
                  <a:latin typeface="+mn-lt"/>
                </a:rPr>
                <a:t>C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30263" y="3556000"/>
              <a:ext cx="404812" cy="5238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dirty="0">
                  <a:latin typeface="+mn-lt"/>
                </a:rPr>
                <a:t>D</a:t>
              </a:r>
            </a:p>
          </p:txBody>
        </p:sp>
      </p:grpSp>
      <p:sp>
        <p:nvSpPr>
          <p:cNvPr id="46098" name="TextBox 24"/>
          <p:cNvSpPr txBox="1">
            <a:spLocks noChangeArrowheads="1"/>
          </p:cNvSpPr>
          <p:nvPr/>
        </p:nvSpPr>
        <p:spPr bwMode="auto">
          <a:xfrm>
            <a:off x="5875338" y="3217863"/>
            <a:ext cx="312737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Times" charset="0"/>
                <a:ea typeface="Times" charset="0"/>
                <a:cs typeface="Times" charset="0"/>
              </a:rPr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7200" y="4389120"/>
            <a:ext cx="502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If N inputs, how many distinct functions F do we have?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7200" y="5394960"/>
            <a:ext cx="5257800" cy="1097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Function maps each row to 0 or 1, so </a:t>
            </a:r>
            <a:r>
              <a:rPr lang="en-US" sz="2800" dirty="0" smtClean="0">
                <a:solidFill>
                  <a:srgbClr val="FF0000"/>
                </a:solidFill>
              </a:rPr>
              <a:t>2^(2</a:t>
            </a:r>
            <a:r>
              <a:rPr lang="en-US" sz="2800" baseline="30000" dirty="0" smtClean="0">
                <a:solidFill>
                  <a:srgbClr val="FF0000"/>
                </a:solidFill>
              </a:rPr>
              <a:t>N</a:t>
            </a:r>
            <a:r>
              <a:rPr lang="en-US" sz="2800" dirty="0" smtClean="0">
                <a:solidFill>
                  <a:srgbClr val="FF0000"/>
                </a:solidFill>
              </a:rPr>
              <a:t>) possible functions</a:t>
            </a:r>
            <a:endParaRPr lang="en-US" sz="28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CL: Multiple Outputs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7/18/2012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Summer 2012 -- Lecture #18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3DE936-3E13-6145-AC22-4683092FF07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57200" y="4572000"/>
            <a:ext cx="822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  For 3 outputs, just three separate functions: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    </a:t>
            </a:r>
            <a:r>
              <a:rPr lang="en-US" sz="3200" dirty="0" smtClean="0"/>
              <a:t>X(A,B,C,D</a:t>
            </a:r>
            <a:r>
              <a:rPr lang="en-US" sz="3200" dirty="0" smtClean="0"/>
              <a:t>), Y(A,B,C,D), and Z(A,B,C,D</a:t>
            </a:r>
            <a:r>
              <a:rPr lang="en-US" sz="3200" dirty="0" smtClean="0"/>
              <a:t>)</a:t>
            </a:r>
          </a:p>
          <a:p>
            <a:pPr lvl="1">
              <a:buFont typeface="Calibri" pitchFamily="34" charset="0"/>
              <a:buChar char="–"/>
            </a:pPr>
            <a:r>
              <a:rPr lang="en-US" sz="2800" dirty="0" smtClean="0"/>
              <a:t> Can show functions in separate columns without </a:t>
            </a:r>
            <a:br>
              <a:rPr lang="en-US" sz="2800" dirty="0" smtClean="0"/>
            </a:br>
            <a:r>
              <a:rPr lang="en-US" sz="2800" dirty="0" smtClean="0"/>
              <a:t>   adding any rows!</a:t>
            </a:r>
            <a:endParaRPr lang="en-US" sz="2800" dirty="0" smtClean="0"/>
          </a:p>
        </p:txBody>
      </p:sp>
      <p:grpSp>
        <p:nvGrpSpPr>
          <p:cNvPr id="48" name="Group 47"/>
          <p:cNvGrpSpPr/>
          <p:nvPr/>
        </p:nvGrpSpPr>
        <p:grpSpPr>
          <a:xfrm>
            <a:off x="2377440" y="1737360"/>
            <a:ext cx="4353370" cy="2641600"/>
            <a:chOff x="2377440" y="1645920"/>
            <a:chExt cx="4353370" cy="2641600"/>
          </a:xfrm>
        </p:grpSpPr>
        <p:sp>
          <p:nvSpPr>
            <p:cNvPr id="31" name="Rectangle 30"/>
            <p:cNvSpPr/>
            <p:nvPr/>
          </p:nvSpPr>
          <p:spPr>
            <a:xfrm>
              <a:off x="3274378" y="1679258"/>
              <a:ext cx="2540000" cy="260826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000" dirty="0">
                  <a:solidFill>
                    <a:schemeClr val="tx1"/>
                  </a:solidFill>
                </a:rPr>
                <a:t>F</a:t>
              </a: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>
              <a:off x="5831840" y="3017520"/>
              <a:ext cx="896938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2394903" y="2153920"/>
              <a:ext cx="896937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2377440" y="2695258"/>
              <a:ext cx="896938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2394903" y="3288983"/>
              <a:ext cx="896937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2377440" y="3830320"/>
              <a:ext cx="896938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6271578" y="2526983"/>
              <a:ext cx="365125" cy="5222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dirty="0">
                  <a:latin typeface="+mn-lt"/>
                </a:rPr>
                <a:t>Y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394903" y="1645920"/>
              <a:ext cx="392112" cy="5238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dirty="0">
                  <a:latin typeface="+mn-lt"/>
                </a:rPr>
                <a:t>A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394903" y="2171383"/>
              <a:ext cx="392112" cy="5222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dirty="0">
                  <a:latin typeface="+mn-lt"/>
                </a:rPr>
                <a:t>B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394903" y="2746058"/>
              <a:ext cx="376237" cy="5238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dirty="0">
                  <a:latin typeface="+mn-lt"/>
                </a:rPr>
                <a:t>C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394903" y="3271520"/>
              <a:ext cx="404812" cy="5238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dirty="0">
                  <a:latin typeface="+mn-lt"/>
                </a:rPr>
                <a:t>D</a:t>
              </a: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>
              <a:off x="5833872" y="2410777"/>
              <a:ext cx="896938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6273610" y="1920240"/>
              <a:ext cx="370614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dirty="0" smtClean="0"/>
                <a:t>X</a:t>
              </a:r>
              <a:endParaRPr lang="en-US" sz="2800" dirty="0">
                <a:latin typeface="+mn-lt"/>
              </a:endParaRP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>
              <a:off x="5833872" y="3645217"/>
              <a:ext cx="896938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6273610" y="3154680"/>
              <a:ext cx="352982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dirty="0" smtClean="0"/>
                <a:t>Z</a:t>
              </a:r>
              <a:endParaRPr lang="en-US" sz="2800" dirty="0"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Logic Gates (1/2)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40080"/>
          </a:xfrm>
        </p:spPr>
        <p:txBody>
          <a:bodyPr>
            <a:normAutofit/>
          </a:bodyPr>
          <a:lstStyle/>
          <a:p>
            <a:r>
              <a:rPr lang="en-US" dirty="0" smtClean="0"/>
              <a:t>Special names and symbols: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146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2560320"/>
            <a:ext cx="265176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469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4023360"/>
            <a:ext cx="2651760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4694" name="Picture 6"/>
          <p:cNvPicPr>
            <a:picLocks noChangeAspect="1" noChangeArrowheads="1"/>
          </p:cNvPicPr>
          <p:nvPr/>
        </p:nvPicPr>
        <p:blipFill>
          <a:blip r:embed="rId4"/>
          <a:srcRect t="7410"/>
          <a:stretch>
            <a:fillRect/>
          </a:stretch>
        </p:blipFill>
        <p:spPr bwMode="auto">
          <a:xfrm>
            <a:off x="3200400" y="5486400"/>
            <a:ext cx="2651760" cy="83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1371600" y="2560320"/>
            <a:ext cx="914400" cy="584775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en-US" sz="3200" b="1" dirty="0" smtClean="0"/>
              <a:t>NOT</a:t>
            </a:r>
            <a:endParaRPr lang="en-US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371600" y="4114800"/>
            <a:ext cx="914400" cy="584775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en-US" sz="3200" b="1" dirty="0" smtClean="0"/>
              <a:t>AND</a:t>
            </a:r>
            <a:endParaRPr lang="en-US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371600" y="5623560"/>
            <a:ext cx="914400" cy="584775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en-US" sz="3200" b="1" dirty="0" smtClean="0"/>
              <a:t>OR</a:t>
            </a:r>
            <a:endParaRPr lang="en-US" sz="3200" b="1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6858000" y="3566160"/>
          <a:ext cx="1371600" cy="13716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457200"/>
                <a:gridCol w="457200"/>
                <a:gridCol w="457200"/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  <a:endParaRPr lang="en-US" b="1" dirty="0"/>
                    </a:p>
                  </a:txBody>
                  <a:tcPr marL="0" marR="0" marT="0" marB="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b</a:t>
                      </a:r>
                      <a:endParaRPr lang="en-US" b="1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0" marR="0" marT="0" marB="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6858000" y="5029200"/>
          <a:ext cx="1371600" cy="13716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457200"/>
                <a:gridCol w="457200"/>
                <a:gridCol w="457200"/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  <a:endParaRPr lang="en-US" b="1" dirty="0"/>
                    </a:p>
                  </a:txBody>
                  <a:tcPr marL="0" marR="0" marT="0" marB="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b</a:t>
                      </a:r>
                      <a:endParaRPr lang="en-US" b="1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0" marR="0" marT="0" marB="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7315200" y="2103120"/>
          <a:ext cx="914400" cy="82296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457200"/>
                <a:gridCol w="457200"/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  <a:endParaRPr lang="en-US" b="1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</a:tbl>
          </a:graphicData>
        </a:graphic>
      </p:graphicFrame>
      <p:grpSp>
        <p:nvGrpSpPr>
          <p:cNvPr id="22" name="Group 21"/>
          <p:cNvGrpSpPr/>
          <p:nvPr/>
        </p:nvGrpSpPr>
        <p:grpSpPr>
          <a:xfrm>
            <a:off x="4853355" y="2168770"/>
            <a:ext cx="2236197" cy="539261"/>
            <a:chOff x="4853355" y="2168770"/>
            <a:chExt cx="2236197" cy="539261"/>
          </a:xfrm>
        </p:grpSpPr>
        <p:cxnSp>
          <p:nvCxnSpPr>
            <p:cNvPr id="19" name="Straight Arrow Connector 18"/>
            <p:cNvCxnSpPr/>
            <p:nvPr/>
          </p:nvCxnSpPr>
          <p:spPr>
            <a:xfrm flipH="1">
              <a:off x="4853355" y="2426677"/>
              <a:ext cx="234460" cy="281354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4982308" y="2168770"/>
              <a:ext cx="21072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accent1"/>
                  </a:solidFill>
                </a:rPr>
                <a:t>Circle means NOT!</a:t>
              </a:r>
              <a:endParaRPr lang="en-US" sz="2000" dirty="0"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Logic Gates (2/2)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40080"/>
          </a:xfrm>
        </p:spPr>
        <p:txBody>
          <a:bodyPr>
            <a:normAutofit/>
          </a:bodyPr>
          <a:lstStyle/>
          <a:p>
            <a:r>
              <a:rPr lang="en-US" dirty="0" smtClean="0"/>
              <a:t>Special names and symbols: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371600" y="2606040"/>
            <a:ext cx="914400" cy="584775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en-US" sz="3200" b="1" dirty="0" smtClean="0"/>
              <a:t>NAND</a:t>
            </a:r>
            <a:endParaRPr lang="en-US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371600" y="4114800"/>
            <a:ext cx="914400" cy="584775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en-US" sz="3200" b="1" dirty="0" smtClean="0"/>
              <a:t>NOR</a:t>
            </a:r>
            <a:endParaRPr lang="en-US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371600" y="5623560"/>
            <a:ext cx="914400" cy="584775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en-US" sz="3200" b="1" dirty="0" smtClean="0"/>
              <a:t>XOR</a:t>
            </a:r>
            <a:endParaRPr lang="en-US" sz="3200" b="1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6858000" y="3566160"/>
          <a:ext cx="1371600" cy="13716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457200"/>
                <a:gridCol w="457200"/>
                <a:gridCol w="457200"/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  <a:endParaRPr lang="en-US" b="1" dirty="0"/>
                    </a:p>
                  </a:txBody>
                  <a:tcPr marL="0" marR="0" marT="0" marB="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b</a:t>
                      </a:r>
                      <a:endParaRPr lang="en-US" b="1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0" marR="0" marT="0" marB="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6858000" y="5029200"/>
          <a:ext cx="1371600" cy="13716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457200"/>
                <a:gridCol w="457200"/>
                <a:gridCol w="457200"/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  <a:endParaRPr lang="en-US" b="1" dirty="0"/>
                    </a:p>
                  </a:txBody>
                  <a:tcPr marL="0" marR="0" marT="0" marB="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b</a:t>
                      </a:r>
                      <a:endParaRPr lang="en-US" b="1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0" marR="0" marT="0" marB="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6858000" y="2103120"/>
          <a:ext cx="1371600" cy="13716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457200"/>
                <a:gridCol w="457200"/>
                <a:gridCol w="457200"/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  <a:endParaRPr lang="en-US" b="1" dirty="0"/>
                    </a:p>
                  </a:txBody>
                  <a:tcPr marL="0" marR="0" marT="0" marB="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b</a:t>
                      </a:r>
                      <a:endParaRPr lang="en-US" b="1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0" marR="0" marT="0" marB="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</a:tbl>
          </a:graphicData>
        </a:graphic>
      </p:graphicFrame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2560320"/>
            <a:ext cx="2651760" cy="75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57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4023360"/>
            <a:ext cx="265176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57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5486400"/>
            <a:ext cx="2651760" cy="765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More Complicated Truth Tables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457200"/>
          </a:xfrm>
        </p:spPr>
        <p:txBody>
          <a:bodyPr>
            <a:normAutofit/>
          </a:bodyPr>
          <a:lstStyle/>
          <a:p>
            <a:r>
              <a:rPr lang="en-US" dirty="0" smtClean="0"/>
              <a:t>3-Input Majority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</p:nvPr>
        </p:nvGraphicFramePr>
        <p:xfrm>
          <a:off x="457200" y="2194560"/>
          <a:ext cx="2926080" cy="3291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1520"/>
                <a:gridCol w="731520"/>
                <a:gridCol w="731520"/>
                <a:gridCol w="731520"/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a</a:t>
                      </a:r>
                      <a:endParaRPr lang="en-US" sz="2400" b="1" dirty="0"/>
                    </a:p>
                  </a:txBody>
                  <a:tcPr marL="0" marR="0" marT="0" marB="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b</a:t>
                      </a:r>
                      <a:endParaRPr lang="en-US" sz="2400" b="1" dirty="0"/>
                    </a:p>
                  </a:txBody>
                  <a:tcPr marL="0" marR="0" marT="0" marB="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c</a:t>
                      </a:r>
                      <a:endParaRPr lang="en-US" sz="2400" b="1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y</a:t>
                      </a:r>
                      <a:endParaRPr lang="en-US" sz="2400" b="1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0" marR="0" marT="0" marB="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0" marR="0" marT="0" marB="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marL="0" marR="0" marT="0" marB="0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0" marR="0" marT="0" marB="0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marL="0" marR="0" marT="0" marB="0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0" marR="0" marT="0" marB="0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marL="0" marR="0" marT="0" marB="0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457200"/>
          </a:xfrm>
        </p:spPr>
        <p:txBody>
          <a:bodyPr/>
          <a:lstStyle/>
          <a:p>
            <a:r>
              <a:rPr lang="en-US" dirty="0" smtClean="0"/>
              <a:t>2-bit Adder</a:t>
            </a:r>
            <a:endParaRPr lang="en-US" dirty="0"/>
          </a:p>
        </p:txBody>
      </p:sp>
      <p:graphicFrame>
        <p:nvGraphicFramePr>
          <p:cNvPr id="27" name="Content Placeholder 26"/>
          <p:cNvGraphicFramePr>
            <a:graphicFrameLocks noGrp="1"/>
          </p:cNvGraphicFramePr>
          <p:nvPr>
            <p:ph sz="quarter" idx="4"/>
          </p:nvPr>
        </p:nvGraphicFramePr>
        <p:xfrm>
          <a:off x="4645025" y="4389120"/>
          <a:ext cx="4041772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7396"/>
                <a:gridCol w="577396"/>
                <a:gridCol w="577396"/>
                <a:gridCol w="577396"/>
                <a:gridCol w="577396"/>
                <a:gridCol w="577396"/>
                <a:gridCol w="577396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</a:t>
                      </a:r>
                      <a:endParaRPr lang="en-US" sz="2400" dirty="0"/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</a:t>
                      </a:r>
                      <a:endParaRPr lang="en-US" sz="2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</a:t>
                      </a:r>
                      <a:endParaRPr lang="en-US" sz="24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</a:t>
                      </a:r>
                      <a:r>
                        <a:rPr lang="en-US" sz="2000" baseline="-25000" dirty="0" smtClean="0"/>
                        <a:t>1</a:t>
                      </a:r>
                      <a:endParaRPr lang="en-US" sz="2000" baseline="-25000" dirty="0"/>
                    </a:p>
                  </a:txBody>
                  <a:tcPr marL="0" marR="0" marT="0" marB="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</a:t>
                      </a:r>
                      <a:r>
                        <a:rPr lang="en-US" sz="2000" baseline="-25000" dirty="0" smtClean="0"/>
                        <a:t>0</a:t>
                      </a:r>
                      <a:endParaRPr lang="en-US" sz="2000" baseline="-25000" dirty="0"/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</a:t>
                      </a:r>
                      <a:r>
                        <a:rPr lang="en-US" sz="2000" baseline="-25000" dirty="0" smtClean="0"/>
                        <a:t>1</a:t>
                      </a:r>
                      <a:endParaRPr lang="en-US" sz="2000" baseline="-250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</a:t>
                      </a:r>
                      <a:r>
                        <a:rPr lang="en-US" sz="2000" baseline="-25000" dirty="0" smtClean="0"/>
                        <a:t>0</a:t>
                      </a:r>
                      <a:endParaRPr lang="en-US" sz="2000" baseline="-25000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</a:t>
                      </a:r>
                      <a:r>
                        <a:rPr lang="en-US" sz="2000" baseline="-25000" dirty="0" smtClean="0"/>
                        <a:t>2</a:t>
                      </a:r>
                      <a:endParaRPr lang="en-US" sz="2000" baseline="-250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</a:t>
                      </a:r>
                      <a:r>
                        <a:rPr lang="en-US" sz="2000" baseline="-25000" dirty="0" smtClean="0"/>
                        <a:t>1</a:t>
                      </a:r>
                      <a:endParaRPr lang="en-US" sz="2000" baseline="-25000" dirty="0"/>
                    </a:p>
                  </a:txBody>
                  <a:tcPr marL="0" marR="0" marT="0" marB="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</a:t>
                      </a:r>
                      <a:r>
                        <a:rPr lang="en-US" sz="2000" baseline="-25000" dirty="0" smtClean="0"/>
                        <a:t>0</a:t>
                      </a:r>
                      <a:endParaRPr lang="en-US" sz="2000" baseline="-25000" dirty="0"/>
                    </a:p>
                  </a:txBody>
                  <a:tcPr marL="0" marR="0" marT="0" marB="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.</a:t>
                      </a:r>
                      <a:endParaRPr lang="en-US" b="1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.</a:t>
                      </a:r>
                      <a:endParaRPr lang="en-US" b="1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.</a:t>
                      </a:r>
                      <a:endParaRPr lang="en-US" b="1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7/18/2012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#18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4663440" y="2194560"/>
            <a:ext cx="3710544" cy="1558945"/>
            <a:chOff x="664612" y="3057664"/>
            <a:chExt cx="3710544" cy="1558945"/>
          </a:xfrm>
        </p:grpSpPr>
        <p:sp>
          <p:nvSpPr>
            <p:cNvPr id="12" name="Rectangle 11"/>
            <p:cNvSpPr/>
            <p:nvPr/>
          </p:nvSpPr>
          <p:spPr>
            <a:xfrm>
              <a:off x="1761892" y="3149104"/>
              <a:ext cx="1463040" cy="14630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000" dirty="0">
                  <a:solidFill>
                    <a:schemeClr val="tx1"/>
                  </a:solidFill>
                </a:rPr>
                <a:t>+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3224932" y="3880624"/>
              <a:ext cx="73152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1030372" y="3331984"/>
              <a:ext cx="73152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1030372" y="3697744"/>
              <a:ext cx="731520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1030372" y="4063504"/>
              <a:ext cx="731520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1030372" y="4429264"/>
              <a:ext cx="73152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956452" y="3606304"/>
              <a:ext cx="418704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/>
                <a:t>c</a:t>
              </a:r>
              <a:r>
                <a:rPr lang="en-US" sz="2400" baseline="-25000" dirty="0" smtClean="0">
                  <a:latin typeface="+mn-lt"/>
                </a:rPr>
                <a:t>1</a:t>
              </a:r>
              <a:endParaRPr lang="en-US" sz="2400" baseline="-25000" dirty="0">
                <a:latin typeface="+mn-l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64612" y="3057664"/>
              <a:ext cx="436338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/>
                <a:t>a</a:t>
              </a:r>
              <a:r>
                <a:rPr lang="en-US" sz="2400" baseline="-25000" dirty="0" smtClean="0">
                  <a:latin typeface="+mn-lt"/>
                </a:rPr>
                <a:t>1</a:t>
              </a:r>
              <a:endParaRPr lang="en-US" sz="2400" baseline="-25000" dirty="0">
                <a:latin typeface="+mn-l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64612" y="3423424"/>
              <a:ext cx="436338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 smtClean="0"/>
                <a:t>a</a:t>
              </a:r>
              <a:r>
                <a:rPr lang="en-US" sz="2400" baseline="-25000" dirty="0" smtClean="0"/>
                <a:t>0</a:t>
              </a:r>
              <a:endParaRPr lang="en-US" sz="2400" baseline="-25000" dirty="0">
                <a:latin typeface="+mn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64612" y="3789184"/>
              <a:ext cx="450764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/>
                <a:t>b</a:t>
              </a:r>
              <a:r>
                <a:rPr lang="en-US" sz="2400" baseline="-25000" dirty="0" smtClean="0">
                  <a:latin typeface="+mn-lt"/>
                </a:rPr>
                <a:t>1</a:t>
              </a:r>
              <a:endParaRPr lang="en-US" sz="2400" baseline="-25000" dirty="0">
                <a:latin typeface="+mn-lt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64612" y="4154944"/>
              <a:ext cx="450764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/>
                <a:t>b</a:t>
              </a:r>
              <a:r>
                <a:rPr lang="en-US" sz="2400" baseline="-25000" dirty="0" smtClean="0">
                  <a:latin typeface="+mn-lt"/>
                </a:rPr>
                <a:t>0</a:t>
              </a:r>
              <a:endParaRPr lang="en-US" sz="2400" baseline="-25000" dirty="0">
                <a:latin typeface="+mn-lt"/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3224932" y="3423424"/>
              <a:ext cx="73152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3956452" y="3149104"/>
              <a:ext cx="418704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/>
                <a:t>c</a:t>
              </a:r>
              <a:r>
                <a:rPr lang="en-US" sz="2400" baseline="-25000" dirty="0" smtClean="0">
                  <a:latin typeface="+mn-lt"/>
                </a:rPr>
                <a:t>2</a:t>
              </a:r>
              <a:endParaRPr lang="en-US" sz="2400" baseline="-25000" dirty="0">
                <a:latin typeface="+mn-lt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3224932" y="4337824"/>
              <a:ext cx="73152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3956452" y="4063504"/>
              <a:ext cx="418704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/>
                <a:t>c</a:t>
              </a:r>
              <a:r>
                <a:rPr lang="en-US" sz="2400" baseline="-25000" dirty="0" smtClean="0">
                  <a:latin typeface="+mn-lt"/>
                </a:rPr>
                <a:t>0</a:t>
              </a:r>
              <a:endParaRPr lang="en-US" sz="2400" baseline="-25000" dirty="0">
                <a:latin typeface="+mn-lt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7132320" y="530352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How many 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rows?</a:t>
            </a:r>
            <a:endParaRPr lang="en-US" sz="2000" dirty="0">
              <a:solidFill>
                <a:srgbClr val="FF0000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640079" y="3721608"/>
            <a:ext cx="2560321" cy="1728216"/>
            <a:chOff x="640079" y="3721608"/>
            <a:chExt cx="2560321" cy="1728216"/>
          </a:xfrm>
        </p:grpSpPr>
        <p:sp>
          <p:nvSpPr>
            <p:cNvPr id="29" name="Rectangle 28"/>
            <p:cNvSpPr/>
            <p:nvPr/>
          </p:nvSpPr>
          <p:spPr>
            <a:xfrm>
              <a:off x="640079" y="3721608"/>
              <a:ext cx="2560320" cy="27432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40080" y="4443984"/>
              <a:ext cx="2560320" cy="27432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40080" y="4809744"/>
              <a:ext cx="2560320" cy="27432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40080" y="5175504"/>
              <a:ext cx="2560320" cy="27432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870785" y="3599727"/>
            <a:ext cx="1273215" cy="1296364"/>
            <a:chOff x="7870785" y="3599727"/>
            <a:chExt cx="1273215" cy="1296364"/>
          </a:xfrm>
        </p:grpSpPr>
        <p:cxnSp>
          <p:nvCxnSpPr>
            <p:cNvPr id="35" name="Straight Arrow Connector 34"/>
            <p:cNvCxnSpPr/>
            <p:nvPr/>
          </p:nvCxnSpPr>
          <p:spPr>
            <a:xfrm flipH="1">
              <a:off x="7870785" y="4537276"/>
              <a:ext cx="555585" cy="35881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7893934" y="3931920"/>
              <a:ext cx="12500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3 separate functions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 flipH="1" flipV="1">
              <a:off x="8229599" y="3599727"/>
              <a:ext cx="185195" cy="332193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7" name="Slide Number Placeholder 1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18A5DC7-8BDF-994F-9CC6-B289B75E5426}" type="slidenum">
              <a:rPr lang="en-US" smtClean="0"/>
              <a:pPr/>
              <a:t>18</a:t>
            </a:fld>
            <a:endParaRPr lang="en-US" dirty="0" smtClean="0"/>
          </a:p>
        </p:txBody>
      </p:sp>
      <p:sp>
        <p:nvSpPr>
          <p:cNvPr id="53258" name="TextBox 12"/>
          <p:cNvSpPr txBox="1">
            <a:spLocks noChangeArrowheads="1"/>
          </p:cNvSpPr>
          <p:nvPr/>
        </p:nvSpPr>
        <p:spPr bwMode="auto">
          <a:xfrm>
            <a:off x="685800" y="482599"/>
            <a:ext cx="7680960" cy="2569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Question: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smtClean="0"/>
              <a:t>Convert the following statements into </a:t>
            </a:r>
            <a:br>
              <a:rPr lang="en-US" sz="2800" dirty="0" smtClean="0"/>
            </a:br>
            <a:r>
              <a:rPr lang="en-US" sz="2800" dirty="0" smtClean="0"/>
              <a:t>a Truth Table assuming the output D is whether Justin is </a:t>
            </a:r>
            <a:r>
              <a:rPr lang="en-US" sz="2800" dirty="0" smtClean="0"/>
              <a:t>comfortable (1</a:t>
            </a:r>
            <a:r>
              <a:rPr lang="en-US" sz="2800" dirty="0" smtClean="0"/>
              <a:t>) or </a:t>
            </a:r>
            <a:r>
              <a:rPr lang="en-US" sz="2800" dirty="0" smtClean="0"/>
              <a:t>uncomfortable </a:t>
            </a:r>
            <a:r>
              <a:rPr lang="en-US" sz="2800" dirty="0" smtClean="0"/>
              <a:t>(0).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b="1" dirty="0" smtClean="0"/>
              <a:t>Input A:</a:t>
            </a:r>
            <a:r>
              <a:rPr lang="en-US" sz="2400" dirty="0" smtClean="0"/>
              <a:t>  Justin wears light (0) or heavy (1) clothing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/>
              <a:t>Input B:</a:t>
            </a:r>
            <a:r>
              <a:rPr lang="en-US" sz="2400" dirty="0" smtClean="0"/>
              <a:t>  It is cold (0) or hot (1) outside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/>
              <a:t>Input C:</a:t>
            </a:r>
            <a:r>
              <a:rPr lang="en-US" sz="2400" dirty="0" smtClean="0"/>
              <a:t>  Justin spends the day indoors (0) or outdoors (1)</a:t>
            </a:r>
            <a:endParaRPr lang="en-US" sz="2000" dirty="0" smtClean="0"/>
          </a:p>
        </p:txBody>
      </p:sp>
      <p:graphicFrame>
        <p:nvGraphicFramePr>
          <p:cNvPr id="18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58858656"/>
              </p:ext>
            </p:extLst>
          </p:nvPr>
        </p:nvGraphicFramePr>
        <p:xfrm>
          <a:off x="2011680" y="3108960"/>
          <a:ext cx="5120640" cy="3291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A</a:t>
                      </a:r>
                      <a:endParaRPr lang="en-US" sz="2400" b="1" dirty="0"/>
                    </a:p>
                  </a:txBody>
                  <a:tcPr marL="0" marR="0" marT="0" marB="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B</a:t>
                      </a:r>
                      <a:endParaRPr lang="en-US" sz="2400" b="1" dirty="0"/>
                    </a:p>
                  </a:txBody>
                  <a:tcPr marL="0" marR="0" marT="0" marB="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C</a:t>
                      </a:r>
                      <a:endParaRPr lang="en-US" sz="2400" b="1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8000"/>
                          </a:solidFill>
                        </a:rPr>
                        <a:t>D</a:t>
                      </a:r>
                      <a:endParaRPr lang="en-US" sz="2400" b="1" dirty="0">
                        <a:solidFill>
                          <a:srgbClr val="FF8000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408000"/>
                          </a:solidFill>
                        </a:rPr>
                        <a:t>D</a:t>
                      </a:r>
                      <a:endParaRPr lang="en-US" sz="2400" b="1" dirty="0">
                        <a:solidFill>
                          <a:srgbClr val="408000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66A0"/>
                          </a:solidFill>
                        </a:rPr>
                        <a:t>D</a:t>
                      </a:r>
                      <a:endParaRPr lang="en-US" sz="2400" b="1" dirty="0">
                        <a:solidFill>
                          <a:srgbClr val="FF66A0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E860"/>
                          </a:solidFill>
                        </a:rPr>
                        <a:t>D</a:t>
                      </a:r>
                      <a:endParaRPr lang="en-US" sz="24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E860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0" marR="0" marT="0" marB="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0" marR="0" marT="0" marB="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8000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rgbClr val="FF8000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408000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rgbClr val="408000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66A0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rgbClr val="FF66A0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E860"/>
                          </a:solidFill>
                        </a:rPr>
                        <a:t>1</a:t>
                      </a:r>
                      <a:endParaRPr lang="en-US" sz="24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E860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8000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rgbClr val="FF8000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408000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rgbClr val="408000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66A0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rgbClr val="FF66A0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E860"/>
                          </a:solidFill>
                        </a:rPr>
                        <a:t>0</a:t>
                      </a:r>
                      <a:endParaRPr lang="en-US" sz="24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E860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8000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rgbClr val="FF8000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408000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rgbClr val="408000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66A0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rgbClr val="FF66A0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E860"/>
                          </a:solidFill>
                        </a:rPr>
                        <a:t>1</a:t>
                      </a:r>
                      <a:endParaRPr lang="en-US" sz="24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E860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marL="0" marR="0" marT="0" marB="0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8000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rgbClr val="FF8000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408000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rgbClr val="408000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66A0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rgbClr val="FF66A0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E860"/>
                          </a:solidFill>
                        </a:rPr>
                        <a:t>1</a:t>
                      </a:r>
                      <a:endParaRPr lang="en-US" sz="24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E860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0" marR="0" marT="0" marB="0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8000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rgbClr val="FF8000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408000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rgbClr val="408000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66A0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rgbClr val="FF66A0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E860"/>
                          </a:solidFill>
                        </a:rPr>
                        <a:t>1</a:t>
                      </a:r>
                      <a:endParaRPr lang="en-US" sz="24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E860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marL="0" marR="0" marT="0" marB="0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8000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rgbClr val="FF8000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408000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rgbClr val="408000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66A0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rgbClr val="FF66A0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E860"/>
                          </a:solidFill>
                        </a:rPr>
                        <a:t>1</a:t>
                      </a:r>
                      <a:endParaRPr lang="en-US" sz="24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E860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0" marR="0" marT="0" marB="0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8000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rgbClr val="FF8000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408000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rgbClr val="408000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66A0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rgbClr val="FF66A0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E860"/>
                          </a:solidFill>
                        </a:rPr>
                        <a:t>0</a:t>
                      </a:r>
                      <a:endParaRPr lang="en-US" sz="24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E860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marL="0" marR="0" marT="0" marB="0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8000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rgbClr val="FF8000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408000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rgbClr val="408000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66A0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rgbClr val="FF66A0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E860"/>
                          </a:solidFill>
                        </a:rPr>
                        <a:t>1</a:t>
                      </a:r>
                      <a:endParaRPr lang="en-US" sz="24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E860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074920" y="3108960"/>
            <a:ext cx="457200" cy="32918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079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My Hand Hurts…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/>
          <a:lstStyle/>
          <a:p>
            <a:r>
              <a:rPr lang="en-US" dirty="0" smtClean="0"/>
              <a:t>Truth tables are huge</a:t>
            </a:r>
          </a:p>
          <a:p>
            <a:pPr lvl="1"/>
            <a:r>
              <a:rPr lang="en-US" dirty="0" smtClean="0"/>
              <a:t>Write out EVERY combination of inputs and outputs (thorough, but inefficient)</a:t>
            </a:r>
          </a:p>
          <a:p>
            <a:pPr lvl="1"/>
            <a:r>
              <a:rPr lang="en-US" dirty="0" smtClean="0"/>
              <a:t>Finding a particular combination of inputs involves scanning a large portion of the table</a:t>
            </a:r>
          </a:p>
          <a:p>
            <a:r>
              <a:rPr lang="en-US" dirty="0" smtClean="0"/>
              <a:t>There must be a shorter way to represent combinational logic</a:t>
            </a:r>
          </a:p>
          <a:p>
            <a:pPr lvl="1"/>
            <a:r>
              <a:rPr lang="en-US" dirty="0" smtClean="0"/>
              <a:t>Boolean Algebra to the rescue!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Review of Last Lecture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3776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OpenMP</a:t>
            </a:r>
            <a:r>
              <a:rPr lang="en-US" dirty="0" smtClean="0"/>
              <a:t> as simple parallel extension to C</a:t>
            </a:r>
          </a:p>
          <a:p>
            <a:pPr lvl="1"/>
            <a:r>
              <a:rPr lang="en-US" dirty="0" smtClean="0"/>
              <a:t>During parallel fork, be aware of which variables should be shared vs. private among threads</a:t>
            </a:r>
          </a:p>
          <a:p>
            <a:pPr lvl="1"/>
            <a:r>
              <a:rPr lang="en-US" dirty="0" smtClean="0"/>
              <a:t>Work-sharing accomplished with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for/sections</a:t>
            </a:r>
          </a:p>
          <a:p>
            <a:pPr lvl="1"/>
            <a:r>
              <a:rPr lang="en-US" dirty="0" smtClean="0"/>
              <a:t>Synchronization accomplished with </a:t>
            </a:r>
            <a:r>
              <a:rPr lang="en-US" sz="2600" dirty="0" smtClean="0">
                <a:latin typeface="Courier New" pitchFamily="49" charset="0"/>
                <a:cs typeface="Courier New" pitchFamily="49" charset="0"/>
              </a:rPr>
              <a:t>critical/atomic/reduction</a:t>
            </a:r>
          </a:p>
          <a:p>
            <a:r>
              <a:rPr lang="en-US" dirty="0" smtClean="0"/>
              <a:t>Hardware is made up of transistors and wires</a:t>
            </a:r>
          </a:p>
          <a:p>
            <a:pPr lvl="1"/>
            <a:r>
              <a:rPr lang="en-US" dirty="0" smtClean="0"/>
              <a:t>Transistors are voltage-controlled switches</a:t>
            </a:r>
          </a:p>
          <a:p>
            <a:pPr lvl="1"/>
            <a:r>
              <a:rPr lang="en-US" i="1" dirty="0" smtClean="0"/>
              <a:t>Building blocks of all higher-level blocks</a:t>
            </a: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1"/>
                </a:solidFill>
              </a:rPr>
              <a:t>Agenda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Combinational Logic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Truth Tables and Logic Gates</a:t>
            </a:r>
          </a:p>
          <a:p>
            <a:pPr eaLnBrk="1" hangingPunct="1"/>
            <a:r>
              <a:rPr lang="en-US" dirty="0" err="1" smtClean="0">
                <a:solidFill>
                  <a:srgbClr val="FF0000"/>
                </a:solidFill>
              </a:rPr>
              <a:t>Administrivia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Boolean Algebra</a:t>
            </a:r>
          </a:p>
          <a:p>
            <a:r>
              <a:rPr lang="en-US" dirty="0" smtClean="0"/>
              <a:t>Sequential </a:t>
            </a:r>
            <a:r>
              <a:rPr lang="en-US" dirty="0"/>
              <a:t>Logic</a:t>
            </a:r>
          </a:p>
          <a:p>
            <a:pPr lvl="1"/>
            <a:r>
              <a:rPr lang="en-US" dirty="0"/>
              <a:t>State </a:t>
            </a:r>
            <a:r>
              <a:rPr lang="en-US" dirty="0" smtClean="0"/>
              <a:t>Elements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Bonus: 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Karnaugh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Maps (Optional)</a:t>
            </a:r>
          </a:p>
          <a:p>
            <a:pPr lvl="1"/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7/18/2012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Summer 2012 -- Lecture #18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6A89F4-F6D7-D246-ABE4-6820186B87D8}" type="slidenum">
              <a:rPr lang="en-US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1"/>
                </a:solidFill>
              </a:rPr>
              <a:t>Administrivia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r>
              <a:rPr lang="en-US" dirty="0" smtClean="0"/>
              <a:t>Midterm re-grade requests due tomorrow</a:t>
            </a:r>
          </a:p>
          <a:p>
            <a:r>
              <a:rPr lang="en-US" dirty="0" smtClean="0"/>
              <a:t>Project 2: Matrix Multiply Performance Improvement</a:t>
            </a:r>
          </a:p>
          <a:p>
            <a:pPr lvl="1"/>
            <a:r>
              <a:rPr lang="en-US" dirty="0" smtClean="0"/>
              <a:t>In partners</a:t>
            </a:r>
          </a:p>
          <a:p>
            <a:pPr lvl="1"/>
            <a:r>
              <a:rPr lang="en-US" dirty="0" smtClean="0"/>
              <a:t>Part 1: Due July 22 (this Sunday)</a:t>
            </a:r>
          </a:p>
          <a:p>
            <a:pPr lvl="1"/>
            <a:r>
              <a:rPr lang="en-US" dirty="0" smtClean="0"/>
              <a:t>Part 2: Due July 29</a:t>
            </a:r>
          </a:p>
          <a:p>
            <a:r>
              <a:rPr lang="en-US" dirty="0" smtClean="0"/>
              <a:t>HW 4 also due July </a:t>
            </a:r>
            <a:r>
              <a:rPr lang="en-US" dirty="0" smtClean="0"/>
              <a:t>25</a:t>
            </a:r>
          </a:p>
          <a:p>
            <a:pPr lvl="1"/>
            <a:r>
              <a:rPr lang="en-US" dirty="0" smtClean="0"/>
              <a:t>Will be released tonight</a:t>
            </a:r>
          </a:p>
          <a:p>
            <a:r>
              <a:rPr lang="en-US" dirty="0" smtClean="0"/>
              <a:t>Justin moving OH permanently to 200 SDH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1"/>
                </a:solidFill>
              </a:rPr>
              <a:t>Agenda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Combinational Logic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Truth Tables and Logic Gates</a:t>
            </a:r>
          </a:p>
          <a:p>
            <a:pPr eaLnBrk="1" hangingPunct="1"/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Administrivia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Boolean Algebra</a:t>
            </a:r>
          </a:p>
          <a:p>
            <a:r>
              <a:rPr lang="en-US" dirty="0" smtClean="0"/>
              <a:t>Sequential </a:t>
            </a:r>
            <a:r>
              <a:rPr lang="en-US" dirty="0"/>
              <a:t>Logic</a:t>
            </a:r>
          </a:p>
          <a:p>
            <a:pPr lvl="1"/>
            <a:r>
              <a:rPr lang="en-US" dirty="0"/>
              <a:t>State </a:t>
            </a:r>
            <a:r>
              <a:rPr lang="en-US" dirty="0" smtClean="0"/>
              <a:t>Elements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Bonus:  </a:t>
            </a:r>
            <a:r>
              <a:rPr lang="en-US" sz="3200" dirty="0" err="1" smtClean="0">
                <a:solidFill>
                  <a:schemeClr val="bg1">
                    <a:lumMod val="65000"/>
                  </a:schemeClr>
                </a:solidFill>
              </a:rPr>
              <a:t>Karnaugh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 Maps (Optional)</a:t>
            </a:r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7/18/2012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Summer 2012 -- Lecture #18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6A89F4-F6D7-D246-ABE4-6820186B87D8}" type="slidenum">
              <a:rPr lang="en-US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Boolean Algebra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r>
              <a:rPr lang="en-US" dirty="0" smtClean="0"/>
              <a:t>Represent inputs and outputs as variables</a:t>
            </a:r>
          </a:p>
          <a:p>
            <a:pPr lvl="1"/>
            <a:r>
              <a:rPr lang="en-US" dirty="0" smtClean="0"/>
              <a:t>Each variable can only take on the value 0 or 1</a:t>
            </a:r>
          </a:p>
          <a:p>
            <a:r>
              <a:rPr lang="en-US" dirty="0" err="1" smtClean="0"/>
              <a:t>Overbar</a:t>
            </a:r>
            <a:r>
              <a:rPr lang="en-US" dirty="0" smtClean="0"/>
              <a:t> is NOT:  “logical complement”</a:t>
            </a:r>
          </a:p>
          <a:p>
            <a:pPr lvl="1"/>
            <a:r>
              <a:rPr lang="en-US" dirty="0" smtClean="0"/>
              <a:t>e.g. if A is 0, </a:t>
            </a:r>
            <a:r>
              <a:rPr lang="en-US" dirty="0" err="1" smtClean="0"/>
              <a:t>then</a:t>
            </a:r>
            <a:r>
              <a:rPr lang="en-US" dirty="0" err="1" smtClean="0">
                <a:latin typeface="Symbol" pitchFamily="18" charset="2"/>
              </a:rPr>
              <a:t>`</a:t>
            </a:r>
            <a:r>
              <a:rPr lang="en-US" dirty="0" err="1" smtClean="0"/>
              <a:t>A</a:t>
            </a:r>
            <a:r>
              <a:rPr lang="en-US" dirty="0" smtClean="0"/>
              <a:t> is 1 and vice-versa</a:t>
            </a:r>
          </a:p>
          <a:p>
            <a:r>
              <a:rPr lang="en-US" dirty="0" smtClean="0"/>
              <a:t>Plus (+) is 2-input OR:  “logical sum”</a:t>
            </a:r>
          </a:p>
          <a:p>
            <a:r>
              <a:rPr lang="en-US" dirty="0" smtClean="0"/>
              <a:t>Product (·) is 2-input AND:  “logical product”</a:t>
            </a:r>
          </a:p>
          <a:p>
            <a:pPr lvl="1"/>
            <a:r>
              <a:rPr lang="en-US" dirty="0" smtClean="0"/>
              <a:t>All other gates and logical expressions can be built from combinations of these </a:t>
            </a:r>
            <a:br>
              <a:rPr lang="en-US" dirty="0" smtClean="0"/>
            </a:br>
            <a:r>
              <a:rPr lang="en-US" dirty="0" smtClean="0"/>
              <a:t>(e.g. A XOR B = </a:t>
            </a:r>
            <a:r>
              <a:rPr lang="en-US" dirty="0" smtClean="0">
                <a:latin typeface="Symbol" pitchFamily="18" charset="2"/>
              </a:rPr>
              <a:t>`</a:t>
            </a:r>
            <a:r>
              <a:rPr lang="en-US" dirty="0" smtClean="0"/>
              <a:t>AB +</a:t>
            </a:r>
            <a:r>
              <a:rPr lang="en-US" dirty="0" smtClean="0">
                <a:latin typeface="Symbol" pitchFamily="18" charset="2"/>
              </a:rPr>
              <a:t>`</a:t>
            </a:r>
            <a:r>
              <a:rPr lang="en-US" dirty="0" smtClean="0"/>
              <a:t>BA = A’B + AB’)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23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6965577" y="2922492"/>
            <a:ext cx="2205318" cy="1200329"/>
            <a:chOff x="6965577" y="2922492"/>
            <a:chExt cx="2205318" cy="1200329"/>
          </a:xfrm>
        </p:grpSpPr>
        <p:cxnSp>
          <p:nvCxnSpPr>
            <p:cNvPr id="8" name="Straight Arrow Connector 7"/>
            <p:cNvCxnSpPr/>
            <p:nvPr/>
          </p:nvCxnSpPr>
          <p:spPr>
            <a:xfrm flipH="1">
              <a:off x="6965577" y="3164541"/>
              <a:ext cx="609598" cy="286871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7602070" y="2922492"/>
              <a:ext cx="1568825" cy="120032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2400" dirty="0" smtClean="0">
                  <a:solidFill>
                    <a:schemeClr val="accent1"/>
                  </a:solidFill>
                </a:rPr>
                <a:t>For slides, will also use A’ </a:t>
              </a:r>
              <a:r>
                <a:rPr lang="en-US" sz="2400" dirty="0" err="1" smtClean="0">
                  <a:solidFill>
                    <a:schemeClr val="accent1"/>
                  </a:solidFill>
                </a:rPr>
                <a:t>for</a:t>
              </a:r>
              <a:r>
                <a:rPr lang="en-US" sz="2400" dirty="0" err="1" smtClean="0">
                  <a:solidFill>
                    <a:schemeClr val="accent1"/>
                  </a:solidFill>
                  <a:latin typeface="Symbol" pitchFamily="18" charset="2"/>
                </a:rPr>
                <a:t>`</a:t>
              </a:r>
              <a:r>
                <a:rPr lang="en-US" sz="2400" dirty="0" err="1" smtClean="0">
                  <a:solidFill>
                    <a:schemeClr val="accent1"/>
                  </a:solidFill>
                </a:rPr>
                <a:t>A</a:t>
              </a:r>
              <a:endParaRPr lang="en-US" sz="2400" dirty="0" smtClean="0"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2893671" y="4444678"/>
            <a:ext cx="5301205" cy="1666755"/>
            <a:chOff x="2893671" y="4444678"/>
            <a:chExt cx="5301205" cy="1666755"/>
          </a:xfrm>
        </p:grpSpPr>
        <p:sp>
          <p:nvSpPr>
            <p:cNvPr id="13" name="TextBox 12"/>
            <p:cNvSpPr txBox="1"/>
            <p:nvPr/>
          </p:nvSpPr>
          <p:spPr>
            <a:xfrm>
              <a:off x="5312780" y="4444678"/>
              <a:ext cx="28820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accent1"/>
                  </a:solidFill>
                </a:rPr>
                <a:t>We can show that these</a:t>
              </a:r>
              <a:br>
                <a:rPr lang="en-US" sz="2000" dirty="0" smtClean="0">
                  <a:solidFill>
                    <a:schemeClr val="accent1"/>
                  </a:solidFill>
                </a:rPr>
              </a:br>
              <a:r>
                <a:rPr lang="en-US" sz="2000" dirty="0" smtClean="0">
                  <a:solidFill>
                    <a:schemeClr val="accent1"/>
                  </a:solidFill>
                </a:rPr>
                <a:t>are equivalent!</a:t>
              </a:r>
              <a:endParaRPr lang="en-US" sz="2000" dirty="0">
                <a:solidFill>
                  <a:schemeClr val="accent1"/>
                </a:solidFill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 flipV="1">
              <a:off x="2893671" y="4548851"/>
              <a:ext cx="2442258" cy="127321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13" idx="1"/>
            </p:cNvCxnSpPr>
            <p:nvPr/>
          </p:nvCxnSpPr>
          <p:spPr>
            <a:xfrm flipH="1">
              <a:off x="3854371" y="4798621"/>
              <a:ext cx="1458409" cy="1312812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Truth Table to Boolean Expression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Read off of table</a:t>
            </a:r>
          </a:p>
          <a:p>
            <a:pPr lvl="1"/>
            <a:r>
              <a:rPr lang="en-US" sz="2400" dirty="0" smtClean="0"/>
              <a:t>For 1, write variable name</a:t>
            </a:r>
          </a:p>
          <a:p>
            <a:pPr lvl="1"/>
            <a:r>
              <a:rPr lang="en-US" sz="2400" dirty="0" smtClean="0"/>
              <a:t>For 0, write complement of variable</a:t>
            </a:r>
          </a:p>
          <a:p>
            <a:r>
              <a:rPr lang="en-US" sz="2800" i="1" dirty="0" smtClean="0">
                <a:solidFill>
                  <a:srgbClr val="FF0000"/>
                </a:solidFill>
              </a:rPr>
              <a:t>Sum of Products (</a:t>
            </a:r>
            <a:r>
              <a:rPr lang="en-US" sz="2800" i="1" dirty="0" err="1" smtClean="0">
                <a:solidFill>
                  <a:srgbClr val="FF0000"/>
                </a:solidFill>
              </a:rPr>
              <a:t>SoP</a:t>
            </a:r>
            <a:r>
              <a:rPr lang="en-US" sz="2800" i="1" dirty="0" smtClean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en-US" sz="2400" dirty="0" smtClean="0"/>
              <a:t>Take rows with 1’s in output column,</a:t>
            </a:r>
            <a:br>
              <a:rPr lang="en-US" sz="2400" dirty="0" smtClean="0"/>
            </a:br>
            <a:r>
              <a:rPr lang="en-US" sz="2400" dirty="0" smtClean="0"/>
              <a:t>sum products of inputs</a:t>
            </a:r>
          </a:p>
          <a:p>
            <a:pPr lvl="1"/>
            <a:r>
              <a:rPr lang="en-US" sz="2400" dirty="0" smtClean="0"/>
              <a:t>c =</a:t>
            </a:r>
            <a:r>
              <a:rPr lang="en-US" sz="2400" dirty="0" smtClean="0">
                <a:latin typeface="Symbol" pitchFamily="18" charset="2"/>
              </a:rPr>
              <a:t>`</a:t>
            </a:r>
            <a:r>
              <a:rPr lang="en-US" sz="2400" dirty="0" err="1" smtClean="0"/>
              <a:t>ab</a:t>
            </a:r>
            <a:r>
              <a:rPr lang="en-US" sz="2400" dirty="0" smtClean="0"/>
              <a:t> +</a:t>
            </a:r>
            <a:r>
              <a:rPr lang="en-US" sz="2400" dirty="0" smtClean="0">
                <a:latin typeface="Symbol" pitchFamily="18" charset="2"/>
              </a:rPr>
              <a:t>`</a:t>
            </a:r>
            <a:r>
              <a:rPr lang="en-US" sz="2400" dirty="0" err="1" smtClean="0"/>
              <a:t>ba</a:t>
            </a:r>
            <a:endParaRPr lang="en-US" sz="2400" dirty="0" smtClean="0"/>
          </a:p>
          <a:p>
            <a:r>
              <a:rPr lang="en-US" sz="2800" i="1" dirty="0" smtClean="0">
                <a:solidFill>
                  <a:srgbClr val="FF0000"/>
                </a:solidFill>
              </a:rPr>
              <a:t>Product of Sums (</a:t>
            </a:r>
            <a:r>
              <a:rPr lang="en-US" sz="2800" i="1" dirty="0" err="1" smtClean="0">
                <a:solidFill>
                  <a:srgbClr val="FF0000"/>
                </a:solidFill>
              </a:rPr>
              <a:t>PoS</a:t>
            </a:r>
            <a:r>
              <a:rPr lang="en-US" sz="2800" i="1" dirty="0" smtClean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en-US" sz="2400" dirty="0" smtClean="0"/>
              <a:t>Take rows with 0’s in output column, product the sum of the </a:t>
            </a:r>
            <a:r>
              <a:rPr lang="en-US" sz="2400" i="1" dirty="0" smtClean="0"/>
              <a:t>complements of the inputs</a:t>
            </a:r>
          </a:p>
          <a:p>
            <a:pPr lvl="1"/>
            <a:r>
              <a:rPr lang="en-US" sz="2400" dirty="0" smtClean="0"/>
              <a:t>c = ( a + b ) · (</a:t>
            </a:r>
            <a:r>
              <a:rPr lang="en-US" sz="2400" dirty="0" smtClean="0">
                <a:latin typeface="Symbol" pitchFamily="18" charset="2"/>
              </a:rPr>
              <a:t>`</a:t>
            </a:r>
            <a:r>
              <a:rPr lang="en-US" sz="2400" dirty="0" smtClean="0"/>
              <a:t>a +</a:t>
            </a:r>
            <a:r>
              <a:rPr lang="en-US" sz="2400" dirty="0" smtClean="0">
                <a:latin typeface="Symbol" pitchFamily="18" charset="2"/>
              </a:rPr>
              <a:t>`</a:t>
            </a:r>
            <a:r>
              <a:rPr lang="en-US" sz="2400" dirty="0" smtClean="0"/>
              <a:t>b )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858000" y="1600200"/>
          <a:ext cx="1371600" cy="21336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457200"/>
                <a:gridCol w="457200"/>
                <a:gridCol w="457200"/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a</a:t>
                      </a:r>
                      <a:endParaRPr lang="en-US" sz="2800" b="1" dirty="0"/>
                    </a:p>
                  </a:txBody>
                  <a:tcPr marL="0" marR="0" marT="0" marB="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b</a:t>
                      </a:r>
                      <a:endParaRPr lang="en-US" sz="2800" b="1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</a:t>
                      </a:r>
                      <a:endParaRPr lang="en-US" sz="2800" b="1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 marL="0" marR="0" marT="0" marB="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</a:tbl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6903720" y="2496312"/>
            <a:ext cx="1280160" cy="795528"/>
            <a:chOff x="6903720" y="2496312"/>
            <a:chExt cx="1280160" cy="795528"/>
          </a:xfrm>
        </p:grpSpPr>
        <p:sp>
          <p:nvSpPr>
            <p:cNvPr id="18" name="Rectangle 17"/>
            <p:cNvSpPr/>
            <p:nvPr/>
          </p:nvSpPr>
          <p:spPr>
            <a:xfrm>
              <a:off x="6903720" y="2496312"/>
              <a:ext cx="1280160" cy="36576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903720" y="2926080"/>
              <a:ext cx="1280160" cy="36576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903720" y="2057400"/>
            <a:ext cx="1280160" cy="1664208"/>
            <a:chOff x="6903720" y="2057400"/>
            <a:chExt cx="1280160" cy="1664208"/>
          </a:xfrm>
        </p:grpSpPr>
        <p:sp>
          <p:nvSpPr>
            <p:cNvPr id="17" name="Rectangle 16"/>
            <p:cNvSpPr/>
            <p:nvPr/>
          </p:nvSpPr>
          <p:spPr>
            <a:xfrm>
              <a:off x="6903720" y="2057400"/>
              <a:ext cx="1280160" cy="36576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903720" y="3355848"/>
              <a:ext cx="1280160" cy="36576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Manipulating Boolean Algebra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/>
          <a:lstStyle/>
          <a:p>
            <a:r>
              <a:rPr lang="en-US" dirty="0" err="1" smtClean="0"/>
              <a:t>SoP</a:t>
            </a:r>
            <a:r>
              <a:rPr lang="en-US" dirty="0" smtClean="0"/>
              <a:t> and </a:t>
            </a:r>
            <a:r>
              <a:rPr lang="en-US" dirty="0" err="1" smtClean="0"/>
              <a:t>PoS</a:t>
            </a:r>
            <a:r>
              <a:rPr lang="en-US" dirty="0" smtClean="0"/>
              <a:t> expressions can still be long</a:t>
            </a:r>
          </a:p>
          <a:p>
            <a:pPr lvl="1"/>
            <a:r>
              <a:rPr lang="en-US" dirty="0" smtClean="0"/>
              <a:t>We wanted to have shorter representation than a truth table!</a:t>
            </a:r>
          </a:p>
          <a:p>
            <a:r>
              <a:rPr lang="en-US" dirty="0" smtClean="0"/>
              <a:t>Boolean algebra follows a set of rules that allow for simplification</a:t>
            </a:r>
          </a:p>
          <a:p>
            <a:pPr lvl="1"/>
            <a:r>
              <a:rPr lang="en-US" dirty="0" smtClean="0"/>
              <a:t>Goal will be to arrive at the simplest equivalent expression</a:t>
            </a:r>
          </a:p>
          <a:p>
            <a:pPr lvl="1"/>
            <a:r>
              <a:rPr lang="en-US" dirty="0" smtClean="0"/>
              <a:t>Allows us to build simpler (and faster) hardware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Faster Hardware?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r>
              <a:rPr lang="en-US" b="1" dirty="0" smtClean="0"/>
              <a:t>Recall:  </a:t>
            </a:r>
            <a:r>
              <a:rPr lang="en-US" dirty="0" smtClean="0"/>
              <a:t>Everything we are dealing with is just an abstraction of transistors and wires</a:t>
            </a:r>
          </a:p>
          <a:p>
            <a:pPr lvl="1"/>
            <a:r>
              <a:rPr lang="en-US" dirty="0" smtClean="0"/>
              <a:t>Inputs propagating to the outputs are voltage signals passing through transistor networks</a:t>
            </a:r>
          </a:p>
          <a:p>
            <a:pPr lvl="1"/>
            <a:r>
              <a:rPr lang="en-US" dirty="0" smtClean="0"/>
              <a:t>There is always some </a:t>
            </a:r>
            <a:r>
              <a:rPr lang="en-US" i="1" dirty="0" smtClean="0">
                <a:solidFill>
                  <a:srgbClr val="FF0000"/>
                </a:solidFill>
              </a:rPr>
              <a:t>delay</a:t>
            </a:r>
            <a:r>
              <a:rPr lang="en-US" dirty="0" smtClean="0"/>
              <a:t> before a CL’s output updates to reflect the inputs</a:t>
            </a:r>
          </a:p>
          <a:p>
            <a:r>
              <a:rPr lang="en-US" dirty="0" smtClean="0"/>
              <a:t>Simpler Boolean expressions ↔ smaller transistor networks ↔ smaller circuit delays ↔ faster hardware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61950" y="161925"/>
            <a:ext cx="8534400" cy="47466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Combinational Logic Circuit </a:t>
            </a:r>
            <a:r>
              <a:rPr lang="en-US" dirty="0">
                <a:solidFill>
                  <a:schemeClr val="accent1"/>
                </a:solidFill>
              </a:rPr>
              <a:t>Delay</a:t>
            </a:r>
          </a:p>
        </p:txBody>
      </p:sp>
      <p:pic>
        <p:nvPicPr>
          <p:cNvPr id="22712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7059" t="3917" r="7059" b="2068"/>
          <a:stretch>
            <a:fillRect/>
          </a:stretch>
        </p:blipFill>
        <p:spPr>
          <a:xfrm>
            <a:off x="1676400" y="762000"/>
            <a:ext cx="5943600" cy="5862638"/>
          </a:xfrm>
        </p:spPr>
      </p:pic>
      <p:sp>
        <p:nvSpPr>
          <p:cNvPr id="2271236" name="Rectangle 4"/>
          <p:cNvSpPr>
            <a:spLocks noChangeArrowheads="1"/>
          </p:cNvSpPr>
          <p:nvPr/>
        </p:nvSpPr>
        <p:spPr bwMode="auto">
          <a:xfrm>
            <a:off x="2590800" y="3429000"/>
            <a:ext cx="311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2271237" name="Rectangle 5"/>
          <p:cNvSpPr>
            <a:spLocks noChangeArrowheads="1"/>
          </p:cNvSpPr>
          <p:nvPr/>
        </p:nvSpPr>
        <p:spPr bwMode="auto">
          <a:xfrm>
            <a:off x="2590800" y="4267200"/>
            <a:ext cx="311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3</a:t>
            </a:r>
          </a:p>
        </p:txBody>
      </p:sp>
      <p:sp>
        <p:nvSpPr>
          <p:cNvPr id="2271238" name="Rectangle 6"/>
          <p:cNvSpPr>
            <a:spLocks noChangeArrowheads="1"/>
          </p:cNvSpPr>
          <p:nvPr/>
        </p:nvSpPr>
        <p:spPr bwMode="auto">
          <a:xfrm>
            <a:off x="3352800" y="3429000"/>
            <a:ext cx="311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2271239" name="Rectangle 7"/>
          <p:cNvSpPr>
            <a:spLocks noChangeArrowheads="1"/>
          </p:cNvSpPr>
          <p:nvPr/>
        </p:nvSpPr>
        <p:spPr bwMode="auto">
          <a:xfrm>
            <a:off x="4114800" y="3429000"/>
            <a:ext cx="311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4</a:t>
            </a:r>
          </a:p>
        </p:txBody>
      </p:sp>
      <p:sp>
        <p:nvSpPr>
          <p:cNvPr id="2271240" name="Rectangle 8"/>
          <p:cNvSpPr>
            <a:spLocks noChangeArrowheads="1"/>
          </p:cNvSpPr>
          <p:nvPr/>
        </p:nvSpPr>
        <p:spPr bwMode="auto">
          <a:xfrm>
            <a:off x="4800600" y="3429000"/>
            <a:ext cx="311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2271241" name="Rectangle 9"/>
          <p:cNvSpPr>
            <a:spLocks noChangeArrowheads="1"/>
          </p:cNvSpPr>
          <p:nvPr/>
        </p:nvSpPr>
        <p:spPr bwMode="auto">
          <a:xfrm>
            <a:off x="3276600" y="4267200"/>
            <a:ext cx="44142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10</a:t>
            </a:r>
          </a:p>
        </p:txBody>
      </p:sp>
      <p:sp>
        <p:nvSpPr>
          <p:cNvPr id="2271242" name="Rectangle 10"/>
          <p:cNvSpPr>
            <a:spLocks noChangeArrowheads="1"/>
          </p:cNvSpPr>
          <p:nvPr/>
        </p:nvSpPr>
        <p:spPr bwMode="auto">
          <a:xfrm>
            <a:off x="4114800" y="4267200"/>
            <a:ext cx="311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/>
              <a:t>0</a:t>
            </a:r>
          </a:p>
        </p:txBody>
      </p:sp>
      <p:sp>
        <p:nvSpPr>
          <p:cNvPr id="2271243" name="Rectangle 11"/>
          <p:cNvSpPr>
            <a:spLocks noChangeArrowheads="1"/>
          </p:cNvSpPr>
          <p:nvPr/>
        </p:nvSpPr>
        <p:spPr bwMode="auto">
          <a:xfrm>
            <a:off x="4800600" y="4267200"/>
            <a:ext cx="311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1</a:t>
            </a:r>
          </a:p>
        </p:txBody>
      </p:sp>
      <p:sp>
        <p:nvSpPr>
          <p:cNvPr id="2271244" name="Rectangle 12"/>
          <p:cNvSpPr>
            <a:spLocks noChangeArrowheads="1"/>
          </p:cNvSpPr>
          <p:nvPr/>
        </p:nvSpPr>
        <p:spPr bwMode="auto">
          <a:xfrm>
            <a:off x="2590800" y="5119688"/>
            <a:ext cx="311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800080"/>
                </a:solidFill>
              </a:rPr>
              <a:t>5</a:t>
            </a:r>
          </a:p>
        </p:txBody>
      </p:sp>
      <p:sp>
        <p:nvSpPr>
          <p:cNvPr id="2271245" name="Rectangle 13"/>
          <p:cNvSpPr>
            <a:spLocks noChangeArrowheads="1"/>
          </p:cNvSpPr>
          <p:nvPr/>
        </p:nvSpPr>
        <p:spPr bwMode="auto">
          <a:xfrm>
            <a:off x="3429000" y="5105400"/>
            <a:ext cx="44142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800080"/>
                </a:solidFill>
              </a:rPr>
              <a:t>13</a:t>
            </a:r>
          </a:p>
        </p:txBody>
      </p:sp>
      <p:sp>
        <p:nvSpPr>
          <p:cNvPr id="2271246" name="Rectangle 14"/>
          <p:cNvSpPr>
            <a:spLocks noChangeArrowheads="1"/>
          </p:cNvSpPr>
          <p:nvPr/>
        </p:nvSpPr>
        <p:spPr bwMode="auto">
          <a:xfrm>
            <a:off x="4267200" y="5119688"/>
            <a:ext cx="311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800080"/>
                </a:solidFill>
              </a:rPr>
              <a:t>4</a:t>
            </a:r>
          </a:p>
        </p:txBody>
      </p:sp>
      <p:sp>
        <p:nvSpPr>
          <p:cNvPr id="2271247" name="Rectangle 15"/>
          <p:cNvSpPr>
            <a:spLocks noChangeArrowheads="1"/>
          </p:cNvSpPr>
          <p:nvPr/>
        </p:nvSpPr>
        <p:spPr bwMode="auto">
          <a:xfrm>
            <a:off x="5105400" y="5105400"/>
            <a:ext cx="31304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800080"/>
                </a:solidFill>
              </a:rPr>
              <a:t>6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27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86871" y="2339788"/>
            <a:ext cx="3221504" cy="861484"/>
            <a:chOff x="286871" y="2339788"/>
            <a:chExt cx="3221504" cy="861484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1864659" y="2339788"/>
              <a:ext cx="1643716" cy="43030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286871" y="2554941"/>
              <a:ext cx="18213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Symbol for</a:t>
              </a:r>
              <a:br>
                <a:rPr lang="en-US" dirty="0" smtClean="0">
                  <a:solidFill>
                    <a:srgbClr val="FF0000"/>
                  </a:solidFill>
                </a:rPr>
              </a:br>
              <a:r>
                <a:rPr lang="en-US" dirty="0" smtClean="0">
                  <a:solidFill>
                    <a:srgbClr val="FF0000"/>
                  </a:solidFill>
                </a:rPr>
                <a:t>a bus (and width)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418445" y="5327197"/>
            <a:ext cx="3725555" cy="723979"/>
            <a:chOff x="5418445" y="5327197"/>
            <a:chExt cx="3725555" cy="723979"/>
          </a:xfrm>
        </p:grpSpPr>
        <p:sp>
          <p:nvSpPr>
            <p:cNvPr id="16" name="TextBox 15"/>
            <p:cNvSpPr txBox="1"/>
            <p:nvPr/>
          </p:nvSpPr>
          <p:spPr>
            <a:xfrm>
              <a:off x="6105525" y="5327197"/>
              <a:ext cx="30384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Combinational Logic delay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5418445" y="5656729"/>
              <a:ext cx="687080" cy="394447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" y="2236706"/>
            <a:ext cx="8778240" cy="3556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solidFill>
                  <a:schemeClr val="accent1"/>
                </a:solidFill>
                <a:ea typeface="新細明體" charset="-120"/>
                <a:cs typeface="新細明體" charset="-120"/>
              </a:rPr>
              <a:t>Laws of </a:t>
            </a:r>
            <a:r>
              <a:rPr lang="en-US" altLang="zh-TW" dirty="0" smtClean="0">
                <a:solidFill>
                  <a:schemeClr val="accent1"/>
                </a:solidFill>
                <a:ea typeface="新細明體" charset="-120"/>
                <a:cs typeface="新細明體" charset="-120"/>
              </a:rPr>
              <a:t>Boolean Algebra</a:t>
            </a:r>
            <a:endParaRPr lang="en-US" altLang="zh-TW" dirty="0">
              <a:solidFill>
                <a:schemeClr val="accent1"/>
              </a:solidFill>
              <a:ea typeface="新細明體" charset="-120"/>
              <a:cs typeface="新細明體" charset="-12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7/18/2012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Summer 2012 -- Lecture #18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B4C87B-43A8-8F46-8AA2-A02CAEC51FD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57200" y="1600200"/>
            <a:ext cx="8229600" cy="4572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3200" dirty="0" smtClean="0"/>
              <a:t>These laws allow us to perform simplification: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Boolean Algebraic 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Simplification Example</a:t>
            </a:r>
          </a:p>
        </p:txBody>
      </p:sp>
      <p:pic>
        <p:nvPicPr>
          <p:cNvPr id="225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2673642"/>
            <a:ext cx="8229600" cy="237907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7/18/2012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Summer 2012 -- Lecture #18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F7988-85C2-6F4F-ADC4-2B5AB146605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65200" y="3352800"/>
            <a:ext cx="7772400" cy="4746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65200" y="3962400"/>
            <a:ext cx="7772400" cy="4746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65200" y="4605338"/>
            <a:ext cx="7772400" cy="4746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9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5365" y="4076992"/>
            <a:ext cx="2184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604" name="Picture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77674" y="5264442"/>
            <a:ext cx="2425700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5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noFill/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dirty="0" smtClean="0">
                <a:solidFill>
                  <a:schemeClr val="accent1"/>
                </a:solidFill>
              </a:rPr>
              <a:t>Great Idea #1: Levels </a:t>
            </a:r>
            <a:r>
              <a:rPr lang="en-US" dirty="0">
                <a:solidFill>
                  <a:schemeClr val="accent1"/>
                </a:solidFill>
              </a:rPr>
              <a:t>of </a:t>
            </a:r>
            <a:r>
              <a:rPr lang="en-US" dirty="0" smtClean="0">
                <a:solidFill>
                  <a:schemeClr val="accent1"/>
                </a:solidFill>
              </a:rPr>
              <a:t>Representation/Interpretation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latin typeface="+mj-lt"/>
              </a:rPr>
              <a:t>7/18/2012</a:t>
            </a:r>
            <a:endParaRPr lang="en-US">
              <a:latin typeface="+mj-lt"/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+mj-lt"/>
              </a:rPr>
              <a:t>Summer 2012 -- Lecture #18</a:t>
            </a:r>
            <a:endParaRPr lang="en-US" dirty="0">
              <a:latin typeface="+mj-lt"/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>
                <a:latin typeface="+mj-lt"/>
              </a:rPr>
              <a:pPr/>
              <a:t>3</a:t>
            </a:fld>
            <a:endParaRPr lang="en-US">
              <a:latin typeface="+mj-lt"/>
            </a:endParaRPr>
          </a:p>
        </p:txBody>
      </p:sp>
      <p:sp>
        <p:nvSpPr>
          <p:cNvPr id="28676" name="Rectangle 1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295900" y="2197100"/>
            <a:ext cx="3848100" cy="896938"/>
          </a:xfrm>
          <a:noFill/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90000"/>
              </a:lnSpc>
              <a:spcBef>
                <a:spcPct val="0"/>
              </a:spcBef>
              <a:buFont typeface="Times" charset="0"/>
              <a:buNone/>
              <a:tabLst>
                <a:tab pos="1066800" algn="l"/>
              </a:tabLst>
            </a:pPr>
            <a:r>
              <a:rPr lang="en-US" sz="1600" dirty="0" err="1">
                <a:solidFill>
                  <a:schemeClr val="accent5"/>
                </a:solidFill>
                <a:latin typeface="+mj-lt"/>
              </a:rPr>
              <a:t>lw</a:t>
            </a:r>
            <a:r>
              <a:rPr lang="en-US" sz="1600" dirty="0">
                <a:solidFill>
                  <a:schemeClr val="accent5"/>
                </a:solidFill>
                <a:latin typeface="+mj-lt"/>
              </a:rPr>
              <a:t>	  $t0, 0($2)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buFont typeface="Times" charset="0"/>
              <a:buNone/>
              <a:tabLst>
                <a:tab pos="1066800" algn="l"/>
              </a:tabLst>
            </a:pPr>
            <a:r>
              <a:rPr lang="en-US" sz="1600" dirty="0" err="1">
                <a:solidFill>
                  <a:schemeClr val="accent5"/>
                </a:solidFill>
                <a:latin typeface="+mj-lt"/>
              </a:rPr>
              <a:t>lw</a:t>
            </a:r>
            <a:r>
              <a:rPr lang="en-US" sz="1600" dirty="0">
                <a:solidFill>
                  <a:schemeClr val="accent5"/>
                </a:solidFill>
                <a:latin typeface="+mj-lt"/>
              </a:rPr>
              <a:t>	  $t1, 4($2)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buFont typeface="Times" charset="0"/>
              <a:buNone/>
              <a:tabLst>
                <a:tab pos="1066800" algn="l"/>
              </a:tabLst>
            </a:pPr>
            <a:r>
              <a:rPr lang="en-US" sz="1600" dirty="0" err="1">
                <a:solidFill>
                  <a:schemeClr val="accent5"/>
                </a:solidFill>
                <a:latin typeface="+mj-lt"/>
              </a:rPr>
              <a:t>sw</a:t>
            </a:r>
            <a:r>
              <a:rPr lang="en-US" sz="1600" dirty="0">
                <a:solidFill>
                  <a:schemeClr val="accent5"/>
                </a:solidFill>
                <a:latin typeface="+mj-lt"/>
              </a:rPr>
              <a:t>	  $t1, 0($2)</a:t>
            </a:r>
          </a:p>
          <a:p>
            <a:pPr marL="342900" indent="-342900">
              <a:spcBef>
                <a:spcPct val="0"/>
              </a:spcBef>
              <a:buFont typeface="Times" charset="0"/>
              <a:buNone/>
              <a:tabLst>
                <a:tab pos="1066800" algn="l"/>
              </a:tabLst>
            </a:pPr>
            <a:r>
              <a:rPr lang="en-US" sz="1600" dirty="0" err="1">
                <a:solidFill>
                  <a:schemeClr val="accent5"/>
                </a:solidFill>
                <a:latin typeface="+mj-lt"/>
              </a:rPr>
              <a:t>sw</a:t>
            </a:r>
            <a:r>
              <a:rPr lang="en-US" sz="1600" dirty="0">
                <a:solidFill>
                  <a:schemeClr val="accent5"/>
                </a:solidFill>
                <a:latin typeface="+mj-lt"/>
              </a:rPr>
              <a:t>	  $t0, 4($2)</a:t>
            </a:r>
          </a:p>
        </p:txBody>
      </p:sp>
      <p:sp>
        <p:nvSpPr>
          <p:cNvPr id="28678" name="Rectangle 7"/>
          <p:cNvSpPr>
            <a:spLocks noChangeArrowheads="1"/>
          </p:cNvSpPr>
          <p:nvPr/>
        </p:nvSpPr>
        <p:spPr bwMode="auto">
          <a:xfrm>
            <a:off x="1028700" y="1435290"/>
            <a:ext cx="2590800" cy="52911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spcBef>
                <a:spcPct val="41000"/>
              </a:spcBef>
            </a:pPr>
            <a:r>
              <a:rPr lang="en-US" sz="1800" b="1" dirty="0" smtClean="0">
                <a:solidFill>
                  <a:schemeClr val="tx1"/>
                </a:solidFill>
                <a:latin typeface="+mj-lt"/>
              </a:rPr>
              <a:t>Higher-Level Language</a:t>
            </a:r>
            <a:br>
              <a:rPr lang="en-US" sz="1800" b="1" dirty="0" smtClean="0">
                <a:solidFill>
                  <a:schemeClr val="tx1"/>
                </a:solidFill>
                <a:latin typeface="+mj-lt"/>
              </a:rPr>
            </a:br>
            <a:r>
              <a:rPr lang="en-US" sz="1800" b="1" dirty="0" smtClean="0">
                <a:solidFill>
                  <a:schemeClr val="tx1"/>
                </a:solidFill>
                <a:latin typeface="+mj-lt"/>
              </a:rPr>
              <a:t>Program </a:t>
            </a:r>
            <a:r>
              <a:rPr lang="en-US" sz="1800" b="1" dirty="0">
                <a:solidFill>
                  <a:schemeClr val="tx1"/>
                </a:solidFill>
                <a:latin typeface="+mj-lt"/>
              </a:rPr>
              <a:t>(e.g</a:t>
            </a:r>
            <a:r>
              <a:rPr lang="en-US" sz="1800" b="1" dirty="0" smtClean="0">
                <a:solidFill>
                  <a:schemeClr val="tx1"/>
                </a:solidFill>
                <a:latin typeface="+mj-lt"/>
              </a:rPr>
              <a:t>.  C</a:t>
            </a:r>
            <a:r>
              <a:rPr lang="en-US" sz="1800" b="1" dirty="0">
                <a:solidFill>
                  <a:schemeClr val="tx1"/>
                </a:solidFill>
                <a:latin typeface="+mj-lt"/>
              </a:rPr>
              <a:t>)</a:t>
            </a:r>
          </a:p>
        </p:txBody>
      </p:sp>
      <p:sp>
        <p:nvSpPr>
          <p:cNvPr id="28679" name="Rectangle 8"/>
          <p:cNvSpPr>
            <a:spLocks noChangeArrowheads="1"/>
          </p:cNvSpPr>
          <p:nvPr/>
        </p:nvSpPr>
        <p:spPr bwMode="auto">
          <a:xfrm>
            <a:off x="1028700" y="2393659"/>
            <a:ext cx="2590800" cy="52911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spcBef>
                <a:spcPct val="41000"/>
              </a:spcBef>
            </a:pPr>
            <a:r>
              <a:rPr lang="en-US" sz="1800" b="1" dirty="0">
                <a:solidFill>
                  <a:schemeClr val="accent5"/>
                </a:solidFill>
                <a:latin typeface="+mj-lt"/>
              </a:rPr>
              <a:t>Assembly </a:t>
            </a:r>
            <a:r>
              <a:rPr lang="en-US" sz="1800" b="1" dirty="0" smtClean="0">
                <a:solidFill>
                  <a:schemeClr val="accent5"/>
                </a:solidFill>
                <a:latin typeface="+mj-lt"/>
              </a:rPr>
              <a:t>Language Program </a:t>
            </a:r>
            <a:r>
              <a:rPr lang="en-US" sz="1800" b="1" dirty="0">
                <a:solidFill>
                  <a:schemeClr val="accent5"/>
                </a:solidFill>
                <a:latin typeface="+mj-lt"/>
              </a:rPr>
              <a:t>(</a:t>
            </a:r>
            <a:r>
              <a:rPr lang="en-US" sz="1800" b="1" dirty="0" smtClean="0">
                <a:solidFill>
                  <a:schemeClr val="accent5"/>
                </a:solidFill>
                <a:latin typeface="+mj-lt"/>
              </a:rPr>
              <a:t>e.g.  MIPS</a:t>
            </a:r>
            <a:r>
              <a:rPr lang="en-US" sz="1800" b="1" dirty="0">
                <a:solidFill>
                  <a:schemeClr val="accent5"/>
                </a:solidFill>
                <a:latin typeface="+mj-lt"/>
              </a:rPr>
              <a:t>)</a:t>
            </a:r>
          </a:p>
        </p:txBody>
      </p:sp>
      <p:sp>
        <p:nvSpPr>
          <p:cNvPr id="28680" name="Rectangle 9"/>
          <p:cNvSpPr>
            <a:spLocks noChangeArrowheads="1"/>
          </p:cNvSpPr>
          <p:nvPr/>
        </p:nvSpPr>
        <p:spPr bwMode="auto">
          <a:xfrm>
            <a:off x="1028700" y="3295840"/>
            <a:ext cx="2590800" cy="52219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spcBef>
                <a:spcPct val="41000"/>
              </a:spcBef>
            </a:pPr>
            <a:r>
              <a:rPr lang="en-US" sz="1800" b="1" dirty="0">
                <a:solidFill>
                  <a:schemeClr val="accent4"/>
                </a:solidFill>
                <a:latin typeface="+mj-lt"/>
              </a:rPr>
              <a:t>Machine </a:t>
            </a:r>
            <a:r>
              <a:rPr lang="en-US" sz="1800" b="1" dirty="0" smtClean="0">
                <a:solidFill>
                  <a:schemeClr val="accent4"/>
                </a:solidFill>
                <a:latin typeface="+mj-lt"/>
              </a:rPr>
              <a:t>Language </a:t>
            </a:r>
            <a:r>
              <a:rPr lang="en-US" sz="1800" b="1" dirty="0">
                <a:solidFill>
                  <a:schemeClr val="accent4"/>
                </a:solidFill>
                <a:latin typeface="+mj-lt"/>
              </a:rPr>
              <a:t>Program (MIPS)</a:t>
            </a:r>
          </a:p>
        </p:txBody>
      </p:sp>
      <p:sp>
        <p:nvSpPr>
          <p:cNvPr id="28681" name="Rectangle 10"/>
          <p:cNvSpPr>
            <a:spLocks noChangeArrowheads="1"/>
          </p:cNvSpPr>
          <p:nvPr/>
        </p:nvSpPr>
        <p:spPr bwMode="auto">
          <a:xfrm>
            <a:off x="304800" y="4616640"/>
            <a:ext cx="4038600" cy="538865"/>
          </a:xfrm>
          <a:prstGeom prst="rect">
            <a:avLst/>
          </a:prstGeom>
          <a:noFill/>
          <a:ln w="28575">
            <a:pattFill prst="pct70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8000"/>
              </a:lnSpc>
              <a:spcBef>
                <a:spcPct val="43000"/>
              </a:spcBef>
            </a:pPr>
            <a:r>
              <a:rPr lang="en-US" sz="1800" b="1" dirty="0">
                <a:solidFill>
                  <a:schemeClr val="accent6"/>
                </a:solidFill>
                <a:latin typeface="+mj-lt"/>
              </a:rPr>
              <a:t>Hardware Architecture </a:t>
            </a:r>
            <a:r>
              <a:rPr lang="en-US" sz="1800" b="1" dirty="0" smtClean="0">
                <a:solidFill>
                  <a:schemeClr val="accent6"/>
                </a:solidFill>
                <a:latin typeface="+mj-lt"/>
              </a:rPr>
              <a:t>Description</a:t>
            </a:r>
            <a:br>
              <a:rPr lang="en-US" sz="1800" b="1" dirty="0" smtClean="0">
                <a:solidFill>
                  <a:schemeClr val="accent6"/>
                </a:solidFill>
                <a:latin typeface="+mj-lt"/>
              </a:rPr>
            </a:br>
            <a:r>
              <a:rPr lang="en-US" sz="1800" b="1" dirty="0" smtClean="0">
                <a:solidFill>
                  <a:schemeClr val="accent6"/>
                </a:solidFill>
                <a:latin typeface="+mj-lt"/>
              </a:rPr>
              <a:t>(</a:t>
            </a:r>
            <a:r>
              <a:rPr lang="en-US" sz="1800" b="1" dirty="0">
                <a:solidFill>
                  <a:schemeClr val="accent6"/>
                </a:solidFill>
                <a:latin typeface="+mj-lt"/>
              </a:rPr>
              <a:t>e.g</a:t>
            </a:r>
            <a:r>
              <a:rPr lang="en-US" sz="1800" b="1" dirty="0" smtClean="0">
                <a:solidFill>
                  <a:schemeClr val="accent6"/>
                </a:solidFill>
                <a:latin typeface="+mj-lt"/>
              </a:rPr>
              <a:t>.  </a:t>
            </a:r>
            <a:r>
              <a:rPr lang="en-US" sz="1800" b="1" dirty="0">
                <a:solidFill>
                  <a:schemeClr val="accent6"/>
                </a:solidFill>
                <a:latin typeface="+mj-lt"/>
              </a:rPr>
              <a:t>block diagrams)</a:t>
            </a:r>
            <a:r>
              <a:rPr lang="en-US" sz="1800" dirty="0">
                <a:solidFill>
                  <a:schemeClr val="accent6"/>
                </a:solidFill>
                <a:latin typeface="+mj-lt"/>
              </a:rPr>
              <a:t> </a:t>
            </a:r>
          </a:p>
        </p:txBody>
      </p:sp>
      <p:sp>
        <p:nvSpPr>
          <p:cNvPr id="28682" name="Line 11"/>
          <p:cNvSpPr>
            <a:spLocks noChangeShapeType="1"/>
          </p:cNvSpPr>
          <p:nvPr/>
        </p:nvSpPr>
        <p:spPr bwMode="auto">
          <a:xfrm>
            <a:off x="2327148" y="1984413"/>
            <a:ext cx="0" cy="400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28683" name="Rectangle 13"/>
          <p:cNvSpPr>
            <a:spLocks noChangeArrowheads="1"/>
          </p:cNvSpPr>
          <p:nvPr/>
        </p:nvSpPr>
        <p:spPr bwMode="auto">
          <a:xfrm>
            <a:off x="2413000" y="2019680"/>
            <a:ext cx="1308100" cy="2887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800" i="1" dirty="0">
                <a:solidFill>
                  <a:schemeClr val="tx1"/>
                </a:solidFill>
                <a:latin typeface="+mj-lt"/>
              </a:rPr>
              <a:t>Compiler</a:t>
            </a:r>
          </a:p>
        </p:txBody>
      </p:sp>
      <p:sp>
        <p:nvSpPr>
          <p:cNvPr id="28684" name="Rectangle 14"/>
          <p:cNvSpPr>
            <a:spLocks noChangeArrowheads="1"/>
          </p:cNvSpPr>
          <p:nvPr/>
        </p:nvSpPr>
        <p:spPr bwMode="auto">
          <a:xfrm>
            <a:off x="2413000" y="2953586"/>
            <a:ext cx="1435100" cy="2887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800" i="1" dirty="0">
                <a:solidFill>
                  <a:schemeClr val="tx1"/>
                </a:solidFill>
                <a:latin typeface="+mj-lt"/>
              </a:rPr>
              <a:t>Assembler</a:t>
            </a:r>
          </a:p>
        </p:txBody>
      </p:sp>
      <p:sp>
        <p:nvSpPr>
          <p:cNvPr id="28685" name="Line 15"/>
          <p:cNvSpPr>
            <a:spLocks noChangeShapeType="1"/>
          </p:cNvSpPr>
          <p:nvPr/>
        </p:nvSpPr>
        <p:spPr bwMode="auto">
          <a:xfrm>
            <a:off x="2355723" y="3841940"/>
            <a:ext cx="0" cy="774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28686" name="Rectangle 16"/>
          <p:cNvSpPr>
            <a:spLocks noChangeArrowheads="1"/>
          </p:cNvSpPr>
          <p:nvPr/>
        </p:nvSpPr>
        <p:spPr bwMode="auto">
          <a:xfrm>
            <a:off x="558800" y="4045520"/>
            <a:ext cx="1676400" cy="5242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800" i="1" dirty="0">
                <a:solidFill>
                  <a:schemeClr val="tx1"/>
                </a:solidFill>
                <a:latin typeface="+mj-lt"/>
              </a:rPr>
              <a:t>Machine Interpretation</a:t>
            </a:r>
          </a:p>
        </p:txBody>
      </p:sp>
      <p:sp>
        <p:nvSpPr>
          <p:cNvPr id="28687" name="Rectangle 17"/>
          <p:cNvSpPr>
            <a:spLocks noChangeArrowheads="1"/>
          </p:cNvSpPr>
          <p:nvPr/>
        </p:nvSpPr>
        <p:spPr bwMode="auto">
          <a:xfrm>
            <a:off x="4624585" y="1345034"/>
            <a:ext cx="3086100" cy="7096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440" tIns="25400" rIns="91440" bIns="25400">
            <a:prstTxWarp prst="textNoShape">
              <a:avLst/>
            </a:prstTxWarp>
            <a:spAutoFit/>
          </a:bodyPr>
          <a:lstStyle/>
          <a:p>
            <a:pPr marL="342900" indent="-342900" algn="l">
              <a:lnSpc>
                <a:spcPct val="78000"/>
              </a:lnSpc>
            </a:pPr>
            <a:r>
              <a:rPr lang="en-US" sz="1800" dirty="0">
                <a:solidFill>
                  <a:schemeClr val="tx1"/>
                </a:solidFill>
                <a:latin typeface="+mj-lt"/>
              </a:rPr>
              <a:t>temp = 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v[k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];</a:t>
            </a:r>
          </a:p>
          <a:p>
            <a:pPr marL="342900" indent="-342900" algn="l">
              <a:lnSpc>
                <a:spcPct val="78000"/>
              </a:lnSpc>
            </a:pPr>
            <a:r>
              <a:rPr lang="en-US" sz="1800" dirty="0" err="1">
                <a:solidFill>
                  <a:schemeClr val="tx1"/>
                </a:solidFill>
                <a:latin typeface="+mj-lt"/>
              </a:rPr>
              <a:t>v[k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] = v[k+1];</a:t>
            </a:r>
          </a:p>
          <a:p>
            <a:pPr marL="342900" indent="-342900" algn="l">
              <a:lnSpc>
                <a:spcPct val="78000"/>
              </a:lnSpc>
            </a:pPr>
            <a:r>
              <a:rPr lang="en-US" sz="1800" dirty="0">
                <a:solidFill>
                  <a:schemeClr val="tx1"/>
                </a:solidFill>
                <a:latin typeface="+mj-lt"/>
              </a:rPr>
              <a:t>v[k+1] = temp;</a:t>
            </a:r>
            <a:endParaRPr lang="en-US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8689" name="Rectangle 20"/>
          <p:cNvSpPr>
            <a:spLocks noChangeArrowheads="1"/>
          </p:cNvSpPr>
          <p:nvPr/>
        </p:nvSpPr>
        <p:spPr bwMode="auto">
          <a:xfrm>
            <a:off x="4624585" y="3125450"/>
            <a:ext cx="3427219" cy="9515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dirty="0">
                <a:solidFill>
                  <a:schemeClr val="accent4"/>
                </a:solidFill>
                <a:latin typeface="+mj-lt"/>
              </a:rPr>
              <a:t>0000 1001 1100 0110 1010 1111 0101 1000</a:t>
            </a:r>
          </a:p>
          <a:p>
            <a:pPr algn="l"/>
            <a:r>
              <a:rPr lang="en-US" sz="1400" dirty="0">
                <a:solidFill>
                  <a:schemeClr val="accent4"/>
                </a:solidFill>
                <a:latin typeface="+mj-lt"/>
              </a:rPr>
              <a:t>1010 1111 0101 1000 0000 1001 1100 0110 </a:t>
            </a:r>
          </a:p>
          <a:p>
            <a:pPr algn="l"/>
            <a:r>
              <a:rPr lang="en-US" sz="1400" dirty="0">
                <a:solidFill>
                  <a:schemeClr val="accent4"/>
                </a:solidFill>
                <a:latin typeface="+mj-lt"/>
              </a:rPr>
              <a:t>1100 0110 1010 1111 0101 1000 0000 1001 </a:t>
            </a:r>
          </a:p>
          <a:p>
            <a:pPr algn="l"/>
            <a:r>
              <a:rPr lang="en-US" sz="1400" dirty="0">
                <a:solidFill>
                  <a:schemeClr val="accent4"/>
                </a:solidFill>
                <a:latin typeface="+mj-lt"/>
              </a:rPr>
              <a:t>0101 1000 0000 1001 1100 0110 1010 1111 </a:t>
            </a:r>
          </a:p>
        </p:txBody>
      </p:sp>
      <p:sp>
        <p:nvSpPr>
          <p:cNvPr id="28690" name="Rectangle 22"/>
          <p:cNvSpPr>
            <a:spLocks noChangeArrowheads="1"/>
          </p:cNvSpPr>
          <p:nvPr/>
        </p:nvSpPr>
        <p:spPr bwMode="auto">
          <a:xfrm>
            <a:off x="304800" y="3835780"/>
            <a:ext cx="4038600" cy="1397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28691" name="Line 23"/>
          <p:cNvSpPr>
            <a:spLocks noChangeShapeType="1"/>
          </p:cNvSpPr>
          <p:nvPr/>
        </p:nvSpPr>
        <p:spPr bwMode="auto">
          <a:xfrm flipH="1">
            <a:off x="2327148" y="2929318"/>
            <a:ext cx="3175" cy="36652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28692" name="Rectangle 24"/>
          <p:cNvSpPr>
            <a:spLocks noChangeArrowheads="1"/>
          </p:cNvSpPr>
          <p:nvPr/>
        </p:nvSpPr>
        <p:spPr bwMode="auto">
          <a:xfrm>
            <a:off x="469900" y="5880478"/>
            <a:ext cx="3708400" cy="538865"/>
          </a:xfrm>
          <a:prstGeom prst="rect">
            <a:avLst/>
          </a:prstGeom>
          <a:noFill/>
          <a:ln w="28575">
            <a:pattFill prst="pct70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8000"/>
              </a:lnSpc>
              <a:spcBef>
                <a:spcPct val="43000"/>
              </a:spcBef>
            </a:pPr>
            <a:r>
              <a:rPr lang="en-US" sz="1800" b="1" dirty="0">
                <a:solidFill>
                  <a:srgbClr val="00B050"/>
                </a:solidFill>
                <a:latin typeface="+mj-lt"/>
              </a:rPr>
              <a:t>Logic Circuit Description</a:t>
            </a:r>
            <a:br>
              <a:rPr lang="en-US" sz="1800" b="1" dirty="0">
                <a:solidFill>
                  <a:srgbClr val="00B050"/>
                </a:solidFill>
                <a:latin typeface="+mj-lt"/>
              </a:rPr>
            </a:br>
            <a:r>
              <a:rPr lang="en-US" sz="1800" b="1" dirty="0">
                <a:solidFill>
                  <a:srgbClr val="00B050"/>
                </a:solidFill>
                <a:latin typeface="+mj-lt"/>
              </a:rPr>
              <a:t>(Circuit Schematic Diagrams)</a:t>
            </a:r>
          </a:p>
        </p:txBody>
      </p:sp>
      <p:sp>
        <p:nvSpPr>
          <p:cNvPr id="28693" name="Line 26"/>
          <p:cNvSpPr>
            <a:spLocks noChangeShapeType="1"/>
          </p:cNvSpPr>
          <p:nvPr/>
        </p:nvSpPr>
        <p:spPr bwMode="auto">
          <a:xfrm>
            <a:off x="2355723" y="5154988"/>
            <a:ext cx="0" cy="72549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28694" name="Rectangle 27"/>
          <p:cNvSpPr>
            <a:spLocks noChangeArrowheads="1"/>
          </p:cNvSpPr>
          <p:nvPr/>
        </p:nvSpPr>
        <p:spPr bwMode="auto">
          <a:xfrm>
            <a:off x="254000" y="5267515"/>
            <a:ext cx="1981200" cy="5242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800" i="1" dirty="0">
                <a:solidFill>
                  <a:schemeClr val="tx1"/>
                </a:solidFill>
                <a:latin typeface="+mj-lt"/>
              </a:rPr>
              <a:t>Architecture Implementation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880" y="4041646"/>
            <a:ext cx="8869680" cy="2468880"/>
          </a:xfrm>
          <a:prstGeom prst="rect">
            <a:avLst/>
          </a:prstGeom>
          <a:noFill/>
          <a:ln w="38100" cap="rnd">
            <a:solidFill>
              <a:srgbClr val="FF0000"/>
            </a:solidFill>
          </a:ln>
        </p:spPr>
        <p:txBody>
          <a:bodyPr wrap="square" tIns="137160" rtlCol="0">
            <a:spAutoFit/>
          </a:bodyPr>
          <a:lstStyle/>
          <a:p>
            <a:pPr algn="r">
              <a:lnSpc>
                <a:spcPct val="50000"/>
              </a:lnSpc>
              <a:spcBef>
                <a:spcPts val="1200"/>
              </a:spcBef>
            </a:pPr>
            <a:endParaRPr lang="en-US" sz="2400" dirty="0" smtClean="0">
              <a:solidFill>
                <a:srgbClr val="FF0000"/>
              </a:solidFill>
              <a:latin typeface="+mj-lt"/>
            </a:endParaRPr>
          </a:p>
          <a:p>
            <a:pPr algn="r">
              <a:lnSpc>
                <a:spcPct val="50000"/>
              </a:lnSpc>
              <a:spcBef>
                <a:spcPts val="1200"/>
              </a:spcBef>
            </a:pP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We are here</a:t>
            </a:r>
            <a:endParaRPr lang="en-US" sz="2400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1600" dirty="0" smtClean="0">
                <a:latin typeface="+mj-lt"/>
              </a:rPr>
              <a:t> 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66899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Circuit Simplification</a:t>
            </a:r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t="3070" b="3439"/>
          <a:stretch/>
        </p:blipFill>
        <p:spPr>
          <a:xfrm>
            <a:off x="1180178" y="1739153"/>
            <a:ext cx="6783644" cy="4231341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7/18/2012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Summer 2012 -- Lecture #18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711183-8E13-4C48-869E-7D2597D23605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898776" y="2832847"/>
            <a:ext cx="23355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(Transistors and/or Gates)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4285129" y="2833574"/>
            <a:ext cx="3513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1)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285129" y="3350044"/>
            <a:ext cx="3513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285129" y="3840998"/>
            <a:ext cx="3513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3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4285129" y="5646554"/>
            <a:ext cx="3513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4</a:t>
            </a:r>
            <a:r>
              <a:rPr lang="en-US" sz="1600" dirty="0" smtClean="0"/>
              <a:t>)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Converting Combinational Logic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31</a:t>
            </a:fld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1828800" y="822960"/>
            <a:ext cx="5491676" cy="5386551"/>
            <a:chOff x="1828800" y="557049"/>
            <a:chExt cx="5491676" cy="5386551"/>
          </a:xfrm>
        </p:grpSpPr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1828800" y="2194560"/>
              <a:ext cx="1376876" cy="1371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b="1" dirty="0" smtClean="0"/>
                <a:t>Circuit</a:t>
              </a:r>
            </a:p>
            <a:p>
              <a:pPr algn="ctr"/>
              <a:r>
                <a:rPr lang="en-US" sz="2000" b="1" dirty="0" smtClean="0"/>
                <a:t>Diagram</a:t>
              </a:r>
              <a:endParaRPr lang="en-US" sz="2000" b="1" dirty="0"/>
            </a:p>
          </p:txBody>
        </p:sp>
        <p:sp>
          <p:nvSpPr>
            <p:cNvPr id="10" name="Oval 9"/>
            <p:cNvSpPr>
              <a:spLocks noChangeAspect="1"/>
            </p:cNvSpPr>
            <p:nvPr/>
          </p:nvSpPr>
          <p:spPr>
            <a:xfrm>
              <a:off x="5943600" y="2194560"/>
              <a:ext cx="1376876" cy="13716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b="1" dirty="0" smtClean="0"/>
                <a:t>Truth</a:t>
              </a:r>
            </a:p>
            <a:p>
              <a:pPr algn="ctr"/>
              <a:r>
                <a:rPr lang="en-US" sz="2000" b="1" dirty="0" smtClean="0"/>
                <a:t>Table</a:t>
              </a:r>
              <a:endParaRPr lang="en-US" sz="2000" b="1" dirty="0"/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3886200" y="4572000"/>
              <a:ext cx="1376876" cy="137160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000" b="1" dirty="0" smtClean="0"/>
                <a:t>Boolean</a:t>
              </a:r>
            </a:p>
            <a:p>
              <a:pPr algn="ctr"/>
              <a:r>
                <a:rPr lang="en-US" sz="2000" b="1" dirty="0" smtClean="0"/>
                <a:t>Expression</a:t>
              </a:r>
              <a:endParaRPr lang="en-US" sz="2000" b="1" dirty="0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2517238" y="557049"/>
              <a:ext cx="4114800" cy="4700751"/>
              <a:chOff x="2517238" y="557049"/>
              <a:chExt cx="4114800" cy="4700751"/>
            </a:xfrm>
          </p:grpSpPr>
          <p:sp>
            <p:nvSpPr>
              <p:cNvPr id="12" name="Arc 11"/>
              <p:cNvSpPr/>
              <p:nvPr/>
            </p:nvSpPr>
            <p:spPr>
              <a:xfrm>
                <a:off x="2517238" y="557049"/>
                <a:ext cx="4114800" cy="4700751"/>
              </a:xfrm>
              <a:prstGeom prst="arc">
                <a:avLst>
                  <a:gd name="adj1" fmla="val 1252927"/>
                  <a:gd name="adj2" fmla="val 4194742"/>
                </a:avLst>
              </a:prstGeom>
              <a:ln w="50800">
                <a:solidFill>
                  <a:schemeClr val="accent3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Arc 12"/>
              <p:cNvSpPr/>
              <p:nvPr/>
            </p:nvSpPr>
            <p:spPr>
              <a:xfrm>
                <a:off x="2517238" y="557049"/>
                <a:ext cx="4114800" cy="4700751"/>
              </a:xfrm>
              <a:prstGeom prst="arc">
                <a:avLst>
                  <a:gd name="adj1" fmla="val 6622456"/>
                  <a:gd name="adj2" fmla="val 9548860"/>
                </a:avLst>
              </a:prstGeom>
              <a:ln w="50800">
                <a:solidFill>
                  <a:schemeClr val="accent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Arc 13"/>
              <p:cNvSpPr/>
              <p:nvPr/>
            </p:nvSpPr>
            <p:spPr>
              <a:xfrm>
                <a:off x="2517238" y="1372914"/>
                <a:ext cx="4114800" cy="3069020"/>
              </a:xfrm>
              <a:prstGeom prst="arc">
                <a:avLst>
                  <a:gd name="adj1" fmla="val 12298770"/>
                  <a:gd name="adj2" fmla="val 20129673"/>
                </a:avLst>
              </a:prstGeom>
              <a:ln w="50800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cxnSp>
        <p:nvCxnSpPr>
          <p:cNvPr id="18" name="Straight Arrow Connector 17"/>
          <p:cNvCxnSpPr/>
          <p:nvPr/>
        </p:nvCxnSpPr>
        <p:spPr>
          <a:xfrm flipH="1">
            <a:off x="3376458" y="3146271"/>
            <a:ext cx="2396359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570899" y="2525142"/>
            <a:ext cx="2007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This is difficult to do efficiently!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205676" y="1271752"/>
            <a:ext cx="2737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Try all input combinations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-3000000">
            <a:off x="4826886" y="4653245"/>
            <a:ext cx="2737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3"/>
                </a:solidFill>
              </a:rPr>
              <a:t>SoP</a:t>
            </a:r>
            <a:r>
              <a:rPr lang="en-US" dirty="0" smtClean="0">
                <a:solidFill>
                  <a:schemeClr val="accent3"/>
                </a:solidFill>
              </a:rPr>
              <a:t> or </a:t>
            </a:r>
            <a:r>
              <a:rPr lang="en-US" dirty="0" err="1" smtClean="0">
                <a:solidFill>
                  <a:schemeClr val="accent3"/>
                </a:solidFill>
              </a:rPr>
              <a:t>PoS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3000000">
            <a:off x="1159552" y="4719649"/>
            <a:ext cx="3404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Wire inputs to proper  gates</a:t>
            </a:r>
          </a:p>
          <a:p>
            <a:pPr algn="ctr"/>
            <a:r>
              <a:rPr lang="en-US" dirty="0" smtClean="0">
                <a:solidFill>
                  <a:schemeClr val="accent1"/>
                </a:solidFill>
              </a:rPr>
              <a:t>(easiest to use AND, OR, and NOT)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3" name="Arc 22"/>
          <p:cNvSpPr/>
          <p:nvPr/>
        </p:nvSpPr>
        <p:spPr>
          <a:xfrm flipH="1" flipV="1">
            <a:off x="4900469" y="3381285"/>
            <a:ext cx="4114800" cy="4700751"/>
          </a:xfrm>
          <a:prstGeom prst="arc">
            <a:avLst>
              <a:gd name="adj1" fmla="val 1508191"/>
              <a:gd name="adj2" fmla="val 3923631"/>
            </a:avLst>
          </a:prstGeom>
          <a:ln w="508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 rot="-3000000">
            <a:off x="3858238" y="3615799"/>
            <a:ext cx="2737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Try all input </a:t>
            </a:r>
          </a:p>
          <a:p>
            <a:pPr algn="ctr"/>
            <a:r>
              <a:rPr lang="en-US" dirty="0" smtClean="0">
                <a:solidFill>
                  <a:schemeClr val="accent2"/>
                </a:solidFill>
              </a:rPr>
              <a:t>combinations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5" name="Arc 24"/>
          <p:cNvSpPr/>
          <p:nvPr/>
        </p:nvSpPr>
        <p:spPr>
          <a:xfrm flipV="1">
            <a:off x="182880" y="3383280"/>
            <a:ext cx="4114800" cy="4700751"/>
          </a:xfrm>
          <a:prstGeom prst="arc">
            <a:avLst>
              <a:gd name="adj1" fmla="val 1508191"/>
              <a:gd name="adj2" fmla="val 3923631"/>
            </a:avLst>
          </a:prstGeom>
          <a:ln w="50800">
            <a:solidFill>
              <a:schemeClr val="accent3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 rot="3000000" flipH="1">
            <a:off x="2679550" y="3664027"/>
            <a:ext cx="2737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3"/>
                </a:solidFill>
              </a:rPr>
              <a:t>Propagate signals</a:t>
            </a:r>
            <a:br>
              <a:rPr lang="en-US" dirty="0" smtClean="0">
                <a:solidFill>
                  <a:schemeClr val="accent3"/>
                </a:solidFill>
              </a:rPr>
            </a:br>
            <a:r>
              <a:rPr lang="en-US" dirty="0" smtClean="0">
                <a:solidFill>
                  <a:schemeClr val="accent3"/>
                </a:solidFill>
              </a:rPr>
              <a:t>through gates</a:t>
            </a:r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421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Circuit Simplification Example (1/4)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r>
              <a:rPr lang="en-US" dirty="0" smtClean="0"/>
              <a:t>Simplify the following circuit: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Options: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dirty="0" smtClean="0"/>
              <a:t>Test all combinations of the inputs and build the Truth Table, then use </a:t>
            </a:r>
            <a:r>
              <a:rPr lang="en-US" dirty="0" err="1" smtClean="0"/>
              <a:t>SoP</a:t>
            </a:r>
            <a:r>
              <a:rPr lang="en-US" dirty="0" smtClean="0"/>
              <a:t> or </a:t>
            </a:r>
            <a:r>
              <a:rPr lang="en-US" dirty="0" err="1" smtClean="0"/>
              <a:t>PoS</a:t>
            </a:r>
            <a:endParaRPr lang="en-US" dirty="0" smtClean="0"/>
          </a:p>
          <a:p>
            <a:pPr marL="971550" lvl="1" indent="-514350">
              <a:buFont typeface="+mj-lt"/>
              <a:buAutoNum type="arabicParenR"/>
            </a:pPr>
            <a:r>
              <a:rPr lang="en-US" dirty="0" smtClean="0"/>
              <a:t>Write out expressions for signals based on gates</a:t>
            </a:r>
          </a:p>
          <a:p>
            <a:pPr lvl="2"/>
            <a:r>
              <a:rPr lang="en-US" dirty="0" smtClean="0"/>
              <a:t>Will show this method here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32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561866" y="2194560"/>
            <a:ext cx="5976005" cy="1763339"/>
            <a:chOff x="1561866" y="2194560"/>
            <a:chExt cx="5976005" cy="176333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2194560"/>
              <a:ext cx="5424901" cy="1645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1561866" y="2214281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</a:t>
              </a:r>
              <a:endParaRPr lang="en-US" sz="2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561866" y="2635586"/>
              <a:ext cx="351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B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561866" y="3496234"/>
              <a:ext cx="3481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C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164051" y="2635586"/>
              <a:ext cx="3738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31240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Circuit Simplification Example (2/4)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/>
          <a:lstStyle/>
          <a:p>
            <a:r>
              <a:rPr lang="en-US" dirty="0" smtClean="0"/>
              <a:t>Simplify the following circuit: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Start from left, propagate signals to the right</a:t>
            </a:r>
          </a:p>
          <a:p>
            <a:r>
              <a:rPr lang="en-US" dirty="0" smtClean="0"/>
              <a:t>Arrive at </a:t>
            </a:r>
            <a:r>
              <a:rPr lang="en-US" dirty="0" smtClean="0">
                <a:solidFill>
                  <a:srgbClr val="FF0000"/>
                </a:solidFill>
              </a:rPr>
              <a:t>D = (AB)’(A + B’C)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33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561866" y="2194560"/>
            <a:ext cx="5976005" cy="1763339"/>
            <a:chOff x="1561866" y="2194560"/>
            <a:chExt cx="5976005" cy="176333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2194560"/>
              <a:ext cx="5424901" cy="1645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1561866" y="2214281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</a:t>
              </a:r>
              <a:endParaRPr lang="en-US" sz="2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561866" y="2635586"/>
              <a:ext cx="351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B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561866" y="3496234"/>
              <a:ext cx="3481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C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164051" y="2635586"/>
              <a:ext cx="3738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D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119066" y="2171228"/>
            <a:ext cx="1860299" cy="1618593"/>
            <a:chOff x="3119066" y="2171228"/>
            <a:chExt cx="1860299" cy="1618593"/>
          </a:xfrm>
        </p:grpSpPr>
        <p:sp>
          <p:nvSpPr>
            <p:cNvPr id="7" name="TextBox 6"/>
            <p:cNvSpPr txBox="1"/>
            <p:nvPr/>
          </p:nvSpPr>
          <p:spPr>
            <a:xfrm>
              <a:off x="4661649" y="2805949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A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128684" y="3420489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119066" y="2992401"/>
              <a:ext cx="3674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B’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119066" y="2574649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119066" y="2171228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A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532193" y="2372053"/>
            <a:ext cx="487100" cy="1209770"/>
            <a:chOff x="4532193" y="2372053"/>
            <a:chExt cx="487100" cy="1209770"/>
          </a:xfrm>
        </p:grpSpPr>
        <p:sp>
          <p:nvSpPr>
            <p:cNvPr id="22" name="TextBox 21"/>
            <p:cNvSpPr txBox="1"/>
            <p:nvPr/>
          </p:nvSpPr>
          <p:spPr>
            <a:xfrm>
              <a:off x="4532193" y="2372053"/>
              <a:ext cx="442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AB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536147" y="3212491"/>
              <a:ext cx="483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B’C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459064" y="2367985"/>
            <a:ext cx="731611" cy="792924"/>
            <a:chOff x="5459064" y="2367985"/>
            <a:chExt cx="731611" cy="792924"/>
          </a:xfrm>
        </p:grpSpPr>
        <p:sp>
          <p:nvSpPr>
            <p:cNvPr id="24" name="TextBox 23"/>
            <p:cNvSpPr txBox="1"/>
            <p:nvPr/>
          </p:nvSpPr>
          <p:spPr>
            <a:xfrm>
              <a:off x="5549153" y="2367985"/>
              <a:ext cx="6415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(AB)’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459064" y="2791577"/>
              <a:ext cx="7316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A+B’C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79222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Circuit Simplification Example </a:t>
            </a:r>
            <a:r>
              <a:rPr lang="en-US" dirty="0" smtClean="0">
                <a:solidFill>
                  <a:schemeClr val="accent1"/>
                </a:solidFill>
              </a:rPr>
              <a:t>(3/4</a:t>
            </a:r>
            <a:r>
              <a:rPr lang="en-US" dirty="0">
                <a:solidFill>
                  <a:schemeClr val="accent1"/>
                </a:solidFill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/>
          <a:lstStyle/>
          <a:p>
            <a:r>
              <a:rPr lang="en-US" dirty="0" smtClean="0"/>
              <a:t>Simplify Expression:</a:t>
            </a:r>
          </a:p>
          <a:p>
            <a:pPr marL="0" indent="0">
              <a:buNone/>
            </a:pPr>
            <a:r>
              <a:rPr lang="en-US" sz="2800" dirty="0" smtClean="0"/>
              <a:t>       D 	= </a:t>
            </a:r>
            <a:r>
              <a:rPr lang="en-US" sz="2800" dirty="0"/>
              <a:t>(AB)’(A + B’C</a:t>
            </a:r>
            <a:r>
              <a:rPr lang="en-US" sz="2800" dirty="0" smtClean="0"/>
              <a:t>)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	= (A’ + B’)(A + B’C)			</a:t>
            </a:r>
            <a:r>
              <a:rPr lang="en-US" sz="2800" dirty="0" err="1" smtClean="0"/>
              <a:t>DeMorgan’s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= A’A + A’B’C + B’A + B’B’C		Distribution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	= 0 + A’B’C + B’A + B’B’C		Complementarity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= A’B’C + B’A + B’C			Idempotent Law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= (A’ + 1)B’C + AB’			Distribution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>
                <a:solidFill>
                  <a:srgbClr val="FF0000"/>
                </a:solidFill>
              </a:rPr>
              <a:t>= B’C + AB’</a:t>
            </a:r>
            <a:r>
              <a:rPr lang="en-US" sz="2800" dirty="0" smtClean="0"/>
              <a:t>				Law of 1’s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>
                <a:solidFill>
                  <a:srgbClr val="FF0000"/>
                </a:solidFill>
              </a:rPr>
              <a:t>= B’(A + C)</a:t>
            </a:r>
            <a:r>
              <a:rPr lang="en-US" sz="2800" dirty="0" smtClean="0"/>
              <a:t>				Distribution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34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994213" y="5316070"/>
            <a:ext cx="2435556" cy="914400"/>
            <a:chOff x="2994213" y="5316070"/>
            <a:chExt cx="2435556" cy="914400"/>
          </a:xfrm>
        </p:grpSpPr>
        <p:sp>
          <p:nvSpPr>
            <p:cNvPr id="7" name="Right Brace 6"/>
            <p:cNvSpPr/>
            <p:nvPr/>
          </p:nvSpPr>
          <p:spPr>
            <a:xfrm>
              <a:off x="2994213" y="5316070"/>
              <a:ext cx="365760" cy="914400"/>
            </a:xfrm>
            <a:prstGeom prst="rightBrac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359972" y="5445881"/>
              <a:ext cx="2069797" cy="690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400" dirty="0" smtClean="0">
                  <a:solidFill>
                    <a:schemeClr val="accent1"/>
                  </a:solidFill>
                </a:rPr>
                <a:t>Which of these</a:t>
              </a:r>
              <a:br>
                <a:rPr lang="en-US" sz="2400" dirty="0" smtClean="0">
                  <a:solidFill>
                    <a:schemeClr val="accent1"/>
                  </a:solidFill>
                </a:rPr>
              </a:br>
              <a:r>
                <a:rPr lang="en-US" sz="2400" dirty="0" smtClean="0">
                  <a:solidFill>
                    <a:schemeClr val="accent1"/>
                  </a:solidFill>
                </a:rPr>
                <a:t>is “simpler”?</a:t>
              </a:r>
              <a:endParaRPr lang="en-US" sz="2400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70404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Circuit Simplification Example </a:t>
            </a:r>
            <a:r>
              <a:rPr lang="en-US" dirty="0" smtClean="0">
                <a:solidFill>
                  <a:schemeClr val="accent1"/>
                </a:solidFill>
              </a:rPr>
              <a:t>(4/4</a:t>
            </a:r>
            <a:r>
              <a:rPr lang="en-US" dirty="0">
                <a:solidFill>
                  <a:schemeClr val="accent1"/>
                </a:solidFill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/>
          <a:lstStyle/>
          <a:p>
            <a:r>
              <a:rPr lang="en-US" dirty="0" smtClean="0"/>
              <a:t>Draw out final circuit:</a:t>
            </a:r>
          </a:p>
          <a:p>
            <a:pPr lvl="1"/>
            <a:r>
              <a:rPr lang="en-US" dirty="0" smtClean="0"/>
              <a:t>D = B’C + AB’ = B’(A + C)</a:t>
            </a:r>
          </a:p>
          <a:p>
            <a:endParaRPr lang="en-US" dirty="0"/>
          </a:p>
          <a:p>
            <a:r>
              <a:rPr lang="en-US" dirty="0" smtClean="0"/>
              <a:t>Simplified Circuit: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r>
              <a:rPr lang="en-US" dirty="0" smtClean="0"/>
              <a:t>Reduction from 6 gates to 3!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35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4805082" y="1796533"/>
            <a:ext cx="3452834" cy="707886"/>
            <a:chOff x="4805082" y="1796533"/>
            <a:chExt cx="3452834" cy="707886"/>
          </a:xfrm>
        </p:grpSpPr>
        <p:cxnSp>
          <p:nvCxnSpPr>
            <p:cNvPr id="8" name="Straight Arrow Connector 7"/>
            <p:cNvCxnSpPr/>
            <p:nvPr/>
          </p:nvCxnSpPr>
          <p:spPr>
            <a:xfrm flipH="1">
              <a:off x="4805082" y="2026024"/>
              <a:ext cx="1057836" cy="259976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827058" y="1796533"/>
              <a:ext cx="243085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accent1"/>
                  </a:solidFill>
                </a:rPr>
                <a:t>How many gates</a:t>
              </a:r>
              <a:br>
                <a:rPr lang="en-US" sz="2000" dirty="0" smtClean="0">
                  <a:solidFill>
                    <a:schemeClr val="accent1"/>
                  </a:solidFill>
                </a:rPr>
              </a:br>
              <a:r>
                <a:rPr lang="en-US" sz="2000" dirty="0" smtClean="0">
                  <a:solidFill>
                    <a:schemeClr val="accent1"/>
                  </a:solidFill>
                </a:rPr>
                <a:t>do we need for each?</a:t>
              </a:r>
              <a:endParaRPr lang="en-US" sz="20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277035" y="25146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4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08612" y="25146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" name="Oval 13"/>
          <p:cNvSpPr/>
          <p:nvPr/>
        </p:nvSpPr>
        <p:spPr>
          <a:xfrm>
            <a:off x="3379693" y="2087722"/>
            <a:ext cx="1398494" cy="8078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2688913" y="3879920"/>
            <a:ext cx="3872161" cy="1770512"/>
            <a:chOff x="2688913" y="3879920"/>
            <a:chExt cx="3872161" cy="1770512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9202" y="4023360"/>
              <a:ext cx="3238052" cy="1463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2688913" y="3879920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688913" y="4329075"/>
              <a:ext cx="351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B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688913" y="5188767"/>
              <a:ext cx="3481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C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187254" y="4329074"/>
              <a:ext cx="3738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D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56845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1"/>
                </a:solidFill>
              </a:rPr>
              <a:t>Karnaugh</a:t>
            </a:r>
            <a:r>
              <a:rPr lang="en-US" dirty="0" smtClean="0">
                <a:solidFill>
                  <a:schemeClr val="accent1"/>
                </a:solidFill>
              </a:rPr>
              <a:t> Maps (Optional)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/>
          <a:lstStyle/>
          <a:p>
            <a:r>
              <a:rPr lang="en-US" dirty="0" smtClean="0"/>
              <a:t>Lots of Boolean Algebra laws for simplification</a:t>
            </a:r>
          </a:p>
          <a:p>
            <a:pPr lvl="1"/>
            <a:r>
              <a:rPr lang="en-US" dirty="0" smtClean="0"/>
              <a:t>Difficult to memorize and spot applications</a:t>
            </a:r>
          </a:p>
          <a:p>
            <a:pPr lvl="1"/>
            <a:r>
              <a:rPr lang="en-US" dirty="0" smtClean="0"/>
              <a:t>When do you know if in simplest form?</a:t>
            </a:r>
          </a:p>
          <a:p>
            <a:r>
              <a:rPr lang="en-US" dirty="0" err="1" smtClean="0"/>
              <a:t>Karnaugh</a:t>
            </a:r>
            <a:r>
              <a:rPr lang="en-US" dirty="0" smtClean="0"/>
              <a:t> Maps (K-maps) are an alternate way to simplify Boolean Algebra</a:t>
            </a:r>
          </a:p>
          <a:p>
            <a:pPr lvl="1"/>
            <a:r>
              <a:rPr lang="en-US" dirty="0" smtClean="0"/>
              <a:t>This technique is normally taught in CS150</a:t>
            </a:r>
          </a:p>
          <a:p>
            <a:pPr lvl="1"/>
            <a:r>
              <a:rPr lang="en-US" dirty="0" smtClean="0"/>
              <a:t>We will never ask you to use a K-map to solve a problem, but you may find it faster/easier if you choose to learn how to use it (see Bonus Slides)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0870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Get </a:t>
            </a:r>
            <a:r>
              <a:rPr lang="en-US" dirty="0" smtClean="0">
                <a:solidFill>
                  <a:schemeClr val="accent1"/>
                </a:solidFill>
              </a:rPr>
              <a:t>To </a:t>
            </a:r>
            <a:r>
              <a:rPr lang="en-US" dirty="0" smtClean="0">
                <a:solidFill>
                  <a:schemeClr val="accent1"/>
                </a:solidFill>
              </a:rPr>
              <a:t>Know Your Staff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Category:  </a:t>
            </a:r>
            <a:r>
              <a:rPr lang="en-US" b="1" dirty="0" smtClean="0"/>
              <a:t>Television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1"/>
                </a:solidFill>
              </a:rPr>
              <a:t>Agenda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Combinational Logic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Truth Tables and Logic Gates</a:t>
            </a:r>
          </a:p>
          <a:p>
            <a:pPr eaLnBrk="1" hangingPunct="1"/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Administrivia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Boolean Algebra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Sequential </a:t>
            </a:r>
            <a:r>
              <a:rPr lang="en-US" dirty="0">
                <a:solidFill>
                  <a:srgbClr val="FF0000"/>
                </a:solidFill>
              </a:rPr>
              <a:t>Logic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State </a:t>
            </a:r>
            <a:r>
              <a:rPr lang="en-US" dirty="0" smtClean="0">
                <a:solidFill>
                  <a:srgbClr val="FF0000"/>
                </a:solidFill>
              </a:rPr>
              <a:t>Elements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Bonus:  </a:t>
            </a:r>
            <a:r>
              <a:rPr lang="en-US" sz="3200" dirty="0" err="1" smtClean="0">
                <a:solidFill>
                  <a:schemeClr val="bg1">
                    <a:lumMod val="65000"/>
                  </a:schemeClr>
                </a:solidFill>
              </a:rPr>
              <a:t>Karnaugh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 Maps (Optional)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7/18/2012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Summer 2012 -- Lecture #18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6A89F4-F6D7-D246-ABE4-6820186B87D8}" type="slidenum">
              <a:rPr lang="en-US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1"/>
                </a:solidFill>
              </a:rPr>
              <a:t>Type of Circuits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i="1" dirty="0" smtClean="0">
                <a:solidFill>
                  <a:srgbClr val="000000"/>
                </a:solidFill>
                <a:ea typeface="+mn-ea"/>
                <a:cs typeface="+mn-cs"/>
              </a:rPr>
              <a:t>Synchronous Digital Systems </a:t>
            </a:r>
            <a:r>
              <a:rPr lang="en-US" dirty="0" smtClean="0">
                <a:solidFill>
                  <a:srgbClr val="000000"/>
                </a:solidFill>
                <a:ea typeface="+mn-ea"/>
                <a:cs typeface="+mn-cs"/>
              </a:rPr>
              <a:t>consist of two basic types of circuits: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ea typeface="+mn-ea"/>
              </a:rPr>
              <a:t>Combinational Logic (CL)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solidFill>
                  <a:srgbClr val="000000"/>
                </a:solidFill>
                <a:ea typeface="+mn-ea"/>
              </a:rPr>
              <a:t>Output is a function of the inputs only, not the history of its execution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>
                <a:solidFill>
                  <a:srgbClr val="000000"/>
                </a:solidFill>
              </a:rPr>
              <a:t>e</a:t>
            </a:r>
            <a:r>
              <a:rPr lang="en-US" dirty="0" smtClean="0">
                <a:solidFill>
                  <a:srgbClr val="000000"/>
                </a:solidFill>
                <a:ea typeface="+mn-ea"/>
              </a:rPr>
              <a:t>.g. circuits to add A, B (</a:t>
            </a:r>
            <a:r>
              <a:rPr lang="en-US" dirty="0" err="1" smtClean="0">
                <a:solidFill>
                  <a:srgbClr val="000000"/>
                </a:solidFill>
                <a:ea typeface="+mn-ea"/>
              </a:rPr>
              <a:t>ALUs</a:t>
            </a:r>
            <a:r>
              <a:rPr lang="en-US" dirty="0" smtClean="0">
                <a:solidFill>
                  <a:srgbClr val="000000"/>
                </a:solidFill>
                <a:ea typeface="+mn-ea"/>
              </a:rPr>
              <a:t>)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ea typeface="+mn-ea"/>
              </a:rPr>
              <a:t>Sequential Logic (SL)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ea typeface="+mn-ea"/>
              </a:rPr>
              <a:t>Circuits that “remember” or store information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ea typeface="+mn-ea"/>
              </a:rPr>
              <a:t>a.k.a. “State Elements”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e</a:t>
            </a:r>
            <a:r>
              <a:rPr lang="en-US" dirty="0" smtClean="0">
                <a:solidFill>
                  <a:srgbClr val="000000"/>
                </a:solidFill>
                <a:ea typeface="+mn-ea"/>
              </a:rPr>
              <a:t>.g. memory and registers (Registers)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7/18/2012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Summer 2012 -- Lecture #18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68D7DF-525F-7D46-885E-65CB5685D7BE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9600" y="4200525"/>
            <a:ext cx="8362950" cy="16459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1"/>
                </a:solidFill>
              </a:rPr>
              <a:t>Synchronous Digital Systems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7/18/2012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Summer 2012 -- Lecture #18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B0CAB2-761D-0442-8E79-01B0481F9092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23558" name="Rectangle 3"/>
          <p:cNvSpPr txBox="1">
            <a:spLocks noChangeArrowheads="1"/>
          </p:cNvSpPr>
          <p:nvPr/>
        </p:nvSpPr>
        <p:spPr bwMode="auto">
          <a:xfrm>
            <a:off x="685800" y="2192338"/>
            <a:ext cx="7848600" cy="42755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203200" indent="-203200" defTabSz="914400" eaLnBrk="0" hangingPunct="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None/>
            </a:pPr>
            <a:r>
              <a:rPr lang="en-US" sz="3200" i="1" dirty="0">
                <a:solidFill>
                  <a:srgbClr val="FF0000"/>
                </a:solidFill>
                <a:latin typeface="Calibri" charset="0"/>
              </a:rPr>
              <a:t>Synchronous:</a:t>
            </a:r>
          </a:p>
          <a:p>
            <a:pPr marL="685800" lvl="1" indent="-190500" defTabSz="914400" eaLnBrk="0" hangingPunct="0">
              <a:lnSpc>
                <a:spcPct val="85000"/>
              </a:lnSpc>
              <a:spcBef>
                <a:spcPct val="40000"/>
              </a:spcBef>
              <a:buSzPct val="100000"/>
              <a:buFontTx/>
              <a:buChar char="•"/>
            </a:pPr>
            <a:r>
              <a:rPr lang="en-US" sz="2800" dirty="0">
                <a:latin typeface="Calibri" charset="0"/>
              </a:rPr>
              <a:t> All operations coordinated by a central clock</a:t>
            </a:r>
          </a:p>
          <a:p>
            <a:pPr marL="1257300" lvl="2" indent="-342900" defTabSz="914400" eaLnBrk="0" hangingPunct="0">
              <a:lnSpc>
                <a:spcPct val="85000"/>
              </a:lnSpc>
              <a:spcBef>
                <a:spcPct val="40000"/>
              </a:spcBef>
              <a:buSzPct val="100000"/>
              <a:buFont typeface="Calibri" pitchFamily="34" charset="0"/>
              <a:buChar char="‒"/>
            </a:pPr>
            <a:r>
              <a:rPr lang="en-US" sz="2400" dirty="0">
                <a:latin typeface="Calibri" charset="0"/>
              </a:rPr>
              <a:t>“Heartbeat” of the system!</a:t>
            </a:r>
          </a:p>
          <a:p>
            <a:pPr marL="203200" indent="-203200" defTabSz="914400" eaLnBrk="0" hangingPunct="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None/>
            </a:pPr>
            <a:r>
              <a:rPr lang="en-US" sz="3200" i="1" dirty="0">
                <a:solidFill>
                  <a:srgbClr val="FF0000"/>
                </a:solidFill>
                <a:latin typeface="Calibri" charset="0"/>
              </a:rPr>
              <a:t>Digital:</a:t>
            </a:r>
          </a:p>
          <a:p>
            <a:pPr marL="685800" lvl="1" indent="-190500" defTabSz="914400" eaLnBrk="0" hangingPunct="0">
              <a:lnSpc>
                <a:spcPct val="85000"/>
              </a:lnSpc>
              <a:spcBef>
                <a:spcPct val="40000"/>
              </a:spcBef>
              <a:buSzPct val="100000"/>
              <a:buFontTx/>
              <a:buChar char="•"/>
            </a:pPr>
            <a:r>
              <a:rPr lang="en-US" sz="2800" dirty="0" smtClean="0">
                <a:latin typeface="Calibri" charset="0"/>
              </a:rPr>
              <a:t>  Represent all </a:t>
            </a:r>
            <a:r>
              <a:rPr lang="en-US" sz="2800" dirty="0">
                <a:latin typeface="Calibri" charset="0"/>
              </a:rPr>
              <a:t>values</a:t>
            </a:r>
            <a:r>
              <a:rPr lang="en-US" sz="2800" dirty="0" smtClean="0">
                <a:latin typeface="Calibri" charset="0"/>
              </a:rPr>
              <a:t> with two discrete values</a:t>
            </a:r>
          </a:p>
          <a:p>
            <a:pPr marL="685800" lvl="1" indent="-190500" defTabSz="914400" eaLnBrk="0" hangingPunct="0">
              <a:lnSpc>
                <a:spcPct val="85000"/>
              </a:lnSpc>
              <a:spcBef>
                <a:spcPct val="40000"/>
              </a:spcBef>
              <a:buSzPct val="100000"/>
              <a:buFontTx/>
              <a:buChar char="•"/>
            </a:pPr>
            <a:r>
              <a:rPr lang="en-US" sz="2800" dirty="0" smtClean="0">
                <a:latin typeface="Calibri" charset="0"/>
              </a:rPr>
              <a:t>  Electrical signals are treated as 1’s and 0’s</a:t>
            </a:r>
          </a:p>
          <a:p>
            <a:pPr marL="1409700" lvl="2" indent="-457200" defTabSz="914400" eaLnBrk="0" hangingPunct="0">
              <a:lnSpc>
                <a:spcPct val="85000"/>
              </a:lnSpc>
              <a:spcBef>
                <a:spcPct val="40000"/>
              </a:spcBef>
              <a:buSzPct val="100000"/>
              <a:buFont typeface="Calibri" pitchFamily="34" charset="0"/>
              <a:buChar char="‒"/>
            </a:pPr>
            <a:r>
              <a:rPr lang="en-US" sz="2400" dirty="0" smtClean="0">
                <a:latin typeface="Calibri" charset="0"/>
              </a:rPr>
              <a:t>1 and 0 are complements of each other</a:t>
            </a:r>
          </a:p>
          <a:p>
            <a:pPr marL="685800" lvl="1" indent="-190500" defTabSz="914400" eaLnBrk="0" hangingPunct="0">
              <a:lnSpc>
                <a:spcPct val="85000"/>
              </a:lnSpc>
              <a:spcBef>
                <a:spcPct val="40000"/>
              </a:spcBef>
              <a:buSzPct val="100000"/>
              <a:buFontTx/>
              <a:buChar char="•"/>
            </a:pPr>
            <a:r>
              <a:rPr lang="en-US" sz="2800" dirty="0" smtClean="0">
                <a:latin typeface="Calibri" charset="0"/>
              </a:rPr>
              <a:t>  High/Low voltage for True/False, 1/0</a:t>
            </a:r>
          </a:p>
        </p:txBody>
      </p:sp>
      <p:sp>
        <p:nvSpPr>
          <p:cNvPr id="23559" name="Text Box 4"/>
          <p:cNvSpPr txBox="1">
            <a:spLocks noChangeArrowheads="1"/>
          </p:cNvSpPr>
          <p:nvPr/>
        </p:nvSpPr>
        <p:spPr bwMode="auto">
          <a:xfrm>
            <a:off x="822325" y="1268413"/>
            <a:ext cx="7635875" cy="830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i="1" dirty="0">
                <a:latin typeface="Calibri" charset="0"/>
              </a:rPr>
              <a:t>Hardware of a processor, such as the MIPS, is an example of a Synchronous Digital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solidFill>
                  <a:schemeClr val="accent1"/>
                </a:solidFill>
              </a:rPr>
              <a:t>Uses for State Elements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pPr eaLnBrk="1" hangingPunct="1"/>
            <a:r>
              <a:rPr lang="en-GB" dirty="0" smtClean="0"/>
              <a:t>Place to store values for some amount of time:</a:t>
            </a:r>
          </a:p>
          <a:p>
            <a:pPr lvl="1" eaLnBrk="1" hangingPunct="1"/>
            <a:r>
              <a:rPr lang="en-GB" dirty="0" smtClean="0"/>
              <a:t>Register files (like in MIPS)</a:t>
            </a:r>
          </a:p>
          <a:p>
            <a:pPr lvl="1" eaLnBrk="1" hangingPunct="1"/>
            <a:r>
              <a:rPr lang="en-GB" dirty="0" smtClean="0"/>
              <a:t>Memory (caches and main memory)</a:t>
            </a:r>
          </a:p>
          <a:p>
            <a:pPr eaLnBrk="1" hangingPunct="1"/>
            <a:r>
              <a:rPr lang="en-GB" i="1" dirty="0" smtClean="0">
                <a:solidFill>
                  <a:srgbClr val="FF0000"/>
                </a:solidFill>
              </a:rPr>
              <a:t>Help control flow of information between combinational logic blocks</a:t>
            </a:r>
          </a:p>
          <a:p>
            <a:pPr lvl="1" eaLnBrk="1" hangingPunct="1"/>
            <a:r>
              <a:rPr lang="en-GB" dirty="0" smtClean="0"/>
              <a:t>State elements are used to hold up the movement of information at the inputs to combinational logic blocks and allow for orderly passage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7/18/2012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Summer 2012 -- Lecture #18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092EC-4C6B-A745-BA8E-07B4FE9C6ABB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7/18/2012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Summer 2012 -- Lecture #18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BCD460-6FDA-3147-B836-35C786A28650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23863" y="3474720"/>
            <a:ext cx="8078150" cy="15718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>
                <a:srgbClr val="063DE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dirty="0">
                <a:latin typeface="+mn-lt"/>
                <a:ea typeface="DejaVu Sans" charset="0"/>
                <a:cs typeface="DejaVu Sans" charset="0"/>
              </a:rPr>
              <a:t>Want:</a:t>
            </a:r>
            <a:r>
              <a:rPr lang="en-GB" sz="3200" dirty="0">
                <a:latin typeface="Courier"/>
                <a:ea typeface="DejaVu Sans" charset="0"/>
                <a:cs typeface="Courier"/>
              </a:rPr>
              <a:t> </a:t>
            </a:r>
            <a:r>
              <a:rPr lang="en-GB" sz="3200" b="1" dirty="0" smtClean="0">
                <a:latin typeface="Courier"/>
                <a:ea typeface="DejaVu Sans" charset="0"/>
                <a:cs typeface="Courier"/>
              </a:rPr>
              <a:t>  </a:t>
            </a:r>
            <a:r>
              <a:rPr lang="en-GB" sz="3200" dirty="0" smtClean="0">
                <a:latin typeface="Courier New" charset="0"/>
                <a:ea typeface="DejaVu Sans" charset="0"/>
                <a:cs typeface="DejaVu Sans" charset="0"/>
              </a:rPr>
              <a:t>S=0</a:t>
            </a:r>
            <a:r>
              <a:rPr lang="en-GB" sz="3200" dirty="0">
                <a:latin typeface="Courier New" charset="0"/>
                <a:ea typeface="DejaVu Sans" charset="0"/>
                <a:cs typeface="DejaVu Sans" charset="0"/>
              </a:rPr>
              <a:t>; </a:t>
            </a:r>
          </a:p>
          <a:p>
            <a:pP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dirty="0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     </a:t>
            </a:r>
            <a:r>
              <a:rPr lang="en-GB" sz="3200" dirty="0" smtClean="0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  For X</a:t>
            </a:r>
            <a:r>
              <a:rPr lang="en-GB" sz="3200" baseline="-25000" dirty="0" smtClean="0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1</a:t>
            </a:r>
            <a:r>
              <a:rPr lang="en-GB" sz="3200" dirty="0" smtClean="0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,X</a:t>
            </a:r>
            <a:r>
              <a:rPr lang="en-GB" sz="3200" baseline="-25000" dirty="0" smtClean="0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2</a:t>
            </a:r>
            <a:r>
              <a:rPr lang="en-GB" sz="3200" dirty="0" smtClean="0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,X</a:t>
            </a:r>
            <a:r>
              <a:rPr lang="en-GB" sz="3200" baseline="-25000" dirty="0" smtClean="0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3</a:t>
            </a:r>
            <a:r>
              <a:rPr lang="en-GB" sz="3200" dirty="0" smtClean="0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 over time... </a:t>
            </a:r>
            <a:endParaRPr lang="en-GB" sz="3200" dirty="0">
              <a:solidFill>
                <a:srgbClr val="000000"/>
              </a:solidFill>
              <a:latin typeface="Courier New" charset="0"/>
              <a:ea typeface="DejaVu Sans" charset="0"/>
              <a:cs typeface="DejaVu Sans" charset="0"/>
            </a:endParaRPr>
          </a:p>
          <a:p>
            <a:pP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dirty="0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		  </a:t>
            </a:r>
            <a:r>
              <a:rPr lang="en-GB" sz="3200" dirty="0" smtClean="0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S </a:t>
            </a:r>
            <a:r>
              <a:rPr lang="en-GB" sz="3200" dirty="0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= S + X</a:t>
            </a:r>
            <a:r>
              <a:rPr lang="en-GB" sz="3200" baseline="-25000" dirty="0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i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57199" y="1600200"/>
            <a:ext cx="8229600" cy="137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normAutofit/>
          </a:bodyPr>
          <a:lstStyle/>
          <a:p>
            <a:pPr>
              <a:buClr>
                <a:srgbClr val="FC012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dirty="0" smtClean="0">
                <a:latin typeface="+mn-lt"/>
                <a:ea typeface="DejaVu Sans" charset="0"/>
                <a:cs typeface="DejaVu Sans" charset="0"/>
              </a:rPr>
              <a:t>An example of why we would </a:t>
            </a:r>
            <a:r>
              <a:rPr lang="en-GB" sz="2800" dirty="0">
                <a:latin typeface="+mn-lt"/>
                <a:ea typeface="DejaVu Sans" charset="0"/>
                <a:cs typeface="DejaVu Sans" charset="0"/>
              </a:rPr>
              <a:t>need to control </a:t>
            </a:r>
            <a:r>
              <a:rPr lang="en-GB" sz="2800" dirty="0" smtClean="0">
                <a:latin typeface="+mn-lt"/>
                <a:ea typeface="DejaVu Sans" charset="0"/>
                <a:cs typeface="DejaVu Sans" charset="0"/>
              </a:rPr>
              <a:t/>
            </a:r>
            <a:br>
              <a:rPr lang="en-GB" sz="2800" dirty="0" smtClean="0">
                <a:latin typeface="+mn-lt"/>
                <a:ea typeface="DejaVu Sans" charset="0"/>
                <a:cs typeface="DejaVu Sans" charset="0"/>
              </a:rPr>
            </a:br>
            <a:r>
              <a:rPr lang="en-GB" sz="2800" dirty="0" smtClean="0">
                <a:latin typeface="+mn-lt"/>
                <a:ea typeface="DejaVu Sans" charset="0"/>
                <a:cs typeface="DejaVu Sans" charset="0"/>
              </a:rPr>
              <a:t>the flow </a:t>
            </a:r>
            <a:r>
              <a:rPr lang="en-GB" sz="2800" dirty="0">
                <a:latin typeface="+mn-lt"/>
                <a:ea typeface="DejaVu Sans" charset="0"/>
                <a:cs typeface="DejaVu Sans" charset="0"/>
              </a:rPr>
              <a:t>of </a:t>
            </a:r>
            <a:r>
              <a:rPr lang="en-GB" sz="2800" dirty="0" smtClean="0">
                <a:latin typeface="+mn-lt"/>
                <a:ea typeface="DejaVu Sans" charset="0"/>
                <a:cs typeface="DejaVu Sans" charset="0"/>
              </a:rPr>
              <a:t>information.</a:t>
            </a:r>
            <a:endParaRPr lang="en-GB" sz="2800" dirty="0">
              <a:latin typeface="+mn-lt"/>
              <a:ea typeface="DejaVu Sans" charset="0"/>
              <a:cs typeface="DejaVu Sans" charset="0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423863" y="4902200"/>
            <a:ext cx="8364537" cy="1449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>
                <a:srgbClr val="063DE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Assume:</a:t>
            </a:r>
          </a:p>
          <a:p>
            <a:pPr lvl="1">
              <a:buFont typeface="Helvetica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 Each </a:t>
            </a:r>
            <a:r>
              <a:rPr lang="en-GB" sz="2800" dirty="0">
                <a:solidFill>
                  <a:srgbClr val="000000"/>
                </a:solidFill>
                <a:latin typeface="Courier New" pitchFamily="49" charset="0"/>
                <a:ea typeface="DejaVu Sans" charset="0"/>
                <a:cs typeface="Courier New" pitchFamily="49" charset="0"/>
              </a:rPr>
              <a:t>X</a:t>
            </a:r>
            <a:r>
              <a:rPr lang="en-GB" sz="280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 value is applied in succession, one per cycle</a:t>
            </a:r>
          </a:p>
          <a:p>
            <a:pPr lvl="1">
              <a:buFont typeface="Helvetica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 </a:t>
            </a:r>
            <a:r>
              <a:rPr lang="en-GB" sz="28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The sum since time 1 (cycle) is </a:t>
            </a:r>
            <a:r>
              <a:rPr lang="en-GB" sz="280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present on </a:t>
            </a:r>
            <a:r>
              <a:rPr lang="en-GB" sz="2800" dirty="0">
                <a:solidFill>
                  <a:srgbClr val="000000"/>
                </a:solidFill>
                <a:latin typeface="Courier New" pitchFamily="49" charset="0"/>
                <a:ea typeface="DejaVu Sans" charset="0"/>
                <a:cs typeface="Courier New" pitchFamily="49" charset="0"/>
              </a:rPr>
              <a:t>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828800" y="2560320"/>
            <a:ext cx="5270500" cy="914400"/>
            <a:chOff x="1828800" y="2468880"/>
            <a:chExt cx="5270500" cy="914400"/>
          </a:xfrm>
        </p:grpSpPr>
        <p:sp>
          <p:nvSpPr>
            <p:cNvPr id="10" name="Rectangle 9"/>
            <p:cNvSpPr/>
            <p:nvPr/>
          </p:nvSpPr>
          <p:spPr>
            <a:xfrm>
              <a:off x="3436938" y="2468880"/>
              <a:ext cx="2133600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dirty="0">
                  <a:solidFill>
                    <a:srgbClr val="000000"/>
                  </a:solidFill>
                </a:rPr>
                <a:t>SUM</a:t>
              </a:r>
            </a:p>
          </p:txBody>
        </p:sp>
        <p:cxnSp>
          <p:nvCxnSpPr>
            <p:cNvPr id="12" name="Straight Arrow Connector 11"/>
            <p:cNvCxnSpPr>
              <a:stCxn id="18" idx="3"/>
              <a:endCxn id="10" idx="1"/>
            </p:cNvCxnSpPr>
            <p:nvPr/>
          </p:nvCxnSpPr>
          <p:spPr>
            <a:xfrm>
              <a:off x="2220913" y="2926080"/>
              <a:ext cx="121602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0" idx="3"/>
              <a:endCxn id="19" idx="1"/>
            </p:cNvCxnSpPr>
            <p:nvPr/>
          </p:nvCxnSpPr>
          <p:spPr>
            <a:xfrm>
              <a:off x="5570538" y="2926080"/>
              <a:ext cx="120332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 flipH="1" flipV="1">
              <a:off x="2590006" y="2747452"/>
              <a:ext cx="423863" cy="3556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 flipV="1">
              <a:off x="5910262" y="2746191"/>
              <a:ext cx="422275" cy="3556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828800" y="2697480"/>
              <a:ext cx="392113" cy="4572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latin typeface="+mn-lt"/>
                </a:rPr>
                <a:t>X</a:t>
              </a:r>
              <a:r>
                <a:rPr lang="en-US" sz="2400" baseline="-25000" dirty="0">
                  <a:latin typeface="+mn-lt"/>
                </a:rPr>
                <a:t>i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773863" y="2697480"/>
              <a:ext cx="325437" cy="4572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latin typeface="+mn-lt"/>
                </a:rPr>
                <a:t>S</a:t>
              </a:r>
              <a:endParaRPr lang="en-US" sz="2400" baseline="-25000" dirty="0">
                <a:latin typeface="+mn-lt"/>
              </a:endParaRPr>
            </a:p>
          </p:txBody>
        </p: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Accumulator Example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7/18/2012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Summer 2012 -- Lecture #18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F1011F-DD40-4E42-A272-3842F5CD23B9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29702" name="Picture 2"/>
          <p:cNvPicPr>
            <a:picLocks noChangeAspect="1" noChangeArrowheads="1"/>
          </p:cNvPicPr>
          <p:nvPr/>
        </p:nvPicPr>
        <p:blipFill>
          <a:blip r:embed="rId3"/>
          <a:srcRect l="2142" t="7140" r="18484" b="10910"/>
          <a:stretch>
            <a:fillRect/>
          </a:stretch>
        </p:blipFill>
        <p:spPr bwMode="auto">
          <a:xfrm>
            <a:off x="2176463" y="1709738"/>
            <a:ext cx="3276600" cy="2216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558800" y="4191000"/>
            <a:ext cx="8008938" cy="144873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>
                <a:srgbClr val="FC012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dirty="0">
                <a:solidFill>
                  <a:srgbClr val="FC0128"/>
                </a:solidFill>
                <a:latin typeface="Calibri" charset="0"/>
                <a:ea typeface="DejaVu Sans" charset="0"/>
                <a:cs typeface="DejaVu Sans" charset="0"/>
              </a:rPr>
              <a:t>No!</a:t>
            </a:r>
            <a:r>
              <a:rPr lang="en-GB" sz="3200" dirty="0">
                <a:solidFill>
                  <a:srgbClr val="063DE8"/>
                </a:solidFill>
                <a:latin typeface="Calibri" charset="0"/>
                <a:ea typeface="DejaVu Sans" charset="0"/>
                <a:cs typeface="DejaVu Sans" charset="0"/>
              </a:rPr>
              <a:t> </a:t>
            </a:r>
          </a:p>
          <a:p>
            <a:pPr marL="514350" indent="-514350">
              <a:buFont typeface="+mj-lt"/>
              <a:buAutoNum type="arabicParenR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How </a:t>
            </a:r>
            <a:r>
              <a:rPr lang="en-GB" sz="280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to control the next iteration of the ‘for’ loop?</a:t>
            </a:r>
          </a:p>
          <a:p>
            <a:pPr marL="514350" indent="-514350">
              <a:buFont typeface="+mj-lt"/>
              <a:buAutoNum type="arabicParenR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How </a:t>
            </a:r>
            <a:r>
              <a:rPr lang="en-GB" sz="280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do we say: ‘S=0’?</a:t>
            </a:r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4538663" y="3357563"/>
            <a:ext cx="1981200" cy="796925"/>
          </a:xfrm>
          <a:prstGeom prst="leftArrow">
            <a:avLst>
              <a:gd name="adj1" fmla="val 50000"/>
              <a:gd name="adj2" fmla="val 62151"/>
            </a:avLst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prstTxWarp prst="textNoShape">
              <a:avLst/>
            </a:prstTxWarp>
            <a:spAutoFit/>
          </a:bodyPr>
          <a:lstStyle/>
          <a:p>
            <a:pPr algn="ctr">
              <a:buClr>
                <a:srgbClr val="800080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000" dirty="0">
                <a:solidFill>
                  <a:srgbClr val="FF0000"/>
                </a:solidFill>
                <a:latin typeface="+mn-lt"/>
                <a:ea typeface="DejaVu Sans" charset="0"/>
                <a:cs typeface="DejaVu Sans" charset="0"/>
              </a:rPr>
              <a:t>Feedback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85951" y="1704975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X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First Try: Does this work?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7/18/2012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Summer 2012 -- Lecture #18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9F8648-9865-F84F-B642-51C505144649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31750" name="Picture 2"/>
          <p:cNvPicPr>
            <a:picLocks noChangeAspect="1" noChangeArrowheads="1"/>
          </p:cNvPicPr>
          <p:nvPr/>
        </p:nvPicPr>
        <p:blipFill>
          <a:blip r:embed="rId3"/>
          <a:srcRect l="1266" t="8461" r="5836" b="8012"/>
          <a:stretch>
            <a:fillRect/>
          </a:stretch>
        </p:blipFill>
        <p:spPr bwMode="auto">
          <a:xfrm>
            <a:off x="93663" y="1203325"/>
            <a:ext cx="6096000" cy="2835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11" name="Group 10"/>
          <p:cNvGrpSpPr/>
          <p:nvPr/>
        </p:nvGrpSpPr>
        <p:grpSpPr>
          <a:xfrm>
            <a:off x="640080" y="4129088"/>
            <a:ext cx="8384858" cy="2370137"/>
            <a:chOff x="640080" y="4129088"/>
            <a:chExt cx="8384858" cy="2370137"/>
          </a:xfrm>
        </p:grpSpPr>
        <p:pic>
          <p:nvPicPr>
            <p:cNvPr id="31751" name="Picture 3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2356736" y="4129088"/>
              <a:ext cx="6408553" cy="1998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1752" name="Rectangle 4"/>
            <p:cNvSpPr>
              <a:spLocks noChangeArrowheads="1"/>
            </p:cNvSpPr>
            <p:nvPr/>
          </p:nvSpPr>
          <p:spPr bwMode="auto">
            <a:xfrm>
              <a:off x="640080" y="5029200"/>
              <a:ext cx="1438275" cy="9556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pPr>
                <a:buClr>
                  <a:srgbClr val="063DE8"/>
                </a:buClr>
                <a:buFont typeface="Helvetica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800" dirty="0">
                  <a:solidFill>
                    <a:srgbClr val="000000"/>
                  </a:solidFill>
                  <a:latin typeface="Calibri" charset="0"/>
                  <a:ea typeface="DejaVu Sans" charset="0"/>
                  <a:cs typeface="DejaVu Sans" charset="0"/>
                </a:rPr>
                <a:t>Rough</a:t>
              </a:r>
              <a:br>
                <a:rPr lang="en-GB" sz="2800" dirty="0">
                  <a:solidFill>
                    <a:srgbClr val="000000"/>
                  </a:solidFill>
                  <a:latin typeface="Calibri" charset="0"/>
                  <a:ea typeface="DejaVu Sans" charset="0"/>
                  <a:cs typeface="DejaVu Sans" charset="0"/>
                </a:rPr>
              </a:br>
              <a:r>
                <a:rPr lang="en-GB" sz="2800" dirty="0">
                  <a:solidFill>
                    <a:srgbClr val="000000"/>
                  </a:solidFill>
                  <a:latin typeface="Calibri" charset="0"/>
                  <a:ea typeface="DejaVu Sans" charset="0"/>
                  <a:cs typeface="DejaVu Sans" charset="0"/>
                </a:rPr>
                <a:t>timing …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319338" y="6129338"/>
              <a:ext cx="649287" cy="369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+mn-lt"/>
                </a:rPr>
                <a:t>Time</a:t>
              </a:r>
            </a:p>
          </p:txBody>
        </p:sp>
        <p:cxnSp>
          <p:nvCxnSpPr>
            <p:cNvPr id="15" name="Straight Arrow Connector 14"/>
            <p:cNvCxnSpPr>
              <a:stCxn id="13" idx="3"/>
            </p:cNvCxnSpPr>
            <p:nvPr/>
          </p:nvCxnSpPr>
          <p:spPr>
            <a:xfrm flipV="1">
              <a:off x="2968625" y="6281738"/>
              <a:ext cx="6056313" cy="3333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Connector 16"/>
          <p:cNvCxnSpPr/>
          <p:nvPr/>
        </p:nvCxnSpPr>
        <p:spPr>
          <a:xfrm rot="5400000">
            <a:off x="3116262" y="5180014"/>
            <a:ext cx="2049463" cy="1588"/>
          </a:xfrm>
          <a:prstGeom prst="line">
            <a:avLst/>
          </a:prstGeom>
          <a:ln>
            <a:solidFill>
              <a:schemeClr val="accent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4135438" y="5124450"/>
            <a:ext cx="2047875" cy="3175"/>
          </a:xfrm>
          <a:prstGeom prst="line">
            <a:avLst/>
          </a:prstGeom>
          <a:ln>
            <a:solidFill>
              <a:schemeClr val="accent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5127626" y="5156202"/>
            <a:ext cx="2049462" cy="1587"/>
          </a:xfrm>
          <a:prstGeom prst="line">
            <a:avLst/>
          </a:prstGeom>
          <a:ln>
            <a:solidFill>
              <a:schemeClr val="accent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6100763" y="5165725"/>
            <a:ext cx="2049462" cy="1588"/>
          </a:xfrm>
          <a:prstGeom prst="line">
            <a:avLst/>
          </a:prstGeom>
          <a:ln>
            <a:solidFill>
              <a:schemeClr val="accent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7138988" y="5127625"/>
            <a:ext cx="2049462" cy="1588"/>
          </a:xfrm>
          <a:prstGeom prst="line">
            <a:avLst/>
          </a:prstGeom>
          <a:ln>
            <a:solidFill>
              <a:schemeClr val="accent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Second Try: How About This?</a:t>
            </a:r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943819" y="1461247"/>
            <a:ext cx="4806903" cy="1600438"/>
            <a:chOff x="3943819" y="1461247"/>
            <a:chExt cx="4806903" cy="1600438"/>
          </a:xfrm>
        </p:grpSpPr>
        <p:sp>
          <p:nvSpPr>
            <p:cNvPr id="3" name="TextBox 2"/>
            <p:cNvSpPr txBox="1"/>
            <p:nvPr/>
          </p:nvSpPr>
          <p:spPr>
            <a:xfrm>
              <a:off x="5915447" y="1461247"/>
              <a:ext cx="2835275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solidFill>
                    <a:schemeClr val="accent1"/>
                  </a:solidFill>
                  <a:latin typeface="Calibri" charset="0"/>
                  <a:ea typeface="DejaVu Sans" charset="0"/>
                  <a:cs typeface="DejaVu Sans" charset="0"/>
                </a:rPr>
                <a:t>A </a:t>
              </a:r>
              <a:r>
                <a:rPr lang="en-GB" sz="2000" i="1" dirty="0" smtClean="0">
                  <a:solidFill>
                    <a:srgbClr val="FF0000"/>
                  </a:solidFill>
                  <a:latin typeface="Calibri" charset="0"/>
                  <a:ea typeface="DejaVu Sans" charset="0"/>
                  <a:cs typeface="DejaVu Sans" charset="0"/>
                </a:rPr>
                <a:t>Register</a:t>
              </a:r>
              <a:r>
                <a:rPr lang="en-GB" sz="2000" dirty="0" smtClean="0">
                  <a:solidFill>
                    <a:srgbClr val="FF0000"/>
                  </a:solidFill>
                  <a:latin typeface="Calibri" charset="0"/>
                  <a:ea typeface="DejaVu Sans" charset="0"/>
                  <a:cs typeface="DejaVu Sans" charset="0"/>
                </a:rPr>
                <a:t> </a:t>
              </a:r>
              <a:r>
                <a:rPr lang="en-GB" sz="2000" dirty="0">
                  <a:solidFill>
                    <a:schemeClr val="accent1"/>
                  </a:solidFill>
                  <a:latin typeface="Calibri" charset="0"/>
                  <a:ea typeface="DejaVu Sans" charset="0"/>
                  <a:cs typeface="DejaVu Sans" charset="0"/>
                </a:rPr>
                <a:t>is </a:t>
              </a:r>
              <a:r>
                <a:rPr lang="en-GB" sz="2000" dirty="0" smtClean="0">
                  <a:solidFill>
                    <a:schemeClr val="accent1"/>
                  </a:solidFill>
                  <a:latin typeface="Calibri" charset="0"/>
                  <a:ea typeface="DejaVu Sans" charset="0"/>
                  <a:cs typeface="DejaVu Sans" charset="0"/>
                </a:rPr>
                <a:t>the state element that </a:t>
              </a:r>
              <a:r>
                <a:rPr lang="en-GB" sz="2000" dirty="0">
                  <a:solidFill>
                    <a:schemeClr val="accent1"/>
                  </a:solidFill>
                  <a:latin typeface="Calibri" charset="0"/>
                  <a:ea typeface="DejaVu Sans" charset="0"/>
                  <a:cs typeface="DejaVu Sans" charset="0"/>
                </a:rPr>
                <a:t>is used </a:t>
              </a:r>
              <a:r>
                <a:rPr lang="en-GB" sz="2000" dirty="0" smtClean="0">
                  <a:solidFill>
                    <a:schemeClr val="accent1"/>
                  </a:solidFill>
                  <a:latin typeface="Calibri" charset="0"/>
                  <a:ea typeface="DejaVu Sans" charset="0"/>
                  <a:cs typeface="DejaVu Sans" charset="0"/>
                </a:rPr>
                <a:t>here to hold </a:t>
              </a:r>
              <a:r>
                <a:rPr lang="en-GB" sz="2000" dirty="0">
                  <a:solidFill>
                    <a:schemeClr val="accent1"/>
                  </a:solidFill>
                  <a:latin typeface="Calibri" charset="0"/>
                  <a:ea typeface="DejaVu Sans" charset="0"/>
                  <a:cs typeface="DejaVu Sans" charset="0"/>
                </a:rPr>
                <a:t>up the transfer </a:t>
              </a:r>
              <a:br>
                <a:rPr lang="en-GB" sz="2000" dirty="0">
                  <a:solidFill>
                    <a:schemeClr val="accent1"/>
                  </a:solidFill>
                  <a:latin typeface="Calibri" charset="0"/>
                  <a:ea typeface="DejaVu Sans" charset="0"/>
                  <a:cs typeface="DejaVu Sans" charset="0"/>
                </a:rPr>
              </a:br>
              <a:r>
                <a:rPr lang="en-GB" sz="2000" dirty="0">
                  <a:solidFill>
                    <a:schemeClr val="accent1"/>
                  </a:solidFill>
                  <a:latin typeface="Calibri" charset="0"/>
                  <a:ea typeface="DejaVu Sans" charset="0"/>
                  <a:cs typeface="DejaVu Sans" charset="0"/>
                </a:rPr>
                <a:t>of data </a:t>
              </a:r>
              <a:r>
                <a:rPr lang="en-GB" sz="2000" dirty="0" smtClean="0">
                  <a:solidFill>
                    <a:schemeClr val="accent1"/>
                  </a:solidFill>
                  <a:latin typeface="Calibri" charset="0"/>
                  <a:ea typeface="DejaVu Sans" charset="0"/>
                  <a:cs typeface="DejaVu Sans" charset="0"/>
                </a:rPr>
                <a:t>to the </a:t>
              </a:r>
              <a:r>
                <a:rPr lang="en-GB" sz="2000" dirty="0">
                  <a:solidFill>
                    <a:schemeClr val="accent1"/>
                  </a:solidFill>
                  <a:latin typeface="Calibri" charset="0"/>
                  <a:ea typeface="DejaVu Sans" charset="0"/>
                  <a:cs typeface="DejaVu Sans" charset="0"/>
                </a:rPr>
                <a:t>adder</a:t>
              </a:r>
            </a:p>
            <a:p>
              <a:endParaRPr lang="en-US" dirty="0">
                <a:solidFill>
                  <a:schemeClr val="accent1"/>
                </a:solidFill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H="1">
              <a:off x="3943819" y="1721224"/>
              <a:ext cx="1971628" cy="100355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3854824" y="4663440"/>
            <a:ext cx="889487" cy="274320"/>
            <a:chOff x="3854824" y="4663440"/>
            <a:chExt cx="889487" cy="274320"/>
          </a:xfrm>
        </p:grpSpPr>
        <p:cxnSp>
          <p:nvCxnSpPr>
            <p:cNvPr id="14" name="Straight Arrow Connector 13"/>
            <p:cNvCxnSpPr/>
            <p:nvPr/>
          </p:nvCxnSpPr>
          <p:spPr>
            <a:xfrm flipV="1">
              <a:off x="3854824" y="4800600"/>
              <a:ext cx="274320" cy="8965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>
              <a:off x="4469991" y="4800600"/>
              <a:ext cx="274320" cy="1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469991" y="4663440"/>
              <a:ext cx="0" cy="274320"/>
            </a:xfrm>
            <a:prstGeom prst="line">
              <a:avLst/>
            </a:prstGeom>
            <a:ln w="2540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140199" y="4663440"/>
              <a:ext cx="0" cy="274320"/>
            </a:xfrm>
            <a:prstGeom prst="line">
              <a:avLst/>
            </a:prstGeom>
            <a:ln w="2540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548640" y="4606969"/>
            <a:ext cx="3349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Delay through Register and Adder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7/18/2012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Summer 2012 -- Lecture #18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045862-AEC5-7C47-856E-7FCCFE484B74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291840"/>
            <a:ext cx="8229600" cy="3323987"/>
          </a:xfrm>
        </p:spPr>
        <p:txBody>
          <a:bodyPr>
            <a:spAutoFit/>
          </a:bodyPr>
          <a:lstStyle/>
          <a:p>
            <a:pPr eaLnBrk="1" hangingPunct="1">
              <a:spcBef>
                <a:spcPts val="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err="1"/>
              <a:t>n</a:t>
            </a:r>
            <a:r>
              <a:rPr lang="en-GB" dirty="0"/>
              <a:t> instances of a </a:t>
            </a:r>
            <a:r>
              <a:rPr lang="en-GB" i="1" dirty="0">
                <a:solidFill>
                  <a:srgbClr val="FF0000"/>
                </a:solidFill>
              </a:rPr>
              <a:t>“Flip-Flop”</a:t>
            </a:r>
          </a:p>
          <a:p>
            <a:pPr lvl="1">
              <a:spcBef>
                <a:spcPts val="0"/>
              </a:spcBef>
              <a:buClr>
                <a:schemeClr val="tx1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Output flips </a:t>
            </a:r>
            <a:r>
              <a:rPr lang="en-GB" dirty="0"/>
              <a:t>and </a:t>
            </a:r>
            <a:r>
              <a:rPr lang="en-GB" dirty="0" smtClean="0"/>
              <a:t>flops </a:t>
            </a:r>
            <a:r>
              <a:rPr lang="en-GB" dirty="0"/>
              <a:t>between 0 and </a:t>
            </a:r>
            <a:r>
              <a:rPr lang="en-GB" dirty="0" smtClean="0"/>
              <a:t>1</a:t>
            </a:r>
          </a:p>
          <a:p>
            <a:pPr>
              <a:spcBef>
                <a:spcPts val="0"/>
              </a:spcBef>
              <a:buClr>
                <a:schemeClr val="tx1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Specifically this is a “D-type Flip-Flop”</a:t>
            </a:r>
            <a:endParaRPr lang="en-GB" dirty="0"/>
          </a:p>
          <a:p>
            <a:pPr lvl="1">
              <a:spcBef>
                <a:spcPts val="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D is “</a:t>
            </a:r>
            <a:r>
              <a:rPr lang="en-GB" dirty="0" smtClean="0"/>
              <a:t>data input”</a:t>
            </a:r>
            <a:r>
              <a:rPr lang="en-GB" dirty="0"/>
              <a:t>, Q is </a:t>
            </a:r>
            <a:r>
              <a:rPr lang="en-GB" dirty="0" smtClean="0"/>
              <a:t>“data output”</a:t>
            </a:r>
          </a:p>
          <a:p>
            <a:pPr lvl="1">
              <a:spcBef>
                <a:spcPts val="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In reality, has 2 outputs (Q </a:t>
            </a:r>
            <a:r>
              <a:rPr lang="en-GB" dirty="0" err="1" smtClean="0"/>
              <a:t>and</a:t>
            </a:r>
            <a:r>
              <a:rPr lang="en-GB" dirty="0" err="1" smtClean="0">
                <a:latin typeface="Symbol" pitchFamily="18" charset="2"/>
              </a:rPr>
              <a:t>`</a:t>
            </a:r>
            <a:r>
              <a:rPr lang="en-GB" dirty="0" err="1" smtClean="0"/>
              <a:t>Q</a:t>
            </a:r>
            <a:r>
              <a:rPr lang="en-GB" dirty="0" smtClean="0"/>
              <a:t>), but we only care about 1</a:t>
            </a:r>
          </a:p>
          <a:p>
            <a:pPr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>
                <a:hlinkClick r:id="rId3"/>
              </a:rPr>
              <a:t>http://en.wikibooks.org/wiki/Practical_Electronics/Flip-flops</a:t>
            </a:r>
            <a:endParaRPr lang="en-GB" sz="2800" dirty="0"/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4"/>
          <a:srcRect l="1825" r="1825"/>
          <a:stretch>
            <a:fillRect/>
          </a:stretch>
        </p:blipFill>
        <p:spPr bwMode="auto">
          <a:xfrm>
            <a:off x="1645920" y="1463040"/>
            <a:ext cx="6076334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Register Internals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solidFill>
                  <a:schemeClr val="accent1"/>
                </a:solidFill>
              </a:rPr>
              <a:t>Flip-Flop Timing </a:t>
            </a:r>
            <a:r>
              <a:rPr lang="en-GB" dirty="0" err="1" smtClean="0">
                <a:solidFill>
                  <a:schemeClr val="accent1"/>
                </a:solidFill>
              </a:rPr>
              <a:t>Behavior</a:t>
            </a:r>
            <a:r>
              <a:rPr lang="en-GB" dirty="0" smtClean="0">
                <a:solidFill>
                  <a:schemeClr val="accent1"/>
                </a:solidFill>
              </a:rPr>
              <a:t> (1/2)</a:t>
            </a:r>
          </a:p>
        </p:txBody>
      </p:sp>
      <p:sp>
        <p:nvSpPr>
          <p:cNvPr id="35843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415338" cy="24130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GB" sz="2400" dirty="0" smtClean="0"/>
              <a:t>Edge-triggered D-type flip-flop</a:t>
            </a:r>
          </a:p>
          <a:p>
            <a:pPr lvl="1" eaLnBrk="1" hangingPunct="1"/>
            <a:r>
              <a:rPr lang="en-GB" sz="2000" dirty="0" smtClean="0"/>
              <a:t>This one is “positive edge-triggered”</a:t>
            </a:r>
          </a:p>
          <a:p>
            <a:pPr eaLnBrk="1" hangingPunct="1"/>
            <a:r>
              <a:rPr lang="en-GB" sz="2400" dirty="0" smtClean="0"/>
              <a:t>“On the rising edge of the clock, input d is sampled and transferred to the output. At other times, the input d is ignored and the previously sampled value is retained.”</a:t>
            </a:r>
          </a:p>
          <a:p>
            <a:pPr eaLnBrk="1" hangingPunct="1"/>
            <a:r>
              <a:rPr lang="en-GB" sz="2400" dirty="0" smtClean="0"/>
              <a:t>Example waveforms: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7/18/2012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Summer 2012 -- Lecture #18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019AC4-46FA-0841-A309-3C45AEBDED3B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pic>
        <p:nvPicPr>
          <p:cNvPr id="35847" name="Picture 3"/>
          <p:cNvPicPr>
            <a:picLocks noChangeAspect="1" noChangeArrowheads="1"/>
          </p:cNvPicPr>
          <p:nvPr/>
        </p:nvPicPr>
        <p:blipFill>
          <a:blip r:embed="rId3"/>
          <a:srcRect l="2629" t="4941" r="7019" b="3650"/>
          <a:stretch>
            <a:fillRect/>
          </a:stretch>
        </p:blipFill>
        <p:spPr bwMode="auto">
          <a:xfrm>
            <a:off x="254000" y="3708400"/>
            <a:ext cx="8763000" cy="3148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58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07000" y="1795463"/>
            <a:ext cx="871538" cy="573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 rot="5400000">
            <a:off x="508000" y="5384800"/>
            <a:ext cx="2776538" cy="1588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1760538" y="5418138"/>
            <a:ext cx="2776537" cy="1587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2963863" y="5435600"/>
            <a:ext cx="2776538" cy="1587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4216400" y="5435600"/>
            <a:ext cx="2776538" cy="1588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6200000" flipH="1">
            <a:off x="1600201" y="5799137"/>
            <a:ext cx="931862" cy="3730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6200000" flipH="1">
            <a:off x="2870994" y="5376069"/>
            <a:ext cx="930275" cy="3730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6200000" flipH="1">
            <a:off x="4071937" y="5816601"/>
            <a:ext cx="931863" cy="3730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6200000" flipH="1">
            <a:off x="5326063" y="5834063"/>
            <a:ext cx="930275" cy="3714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Flip-Flop Timing Terminology (1/2)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/>
          <a:lstStyle/>
          <a:p>
            <a:r>
              <a:rPr lang="en-US" dirty="0" smtClean="0"/>
              <a:t>Camera Analogy:  Taking a photo</a:t>
            </a:r>
          </a:p>
          <a:p>
            <a:pPr lvl="1"/>
            <a:r>
              <a:rPr lang="en-US" i="1" dirty="0" smtClean="0"/>
              <a:t>Setup time:  </a:t>
            </a:r>
            <a:r>
              <a:rPr lang="en-US" dirty="0" smtClean="0"/>
              <a:t>don’t move since about to take picture (open camera shutter)</a:t>
            </a:r>
          </a:p>
          <a:p>
            <a:pPr lvl="1"/>
            <a:r>
              <a:rPr lang="en-US" i="1" dirty="0" smtClean="0"/>
              <a:t>Hold time:</a:t>
            </a:r>
            <a:r>
              <a:rPr lang="en-US" dirty="0" smtClean="0"/>
              <a:t>  need to hold still after shutter opens until camera shutter closes</a:t>
            </a:r>
          </a:p>
          <a:p>
            <a:pPr lvl="1"/>
            <a:r>
              <a:rPr lang="en-US" i="1" dirty="0" smtClean="0"/>
              <a:t>Time to data:</a:t>
            </a:r>
            <a:r>
              <a:rPr lang="en-US" dirty="0" smtClean="0"/>
              <a:t>  time from open shutter until image appears on the output (viewfinder)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Flip-Flop Timing Terminology (2/2)</a:t>
            </a:r>
            <a:endParaRPr lang="en-US" dirty="0" smtClean="0"/>
          </a:p>
        </p:txBody>
      </p:sp>
      <p:sp>
        <p:nvSpPr>
          <p:cNvPr id="53251" name="Rectangle 4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Clr>
                <a:schemeClr val="tx1"/>
              </a:buClr>
            </a:pPr>
            <a:r>
              <a:rPr lang="en-US" dirty="0" smtClean="0"/>
              <a:t>Now applied to hardware:</a:t>
            </a:r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Setup </a:t>
            </a:r>
            <a:r>
              <a:rPr lang="en-US" i="1" dirty="0">
                <a:solidFill>
                  <a:srgbClr val="FF0000"/>
                </a:solidFill>
              </a:rPr>
              <a:t>Time:</a:t>
            </a:r>
            <a:r>
              <a:rPr lang="en-US" dirty="0"/>
              <a:t> </a:t>
            </a:r>
            <a:r>
              <a:rPr lang="en-US" dirty="0" smtClean="0"/>
              <a:t> how long </a:t>
            </a:r>
            <a:r>
              <a:rPr lang="en-US" dirty="0"/>
              <a:t>the input must be stable </a:t>
            </a:r>
            <a:r>
              <a:rPr lang="en-US" i="1" dirty="0"/>
              <a:t>before </a:t>
            </a:r>
            <a:r>
              <a:rPr lang="en-US" dirty="0"/>
              <a:t>the</a:t>
            </a:r>
            <a:r>
              <a:rPr lang="en-US" dirty="0" smtClean="0"/>
              <a:t> CLK trigger for proper input read</a:t>
            </a:r>
            <a:endParaRPr lang="en-US" dirty="0"/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Hold Time: 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how long the input </a:t>
            </a:r>
            <a:r>
              <a:rPr lang="en-US" dirty="0"/>
              <a:t>must be stable </a:t>
            </a:r>
            <a:r>
              <a:rPr lang="en-US" i="1" dirty="0"/>
              <a:t>after </a:t>
            </a:r>
            <a:r>
              <a:rPr lang="en-US" dirty="0"/>
              <a:t>the</a:t>
            </a:r>
            <a:r>
              <a:rPr lang="en-US" dirty="0" smtClean="0"/>
              <a:t> CLK trigger for proper input read</a:t>
            </a:r>
            <a:endParaRPr lang="en-US" dirty="0"/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“CLK-to-Q” Delay: 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how </a:t>
            </a:r>
            <a:r>
              <a:rPr lang="en-US" dirty="0"/>
              <a:t>long it takes the output to change, measured from </a:t>
            </a:r>
            <a:r>
              <a:rPr lang="en-US" dirty="0" smtClean="0"/>
              <a:t>the CLK trigger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7/18/2012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8306F8-CDD1-E542-8AB6-801A2FCA930A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Summer 2012 -- Lecture #18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415338" cy="2413000"/>
          </a:xfrm>
        </p:spPr>
        <p:txBody>
          <a:bodyPr/>
          <a:lstStyle/>
          <a:p>
            <a:pPr eaLnBrk="1" hangingPunct="1"/>
            <a:r>
              <a:rPr lang="en-GB" sz="2400" dirty="0" smtClean="0"/>
              <a:t>Edge-triggered d-type flip-flop</a:t>
            </a:r>
          </a:p>
          <a:p>
            <a:pPr lvl="1" eaLnBrk="1" hangingPunct="1"/>
            <a:r>
              <a:rPr lang="en-GB" sz="2000" dirty="0" smtClean="0"/>
              <a:t>This one is “positive edge-triggered”</a:t>
            </a:r>
          </a:p>
          <a:p>
            <a:pPr eaLnBrk="1" hangingPunct="1"/>
            <a:r>
              <a:rPr lang="en-GB" sz="2400" dirty="0" smtClean="0"/>
              <a:t>“On the rising edge of the clock, input d is sampled and transferred to the output. At other times, the input d is ignored  and the previously sampled value is retained.”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7/18/2012</a:t>
            </a: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Summer 2012 -- Lecture #18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F88109-226F-5C42-8874-820D8F5229C7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pic>
        <p:nvPicPr>
          <p:cNvPr id="37891" name="Picture 4"/>
          <p:cNvPicPr>
            <a:picLocks noChangeAspect="1" noChangeArrowheads="1"/>
          </p:cNvPicPr>
          <p:nvPr/>
        </p:nvPicPr>
        <p:blipFill>
          <a:blip r:embed="rId3"/>
          <a:srcRect l="5159" t="4839" r="5054" b="754"/>
          <a:stretch>
            <a:fillRect/>
          </a:stretch>
        </p:blipFill>
        <p:spPr bwMode="auto">
          <a:xfrm>
            <a:off x="304800" y="3640138"/>
            <a:ext cx="6248400" cy="2801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7892" name="Picture 5"/>
          <p:cNvPicPr>
            <a:picLocks noChangeAspect="1" noChangeArrowheads="1"/>
          </p:cNvPicPr>
          <p:nvPr/>
        </p:nvPicPr>
        <p:blipFill>
          <a:blip r:embed="rId4"/>
          <a:srcRect l="72557" t="20433" r="7019" b="39752"/>
          <a:stretch>
            <a:fillRect/>
          </a:stretch>
        </p:blipFill>
        <p:spPr bwMode="auto">
          <a:xfrm>
            <a:off x="6934200" y="4122738"/>
            <a:ext cx="1981200" cy="137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789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07000" y="1795463"/>
            <a:ext cx="871538" cy="573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 rot="5400000">
            <a:off x="1100138" y="5046663"/>
            <a:ext cx="2776537" cy="1587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Flip-Flop Timing </a:t>
            </a:r>
            <a:r>
              <a:rPr lang="en-GB" dirty="0" err="1">
                <a:solidFill>
                  <a:schemeClr val="accent1"/>
                </a:solidFill>
              </a:rPr>
              <a:t>Behavior</a:t>
            </a:r>
            <a:r>
              <a:rPr lang="en-GB" dirty="0">
                <a:solidFill>
                  <a:schemeClr val="accent1"/>
                </a:solidFill>
              </a:rPr>
              <a:t> (2/2)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3567953" y="4589929"/>
            <a:ext cx="1201271" cy="1793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890682" y="5038491"/>
            <a:ext cx="1201271" cy="1793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4491317" y="6033246"/>
            <a:ext cx="2061883" cy="1793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/>
          <p:cNvPicPr>
            <a:picLocks noChangeAspect="1" noChangeArrowheads="1"/>
          </p:cNvPicPr>
          <p:nvPr/>
        </p:nvPicPr>
        <p:blipFill>
          <a:blip r:embed="rId3"/>
          <a:srcRect l="1416" t="6276" r="9512" b="8902"/>
          <a:stretch>
            <a:fillRect/>
          </a:stretch>
        </p:blipFill>
        <p:spPr bwMode="auto">
          <a:xfrm>
            <a:off x="185738" y="3776663"/>
            <a:ext cx="6400800" cy="2741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4"/>
          <a:srcRect l="3709" t="2322" r="8333" b="12802"/>
          <a:stretch>
            <a:fillRect/>
          </a:stretch>
        </p:blipFill>
        <p:spPr bwMode="auto">
          <a:xfrm>
            <a:off x="228600" y="1005840"/>
            <a:ext cx="3657600" cy="25269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1988" name="Rectangle 1"/>
          <p:cNvSpPr>
            <a:spLocks noGrp="1" noChangeArrowheads="1"/>
          </p:cNvSpPr>
          <p:nvPr>
            <p:ph type="title"/>
          </p:nvPr>
        </p:nvSpPr>
        <p:spPr>
          <a:xfrm>
            <a:off x="3098800" y="203200"/>
            <a:ext cx="5588000" cy="1285875"/>
          </a:xfrm>
        </p:spPr>
        <p:txBody>
          <a:bodyPr>
            <a:spAutoFit/>
          </a:bodyPr>
          <a:lstStyle/>
          <a:p>
            <a:pPr eaLnBrk="1" hangingPunct="1"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chemeClr val="accent1"/>
                </a:solidFill>
              </a:rPr>
              <a:t>Accumulator Revisited</a:t>
            </a:r>
            <a:br>
              <a:rPr lang="en-GB" dirty="0">
                <a:solidFill>
                  <a:schemeClr val="accent1"/>
                </a:solidFill>
              </a:rPr>
            </a:br>
            <a:r>
              <a:rPr lang="en-GB" dirty="0">
                <a:solidFill>
                  <a:schemeClr val="accent1"/>
                </a:solidFill>
              </a:rPr>
              <a:t>Proper Timing (2/2)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7/18/2012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Summer 2012 -- Lecture #18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17F7D1-FC7C-0A4B-8247-88F934AADE9F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4114800" y="1498600"/>
            <a:ext cx="5029200" cy="2560320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85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/>
              <a:t>reset signal </a:t>
            </a:r>
            <a:r>
              <a:rPr lang="en-GB" sz="2400" dirty="0" smtClean="0"/>
              <a:t>shown</a:t>
            </a:r>
          </a:p>
          <a:p>
            <a:pPr eaLnBrk="1" hangingPunct="1">
              <a:lnSpc>
                <a:spcPct val="85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/>
              <a:t>Also, in practice </a:t>
            </a:r>
            <a:r>
              <a:rPr lang="en-GB" sz="2400" dirty="0" smtClean="0"/>
              <a:t>X</a:t>
            </a:r>
            <a:r>
              <a:rPr lang="en-GB" sz="2400" baseline="-25000" dirty="0" smtClean="0"/>
              <a:t>i</a:t>
            </a:r>
            <a:r>
              <a:rPr lang="en-GB" sz="2400" dirty="0" smtClean="0"/>
              <a:t> </a:t>
            </a:r>
            <a:r>
              <a:rPr lang="en-GB" sz="2400" dirty="0"/>
              <a:t>might not arrive to the adder at the same time as S</a:t>
            </a:r>
            <a:r>
              <a:rPr lang="en-GB" sz="2400" baseline="-25000" dirty="0"/>
              <a:t>i-1</a:t>
            </a:r>
          </a:p>
          <a:p>
            <a:pPr eaLnBrk="1" hangingPunct="1">
              <a:lnSpc>
                <a:spcPct val="85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/>
              <a:t>S</a:t>
            </a:r>
            <a:r>
              <a:rPr lang="en-GB" sz="2400" baseline="-25000" dirty="0"/>
              <a:t>i</a:t>
            </a:r>
            <a:r>
              <a:rPr lang="en-GB" sz="2400" dirty="0"/>
              <a:t> temporarily is wrong, but register always captures correct </a:t>
            </a:r>
            <a:r>
              <a:rPr lang="en-GB" sz="2400" dirty="0" smtClean="0"/>
              <a:t>value</a:t>
            </a:r>
          </a:p>
          <a:p>
            <a:pPr eaLnBrk="1" hangingPunct="1">
              <a:lnSpc>
                <a:spcPct val="85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/>
              <a:t>In good circuits, instability never happens around rising edge of </a:t>
            </a:r>
            <a:r>
              <a:rPr lang="en-GB" sz="2400" dirty="0" smtClean="0"/>
              <a:t>CLK</a:t>
            </a:r>
          </a:p>
        </p:txBody>
      </p:sp>
      <p:pic>
        <p:nvPicPr>
          <p:cNvPr id="41990" name="Picture 4"/>
          <p:cNvPicPr>
            <a:picLocks noChangeAspect="1" noChangeArrowheads="1"/>
          </p:cNvPicPr>
          <p:nvPr/>
        </p:nvPicPr>
        <p:blipFill>
          <a:blip r:embed="rId5"/>
          <a:srcRect l="75175" t="10463" r="3093" b="27344"/>
          <a:stretch>
            <a:fillRect/>
          </a:stretch>
        </p:blipFill>
        <p:spPr bwMode="auto">
          <a:xfrm>
            <a:off x="6872288" y="4478338"/>
            <a:ext cx="2000250" cy="155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>
          <a:xfrm rot="5400000">
            <a:off x="1514475" y="5494338"/>
            <a:ext cx="2049463" cy="1587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2362201" y="5511800"/>
            <a:ext cx="2049462" cy="1587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3259138" y="5511800"/>
            <a:ext cx="2049462" cy="1588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805354" y="3993265"/>
            <a:ext cx="5479573" cy="2137904"/>
            <a:chOff x="1805354" y="3993265"/>
            <a:chExt cx="5479573" cy="2137904"/>
          </a:xfrm>
        </p:grpSpPr>
        <p:cxnSp>
          <p:nvCxnSpPr>
            <p:cNvPr id="14" name="Straight Arrow Connector 13"/>
            <p:cNvCxnSpPr/>
            <p:nvPr/>
          </p:nvCxnSpPr>
          <p:spPr>
            <a:xfrm flipH="1">
              <a:off x="1805354" y="4282633"/>
              <a:ext cx="2523579" cy="723121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259483" y="3993265"/>
              <a:ext cx="30254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“Undefined” (unknown) signal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4633734" y="4364695"/>
              <a:ext cx="137558" cy="1766474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81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893" t="13617" r="6250" b="5759"/>
          <a:stretch>
            <a:fillRect/>
          </a:stretch>
        </p:blipFill>
        <p:spPr>
          <a:xfrm>
            <a:off x="320040" y="1645920"/>
            <a:ext cx="8490427" cy="2286000"/>
          </a:xfrm>
        </p:spPr>
      </p:pic>
      <p:sp>
        <p:nvSpPr>
          <p:cNvPr id="2268164" name="Rectangle 4"/>
          <p:cNvSpPr>
            <a:spLocks noChangeArrowheads="1"/>
          </p:cNvSpPr>
          <p:nvPr/>
        </p:nvSpPr>
        <p:spPr bwMode="auto">
          <a:xfrm>
            <a:off x="685800" y="4389120"/>
            <a:ext cx="7848600" cy="20518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203200" indent="-203200">
              <a:spcBef>
                <a:spcPts val="600"/>
              </a:spcBef>
              <a:buSzPct val="100000"/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0000"/>
                </a:solidFill>
              </a:rPr>
              <a:t> Signals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ea typeface="ＭＳ Ｐゴシック" charset="-128"/>
              </a:rPr>
              <a:t>transmitted </a:t>
            </a:r>
            <a:r>
              <a:rPr lang="en-US" sz="3200" dirty="0">
                <a:solidFill>
                  <a:srgbClr val="000000"/>
                </a:solidFill>
                <a:ea typeface="ＭＳ Ｐゴシック" charset="-128"/>
              </a:rPr>
              <a:t>over wires </a:t>
            </a:r>
            <a:r>
              <a:rPr lang="en-US" sz="3200" dirty="0" smtClean="0">
                <a:solidFill>
                  <a:srgbClr val="000000"/>
                </a:solidFill>
                <a:ea typeface="ＭＳ Ｐゴシック" charset="-128"/>
              </a:rPr>
              <a:t>continuously</a:t>
            </a:r>
            <a:endParaRPr lang="en-US" sz="2800" dirty="0">
              <a:solidFill>
                <a:srgbClr val="000000"/>
              </a:solidFill>
              <a:ea typeface="ＭＳ Ｐゴシック" charset="-128"/>
            </a:endParaRPr>
          </a:p>
          <a:p>
            <a:pPr marL="203200" indent="-203200">
              <a:spcBef>
                <a:spcPts val="600"/>
              </a:spcBef>
              <a:buSzPct val="100000"/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ea typeface="ＭＳ Ｐゴシック" charset="-128"/>
              </a:rPr>
              <a:t> Transmission </a:t>
            </a:r>
            <a:r>
              <a:rPr lang="en-US" sz="3200" dirty="0">
                <a:solidFill>
                  <a:srgbClr val="000000"/>
                </a:solidFill>
                <a:ea typeface="ＭＳ Ｐゴシック" charset="-128"/>
              </a:rPr>
              <a:t>is effectively </a:t>
            </a:r>
            <a:r>
              <a:rPr lang="en-US" sz="3200" dirty="0" smtClean="0">
                <a:solidFill>
                  <a:srgbClr val="000000"/>
                </a:solidFill>
                <a:ea typeface="ＭＳ Ｐゴシック" charset="-128"/>
              </a:rPr>
              <a:t>instantaneous</a:t>
            </a:r>
            <a:endParaRPr lang="en-US" sz="3200" dirty="0">
              <a:solidFill>
                <a:srgbClr val="000000"/>
              </a:solidFill>
              <a:ea typeface="ＭＳ Ｐゴシック" charset="-128"/>
            </a:endParaRPr>
          </a:p>
          <a:p>
            <a:pPr marL="800100" lvl="1" indent="-342900">
              <a:spcBef>
                <a:spcPts val="600"/>
              </a:spcBef>
              <a:buSzPct val="100000"/>
              <a:buFont typeface="Calibri" pitchFamily="34" charset="0"/>
              <a:buChar char="–"/>
            </a:pPr>
            <a:r>
              <a:rPr lang="en-US" sz="2800" dirty="0">
                <a:solidFill>
                  <a:srgbClr val="000000"/>
                </a:solidFill>
                <a:ea typeface="ＭＳ Ｐゴシック" charset="-128"/>
              </a:rPr>
              <a:t>Implies that any wire only contains </a:t>
            </a:r>
            <a:r>
              <a:rPr lang="en-US" sz="2800" dirty="0" smtClean="0">
                <a:solidFill>
                  <a:srgbClr val="000000"/>
                </a:solidFill>
                <a:ea typeface="ＭＳ Ｐゴシック" charset="-128"/>
              </a:rPr>
              <a:t>one </a:t>
            </a:r>
            <a:r>
              <a:rPr lang="en-US" sz="2800" dirty="0">
                <a:solidFill>
                  <a:srgbClr val="000000"/>
                </a:solidFill>
                <a:ea typeface="ＭＳ Ｐゴシック" charset="-128"/>
              </a:rPr>
              <a:t>value at </a:t>
            </a:r>
            <a:r>
              <a:rPr lang="en-US" sz="2800" dirty="0" smtClean="0">
                <a:solidFill>
                  <a:srgbClr val="000000"/>
                </a:solidFill>
                <a:ea typeface="ＭＳ Ｐゴシック" charset="-128"/>
              </a:rPr>
              <a:t>any given </a:t>
            </a:r>
            <a:r>
              <a:rPr lang="en-US" sz="2800" dirty="0">
                <a:solidFill>
                  <a:srgbClr val="000000"/>
                </a:solidFill>
                <a:ea typeface="ＭＳ Ｐゴシック" charset="-128"/>
              </a:rPr>
              <a:t>time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Signals and Waveforms: Clocks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#18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3078866" y="2468880"/>
            <a:ext cx="1603034" cy="1650385"/>
            <a:chOff x="3078866" y="2286000"/>
            <a:chExt cx="1603034" cy="1650385"/>
          </a:xfrm>
        </p:grpSpPr>
        <p:cxnSp>
          <p:nvCxnSpPr>
            <p:cNvPr id="10" name="Straight Connector 9"/>
            <p:cNvCxnSpPr/>
            <p:nvPr/>
          </p:nvCxnSpPr>
          <p:spPr>
            <a:xfrm flipH="1">
              <a:off x="3078866" y="2286000"/>
              <a:ext cx="0" cy="1645920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3090439" y="3474720"/>
              <a:ext cx="15914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Rising Edge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400800" y="2468880"/>
            <a:ext cx="1657252" cy="1650385"/>
            <a:chOff x="6400800" y="2286000"/>
            <a:chExt cx="1657252" cy="1650385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6400800" y="2286000"/>
              <a:ext cx="0" cy="1645920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402727" y="3474720"/>
              <a:ext cx="1655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Falling Edge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011346" y="1240420"/>
            <a:ext cx="3840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Clock period (CPU cycle time)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Summary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Hardware systems are constructed from </a:t>
            </a:r>
            <a:r>
              <a:rPr lang="en-US" i="1" dirty="0" smtClean="0">
                <a:solidFill>
                  <a:srgbClr val="FF0000"/>
                </a:solidFill>
              </a:rPr>
              <a:t>Stateless</a:t>
            </a:r>
            <a:r>
              <a:rPr lang="en-US" i="1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Combinational Logic and </a:t>
            </a:r>
            <a:r>
              <a:rPr lang="en-US" i="1" dirty="0" err="1" smtClean="0">
                <a:solidFill>
                  <a:srgbClr val="FF0000"/>
                </a:solidFill>
              </a:rPr>
              <a:t>Stateful</a:t>
            </a:r>
            <a:r>
              <a:rPr lang="en-US" i="1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“Memory” Logic (registers)</a:t>
            </a:r>
          </a:p>
          <a:p>
            <a:r>
              <a:rPr lang="en-US" dirty="0" smtClean="0"/>
              <a:t>Voltages are analog, but quantized to represent logical 0’s and 1’s</a:t>
            </a:r>
          </a:p>
          <a:p>
            <a:r>
              <a:rPr lang="en-US" dirty="0" smtClean="0"/>
              <a:t>Combinational Logic:  equivalent circuit diagrams, truth tables, and Boolean expressions</a:t>
            </a:r>
          </a:p>
          <a:p>
            <a:pPr lvl="1"/>
            <a:r>
              <a:rPr lang="en-US" dirty="0" smtClean="0"/>
              <a:t>Boolean Algebra allows minimization of gates</a:t>
            </a:r>
          </a:p>
          <a:p>
            <a:r>
              <a:rPr lang="en-US" dirty="0" smtClean="0"/>
              <a:t>State registers implemented from Flip-flops</a:t>
            </a:r>
          </a:p>
          <a:p>
            <a:pPr>
              <a:buFont typeface="Arial" charset="0"/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7/18/2012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Summer 2012 -- Lecture #18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5946B9-29A8-494E-A355-6DFE277D15B6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3120"/>
            <a:ext cx="8229600" cy="4114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Special Bonus Slides:</a:t>
            </a:r>
            <a:r>
              <a:rPr lang="en-US" dirty="0" smtClean="0">
                <a:solidFill>
                  <a:srgbClr val="FF0000"/>
                </a:solidFill>
              </a:rPr>
              <a:t>  You are NOT responsible for the material contained on the following slides!!!  </a:t>
            </a:r>
            <a:r>
              <a:rPr lang="en-US" dirty="0" smtClean="0"/>
              <a:t>You may, however, find it useful to read anyway.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457200"/>
            <a:ext cx="9144000" cy="182880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BONUS SLIDES</a:t>
            </a:r>
            <a:endParaRPr lang="en-US" sz="10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65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1"/>
                </a:solidFill>
              </a:rPr>
              <a:t>Agenda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Combinational Logic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Truth Tables and Logic Gates</a:t>
            </a:r>
          </a:p>
          <a:p>
            <a:pPr eaLnBrk="1" hangingPunct="1"/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Administrivia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Boolean Algebra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Sequential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Logic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State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Elements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0000"/>
                </a:solidFill>
              </a:rPr>
              <a:t>Bonus:  </a:t>
            </a:r>
            <a:r>
              <a:rPr lang="en-US" sz="3200" dirty="0" err="1" smtClean="0">
                <a:solidFill>
                  <a:srgbClr val="FF0000"/>
                </a:solidFill>
              </a:rPr>
              <a:t>Karnaugh</a:t>
            </a:r>
            <a:r>
              <a:rPr lang="en-US" sz="3200" dirty="0" smtClean="0">
                <a:solidFill>
                  <a:srgbClr val="FF0000"/>
                </a:solidFill>
              </a:rPr>
              <a:t> Maps (Optional)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7/18/2012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Summer 2012 -- Lecture #18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6A89F4-F6D7-D246-ABE4-6820186B87D8}" type="slidenum">
              <a:rPr lang="en-US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1"/>
                </a:solidFill>
              </a:rPr>
              <a:t>Karnaugh</a:t>
            </a:r>
            <a:r>
              <a:rPr lang="en-US" dirty="0" smtClean="0">
                <a:solidFill>
                  <a:schemeClr val="accent1"/>
                </a:solidFill>
              </a:rPr>
              <a:t> Maps (Optional)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Again, this is completely OPTIONAL material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Recommended you use .</a:t>
            </a:r>
            <a:r>
              <a:rPr lang="en-US" dirty="0" err="1" smtClean="0">
                <a:solidFill>
                  <a:srgbClr val="FF0000"/>
                </a:solidFill>
              </a:rPr>
              <a:t>pptx</a:t>
            </a:r>
            <a:r>
              <a:rPr lang="en-US" dirty="0" smtClean="0">
                <a:solidFill>
                  <a:srgbClr val="FF0000"/>
                </a:solidFill>
              </a:rPr>
              <a:t> to view animations</a:t>
            </a:r>
          </a:p>
          <a:p>
            <a:r>
              <a:rPr lang="en-US" dirty="0" err="1" smtClean="0"/>
              <a:t>Karnaugh</a:t>
            </a:r>
            <a:r>
              <a:rPr lang="en-US" dirty="0" smtClean="0"/>
              <a:t> Maps (K-maps) are an alternate way to simplify Boolean Algebra</a:t>
            </a:r>
          </a:p>
          <a:p>
            <a:pPr lvl="1"/>
            <a:r>
              <a:rPr lang="en-US" dirty="0" smtClean="0"/>
              <a:t>This technique is normally taught in CS150</a:t>
            </a:r>
          </a:p>
          <a:p>
            <a:pPr lvl="1"/>
            <a:r>
              <a:rPr lang="en-US" dirty="0" smtClean="0"/>
              <a:t>We will never ask you to use a K-map to solve a problem, but you may find it faster/easier if you choose to learn how to use it</a:t>
            </a:r>
          </a:p>
          <a:p>
            <a:r>
              <a:rPr lang="en-US" dirty="0" smtClean="0"/>
              <a:t>For more info, see: </a:t>
            </a:r>
            <a:r>
              <a:rPr lang="en-US" dirty="0" smtClean="0">
                <a:hlinkClick r:id="rId2"/>
              </a:rPr>
              <a:t>http://en.wikipedia.org/wiki/Karnaugh_map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0870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Underlying Idea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/>
          <a:lstStyle/>
          <a:p>
            <a:r>
              <a:rPr lang="en-US" dirty="0" smtClean="0"/>
              <a:t>Using Sum of Products, “neighboring” input combinations simplify</a:t>
            </a:r>
          </a:p>
          <a:p>
            <a:pPr lvl="1"/>
            <a:r>
              <a:rPr lang="en-US" dirty="0" smtClean="0"/>
              <a:t>“Neighboring”:  inputs that differ by a single signal</a:t>
            </a:r>
          </a:p>
          <a:p>
            <a:pPr lvl="1"/>
            <a:r>
              <a:rPr lang="en-US" dirty="0" smtClean="0"/>
              <a:t>e.g.  </a:t>
            </a:r>
            <a:r>
              <a:rPr lang="en-US" dirty="0" err="1" smtClean="0"/>
              <a:t>ab</a:t>
            </a:r>
            <a:r>
              <a:rPr lang="en-US" dirty="0" smtClean="0"/>
              <a:t> + </a:t>
            </a:r>
            <a:r>
              <a:rPr lang="en-US" dirty="0" err="1" smtClean="0"/>
              <a:t>a’b</a:t>
            </a:r>
            <a:r>
              <a:rPr lang="en-US" dirty="0" smtClean="0"/>
              <a:t> = b,  </a:t>
            </a:r>
            <a:r>
              <a:rPr lang="en-US" dirty="0" err="1" smtClean="0"/>
              <a:t>a’bc</a:t>
            </a:r>
            <a:r>
              <a:rPr lang="en-US" dirty="0" smtClean="0"/>
              <a:t> + </a:t>
            </a:r>
            <a:r>
              <a:rPr lang="en-US" dirty="0" err="1" smtClean="0"/>
              <a:t>a’bc</a:t>
            </a:r>
            <a:r>
              <a:rPr lang="en-US" dirty="0" smtClean="0"/>
              <a:t>’ =</a:t>
            </a:r>
            <a:r>
              <a:rPr lang="en-US" dirty="0" smtClean="0">
                <a:latin typeface="Symbol" pitchFamily="18" charset="2"/>
              </a:rPr>
              <a:t> </a:t>
            </a:r>
            <a:r>
              <a:rPr lang="en-US" dirty="0" err="1" smtClean="0"/>
              <a:t>a’b</a:t>
            </a:r>
            <a:r>
              <a:rPr lang="en-US" dirty="0" smtClean="0"/>
              <a:t>,  etc.</a:t>
            </a:r>
          </a:p>
          <a:p>
            <a:pPr lvl="1"/>
            <a:r>
              <a:rPr lang="en-US" b="1" dirty="0" smtClean="0"/>
              <a:t>Recall:</a:t>
            </a:r>
            <a:r>
              <a:rPr lang="en-US" dirty="0" smtClean="0"/>
              <a:t>  Each product only appears where there is a 1 in the output column</a:t>
            </a:r>
          </a:p>
          <a:p>
            <a:r>
              <a:rPr lang="en-US" b="1" dirty="0" smtClean="0"/>
              <a:t>Idea:</a:t>
            </a:r>
            <a:r>
              <a:rPr lang="en-US" dirty="0" smtClean="0"/>
              <a:t>  Let’s write out our Truth Table such that the neighbors become apparent!</a:t>
            </a:r>
          </a:p>
          <a:p>
            <a:pPr lvl="1"/>
            <a:r>
              <a:rPr lang="en-US" dirty="0" smtClean="0"/>
              <a:t>Need a </a:t>
            </a:r>
            <a:r>
              <a:rPr lang="en-US" dirty="0" err="1" smtClean="0"/>
              <a:t>Karnaugh</a:t>
            </a:r>
            <a:r>
              <a:rPr lang="en-US" dirty="0" smtClean="0"/>
              <a:t> map for </a:t>
            </a:r>
            <a:r>
              <a:rPr lang="en-US" i="1" dirty="0" smtClean="0"/>
              <a:t>EACH</a:t>
            </a:r>
            <a:r>
              <a:rPr lang="en-US" dirty="0" smtClean="0"/>
              <a:t> output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9697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Reorganizing the Truth Table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Split inputs into 2 </a:t>
            </a:r>
            <a:r>
              <a:rPr lang="en-US" i="1" dirty="0" smtClean="0"/>
              <a:t>evenly-sized</a:t>
            </a:r>
            <a:r>
              <a:rPr lang="en-US" dirty="0" smtClean="0"/>
              <a:t> groups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One group will have an extra if an odd # of inputs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Write out all combinations of one group horizontally and all combinations of the other group vertically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Group of n inputs </a:t>
            </a:r>
            <a:r>
              <a:rPr lang="en-US" dirty="0"/>
              <a:t>→</a:t>
            </a:r>
            <a:r>
              <a:rPr lang="en-US" dirty="0" smtClean="0"/>
              <a:t> 2</a:t>
            </a:r>
            <a:r>
              <a:rPr lang="en-US" baseline="30000" dirty="0" smtClean="0"/>
              <a:t>n</a:t>
            </a:r>
            <a:r>
              <a:rPr lang="en-US" dirty="0" smtClean="0"/>
              <a:t> combinations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Successive combinations change only 1 input</a:t>
            </a:r>
          </a:p>
          <a:p>
            <a:pPr marL="0" indent="0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z="2400" b="1" dirty="0" smtClean="0"/>
              <a:t>2 Inputs:			3 Inputs:</a:t>
            </a:r>
            <a:endParaRPr lang="en-US" sz="24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2012 -- Lecture #18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55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43650533"/>
              </p:ext>
            </p:extLst>
          </p:nvPr>
        </p:nvGraphicFramePr>
        <p:xfrm>
          <a:off x="5664148" y="5306993"/>
          <a:ext cx="2743200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8640"/>
                <a:gridCol w="548640"/>
                <a:gridCol w="548640"/>
                <a:gridCol w="548640"/>
                <a:gridCol w="54864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66007234"/>
              </p:ext>
            </p:extLst>
          </p:nvPr>
        </p:nvGraphicFramePr>
        <p:xfrm>
          <a:off x="1770856" y="5356744"/>
          <a:ext cx="1645920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8640"/>
                <a:gridCol w="548640"/>
                <a:gridCol w="54864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9" name="Group 15"/>
          <p:cNvGrpSpPr/>
          <p:nvPr/>
        </p:nvGrpSpPr>
        <p:grpSpPr>
          <a:xfrm>
            <a:off x="1752375" y="5162354"/>
            <a:ext cx="606796" cy="601504"/>
            <a:chOff x="1763949" y="4838263"/>
            <a:chExt cx="606796" cy="601504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2052919" y="5124225"/>
              <a:ext cx="274320" cy="27432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763949" y="5070435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061045" y="4838263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5664430" y="5078393"/>
            <a:ext cx="712956" cy="617666"/>
            <a:chOff x="5664430" y="4800600"/>
            <a:chExt cx="712956" cy="617666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5934636" y="5120640"/>
              <a:ext cx="274320" cy="27432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934636" y="4800600"/>
              <a:ext cx="442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AB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664430" y="5048934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</p:grpSp>
      <p:grpSp>
        <p:nvGrpSpPr>
          <p:cNvPr id="17" name="Group 25"/>
          <p:cNvGrpSpPr/>
          <p:nvPr/>
        </p:nvGrpSpPr>
        <p:grpSpPr>
          <a:xfrm>
            <a:off x="6866965" y="4977104"/>
            <a:ext cx="1452282" cy="649929"/>
            <a:chOff x="6866965" y="4699311"/>
            <a:chExt cx="1452282" cy="649929"/>
          </a:xfrm>
        </p:grpSpPr>
        <p:sp>
          <p:nvSpPr>
            <p:cNvPr id="18" name="Rectangle 17"/>
            <p:cNvSpPr/>
            <p:nvPr/>
          </p:nvSpPr>
          <p:spPr>
            <a:xfrm>
              <a:off x="6866965" y="5074920"/>
              <a:ext cx="1452282" cy="27432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7377953" y="4706471"/>
              <a:ext cx="152400" cy="31645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7377953" y="4699311"/>
              <a:ext cx="649941" cy="31645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>
              <a:off x="7047323" y="4706471"/>
              <a:ext cx="342205" cy="322729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55952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K-map:  Majority Circuit (1/2)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56</a:t>
            </a:fld>
            <a:endParaRPr lang="en-US" dirty="0"/>
          </a:p>
        </p:txBody>
      </p:sp>
      <p:graphicFrame>
        <p:nvGraphicFramePr>
          <p:cNvPr id="7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00194237"/>
              </p:ext>
            </p:extLst>
          </p:nvPr>
        </p:nvGraphicFramePr>
        <p:xfrm>
          <a:off x="457200" y="2246979"/>
          <a:ext cx="2926080" cy="3291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1520"/>
                <a:gridCol w="731520"/>
                <a:gridCol w="731520"/>
                <a:gridCol w="731520"/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a</a:t>
                      </a:r>
                      <a:endParaRPr lang="en-US" sz="2400" b="1" dirty="0"/>
                    </a:p>
                  </a:txBody>
                  <a:tcPr marL="0" marR="0" marT="0" marB="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b</a:t>
                      </a:r>
                      <a:endParaRPr lang="en-US" sz="2400" b="1" dirty="0"/>
                    </a:p>
                  </a:txBody>
                  <a:tcPr marL="0" marR="0" marT="0" marB="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c</a:t>
                      </a:r>
                      <a:endParaRPr lang="en-US" sz="2400" b="1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y</a:t>
                      </a:r>
                      <a:endParaRPr lang="en-US" sz="2400" b="1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0" marR="0" marT="0" marB="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0" marR="0" marT="0" marB="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marL="0" marR="0" marT="0" marB="0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0" marR="0" marT="0" marB="0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marL="0" marR="0" marT="0" marB="0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0" marR="0" marT="0" marB="0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marL="0" marR="0" marT="0" marB="0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75086446"/>
              </p:ext>
            </p:extLst>
          </p:nvPr>
        </p:nvGraphicFramePr>
        <p:xfrm>
          <a:off x="4403303" y="2247806"/>
          <a:ext cx="3657600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</a:tblGrid>
              <a:tr h="54864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00</a:t>
                      </a:r>
                      <a:endParaRPr lang="en-US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01</a:t>
                      </a:r>
                      <a:endParaRPr lang="en-US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11</a:t>
                      </a:r>
                      <a:endParaRPr lang="en-US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50776" y="2573665"/>
            <a:ext cx="43927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0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0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0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1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0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1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1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1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538646" y="2071017"/>
            <a:ext cx="706378" cy="802597"/>
            <a:chOff x="5606557" y="4673278"/>
            <a:chExt cx="706378" cy="802597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5934636" y="5120640"/>
              <a:ext cx="274320" cy="27432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5818889" y="4673278"/>
              <a:ext cx="4940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ab</a:t>
              </a:r>
              <a:endParaRPr lang="en-US" sz="2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606557" y="5014210"/>
              <a:ext cx="3145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c</a:t>
              </a:r>
              <a:endParaRPr lang="en-US" sz="2400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312779" y="2812648"/>
            <a:ext cx="393539" cy="1082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0</a:t>
            </a:r>
          </a:p>
          <a:p>
            <a:pPr>
              <a:spcBef>
                <a:spcPts val="1000"/>
              </a:spcBef>
            </a:pPr>
            <a:r>
              <a:rPr lang="en-US" sz="2800" b="1" dirty="0" smtClean="0"/>
              <a:t>0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312664" y="2810449"/>
            <a:ext cx="393539" cy="1082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0</a:t>
            </a:r>
          </a:p>
          <a:p>
            <a:pPr>
              <a:spcBef>
                <a:spcPts val="1000"/>
              </a:spcBef>
            </a:pPr>
            <a:r>
              <a:rPr lang="en-US" sz="2800" b="1" dirty="0" smtClean="0">
                <a:solidFill>
                  <a:srgbClr val="FF0000"/>
                </a:solidFill>
              </a:rPr>
              <a:t>0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43913" y="2814576"/>
            <a:ext cx="393539" cy="1082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0</a:t>
            </a:r>
          </a:p>
          <a:p>
            <a:pPr>
              <a:spcBef>
                <a:spcPts val="1000"/>
              </a:spcBef>
            </a:pPr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044184" y="2810449"/>
            <a:ext cx="393539" cy="1082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0</a:t>
            </a:r>
          </a:p>
          <a:p>
            <a:pPr>
              <a:spcBef>
                <a:spcPts val="1000"/>
              </a:spcBef>
            </a:pPr>
            <a:r>
              <a:rPr lang="en-US" sz="2800" b="1" dirty="0" smtClean="0">
                <a:solidFill>
                  <a:srgbClr val="FF0000"/>
                </a:solidFill>
              </a:rPr>
              <a:t>1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75045" y="2816504"/>
            <a:ext cx="393539" cy="1082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</a:t>
            </a:r>
          </a:p>
          <a:p>
            <a:pPr>
              <a:spcBef>
                <a:spcPts val="1000"/>
              </a:spcBef>
            </a:pPr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775704" y="2810449"/>
            <a:ext cx="393539" cy="1082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1</a:t>
            </a:r>
          </a:p>
          <a:p>
            <a:pPr>
              <a:spcBef>
                <a:spcPts val="1000"/>
              </a:spcBef>
            </a:pPr>
            <a:r>
              <a:rPr lang="en-US" sz="2800" b="1" dirty="0" smtClean="0">
                <a:solidFill>
                  <a:srgbClr val="FF0000"/>
                </a:solidFill>
              </a:rPr>
              <a:t>1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04253" y="2816504"/>
            <a:ext cx="393539" cy="1082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0</a:t>
            </a:r>
          </a:p>
          <a:p>
            <a:pPr>
              <a:spcBef>
                <a:spcPts val="1000"/>
              </a:spcBef>
            </a:pPr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507224" y="2810449"/>
            <a:ext cx="393539" cy="1082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0</a:t>
            </a:r>
          </a:p>
          <a:p>
            <a:pPr>
              <a:spcBef>
                <a:spcPts val="1000"/>
              </a:spcBef>
            </a:pPr>
            <a:r>
              <a:rPr lang="en-US" sz="2800" b="1" dirty="0" smtClean="0">
                <a:solidFill>
                  <a:srgbClr val="FF0000"/>
                </a:solidFill>
              </a:rPr>
              <a:t>1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33509" y="4004838"/>
            <a:ext cx="567159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/>
              <a:t>  Each row of truth table corresponds to ONE cell of </a:t>
            </a:r>
            <a:r>
              <a:rPr lang="en-US" sz="2400" dirty="0" err="1" smtClean="0"/>
              <a:t>Karnaugh</a:t>
            </a:r>
            <a:r>
              <a:rPr lang="en-US" sz="2400" dirty="0" smtClean="0"/>
              <a:t> map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/>
              <a:t>  Recommended you view the animation on this slide on the </a:t>
            </a:r>
            <a:r>
              <a:rPr lang="en-US" sz="2400" dirty="0" err="1" smtClean="0"/>
              <a:t>Powerpoint</a:t>
            </a:r>
            <a:r>
              <a:rPr lang="en-US" sz="2400" dirty="0" smtClean="0"/>
              <a:t> (</a:t>
            </a:r>
            <a:r>
              <a:rPr lang="en-US" sz="2400" dirty="0" err="1" smtClean="0"/>
              <a:t>pptx</a:t>
            </a:r>
            <a:r>
              <a:rPr lang="en-US" sz="2400" dirty="0" smtClean="0"/>
              <a:t>)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/>
              <a:t>  Note the funny jump when you go from input 011 to 100 (</a:t>
            </a:r>
            <a:r>
              <a:rPr lang="en-US" sz="2400" i="1" dirty="0" smtClean="0">
                <a:solidFill>
                  <a:srgbClr val="FF0000"/>
                </a:solidFill>
              </a:rPr>
              <a:t>most mistakes made here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457200" y="1600200"/>
            <a:ext cx="8229600" cy="6400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  Filling in the </a:t>
            </a:r>
            <a:r>
              <a:rPr lang="en-US" sz="3200" dirty="0" err="1" smtClean="0"/>
              <a:t>Karnaugh</a:t>
            </a:r>
            <a:r>
              <a:rPr lang="en-US" sz="3200" dirty="0" smtClean="0"/>
              <a:t> map: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96154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457200" y="1600200"/>
            <a:ext cx="8229600" cy="4937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  Group neighboring 1’s so all are accounted for:</a:t>
            </a:r>
          </a:p>
          <a:p>
            <a:pPr lvl="1">
              <a:buFont typeface="Calibri" pitchFamily="34" charset="0"/>
              <a:buChar char="–"/>
            </a:pPr>
            <a:r>
              <a:rPr lang="en-US" sz="2800" dirty="0" smtClean="0"/>
              <a:t>  Each group of</a:t>
            </a:r>
            <a:br>
              <a:rPr lang="en-US" sz="2800" dirty="0" smtClean="0"/>
            </a:br>
            <a:r>
              <a:rPr lang="en-US" sz="2800" dirty="0" smtClean="0"/>
              <a:t>    neighbors becomes</a:t>
            </a:r>
            <a:br>
              <a:rPr lang="en-US" sz="2800" dirty="0" smtClean="0"/>
            </a:br>
            <a:r>
              <a:rPr lang="en-US" sz="2800" dirty="0" smtClean="0"/>
              <a:t>    a product term in</a:t>
            </a:r>
            <a:br>
              <a:rPr lang="en-US" sz="2800" dirty="0" smtClean="0"/>
            </a:br>
            <a:r>
              <a:rPr lang="en-US" sz="2800" dirty="0" smtClean="0"/>
              <a:t>    output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 y =</a:t>
            </a:r>
          </a:p>
          <a:p>
            <a:pPr>
              <a:spcBef>
                <a:spcPts val="1800"/>
              </a:spcBef>
              <a:buFont typeface="Arial" pitchFamily="34" charset="0"/>
              <a:buChar char="•"/>
            </a:pPr>
            <a:r>
              <a:rPr lang="en-US" sz="3200" dirty="0" smtClean="0"/>
              <a:t>  Larger groups become smaller terms</a:t>
            </a:r>
          </a:p>
          <a:p>
            <a:pPr lvl="1">
              <a:buFont typeface="Calibri" pitchFamily="34" charset="0"/>
              <a:buChar char="–"/>
            </a:pPr>
            <a:r>
              <a:rPr lang="en-US" sz="2800" dirty="0" smtClean="0"/>
              <a:t>  The single 1 in top row  </a:t>
            </a:r>
            <a:r>
              <a:rPr lang="en-US" sz="2800" dirty="0" smtClean="0">
                <a:sym typeface="Wingdings" pitchFamily="2" charset="2"/>
              </a:rPr>
              <a:t></a:t>
            </a:r>
            <a:r>
              <a:rPr lang="en-US" sz="2800" dirty="0" smtClean="0"/>
              <a:t> </a:t>
            </a:r>
            <a:r>
              <a:rPr lang="en-US" sz="2800" dirty="0" err="1" smtClean="0"/>
              <a:t>abc</a:t>
            </a:r>
            <a:r>
              <a:rPr lang="en-US" sz="2800" dirty="0" smtClean="0"/>
              <a:t>’</a:t>
            </a:r>
          </a:p>
          <a:p>
            <a:pPr lvl="1">
              <a:buFont typeface="Calibri" pitchFamily="34" charset="0"/>
              <a:buChar char="–"/>
            </a:pPr>
            <a:r>
              <a:rPr lang="en-US" sz="2800" dirty="0" smtClean="0"/>
              <a:t>  Vertical group of two 1’s  </a:t>
            </a:r>
            <a:r>
              <a:rPr lang="en-US" sz="2800" dirty="0" smtClean="0">
                <a:sym typeface="Wingdings" pitchFamily="2" charset="2"/>
              </a:rPr>
              <a:t>  </a:t>
            </a:r>
            <a:r>
              <a:rPr lang="en-US" sz="2800" dirty="0" err="1" smtClean="0">
                <a:sym typeface="Wingdings" pitchFamily="2" charset="2"/>
              </a:rPr>
              <a:t>ab</a:t>
            </a:r>
            <a:endParaRPr lang="en-US" sz="2800" dirty="0" smtClean="0"/>
          </a:p>
          <a:p>
            <a:pPr lvl="1">
              <a:buFont typeface="Calibri" pitchFamily="34" charset="0"/>
              <a:buChar char="–"/>
            </a:pPr>
            <a:r>
              <a:rPr lang="en-US" sz="2800" dirty="0" smtClean="0"/>
              <a:t>  If entire lower row was 1’s  </a:t>
            </a:r>
            <a:r>
              <a:rPr lang="en-US" sz="2800" dirty="0" smtClean="0">
                <a:sym typeface="Wingdings" pitchFamily="2" charset="2"/>
              </a:rPr>
              <a:t>  c</a:t>
            </a:r>
            <a:endParaRPr lang="en-US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1344593" y="3795747"/>
            <a:ext cx="671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bc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K-map:  Majority Circuit (2/2)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57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75086446"/>
              </p:ext>
            </p:extLst>
          </p:nvPr>
        </p:nvGraphicFramePr>
        <p:xfrm>
          <a:off x="4403303" y="2247806"/>
          <a:ext cx="3657600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</a:tblGrid>
              <a:tr h="54864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00</a:t>
                      </a:r>
                      <a:endParaRPr lang="en-US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01</a:t>
                      </a:r>
                      <a:endParaRPr lang="en-US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11</a:t>
                      </a:r>
                      <a:endParaRPr lang="en-US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4538646" y="2071017"/>
            <a:ext cx="706378" cy="802597"/>
            <a:chOff x="5606557" y="4673278"/>
            <a:chExt cx="706378" cy="802597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5934636" y="5120640"/>
              <a:ext cx="274320" cy="27432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5818889" y="4673278"/>
              <a:ext cx="4940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ab</a:t>
              </a:r>
              <a:endParaRPr lang="en-US" sz="2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606557" y="5014210"/>
              <a:ext cx="3145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c</a:t>
              </a:r>
              <a:endParaRPr lang="en-US" sz="2400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312779" y="2812648"/>
            <a:ext cx="393539" cy="1082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0</a:t>
            </a:r>
          </a:p>
          <a:p>
            <a:pPr>
              <a:spcBef>
                <a:spcPts val="1000"/>
              </a:spcBef>
            </a:pPr>
            <a:r>
              <a:rPr lang="en-US" sz="2800" b="1" dirty="0" smtClean="0"/>
              <a:t>0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043913" y="2814576"/>
            <a:ext cx="393539" cy="1082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0</a:t>
            </a:r>
          </a:p>
          <a:p>
            <a:pPr>
              <a:spcBef>
                <a:spcPts val="1000"/>
              </a:spcBef>
            </a:pPr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775045" y="2816504"/>
            <a:ext cx="393539" cy="1082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</a:t>
            </a:r>
          </a:p>
          <a:p>
            <a:pPr>
              <a:spcBef>
                <a:spcPts val="1000"/>
              </a:spcBef>
            </a:pPr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504253" y="2816504"/>
            <a:ext cx="393539" cy="1082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0</a:t>
            </a:r>
          </a:p>
          <a:p>
            <a:pPr>
              <a:spcBef>
                <a:spcPts val="1000"/>
              </a:spcBef>
            </a:pPr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23" name="Oval 22"/>
          <p:cNvSpPr/>
          <p:nvPr/>
        </p:nvSpPr>
        <p:spPr>
          <a:xfrm>
            <a:off x="5926238" y="3391382"/>
            <a:ext cx="1354238" cy="4629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657372" y="3393311"/>
            <a:ext cx="1354238" cy="4629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 rot="5400000">
            <a:off x="6286983" y="3115520"/>
            <a:ext cx="1354238" cy="4629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342661" y="3793803"/>
            <a:ext cx="671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bc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28798" y="3793815"/>
            <a:ext cx="8963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+ </a:t>
            </a:r>
            <a:r>
              <a:rPr lang="en-US" sz="3200" dirty="0" err="1" smtClean="0"/>
              <a:t>ab</a:t>
            </a:r>
            <a:endParaRPr lang="en-US" sz="3200" dirty="0"/>
          </a:p>
        </p:txBody>
      </p:sp>
      <p:sp>
        <p:nvSpPr>
          <p:cNvPr id="28" name="TextBox 27"/>
          <p:cNvSpPr txBox="1"/>
          <p:nvPr/>
        </p:nvSpPr>
        <p:spPr>
          <a:xfrm>
            <a:off x="2534856" y="3793817"/>
            <a:ext cx="9460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 + ac</a:t>
            </a:r>
            <a:endParaRPr lang="en-US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1830698" y="3795738"/>
            <a:ext cx="8963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+ </a:t>
            </a:r>
            <a:r>
              <a:rPr lang="en-US" sz="3200" dirty="0" err="1" smtClean="0">
                <a:solidFill>
                  <a:srgbClr val="FF0000"/>
                </a:solidFill>
              </a:rPr>
              <a:t>ab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36784" y="3795744"/>
            <a:ext cx="9460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 + ac</a:t>
            </a:r>
            <a:endParaRPr lang="en-US" sz="3200" dirty="0">
              <a:solidFill>
                <a:srgbClr val="FF0000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7127793" y="3825809"/>
            <a:ext cx="2016207" cy="1472486"/>
            <a:chOff x="7127793" y="3825809"/>
            <a:chExt cx="2016207" cy="1472486"/>
          </a:xfrm>
        </p:grpSpPr>
        <p:cxnSp>
          <p:nvCxnSpPr>
            <p:cNvPr id="33" name="Straight Arrow Connector 32"/>
            <p:cNvCxnSpPr>
              <a:endCxn id="25" idx="7"/>
            </p:cNvCxnSpPr>
            <p:nvPr/>
          </p:nvCxnSpPr>
          <p:spPr>
            <a:xfrm flipH="1" flipV="1">
              <a:off x="7127793" y="3825809"/>
              <a:ext cx="430475" cy="537847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7454096" y="4282632"/>
              <a:ext cx="168990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1"/>
                  </a:solidFill>
                </a:rPr>
                <a:t>Single cell can be part of many groups</a:t>
              </a:r>
              <a:endParaRPr lang="en-US" sz="2000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96154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3" grpId="0" animBg="1"/>
      <p:bldP spid="24" grpId="0" animBg="1"/>
      <p:bldP spid="25" grpId="0" animBg="1"/>
      <p:bldP spid="26" grpId="0"/>
      <p:bldP spid="26" grpId="1"/>
      <p:bldP spid="27" grpId="0"/>
      <p:bldP spid="28" grpId="0"/>
      <p:bldP spid="30" grpId="0"/>
      <p:bldP spid="30" grpId="1"/>
      <p:bldP spid="31" grpId="0"/>
      <p:bldP spid="31" grpId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General K-map Rules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5486400" cy="49377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Only group in powers of 2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Grouping should be of size 2</a:t>
            </a:r>
            <a:r>
              <a:rPr lang="en-US" sz="2400" baseline="30000" dirty="0" smtClean="0">
                <a:solidFill>
                  <a:srgbClr val="FF0000"/>
                </a:solidFill>
              </a:rPr>
              <a:t>i</a:t>
            </a:r>
            <a:r>
              <a:rPr lang="en-US" sz="2400" dirty="0" smtClean="0">
                <a:solidFill>
                  <a:srgbClr val="FF0000"/>
                </a:solidFill>
              </a:rPr>
              <a:t> × 2</a:t>
            </a:r>
            <a:r>
              <a:rPr lang="en-US" sz="2400" baseline="30000" dirty="0" smtClean="0">
                <a:solidFill>
                  <a:srgbClr val="FF0000"/>
                </a:solidFill>
              </a:rPr>
              <a:t>j</a:t>
            </a:r>
          </a:p>
          <a:p>
            <a:pPr lvl="1"/>
            <a:r>
              <a:rPr lang="en-US" sz="2400" dirty="0" smtClean="0">
                <a:solidFill>
                  <a:schemeClr val="accent1"/>
                </a:solidFill>
              </a:rPr>
              <a:t>Applies for both directions</a:t>
            </a:r>
          </a:p>
          <a:p>
            <a:r>
              <a:rPr lang="en-US" sz="2800" dirty="0" smtClean="0">
                <a:solidFill>
                  <a:schemeClr val="accent4"/>
                </a:solidFill>
              </a:rPr>
              <a:t>Wraps around in all directions</a:t>
            </a:r>
          </a:p>
          <a:p>
            <a:pPr lvl="1"/>
            <a:r>
              <a:rPr lang="en-US" sz="2400" dirty="0" smtClean="0">
                <a:solidFill>
                  <a:schemeClr val="accent6"/>
                </a:solidFill>
              </a:rPr>
              <a:t>“Corners” case is extreme example</a:t>
            </a:r>
          </a:p>
          <a:p>
            <a:r>
              <a:rPr lang="en-US" sz="2800" dirty="0" smtClean="0"/>
              <a:t>Always choose largest groupings possible</a:t>
            </a:r>
          </a:p>
          <a:p>
            <a:pPr lvl="1"/>
            <a:r>
              <a:rPr lang="en-US" sz="2400" dirty="0" smtClean="0">
                <a:solidFill>
                  <a:srgbClr val="00B050"/>
                </a:solidFill>
              </a:rPr>
              <a:t>Avoid single cells whenever possible</a:t>
            </a:r>
          </a:p>
          <a:p>
            <a:pPr>
              <a:spcBef>
                <a:spcPts val="0"/>
              </a:spcBef>
            </a:pPr>
            <a:endParaRPr lang="en-US" sz="2800" dirty="0" smtClean="0"/>
          </a:p>
          <a:p>
            <a:pPr>
              <a:spcBef>
                <a:spcPts val="1200"/>
              </a:spcBef>
            </a:pPr>
            <a:r>
              <a:rPr lang="en-US" sz="2800" dirty="0" smtClean="0"/>
              <a:t>y =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58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75086446"/>
              </p:ext>
            </p:extLst>
          </p:nvPr>
        </p:nvGraphicFramePr>
        <p:xfrm>
          <a:off x="6081632" y="1588049"/>
          <a:ext cx="2743200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8640"/>
                <a:gridCol w="548640"/>
                <a:gridCol w="548640"/>
                <a:gridCol w="548640"/>
                <a:gridCol w="548640"/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00</a:t>
                      </a:r>
                      <a:endParaRPr lang="en-US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01</a:t>
                      </a:r>
                      <a:endParaRPr lang="en-US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11</a:t>
                      </a:r>
                      <a:endParaRPr lang="en-US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00</a:t>
                      </a:r>
                      <a:endParaRPr lang="en-US" sz="24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01</a:t>
                      </a:r>
                      <a:endParaRPr lang="en-US" sz="24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11</a:t>
                      </a:r>
                      <a:endParaRPr lang="en-US" sz="24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5869735" y="1330238"/>
            <a:ext cx="856849" cy="814172"/>
            <a:chOff x="5456086" y="4673278"/>
            <a:chExt cx="856849" cy="814172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5934636" y="5120640"/>
              <a:ext cx="274320" cy="27432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5818889" y="4673278"/>
              <a:ext cx="4940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ab</a:t>
              </a:r>
              <a:endParaRPr lang="en-US" sz="2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456086" y="5025785"/>
              <a:ext cx="4764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cd</a:t>
              </a:r>
              <a:endParaRPr lang="en-US" sz="24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126480" y="4114800"/>
            <a:ext cx="29260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sz="2400" dirty="0" smtClean="0">
                <a:solidFill>
                  <a:srgbClr val="FF0000"/>
                </a:solidFill>
              </a:rPr>
              <a:t>NOT a valid group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dirty="0" smtClean="0">
                <a:solidFill>
                  <a:schemeClr val="accent1"/>
                </a:solidFill>
              </a:rPr>
              <a:t>IS a valid group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dirty="0" smtClean="0">
                <a:solidFill>
                  <a:schemeClr val="accent4"/>
                </a:solidFill>
              </a:rPr>
              <a:t>IS a valid group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dirty="0" smtClean="0">
                <a:solidFill>
                  <a:schemeClr val="accent6"/>
                </a:solidFill>
              </a:rPr>
              <a:t>“Corners” case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dirty="0" smtClean="0">
                <a:solidFill>
                  <a:srgbClr val="00B050"/>
                </a:solidFill>
              </a:rPr>
              <a:t>1 of 2 good choices here </a:t>
            </a:r>
            <a:br>
              <a:rPr lang="en-US" sz="2400" dirty="0" smtClean="0">
                <a:solidFill>
                  <a:srgbClr val="00B050"/>
                </a:solidFill>
              </a:rPr>
            </a:br>
            <a:r>
              <a:rPr lang="en-US" sz="2400" dirty="0" smtClean="0">
                <a:solidFill>
                  <a:srgbClr val="00B050"/>
                </a:solidFill>
              </a:rPr>
              <a:t>(spot the other?)</a:t>
            </a:r>
          </a:p>
        </p:txBody>
      </p:sp>
      <p:sp>
        <p:nvSpPr>
          <p:cNvPr id="13" name="Oval 12"/>
          <p:cNvSpPr/>
          <p:nvPr/>
        </p:nvSpPr>
        <p:spPr>
          <a:xfrm>
            <a:off x="7280476" y="3009418"/>
            <a:ext cx="1516283" cy="3703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7257327" y="2558005"/>
            <a:ext cx="925974" cy="810228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6182809" y="2106593"/>
            <a:ext cx="3076937" cy="349170"/>
            <a:chOff x="6182809" y="2106593"/>
            <a:chExt cx="3076937" cy="349170"/>
          </a:xfrm>
        </p:grpSpPr>
        <p:sp>
          <p:nvSpPr>
            <p:cNvPr id="15" name="Arc 14"/>
            <p:cNvSpPr/>
            <p:nvPr/>
          </p:nvSpPr>
          <p:spPr>
            <a:xfrm>
              <a:off x="8345346" y="2106593"/>
              <a:ext cx="914400" cy="335666"/>
            </a:xfrm>
            <a:prstGeom prst="arc">
              <a:avLst>
                <a:gd name="adj1" fmla="val 2829961"/>
                <a:gd name="adj2" fmla="val 18599281"/>
              </a:avLst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Arc 15"/>
            <p:cNvSpPr/>
            <p:nvPr/>
          </p:nvSpPr>
          <p:spPr>
            <a:xfrm flipH="1">
              <a:off x="6182809" y="2120097"/>
              <a:ext cx="914400" cy="335666"/>
            </a:xfrm>
            <a:prstGeom prst="arc">
              <a:avLst>
                <a:gd name="adj1" fmla="val 2829961"/>
                <a:gd name="adj2" fmla="val 18599281"/>
              </a:avLst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506902" y="1882817"/>
            <a:ext cx="2446116" cy="2170252"/>
            <a:chOff x="6506902" y="1882817"/>
            <a:chExt cx="2446116" cy="2170252"/>
          </a:xfrm>
        </p:grpSpPr>
        <p:sp>
          <p:nvSpPr>
            <p:cNvPr id="22" name="Freeform 21"/>
            <p:cNvSpPr/>
            <p:nvPr/>
          </p:nvSpPr>
          <p:spPr>
            <a:xfrm>
              <a:off x="6562846" y="3420320"/>
              <a:ext cx="617316" cy="607671"/>
            </a:xfrm>
            <a:custGeom>
              <a:avLst/>
              <a:gdLst>
                <a:gd name="connsiteX0" fmla="*/ 0 w 617316"/>
                <a:gd name="connsiteY0" fmla="*/ 86810 h 607671"/>
                <a:gd name="connsiteX1" fmla="*/ 532435 w 617316"/>
                <a:gd name="connsiteY1" fmla="*/ 86810 h 607671"/>
                <a:gd name="connsiteX2" fmla="*/ 509286 w 617316"/>
                <a:gd name="connsiteY2" fmla="*/ 607671 h 607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7316" h="607671">
                  <a:moveTo>
                    <a:pt x="0" y="86810"/>
                  </a:moveTo>
                  <a:cubicBezTo>
                    <a:pt x="223777" y="43405"/>
                    <a:pt x="447554" y="0"/>
                    <a:pt x="532435" y="86810"/>
                  </a:cubicBezTo>
                  <a:cubicBezTo>
                    <a:pt x="617316" y="173620"/>
                    <a:pt x="563301" y="390645"/>
                    <a:pt x="509286" y="607671"/>
                  </a:cubicBezTo>
                </a:path>
              </a:pathLst>
            </a:custGeom>
            <a:ln w="254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 flipV="1">
              <a:off x="6506902" y="1894391"/>
              <a:ext cx="617316" cy="607671"/>
            </a:xfrm>
            <a:custGeom>
              <a:avLst/>
              <a:gdLst>
                <a:gd name="connsiteX0" fmla="*/ 0 w 617316"/>
                <a:gd name="connsiteY0" fmla="*/ 86810 h 607671"/>
                <a:gd name="connsiteX1" fmla="*/ 532435 w 617316"/>
                <a:gd name="connsiteY1" fmla="*/ 86810 h 607671"/>
                <a:gd name="connsiteX2" fmla="*/ 509286 w 617316"/>
                <a:gd name="connsiteY2" fmla="*/ 607671 h 607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7316" h="607671">
                  <a:moveTo>
                    <a:pt x="0" y="86810"/>
                  </a:moveTo>
                  <a:cubicBezTo>
                    <a:pt x="223777" y="43405"/>
                    <a:pt x="447554" y="0"/>
                    <a:pt x="532435" y="86810"/>
                  </a:cubicBezTo>
                  <a:cubicBezTo>
                    <a:pt x="617316" y="173620"/>
                    <a:pt x="563301" y="390645"/>
                    <a:pt x="509286" y="607671"/>
                  </a:cubicBezTo>
                </a:path>
              </a:pathLst>
            </a:custGeom>
            <a:ln w="254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 flipH="1">
              <a:off x="8324127" y="3445398"/>
              <a:ext cx="617316" cy="607671"/>
            </a:xfrm>
            <a:custGeom>
              <a:avLst/>
              <a:gdLst>
                <a:gd name="connsiteX0" fmla="*/ 0 w 617316"/>
                <a:gd name="connsiteY0" fmla="*/ 86810 h 607671"/>
                <a:gd name="connsiteX1" fmla="*/ 532435 w 617316"/>
                <a:gd name="connsiteY1" fmla="*/ 86810 h 607671"/>
                <a:gd name="connsiteX2" fmla="*/ 509286 w 617316"/>
                <a:gd name="connsiteY2" fmla="*/ 607671 h 607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7316" h="607671">
                  <a:moveTo>
                    <a:pt x="0" y="86810"/>
                  </a:moveTo>
                  <a:cubicBezTo>
                    <a:pt x="223777" y="43405"/>
                    <a:pt x="447554" y="0"/>
                    <a:pt x="532435" y="86810"/>
                  </a:cubicBezTo>
                  <a:cubicBezTo>
                    <a:pt x="617316" y="173620"/>
                    <a:pt x="563301" y="390645"/>
                    <a:pt x="509286" y="607671"/>
                  </a:cubicBezTo>
                </a:path>
              </a:pathLst>
            </a:custGeom>
            <a:ln w="254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 rot="10800000">
              <a:off x="8335702" y="1882817"/>
              <a:ext cx="617316" cy="607671"/>
            </a:xfrm>
            <a:custGeom>
              <a:avLst/>
              <a:gdLst>
                <a:gd name="connsiteX0" fmla="*/ 0 w 617316"/>
                <a:gd name="connsiteY0" fmla="*/ 86810 h 607671"/>
                <a:gd name="connsiteX1" fmla="*/ 532435 w 617316"/>
                <a:gd name="connsiteY1" fmla="*/ 86810 h 607671"/>
                <a:gd name="connsiteX2" fmla="*/ 509286 w 617316"/>
                <a:gd name="connsiteY2" fmla="*/ 607671 h 607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7316" h="607671">
                  <a:moveTo>
                    <a:pt x="0" y="86810"/>
                  </a:moveTo>
                  <a:cubicBezTo>
                    <a:pt x="223777" y="43405"/>
                    <a:pt x="447554" y="0"/>
                    <a:pt x="532435" y="86810"/>
                  </a:cubicBezTo>
                  <a:cubicBezTo>
                    <a:pt x="617316" y="173620"/>
                    <a:pt x="563301" y="390645"/>
                    <a:pt x="509286" y="607671"/>
                  </a:cubicBezTo>
                </a:path>
              </a:pathLst>
            </a:custGeom>
            <a:ln w="254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284818" y="5822078"/>
            <a:ext cx="5629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accent1"/>
                </a:solidFill>
              </a:rPr>
              <a:t>bd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61274" y="5824010"/>
            <a:ext cx="9784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+ </a:t>
            </a:r>
            <a:r>
              <a:rPr lang="en-US" sz="2800" dirty="0" err="1" smtClean="0">
                <a:solidFill>
                  <a:schemeClr val="accent6"/>
                </a:solidFill>
              </a:rPr>
              <a:t>b’d</a:t>
            </a:r>
            <a:r>
              <a:rPr lang="en-US" sz="2800" dirty="0" smtClean="0">
                <a:solidFill>
                  <a:schemeClr val="accent6"/>
                </a:solidFill>
              </a:rPr>
              <a:t>’</a:t>
            </a:r>
            <a:endParaRPr lang="en-US" sz="2800" dirty="0">
              <a:solidFill>
                <a:schemeClr val="accent6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29382" y="5823997"/>
            <a:ext cx="9589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+ </a:t>
            </a:r>
            <a:r>
              <a:rPr lang="en-US" sz="2800" dirty="0" err="1" smtClean="0">
                <a:solidFill>
                  <a:srgbClr val="00B050"/>
                </a:solidFill>
              </a:rPr>
              <a:t>acd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7789761" y="3009418"/>
            <a:ext cx="983848" cy="37039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821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27" grpId="0"/>
      <p:bldP spid="28" grpId="0"/>
      <p:bldP spid="29" grpId="0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15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70" r="4587" b="5209"/>
          <a:stretch>
            <a:fillRect/>
          </a:stretch>
        </p:blipFill>
        <p:spPr>
          <a:xfrm>
            <a:off x="1005840" y="1463040"/>
            <a:ext cx="7156330" cy="493776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Signals and Waveforms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#18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6204030" y="5202936"/>
            <a:ext cx="2766350" cy="1089529"/>
            <a:chOff x="6204030" y="5335929"/>
            <a:chExt cx="2766350" cy="1089529"/>
          </a:xfrm>
        </p:grpSpPr>
        <p:cxnSp>
          <p:nvCxnSpPr>
            <p:cNvPr id="9" name="Straight Arrow Connector 8"/>
            <p:cNvCxnSpPr/>
            <p:nvPr/>
          </p:nvCxnSpPr>
          <p:spPr>
            <a:xfrm flipH="1">
              <a:off x="6204030" y="5602147"/>
              <a:ext cx="682907" cy="27779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852213" y="5335929"/>
              <a:ext cx="2118167" cy="1089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>
                <a:lnSpc>
                  <a:spcPct val="90000"/>
                </a:lnSpc>
              </a:pPr>
              <a:r>
                <a:rPr lang="en-US" sz="2400" dirty="0" smtClean="0">
                  <a:solidFill>
                    <a:srgbClr val="FF0000"/>
                  </a:solidFill>
                </a:rPr>
                <a:t>All signals change </a:t>
              </a:r>
              <a:r>
                <a:rPr lang="en-US" sz="2400" i="1" dirty="0" smtClean="0">
                  <a:solidFill>
                    <a:srgbClr val="FF0000"/>
                  </a:solidFill>
                </a:rPr>
                <a:t>after</a:t>
              </a:r>
              <a:r>
                <a:rPr lang="en-US" sz="2400" dirty="0" smtClean="0">
                  <a:solidFill>
                    <a:srgbClr val="FF0000"/>
                  </a:solidFill>
                </a:rPr>
                <a:t> clock “triggers”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08345" y="3931920"/>
            <a:ext cx="1437575" cy="1645920"/>
            <a:chOff x="208345" y="4069080"/>
            <a:chExt cx="1437575" cy="1645920"/>
          </a:xfrm>
        </p:grpSpPr>
        <p:sp>
          <p:nvSpPr>
            <p:cNvPr id="14" name="Left Brace 13"/>
            <p:cNvSpPr/>
            <p:nvPr/>
          </p:nvSpPr>
          <p:spPr>
            <a:xfrm>
              <a:off x="1280160" y="4069080"/>
              <a:ext cx="365760" cy="1645920"/>
            </a:xfrm>
            <a:prstGeom prst="leftBrac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08345" y="4109011"/>
              <a:ext cx="1215342" cy="15770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400" dirty="0" smtClean="0">
                  <a:solidFill>
                    <a:srgbClr val="FF0000"/>
                  </a:solidFill>
                </a:rPr>
                <a:t>Stack signals on top of each other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35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2655" r="6195" b="9038"/>
          <a:stretch>
            <a:fillRect/>
          </a:stretch>
        </p:blipFill>
        <p:spPr>
          <a:xfrm>
            <a:off x="777240" y="1828800"/>
            <a:ext cx="7587749" cy="45720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Signals and Waveforms: Grouping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046" y="4730790"/>
            <a:ext cx="27336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A group of wires when interpreted as a bit field is called a </a:t>
            </a:r>
            <a:r>
              <a:rPr lang="en-US" sz="2000" i="1" dirty="0" smtClean="0">
                <a:solidFill>
                  <a:srgbClr val="FF0000"/>
                </a:solidFill>
              </a:rPr>
              <a:t>Bus</a:t>
            </a:r>
            <a:endParaRPr lang="en-US" sz="2000" i="1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70390" y="3356658"/>
            <a:ext cx="428263" cy="141211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816609" y="2796443"/>
            <a:ext cx="1539221" cy="584775"/>
            <a:chOff x="1371600" y="3449255"/>
            <a:chExt cx="1539221" cy="584775"/>
          </a:xfrm>
        </p:grpSpPr>
        <p:sp>
          <p:nvSpPr>
            <p:cNvPr id="8" name="Rectangle 7"/>
            <p:cNvSpPr/>
            <p:nvPr/>
          </p:nvSpPr>
          <p:spPr>
            <a:xfrm>
              <a:off x="1371600" y="3611880"/>
              <a:ext cx="1097280" cy="274320"/>
            </a:xfrm>
            <a:prstGeom prst="rect">
              <a:avLst/>
            </a:prstGeom>
            <a:noFill/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00131" y="3449255"/>
              <a:ext cx="4106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chemeClr val="accent1"/>
                  </a:solidFill>
                </a:rPr>
                <a:t>X</a:t>
              </a:r>
              <a:endParaRPr lang="en-US" sz="24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7/18/2012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#18</a:t>
            </a: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3831220" y="1099594"/>
            <a:ext cx="3941180" cy="729206"/>
            <a:chOff x="3831220" y="1099594"/>
            <a:chExt cx="3941180" cy="729206"/>
          </a:xfrm>
        </p:grpSpPr>
        <p:sp>
          <p:nvSpPr>
            <p:cNvPr id="15" name="TextBox 14"/>
            <p:cNvSpPr txBox="1"/>
            <p:nvPr/>
          </p:nvSpPr>
          <p:spPr>
            <a:xfrm>
              <a:off x="5000262" y="1099594"/>
              <a:ext cx="15896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Clock triggers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>
              <a:off x="3831220" y="1458410"/>
              <a:ext cx="1371600" cy="36576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>
              <a:off x="4571115" y="1463040"/>
              <a:ext cx="914400" cy="36576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5347504" y="1458410"/>
              <a:ext cx="365760" cy="36576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5770190" y="1463040"/>
              <a:ext cx="365760" cy="36576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6007261" y="1463040"/>
              <a:ext cx="914400" cy="36576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6400800" y="1463040"/>
              <a:ext cx="1371600" cy="36576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9"/>
          <p:cNvSpPr>
            <a:spLocks noChangeArrowheads="1"/>
          </p:cNvSpPr>
          <p:nvPr/>
        </p:nvSpPr>
        <p:spPr bwMode="auto">
          <a:xfrm>
            <a:off x="4468813" y="1690688"/>
            <a:ext cx="10271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system</a:t>
            </a:r>
          </a:p>
        </p:txBody>
      </p:sp>
      <p:sp>
        <p:nvSpPr>
          <p:cNvPr id="53252" name="Rectangle 10"/>
          <p:cNvSpPr>
            <a:spLocks noChangeArrowheads="1"/>
          </p:cNvSpPr>
          <p:nvPr/>
        </p:nvSpPr>
        <p:spPr bwMode="auto">
          <a:xfrm>
            <a:off x="2263775" y="2644775"/>
            <a:ext cx="12144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datapath</a:t>
            </a:r>
          </a:p>
        </p:txBody>
      </p:sp>
      <p:sp>
        <p:nvSpPr>
          <p:cNvPr id="53253" name="Rectangle 11"/>
          <p:cNvSpPr>
            <a:spLocks noChangeArrowheads="1"/>
          </p:cNvSpPr>
          <p:nvPr/>
        </p:nvSpPr>
        <p:spPr bwMode="auto">
          <a:xfrm>
            <a:off x="5972175" y="2632075"/>
            <a:ext cx="10128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control</a:t>
            </a:r>
          </a:p>
        </p:txBody>
      </p:sp>
      <p:sp>
        <p:nvSpPr>
          <p:cNvPr id="53254" name="Rectangle 12"/>
          <p:cNvSpPr>
            <a:spLocks noChangeArrowheads="1"/>
          </p:cNvSpPr>
          <p:nvPr/>
        </p:nvSpPr>
        <p:spPr bwMode="auto">
          <a:xfrm>
            <a:off x="4805363" y="3648075"/>
            <a:ext cx="1528762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algn="ctr" defTabSz="457200" eaLnBrk="1" hangingPunct="1"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state</a:t>
            </a:r>
            <a:b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registers</a:t>
            </a:r>
          </a:p>
        </p:txBody>
      </p:sp>
      <p:sp>
        <p:nvSpPr>
          <p:cNvPr id="53255" name="Rectangle 13"/>
          <p:cNvSpPr>
            <a:spLocks noChangeArrowheads="1"/>
          </p:cNvSpPr>
          <p:nvPr/>
        </p:nvSpPr>
        <p:spPr bwMode="auto">
          <a:xfrm>
            <a:off x="6208713" y="3660775"/>
            <a:ext cx="2166937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algn="ctr" defTabSz="457200" eaLnBrk="1" hangingPunct="1"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combinational</a:t>
            </a:r>
            <a:b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logic</a:t>
            </a:r>
          </a:p>
        </p:txBody>
      </p:sp>
      <p:sp>
        <p:nvSpPr>
          <p:cNvPr id="53256" name="Rectangle 14"/>
          <p:cNvSpPr>
            <a:spLocks noChangeArrowheads="1"/>
          </p:cNvSpPr>
          <p:nvPr/>
        </p:nvSpPr>
        <p:spPr bwMode="auto">
          <a:xfrm>
            <a:off x="1838325" y="3722688"/>
            <a:ext cx="13652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multiplexer</a:t>
            </a:r>
          </a:p>
        </p:txBody>
      </p:sp>
      <p:sp>
        <p:nvSpPr>
          <p:cNvPr id="53257" name="Rectangle 15"/>
          <p:cNvSpPr>
            <a:spLocks noChangeArrowheads="1"/>
          </p:cNvSpPr>
          <p:nvPr/>
        </p:nvSpPr>
        <p:spPr bwMode="auto">
          <a:xfrm>
            <a:off x="3203575" y="3735388"/>
            <a:ext cx="13906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comparator</a:t>
            </a:r>
          </a:p>
        </p:txBody>
      </p:sp>
      <p:sp>
        <p:nvSpPr>
          <p:cNvPr id="53258" name="Rectangle 16"/>
          <p:cNvSpPr>
            <a:spLocks noChangeArrowheads="1"/>
          </p:cNvSpPr>
          <p:nvPr/>
        </p:nvSpPr>
        <p:spPr bwMode="auto">
          <a:xfrm>
            <a:off x="760413" y="3584575"/>
            <a:ext cx="9271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algn="ctr" defTabSz="457200" eaLnBrk="1" hangingPunct="1"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code</a:t>
            </a:r>
            <a:b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registers</a:t>
            </a:r>
          </a:p>
        </p:txBody>
      </p:sp>
      <p:sp>
        <p:nvSpPr>
          <p:cNvPr id="53259" name="Rectangle 17"/>
          <p:cNvSpPr>
            <a:spLocks noChangeArrowheads="1"/>
          </p:cNvSpPr>
          <p:nvPr/>
        </p:nvSpPr>
        <p:spPr bwMode="auto">
          <a:xfrm>
            <a:off x="3503613" y="5038725"/>
            <a:ext cx="10652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register</a:t>
            </a:r>
          </a:p>
        </p:txBody>
      </p:sp>
      <p:sp>
        <p:nvSpPr>
          <p:cNvPr id="53260" name="Rectangle 18"/>
          <p:cNvSpPr>
            <a:spLocks noChangeArrowheads="1"/>
          </p:cNvSpPr>
          <p:nvPr/>
        </p:nvSpPr>
        <p:spPr bwMode="auto">
          <a:xfrm>
            <a:off x="5118100" y="5038725"/>
            <a:ext cx="841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logic</a:t>
            </a:r>
          </a:p>
        </p:txBody>
      </p:sp>
      <p:sp>
        <p:nvSpPr>
          <p:cNvPr id="53261" name="Line 19"/>
          <p:cNvSpPr>
            <a:spLocks noChangeShapeType="1"/>
          </p:cNvSpPr>
          <p:nvPr/>
        </p:nvSpPr>
        <p:spPr bwMode="auto">
          <a:xfrm>
            <a:off x="4849813" y="1973263"/>
            <a:ext cx="1428750" cy="7032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62" name="Line 20"/>
          <p:cNvSpPr>
            <a:spLocks noChangeShapeType="1"/>
          </p:cNvSpPr>
          <p:nvPr/>
        </p:nvSpPr>
        <p:spPr bwMode="auto">
          <a:xfrm flipH="1">
            <a:off x="2784475" y="1962150"/>
            <a:ext cx="2052638" cy="6889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63" name="Line 21"/>
          <p:cNvSpPr>
            <a:spLocks noChangeShapeType="1"/>
          </p:cNvSpPr>
          <p:nvPr/>
        </p:nvSpPr>
        <p:spPr bwMode="auto">
          <a:xfrm flipH="1">
            <a:off x="2406650" y="2963863"/>
            <a:ext cx="252413" cy="7778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64" name="Line 22"/>
          <p:cNvSpPr>
            <a:spLocks noChangeShapeType="1"/>
          </p:cNvSpPr>
          <p:nvPr/>
        </p:nvSpPr>
        <p:spPr bwMode="auto">
          <a:xfrm>
            <a:off x="2659063" y="2938463"/>
            <a:ext cx="1100137" cy="8413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65" name="Line 23"/>
          <p:cNvSpPr>
            <a:spLocks noChangeShapeType="1"/>
          </p:cNvSpPr>
          <p:nvPr/>
        </p:nvSpPr>
        <p:spPr bwMode="auto">
          <a:xfrm flipH="1">
            <a:off x="1317625" y="2927350"/>
            <a:ext cx="1354138" cy="7016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66" name="Line 24"/>
          <p:cNvSpPr>
            <a:spLocks noChangeShapeType="1"/>
          </p:cNvSpPr>
          <p:nvPr/>
        </p:nvSpPr>
        <p:spPr bwMode="auto">
          <a:xfrm>
            <a:off x="1192213" y="4105275"/>
            <a:ext cx="2655887" cy="939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67" name="Line 25"/>
          <p:cNvSpPr>
            <a:spLocks noChangeShapeType="1"/>
          </p:cNvSpPr>
          <p:nvPr/>
        </p:nvSpPr>
        <p:spPr bwMode="auto">
          <a:xfrm flipH="1">
            <a:off x="3886200" y="4143375"/>
            <a:ext cx="1603375" cy="890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68" name="Line 26"/>
          <p:cNvSpPr>
            <a:spLocks noChangeShapeType="1"/>
          </p:cNvSpPr>
          <p:nvPr/>
        </p:nvSpPr>
        <p:spPr bwMode="auto">
          <a:xfrm flipH="1">
            <a:off x="5553075" y="2914650"/>
            <a:ext cx="776288" cy="7762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69" name="Line 27"/>
          <p:cNvSpPr>
            <a:spLocks noChangeShapeType="1"/>
          </p:cNvSpPr>
          <p:nvPr/>
        </p:nvSpPr>
        <p:spPr bwMode="auto">
          <a:xfrm>
            <a:off x="6353175" y="2914650"/>
            <a:ext cx="865188" cy="763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70" name="Line 28"/>
          <p:cNvSpPr>
            <a:spLocks noChangeShapeType="1"/>
          </p:cNvSpPr>
          <p:nvPr/>
        </p:nvSpPr>
        <p:spPr bwMode="auto">
          <a:xfrm>
            <a:off x="3759200" y="4029075"/>
            <a:ext cx="1604963" cy="1028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71" name="Line 29"/>
          <p:cNvSpPr>
            <a:spLocks noChangeShapeType="1"/>
          </p:cNvSpPr>
          <p:nvPr/>
        </p:nvSpPr>
        <p:spPr bwMode="auto">
          <a:xfrm>
            <a:off x="2406650" y="4029075"/>
            <a:ext cx="2932113" cy="1041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72" name="Line 30"/>
          <p:cNvSpPr>
            <a:spLocks noChangeShapeType="1"/>
          </p:cNvSpPr>
          <p:nvPr/>
        </p:nvSpPr>
        <p:spPr bwMode="auto">
          <a:xfrm flipH="1">
            <a:off x="5414963" y="4143375"/>
            <a:ext cx="1790700" cy="914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73" name="Rectangle 31"/>
          <p:cNvSpPr>
            <a:spLocks noChangeArrowheads="1"/>
          </p:cNvSpPr>
          <p:nvPr/>
        </p:nvSpPr>
        <p:spPr bwMode="auto">
          <a:xfrm>
            <a:off x="3740150" y="5791200"/>
            <a:ext cx="18542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algn="ctr" defTabSz="457200" eaLnBrk="1" hangingPunct="1"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switching</a:t>
            </a:r>
            <a:b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networks</a:t>
            </a:r>
          </a:p>
        </p:txBody>
      </p:sp>
      <p:sp>
        <p:nvSpPr>
          <p:cNvPr id="53274" name="Line 32"/>
          <p:cNvSpPr>
            <a:spLocks noChangeShapeType="1"/>
          </p:cNvSpPr>
          <p:nvPr/>
        </p:nvSpPr>
        <p:spPr bwMode="auto">
          <a:xfrm flipH="1">
            <a:off x="4800600" y="5346700"/>
            <a:ext cx="563563" cy="4254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75" name="Line 33"/>
          <p:cNvSpPr>
            <a:spLocks noChangeShapeType="1"/>
          </p:cNvSpPr>
          <p:nvPr/>
        </p:nvSpPr>
        <p:spPr bwMode="auto">
          <a:xfrm>
            <a:off x="3886200" y="5334000"/>
            <a:ext cx="638175" cy="463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76" name="Rectangle 3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1"/>
                </a:solidFill>
                <a:latin typeface="Calibri" charset="0"/>
                <a:ea typeface="ＭＳ Ｐゴシック" charset="0"/>
                <a:cs typeface="ＭＳ Ｐゴシック" charset="0"/>
              </a:rPr>
              <a:t>Hardware Design </a:t>
            </a:r>
            <a:r>
              <a:rPr lang="en-US" dirty="0">
                <a:solidFill>
                  <a:schemeClr val="accent1"/>
                </a:solidFill>
                <a:latin typeface="Calibri" charset="0"/>
                <a:ea typeface="ＭＳ Ｐゴシック" charset="0"/>
                <a:cs typeface="ＭＳ Ｐゴシック" charset="0"/>
              </a:rPr>
              <a:t>Hierarchy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379808" y="4927600"/>
            <a:ext cx="2632055" cy="439738"/>
          </a:xfrm>
          <a:prstGeom prst="rect">
            <a:avLst/>
          </a:prstGeom>
          <a:noFill/>
          <a:ln w="508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451600" y="3640138"/>
            <a:ext cx="1658938" cy="525462"/>
          </a:xfrm>
          <a:prstGeom prst="rect">
            <a:avLst/>
          </a:prstGeom>
          <a:noFill/>
          <a:ln w="508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7/18/2012</a:t>
            </a:r>
            <a:endParaRPr lang="en-US" dirty="0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#18</a:t>
            </a:r>
            <a:endParaRPr lang="en-US" dirty="0"/>
          </a:p>
        </p:txBody>
      </p:sp>
      <p:grpSp>
        <p:nvGrpSpPr>
          <p:cNvPr id="42" name="Group 41"/>
          <p:cNvGrpSpPr/>
          <p:nvPr/>
        </p:nvGrpSpPr>
        <p:grpSpPr>
          <a:xfrm>
            <a:off x="6192456" y="4259484"/>
            <a:ext cx="2105200" cy="1538111"/>
            <a:chOff x="6192456" y="4259484"/>
            <a:chExt cx="2105200" cy="1538111"/>
          </a:xfrm>
        </p:grpSpPr>
        <p:sp>
          <p:nvSpPr>
            <p:cNvPr id="37" name="TextBox 36"/>
            <p:cNvSpPr txBox="1"/>
            <p:nvPr/>
          </p:nvSpPr>
          <p:spPr>
            <a:xfrm>
              <a:off x="7384649" y="5335930"/>
              <a:ext cx="9130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Today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 flipH="1" flipV="1">
              <a:off x="7326775" y="4259484"/>
              <a:ext cx="312516" cy="1041721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H="1" flipV="1">
              <a:off x="6192456" y="5162309"/>
              <a:ext cx="1226916" cy="231494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1"/>
                </a:solidFill>
              </a:rPr>
              <a:t>Agenda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Combinational Logic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Truth Tables and Logic Gates</a:t>
            </a:r>
          </a:p>
          <a:p>
            <a:pPr eaLnBrk="1" hangingPunct="1"/>
            <a:r>
              <a:rPr lang="en-US" dirty="0" err="1" smtClean="0"/>
              <a:t>Administrivia</a:t>
            </a:r>
            <a:endParaRPr lang="en-US" dirty="0" smtClean="0"/>
          </a:p>
          <a:p>
            <a:r>
              <a:rPr lang="en-US" dirty="0" smtClean="0"/>
              <a:t>Boolean Algebra</a:t>
            </a:r>
          </a:p>
          <a:p>
            <a:pPr eaLnBrk="1" hangingPunct="1"/>
            <a:r>
              <a:rPr lang="en-US" dirty="0" smtClean="0"/>
              <a:t>Sequential Logic</a:t>
            </a:r>
          </a:p>
          <a:p>
            <a:pPr lvl="1"/>
            <a:r>
              <a:rPr lang="en-US" dirty="0" smtClean="0"/>
              <a:t>State Elements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Bonus:  </a:t>
            </a:r>
            <a:r>
              <a:rPr lang="en-US" sz="3200" dirty="0" err="1" smtClean="0">
                <a:solidFill>
                  <a:schemeClr val="bg1">
                    <a:lumMod val="65000"/>
                  </a:schemeClr>
                </a:solidFill>
              </a:rPr>
              <a:t>Karnaugh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 Maps (Optional)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7/18/2012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Summer 2012 -- Lecture #18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6A89F4-F6D7-D246-ABE4-6820186B87D8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28396</TotalTime>
  <Words>3372</Words>
  <Application>Microsoft Office PowerPoint</Application>
  <PresentationFormat>On-screen Show (4:3)</PresentationFormat>
  <Paragraphs>1006</Paragraphs>
  <Slides>58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0" baseType="lpstr">
      <vt:lpstr>Office Theme</vt:lpstr>
      <vt:lpstr>Image</vt:lpstr>
      <vt:lpstr>Slide 1</vt:lpstr>
      <vt:lpstr>Review of Last Lecture</vt:lpstr>
      <vt:lpstr>Great Idea #1: Levels of Representation/Interpretation</vt:lpstr>
      <vt:lpstr>Synchronous Digital Systems</vt:lpstr>
      <vt:lpstr>Signals and Waveforms: Clocks</vt:lpstr>
      <vt:lpstr>Signals and Waveforms</vt:lpstr>
      <vt:lpstr>Signals and Waveforms: Grouping</vt:lpstr>
      <vt:lpstr>Hardware Design Hierarchy</vt:lpstr>
      <vt:lpstr>Agenda</vt:lpstr>
      <vt:lpstr>Type of Circuits</vt:lpstr>
      <vt:lpstr>Representations of  Combinational Logic</vt:lpstr>
      <vt:lpstr>Truth Tables</vt:lpstr>
      <vt:lpstr>CL: General Form</vt:lpstr>
      <vt:lpstr>CL: Multiple Outputs</vt:lpstr>
      <vt:lpstr>Logic Gates (1/2)</vt:lpstr>
      <vt:lpstr>Logic Gates (2/2)</vt:lpstr>
      <vt:lpstr>More Complicated Truth Tables</vt:lpstr>
      <vt:lpstr>Slide 18</vt:lpstr>
      <vt:lpstr>My Hand Hurts…</vt:lpstr>
      <vt:lpstr>Agenda</vt:lpstr>
      <vt:lpstr>Administrivia</vt:lpstr>
      <vt:lpstr>Agenda</vt:lpstr>
      <vt:lpstr>Boolean Algebra</vt:lpstr>
      <vt:lpstr>Truth Table to Boolean Expression</vt:lpstr>
      <vt:lpstr>Manipulating Boolean Algebra</vt:lpstr>
      <vt:lpstr>Faster Hardware?</vt:lpstr>
      <vt:lpstr>Combinational Logic Circuit Delay</vt:lpstr>
      <vt:lpstr>Laws of Boolean Algebra</vt:lpstr>
      <vt:lpstr>Boolean Algebraic  Simplification Example</vt:lpstr>
      <vt:lpstr>Circuit Simplification</vt:lpstr>
      <vt:lpstr>Converting Combinational Logic</vt:lpstr>
      <vt:lpstr>Circuit Simplification Example (1/4)</vt:lpstr>
      <vt:lpstr>Circuit Simplification Example (2/4)</vt:lpstr>
      <vt:lpstr>Circuit Simplification Example (3/4)</vt:lpstr>
      <vt:lpstr>Circuit Simplification Example (4/4)</vt:lpstr>
      <vt:lpstr>Karnaugh Maps (Optional)</vt:lpstr>
      <vt:lpstr>Get To Know Your Staff</vt:lpstr>
      <vt:lpstr>Agenda</vt:lpstr>
      <vt:lpstr>Type of Circuits</vt:lpstr>
      <vt:lpstr>Uses for State Elements</vt:lpstr>
      <vt:lpstr>Accumulator Example</vt:lpstr>
      <vt:lpstr>First Try: Does this work?</vt:lpstr>
      <vt:lpstr>Second Try: How About This?</vt:lpstr>
      <vt:lpstr>Register Internals</vt:lpstr>
      <vt:lpstr>Flip-Flop Timing Behavior (1/2)</vt:lpstr>
      <vt:lpstr>Flip-Flop Timing Terminology (1/2)</vt:lpstr>
      <vt:lpstr>Flip-Flop Timing Terminology (2/2)</vt:lpstr>
      <vt:lpstr>Flip-Flop Timing Behavior (2/2)</vt:lpstr>
      <vt:lpstr>Accumulator Revisited Proper Timing (2/2)</vt:lpstr>
      <vt:lpstr>Summary</vt:lpstr>
      <vt:lpstr>Slide 51</vt:lpstr>
      <vt:lpstr>Agenda</vt:lpstr>
      <vt:lpstr>Karnaugh Maps (Optional)</vt:lpstr>
      <vt:lpstr>Underlying Idea</vt:lpstr>
      <vt:lpstr>Reorganizing the Truth Table</vt:lpstr>
      <vt:lpstr>K-map:  Majority Circuit (1/2)</vt:lpstr>
      <vt:lpstr>K-map:  Majority Circuit (2/2)</vt:lpstr>
      <vt:lpstr>General K-map Rules</vt:lpstr>
    </vt:vector>
  </TitlesOfParts>
  <Company>UC Berkeley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61C: Great Ideas in Computer Architecture (Machine Structures)</dc:title>
  <dc:creator>Randy Katz</dc:creator>
  <cp:lastModifiedBy>Justin</cp:lastModifiedBy>
  <cp:revision>401</cp:revision>
  <cp:lastPrinted>2011-03-14T17:11:35Z</cp:lastPrinted>
  <dcterms:created xsi:type="dcterms:W3CDTF">2011-03-17T21:05:05Z</dcterms:created>
  <dcterms:modified xsi:type="dcterms:W3CDTF">2012-07-18T06:21:44Z</dcterms:modified>
</cp:coreProperties>
</file>