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50"/>
  </p:notesMasterIdLst>
  <p:handoutMasterIdLst>
    <p:handoutMasterId r:id="rId51"/>
  </p:handoutMasterIdLst>
  <p:sldIdLst>
    <p:sldId id="615" r:id="rId2"/>
    <p:sldId id="616" r:id="rId3"/>
    <p:sldId id="617" r:id="rId4"/>
    <p:sldId id="618" r:id="rId5"/>
    <p:sldId id="612" r:id="rId6"/>
    <p:sldId id="567" r:id="rId7"/>
    <p:sldId id="619" r:id="rId8"/>
    <p:sldId id="562" r:id="rId9"/>
    <p:sldId id="559" r:id="rId10"/>
    <p:sldId id="609" r:id="rId11"/>
    <p:sldId id="620" r:id="rId12"/>
    <p:sldId id="595" r:id="rId13"/>
    <p:sldId id="621" r:id="rId14"/>
    <p:sldId id="622" r:id="rId15"/>
    <p:sldId id="523" r:id="rId16"/>
    <p:sldId id="632" r:id="rId17"/>
    <p:sldId id="634" r:id="rId18"/>
    <p:sldId id="635" r:id="rId19"/>
    <p:sldId id="636" r:id="rId20"/>
    <p:sldId id="637" r:id="rId21"/>
    <p:sldId id="633" r:id="rId22"/>
    <p:sldId id="623" r:id="rId23"/>
    <p:sldId id="625" r:id="rId24"/>
    <p:sldId id="610" r:id="rId25"/>
    <p:sldId id="564" r:id="rId26"/>
    <p:sldId id="626" r:id="rId27"/>
    <p:sldId id="627" r:id="rId28"/>
    <p:sldId id="630" r:id="rId29"/>
    <p:sldId id="631" r:id="rId30"/>
    <p:sldId id="638" r:id="rId31"/>
    <p:sldId id="628" r:id="rId32"/>
    <p:sldId id="629" r:id="rId33"/>
    <p:sldId id="642" r:id="rId34"/>
    <p:sldId id="643" r:id="rId35"/>
    <p:sldId id="644" r:id="rId36"/>
    <p:sldId id="645" r:id="rId37"/>
    <p:sldId id="640" r:id="rId38"/>
    <p:sldId id="639" r:id="rId39"/>
    <p:sldId id="575" r:id="rId40"/>
    <p:sldId id="576" r:id="rId41"/>
    <p:sldId id="580" r:id="rId42"/>
    <p:sldId id="581" r:id="rId43"/>
    <p:sldId id="582" r:id="rId44"/>
    <p:sldId id="583" r:id="rId45"/>
    <p:sldId id="586" r:id="rId46"/>
    <p:sldId id="646" r:id="rId47"/>
    <p:sldId id="647" r:id="rId48"/>
    <p:sldId id="588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7B00"/>
    <a:srgbClr val="2828FF"/>
    <a:srgbClr val="006400"/>
    <a:srgbClr val="00D200"/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5" autoAdjust="0"/>
    <p:restoredTop sz="90711" autoAdjust="0"/>
  </p:normalViewPr>
  <p:slideViewPr>
    <p:cSldViewPr snapToGrid="0">
      <p:cViewPr varScale="1">
        <p:scale>
          <a:sx n="122" d="100"/>
          <a:sy n="122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584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7/18/2012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40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7/18/2012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244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2"/>
            <a:ext cx="5909964" cy="4115405"/>
          </a:xfrm>
          <a:noFill/>
          <a:ln w="9525"/>
        </p:spPr>
        <p:txBody>
          <a:bodyPr lIns="90467" tIns="44440" rIns="90467" bIns="44440"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4538" cy="34163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42" tIns="44971" rIns="89942" bIns="44971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8500"/>
            <a:ext cx="4535488" cy="3403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9" y="4343400"/>
            <a:ext cx="5910262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4537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9" y="4346577"/>
            <a:ext cx="5908675" cy="4111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Hold time is included</a:t>
            </a:r>
            <a:r>
              <a:rPr lang="en-US" baseline="0" dirty="0" smtClean="0"/>
              <a:t> in CLK-to-Q delay.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7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000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lecture:  Implement logic for Out (1 NOT, 2 AND gates)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ozark.hendrix.edu/~burch/logisi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95725"/>
            <a:ext cx="91440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Instructor:</a:t>
            </a:r>
            <a:r>
              <a:rPr lang="en-US" dirty="0" smtClean="0">
                <a:solidFill>
                  <a:schemeClr val="tx1"/>
                </a:solidFill>
              </a:rPr>
              <a:t>  Justin Hsia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7/19/2012</a:t>
            </a:r>
            <a:endParaRPr lang="en-US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Summer 2012 -- Lecture #19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>
                <a:latin typeface="+mj-lt"/>
              </a:rPr>
              <a:pPr/>
              <a:t>1</a:t>
            </a:fld>
            <a:endParaRPr lang="en-US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58800"/>
            <a:ext cx="9144000" cy="449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CS 61C: Great Ideas in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Computer Architecture</a:t>
            </a:r>
            <a:r>
              <a:rPr lang="en-US" sz="3556" dirty="0" smtClean="0"/>
              <a:t/>
            </a:r>
            <a:br>
              <a:rPr lang="en-US" sz="3556" dirty="0" smtClean="0"/>
            </a:br>
            <a:endParaRPr lang="en-US" sz="3556" dirty="0" smtClean="0"/>
          </a:p>
          <a:p>
            <a:pPr>
              <a:spcBef>
                <a:spcPts val="3000"/>
              </a:spcBef>
            </a:pPr>
            <a:r>
              <a:rPr lang="en-US" i="1" dirty="0" smtClean="0"/>
              <a:t>Functional Units,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Finite State Machines</a:t>
            </a:r>
          </a:p>
        </p:txBody>
      </p:sp>
    </p:spTree>
    <p:extLst>
      <p:ext uri="{BB962C8B-B14F-4D97-AF65-F5344CB8AC3E}">
        <p14:creationId xmlns:p14="http://schemas.microsoft.com/office/powerpoint/2010/main" val="1520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914400" y="4216930"/>
            <a:ext cx="5791200" cy="2200275"/>
            <a:chOff x="914400" y="4216930"/>
            <a:chExt cx="5791200" cy="2200275"/>
          </a:xfrm>
        </p:grpSpPr>
        <p:pic>
          <p:nvPicPr>
            <p:cNvPr id="6963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4400" y="4216930"/>
              <a:ext cx="5791200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625297" y="545167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+</a:t>
              </a:r>
              <a:endParaRPr lang="en-US" sz="3200" dirty="0"/>
            </a:p>
          </p:txBody>
        </p:sp>
        <p:sp>
          <p:nvSpPr>
            <p:cNvPr id="36" name="TextBox 35"/>
            <p:cNvSpPr txBox="1"/>
            <p:nvPr/>
          </p:nvSpPr>
          <p:spPr>
            <a:xfrm rot="5400000">
              <a:off x="867767" y="5764329"/>
              <a:ext cx="65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Reg</a:t>
              </a:r>
              <a:endParaRPr lang="en-US" sz="24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 rot="5400000">
              <a:off x="6136177" y="5673662"/>
              <a:ext cx="65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Reg</a:t>
              </a: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 Critical Path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889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FF0000"/>
                </a:solidFill>
              </a:rPr>
              <a:t>critical path</a:t>
            </a:r>
            <a:r>
              <a:rPr lang="en-US" dirty="0" smtClean="0"/>
              <a:t> is the longest delay between </a:t>
            </a:r>
            <a:r>
              <a:rPr lang="en-US" i="1" dirty="0" smtClean="0"/>
              <a:t>any</a:t>
            </a:r>
            <a:r>
              <a:rPr lang="en-US" dirty="0" smtClean="0"/>
              <a:t> two registers in a circuit</a:t>
            </a:r>
          </a:p>
          <a:p>
            <a:r>
              <a:rPr lang="en-US" dirty="0" smtClean="0"/>
              <a:t>The clock period must be </a:t>
            </a:r>
            <a:r>
              <a:rPr lang="en-US" i="1" dirty="0" smtClean="0"/>
              <a:t>longer</a:t>
            </a:r>
            <a:r>
              <a:rPr lang="en-US" dirty="0" smtClean="0"/>
              <a:t> than this critical path, or the signal will not propagate properly to that next register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74158" y="5891515"/>
            <a:ext cx="112274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53832" y="54979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flipV="1">
            <a:off x="2569579" y="5266481"/>
            <a:ext cx="1412112" cy="625037"/>
          </a:xfrm>
          <a:prstGeom prst="bentConnector3">
            <a:avLst>
              <a:gd name="adj1" fmla="val 18852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28976" y="52915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9" name="Shape 28"/>
          <p:cNvCxnSpPr/>
          <p:nvPr/>
        </p:nvCxnSpPr>
        <p:spPr>
          <a:xfrm flipV="1">
            <a:off x="3854370" y="4653023"/>
            <a:ext cx="1469984" cy="613459"/>
          </a:xfrm>
          <a:prstGeom prst="bentConnector3">
            <a:avLst>
              <a:gd name="adj1" fmla="val 1063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50419" y="46800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0" name="Elbow Connector 39"/>
          <p:cNvCxnSpPr/>
          <p:nvPr/>
        </p:nvCxnSpPr>
        <p:spPr>
          <a:xfrm rot="10800000" flipH="1" flipV="1">
            <a:off x="5058137" y="4653022"/>
            <a:ext cx="1088020" cy="972273"/>
          </a:xfrm>
          <a:prstGeom prst="bentConnector3">
            <a:avLst>
              <a:gd name="adj1" fmla="val 42553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20449" y="52375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09145" y="4456254"/>
            <a:ext cx="2534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Critical Path =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	CL Delay 1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	+ CL Delay 2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	+ CL Delay 3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	+ Adder Delay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3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Pipelining and Clock Frequency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latin typeface="Calibri" charset="0"/>
                <a:ea typeface="DejaVu Sans" charset="0"/>
                <a:cs typeface="DejaVu Sans" charset="0"/>
              </a:rPr>
              <a:t>Clock period limited by propagation delay of adder and shifter</a:t>
            </a:r>
          </a:p>
          <a:p>
            <a:pPr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FF0000"/>
                </a:solidFill>
                <a:latin typeface="Calibri" charset="0"/>
                <a:ea typeface="DejaVu Sans" charset="0"/>
                <a:cs typeface="DejaVu Sans" charset="0"/>
              </a:rPr>
              <a:t>Add an </a:t>
            </a:r>
            <a:r>
              <a:rPr lang="en-GB" sz="2400" dirty="0">
                <a:solidFill>
                  <a:srgbClr val="FF0000"/>
                </a:solidFill>
                <a:latin typeface="Calibri" charset="0"/>
                <a:ea typeface="DejaVu Sans" charset="0"/>
                <a:cs typeface="DejaVu Sans" charset="0"/>
              </a:rPr>
              <a:t>extra register </a:t>
            </a:r>
            <a:r>
              <a:rPr lang="en-GB" sz="2400" dirty="0" smtClean="0">
                <a:solidFill>
                  <a:srgbClr val="FF0000"/>
                </a:solidFill>
                <a:latin typeface="Calibri" charset="0"/>
                <a:ea typeface="DejaVu Sans" charset="0"/>
                <a:cs typeface="DejaVu Sans" charset="0"/>
              </a:rPr>
              <a:t>to reduce the critical path!</a:t>
            </a:r>
            <a:endParaRPr lang="en-GB" sz="2400" dirty="0">
              <a:solidFill>
                <a:srgbClr val="FF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0162" t="2397" r="12123"/>
          <a:stretch>
            <a:fillRect/>
          </a:stretch>
        </p:blipFill>
        <p:spPr bwMode="auto">
          <a:xfrm>
            <a:off x="720635" y="2762275"/>
            <a:ext cx="2989882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3038" t="7455" r="8771" b="8426"/>
          <a:stretch>
            <a:fillRect/>
          </a:stretch>
        </p:blipFill>
        <p:spPr bwMode="auto">
          <a:xfrm>
            <a:off x="4202048" y="3291179"/>
            <a:ext cx="4801128" cy="3014793"/>
          </a:xfrm>
          <a:prstGeom prst="rect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199046" y="2856914"/>
            <a:ext cx="113073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Timing:</a:t>
            </a:r>
            <a:endParaRPr lang="en-GB" sz="2400" b="1" dirty="0">
              <a:solidFill>
                <a:srgbClr val="000000"/>
              </a:solidFill>
              <a:latin typeface="+mn-lt"/>
              <a:ea typeface="DejaVu Sans" charset="0"/>
              <a:cs typeface="DejaVu Sans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0800000" flipV="1">
            <a:off x="1770928" y="2743200"/>
            <a:ext cx="2222339" cy="1689904"/>
          </a:xfrm>
          <a:prstGeom prst="bentConnector3">
            <a:avLst>
              <a:gd name="adj1" fmla="val 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77555" y="5555847"/>
            <a:ext cx="21945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7/19/2012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0D0BA-9B89-C24F-957E-9CDAD42BE0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1207" name="Picture 3"/>
          <p:cNvPicPr>
            <a:picLocks noChangeAspect="1" noChangeArrowheads="1"/>
          </p:cNvPicPr>
          <p:nvPr/>
        </p:nvPicPr>
        <p:blipFill>
          <a:blip r:embed="rId3"/>
          <a:srcRect l="1772" t="3319" r="9547" b="1395"/>
          <a:stretch>
            <a:fillRect/>
          </a:stretch>
        </p:blipFill>
        <p:spPr bwMode="auto">
          <a:xfrm>
            <a:off x="484101" y="2743200"/>
            <a:ext cx="3232638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8" name="Picture 4"/>
          <p:cNvPicPr>
            <a:picLocks noChangeAspect="1" noChangeArrowheads="1"/>
          </p:cNvPicPr>
          <p:nvPr/>
        </p:nvPicPr>
        <p:blipFill>
          <a:blip r:embed="rId4"/>
          <a:srcRect l="3751" t="8507" r="8150" b="4488"/>
          <a:stretch>
            <a:fillRect/>
          </a:stretch>
        </p:blipFill>
        <p:spPr bwMode="auto">
          <a:xfrm>
            <a:off x="4126378" y="2743200"/>
            <a:ext cx="4432823" cy="3657600"/>
          </a:xfrm>
          <a:prstGeom prst="rect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Pipelining and Clock Frequency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371600"/>
            <a:ext cx="8229600" cy="25637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dirty="0" smtClean="0">
                <a:latin typeface="Calibri" charset="0"/>
                <a:ea typeface="DejaVu Sans" charset="0"/>
                <a:cs typeface="DejaVu Sans" charset="0"/>
              </a:rPr>
              <a:t>Extra register allows higher clock freq (more outputs per sec)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dirty="0" smtClean="0">
                <a:latin typeface="Calibri" charset="0"/>
                <a:ea typeface="DejaVu Sans" charset="0"/>
                <a:cs typeface="DejaVu Sans" charset="0"/>
              </a:rPr>
              <a:t>However, takes two (shorter) clock cycles to produce first output (higher latency for initial output)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153875" y="4381330"/>
            <a:ext cx="1581907" cy="369332"/>
            <a:chOff x="4153875" y="4381330"/>
            <a:chExt cx="1581907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4153875" y="4381330"/>
              <a:ext cx="1360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 setup time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415148" y="4441371"/>
              <a:ext cx="320634" cy="130629"/>
              <a:chOff x="5415148" y="4441371"/>
              <a:chExt cx="320634" cy="130629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5415148" y="4572000"/>
                <a:ext cx="32063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5723906" y="4441371"/>
                <a:ext cx="0" cy="11875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"/>
          <p:cNvGrpSpPr/>
          <p:nvPr/>
        </p:nvGrpSpPr>
        <p:grpSpPr>
          <a:xfrm>
            <a:off x="5864431" y="4382211"/>
            <a:ext cx="2005552" cy="369332"/>
            <a:chOff x="5864431" y="4382211"/>
            <a:chExt cx="2005552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6128929" y="4382211"/>
              <a:ext cx="1741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 CLK-to-Q delay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rot="10800000">
              <a:off x="5864431" y="4570021"/>
              <a:ext cx="320634" cy="130629"/>
              <a:chOff x="5415148" y="4441371"/>
              <a:chExt cx="320634" cy="130629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5415148" y="4572000"/>
                <a:ext cx="32063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5723906" y="4441371"/>
                <a:ext cx="0" cy="11875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/>
          <p:cNvGrpSpPr/>
          <p:nvPr/>
        </p:nvGrpSpPr>
        <p:grpSpPr>
          <a:xfrm>
            <a:off x="5209309" y="3113531"/>
            <a:ext cx="2021369" cy="369332"/>
            <a:chOff x="5209309" y="3113531"/>
            <a:chExt cx="2021369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5489624" y="3113531"/>
              <a:ext cx="1741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 CLK-to-Q delay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 rot="10800000">
              <a:off x="5209309" y="3297382"/>
              <a:ext cx="320634" cy="130629"/>
              <a:chOff x="5415148" y="4441371"/>
              <a:chExt cx="320634" cy="130629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5415148" y="4572000"/>
                <a:ext cx="32063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5723906" y="4441371"/>
                <a:ext cx="0" cy="11875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/>
          <p:cNvGrpSpPr/>
          <p:nvPr/>
        </p:nvGrpSpPr>
        <p:grpSpPr>
          <a:xfrm>
            <a:off x="5446816" y="3744901"/>
            <a:ext cx="1763948" cy="369332"/>
            <a:chOff x="5446816" y="3744901"/>
            <a:chExt cx="1763948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5731961" y="3744901"/>
              <a:ext cx="1478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 Adder delay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 rot="10800000">
              <a:off x="5446816" y="3938650"/>
              <a:ext cx="320634" cy="130629"/>
              <a:chOff x="5415148" y="4441371"/>
              <a:chExt cx="320634" cy="130629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5415148" y="4572000"/>
                <a:ext cx="32063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5723906" y="4441371"/>
                <a:ext cx="0" cy="11875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/>
          <p:cNvGrpSpPr/>
          <p:nvPr/>
        </p:nvGrpSpPr>
        <p:grpSpPr>
          <a:xfrm>
            <a:off x="6028707" y="5032934"/>
            <a:ext cx="1790462" cy="369332"/>
            <a:chOff x="6028707" y="5032934"/>
            <a:chExt cx="1790462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6291571" y="5032934"/>
              <a:ext cx="1527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 Shifter delay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 rot="10800000">
              <a:off x="6028707" y="5221185"/>
              <a:ext cx="320634" cy="130629"/>
              <a:chOff x="5415148" y="4441371"/>
              <a:chExt cx="320634" cy="130629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5415148" y="4572000"/>
                <a:ext cx="32063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5723906" y="4441371"/>
                <a:ext cx="0" cy="11875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/>
          <p:cNvGrpSpPr/>
          <p:nvPr/>
        </p:nvGrpSpPr>
        <p:grpSpPr>
          <a:xfrm>
            <a:off x="4757537" y="5673762"/>
            <a:ext cx="1581907" cy="369332"/>
            <a:chOff x="4153875" y="4381330"/>
            <a:chExt cx="1581907" cy="369332"/>
          </a:xfrm>
        </p:grpSpPr>
        <p:sp>
          <p:nvSpPr>
            <p:cNvPr id="52" name="TextBox 51"/>
            <p:cNvSpPr txBox="1"/>
            <p:nvPr/>
          </p:nvSpPr>
          <p:spPr>
            <a:xfrm>
              <a:off x="4153875" y="4381330"/>
              <a:ext cx="1360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 setup time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53" name="Group 26"/>
            <p:cNvGrpSpPr/>
            <p:nvPr/>
          </p:nvGrpSpPr>
          <p:grpSpPr>
            <a:xfrm>
              <a:off x="5415148" y="4441371"/>
              <a:ext cx="320634" cy="130629"/>
              <a:chOff x="5415148" y="4441371"/>
              <a:chExt cx="320634" cy="130629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5415148" y="4572000"/>
                <a:ext cx="32063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5723906" y="4441371"/>
                <a:ext cx="0" cy="11875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55"/>
          <p:cNvGrpSpPr/>
          <p:nvPr/>
        </p:nvGrpSpPr>
        <p:grpSpPr>
          <a:xfrm>
            <a:off x="6468093" y="5674643"/>
            <a:ext cx="2005552" cy="369332"/>
            <a:chOff x="5864431" y="4382211"/>
            <a:chExt cx="2005552" cy="369332"/>
          </a:xfrm>
        </p:grpSpPr>
        <p:sp>
          <p:nvSpPr>
            <p:cNvPr id="57" name="TextBox 56"/>
            <p:cNvSpPr txBox="1"/>
            <p:nvPr/>
          </p:nvSpPr>
          <p:spPr>
            <a:xfrm>
              <a:off x="6128929" y="4382211"/>
              <a:ext cx="1741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 CLK-to-Q delay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58" name="Group 30"/>
            <p:cNvGrpSpPr/>
            <p:nvPr/>
          </p:nvGrpSpPr>
          <p:grpSpPr>
            <a:xfrm rot="10800000">
              <a:off x="5864431" y="4570021"/>
              <a:ext cx="320634" cy="130629"/>
              <a:chOff x="5415148" y="4441371"/>
              <a:chExt cx="320634" cy="130629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5415148" y="4572000"/>
                <a:ext cx="32063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5723906" y="4441371"/>
                <a:ext cx="0" cy="11875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Pipelining Basics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 adding more registers, break path into shorter “stages”</a:t>
            </a:r>
          </a:p>
          <a:p>
            <a:pPr lvl="1"/>
            <a:r>
              <a:rPr lang="en-US" dirty="0" smtClean="0"/>
              <a:t>Aim is to reduce critical path</a:t>
            </a:r>
          </a:p>
          <a:p>
            <a:pPr lvl="1"/>
            <a:r>
              <a:rPr lang="en-US" dirty="0" smtClean="0"/>
              <a:t>Signals take an additional clock cycle to propagate through </a:t>
            </a:r>
            <a:r>
              <a:rPr lang="en-US" i="1" dirty="0" smtClean="0"/>
              <a:t>each</a:t>
            </a:r>
            <a:r>
              <a:rPr lang="en-US" dirty="0" smtClean="0"/>
              <a:t> stage</a:t>
            </a:r>
          </a:p>
          <a:p>
            <a:r>
              <a:rPr lang="en-US" dirty="0" smtClean="0"/>
              <a:t>New critical path must be calculated</a:t>
            </a:r>
          </a:p>
          <a:p>
            <a:pPr lvl="1"/>
            <a:r>
              <a:rPr lang="en-US" dirty="0" smtClean="0"/>
              <a:t>Affected by placement of new pipelining registers</a:t>
            </a:r>
          </a:p>
          <a:p>
            <a:pPr lvl="1"/>
            <a:r>
              <a:rPr lang="en-US" dirty="0" smtClean="0"/>
              <a:t>Faster clock rate  </a:t>
            </a:r>
            <a:r>
              <a:rPr lang="en-US" dirty="0" smtClean="0">
                <a:sym typeface="Wingdings" pitchFamily="2" charset="2"/>
              </a:rPr>
              <a:t>  higher throughput (outputs)</a:t>
            </a:r>
            <a:endParaRPr lang="en-US" dirty="0" smtClean="0"/>
          </a:p>
          <a:p>
            <a:pPr lvl="1"/>
            <a:r>
              <a:rPr lang="en-US" dirty="0" smtClean="0"/>
              <a:t>More stages  </a:t>
            </a:r>
            <a:r>
              <a:rPr lang="en-US" dirty="0" smtClean="0">
                <a:sym typeface="Wingdings" pitchFamily="2" charset="2"/>
              </a:rPr>
              <a:t>  higher startup latency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Pipelining tends to improve performance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More on this (application to CPUs) next week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State Elements Continued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Administrivia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Logisim</a:t>
            </a:r>
            <a:r>
              <a:rPr lang="en-US" dirty="0" smtClean="0"/>
              <a:t> Introduction</a:t>
            </a:r>
          </a:p>
          <a:p>
            <a:pPr eaLnBrk="1" hangingPunct="1"/>
            <a:r>
              <a:rPr lang="en-US" dirty="0" smtClean="0"/>
              <a:t>Finite State Machines</a:t>
            </a:r>
          </a:p>
          <a:p>
            <a:pPr eaLnBrk="1" hangingPunct="1"/>
            <a:r>
              <a:rPr lang="en-US" dirty="0" smtClean="0"/>
              <a:t>Multiplexers</a:t>
            </a:r>
          </a:p>
          <a:p>
            <a:pPr eaLnBrk="1" hangingPunct="1"/>
            <a:r>
              <a:rPr lang="en-US" dirty="0" smtClean="0"/>
              <a:t>ALU Design</a:t>
            </a:r>
          </a:p>
          <a:p>
            <a:pPr lvl="1"/>
            <a:r>
              <a:rPr lang="en-US" dirty="0" smtClean="0"/>
              <a:t>Adder/</a:t>
            </a:r>
            <a:r>
              <a:rPr lang="en-US" dirty="0" err="1" smtClean="0"/>
              <a:t>Subtracter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7/19/2012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6CE77-EE0D-234F-A875-A91A105112B0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Midterm re-grade requests due today</a:t>
            </a:r>
          </a:p>
          <a:p>
            <a:pPr lvl="1"/>
            <a:r>
              <a:rPr lang="en-US" dirty="0" smtClean="0"/>
              <a:t>We will re-grade the entire test</a:t>
            </a:r>
          </a:p>
          <a:p>
            <a:r>
              <a:rPr lang="en-US" dirty="0" smtClean="0"/>
              <a:t>Project 2 Part 2 will be posted today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Administrivia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State Elements Continued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Logisim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dirty="0" smtClean="0"/>
              <a:t>Finite State Machines</a:t>
            </a:r>
          </a:p>
          <a:p>
            <a:pPr eaLnBrk="1" hangingPunct="1"/>
            <a:r>
              <a:rPr lang="en-US" dirty="0" smtClean="0"/>
              <a:t>Multiplexers</a:t>
            </a:r>
          </a:p>
          <a:p>
            <a:pPr eaLnBrk="1" hangingPunct="1"/>
            <a:r>
              <a:rPr lang="en-US" dirty="0" smtClean="0"/>
              <a:t>ALU Design</a:t>
            </a:r>
          </a:p>
          <a:p>
            <a:pPr lvl="1"/>
            <a:r>
              <a:rPr lang="en-US" dirty="0" smtClean="0"/>
              <a:t>Adder/</a:t>
            </a:r>
            <a:r>
              <a:rPr lang="en-US" dirty="0" err="1" smtClean="0"/>
              <a:t>Subtracter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7/19/2012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6CE77-EE0D-234F-A875-A91A105112B0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Logisim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Open-source (i.e. free!) “graphical tool for designing and simulating logic circuits”</a:t>
            </a:r>
          </a:p>
          <a:p>
            <a:pPr lvl="1"/>
            <a:r>
              <a:rPr lang="en-US" dirty="0" smtClean="0"/>
              <a:t>Runs on Java on any computer</a:t>
            </a:r>
          </a:p>
          <a:p>
            <a:pPr lvl="1"/>
            <a:r>
              <a:rPr lang="en-US" dirty="0" smtClean="0"/>
              <a:t>Download to your home computer via class login or the </a:t>
            </a:r>
            <a:r>
              <a:rPr lang="en-US" dirty="0" err="1" smtClean="0"/>
              <a:t>Logisim</a:t>
            </a:r>
            <a:r>
              <a:rPr lang="en-US" dirty="0" smtClean="0"/>
              <a:t> website (we are using version 2.7.1)</a:t>
            </a:r>
          </a:p>
          <a:p>
            <a:r>
              <a:rPr lang="en-US" dirty="0" smtClean="0"/>
              <a:t>No programming involved</a:t>
            </a:r>
          </a:p>
          <a:p>
            <a:pPr lvl="1"/>
            <a:r>
              <a:rPr lang="en-US" dirty="0" smtClean="0"/>
              <a:t>Unlike Verilog, which is a hardware description language (HDL)</a:t>
            </a:r>
          </a:p>
          <a:p>
            <a:pPr lvl="1"/>
            <a:r>
              <a:rPr lang="en-US" dirty="0" smtClean="0"/>
              <a:t>Click and drag; still has its share of annoying quirks</a:t>
            </a:r>
          </a:p>
          <a:p>
            <a:r>
              <a:rPr lang="en-US" dirty="0">
                <a:hlinkClick r:id="rId2"/>
              </a:rPr>
              <a:t>http://ozark.hendrix.edu/~burch/logisim/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Gates in </a:t>
            </a:r>
            <a:r>
              <a:rPr lang="en-US" dirty="0" err="1" smtClean="0">
                <a:solidFill>
                  <a:schemeClr val="accent1"/>
                </a:solidFill>
              </a:rPr>
              <a:t>Logisim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Click gate type, click to place</a:t>
            </a:r>
          </a:p>
          <a:p>
            <a:pPr lvl="1"/>
            <a:r>
              <a:rPr lang="en-US" sz="2400" dirty="0" smtClean="0"/>
              <a:t>Can set options </a:t>
            </a:r>
            <a:r>
              <a:rPr lang="en-US" sz="2400" i="1" dirty="0" smtClean="0"/>
              <a:t>before</a:t>
            </a:r>
            <a:r>
              <a:rPr lang="en-US" sz="2400" dirty="0" smtClean="0"/>
              <a:t> placing or select gate </a:t>
            </a:r>
            <a:r>
              <a:rPr lang="en-US" sz="2400" i="1" dirty="0" smtClean="0"/>
              <a:t>later</a:t>
            </a:r>
            <a:r>
              <a:rPr lang="en-US" sz="2400" dirty="0" smtClean="0"/>
              <a:t> to change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88" y="1353912"/>
            <a:ext cx="2657414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970313" y="3385461"/>
            <a:ext cx="937180" cy="576939"/>
            <a:chOff x="1970313" y="3385461"/>
            <a:chExt cx="937180" cy="576939"/>
          </a:xfrm>
        </p:grpSpPr>
        <p:sp>
          <p:nvSpPr>
            <p:cNvPr id="8" name="TextBox 7"/>
            <p:cNvSpPr txBox="1"/>
            <p:nvPr/>
          </p:nvSpPr>
          <p:spPr>
            <a:xfrm>
              <a:off x="1970313" y="3385461"/>
              <a:ext cx="937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Options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430824" y="3678590"/>
              <a:ext cx="0" cy="2838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06732" y="1469570"/>
            <a:ext cx="1284602" cy="1186543"/>
            <a:chOff x="1606732" y="1469570"/>
            <a:chExt cx="1284602" cy="1186543"/>
          </a:xfrm>
        </p:grpSpPr>
        <p:sp>
          <p:nvSpPr>
            <p:cNvPr id="7" name="TextBox 6"/>
            <p:cNvSpPr txBox="1"/>
            <p:nvPr/>
          </p:nvSpPr>
          <p:spPr>
            <a:xfrm>
              <a:off x="1833594" y="1792319"/>
              <a:ext cx="105774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FF0000"/>
                  </a:solidFill>
                </a:rPr>
                <a:t>Types of Gates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1606732" y="1469570"/>
              <a:ext cx="274320" cy="1186543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44" y="3374572"/>
            <a:ext cx="200390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162302" y="4191391"/>
            <a:ext cx="1757853" cy="369332"/>
            <a:chOff x="3162302" y="4191391"/>
            <a:chExt cx="1757853" cy="36933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3162302" y="4376057"/>
              <a:ext cx="473527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635829" y="4191391"/>
              <a:ext cx="1284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bus width 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62302" y="4561506"/>
            <a:ext cx="1411603" cy="369332"/>
            <a:chOff x="3162302" y="4561506"/>
            <a:chExt cx="1411603" cy="369332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3162302" y="4746172"/>
              <a:ext cx="473527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35828" y="4561506"/>
              <a:ext cx="938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# inputs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62301" y="4920733"/>
            <a:ext cx="2789290" cy="646331"/>
            <a:chOff x="3162301" y="4920733"/>
            <a:chExt cx="2789290" cy="646331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3162301" y="5105399"/>
              <a:ext cx="473527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635829" y="4920733"/>
              <a:ext cx="23157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labeling not necessary,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but can help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62302" y="4114800"/>
            <a:ext cx="3761012" cy="805933"/>
            <a:chOff x="3162302" y="4114800"/>
            <a:chExt cx="3761012" cy="805933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162302" y="4561506"/>
              <a:ext cx="2789289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5951591" y="4114800"/>
              <a:ext cx="971723" cy="44670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951591" y="4560723"/>
              <a:ext cx="775780" cy="3600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243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Registers in </a:t>
            </a:r>
            <a:r>
              <a:rPr lang="en-US" dirty="0" err="1" smtClean="0">
                <a:solidFill>
                  <a:schemeClr val="accent1"/>
                </a:solidFill>
              </a:rPr>
              <a:t>Logisim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Flip-flops and Registers in “Memory” folder</a:t>
            </a:r>
          </a:p>
          <a:p>
            <a:r>
              <a:rPr lang="en-US" dirty="0" smtClean="0"/>
              <a:t>8-bit accumulator: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26080"/>
            <a:ext cx="7315200" cy="27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2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Review of Last Lecture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Synchronous Digital Systems</a:t>
            </a:r>
          </a:p>
          <a:p>
            <a:pPr lvl="1"/>
            <a:r>
              <a:rPr lang="en-US" dirty="0" smtClean="0"/>
              <a:t>Pulse of a Clock controls flow of information</a:t>
            </a:r>
          </a:p>
          <a:p>
            <a:pPr lvl="1"/>
            <a:r>
              <a:rPr lang="en-US" dirty="0" smtClean="0"/>
              <a:t>All signals are seen as either 0 or 1</a:t>
            </a:r>
          </a:p>
          <a:p>
            <a:r>
              <a:rPr lang="en-US" dirty="0" smtClean="0"/>
              <a:t>Hardware systems are constructed from </a:t>
            </a:r>
            <a:r>
              <a:rPr lang="en-US" i="1" dirty="0" smtClean="0">
                <a:solidFill>
                  <a:srgbClr val="FF0000"/>
                </a:solidFill>
              </a:rPr>
              <a:t>Stateless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Combinational Logic and </a:t>
            </a:r>
            <a:r>
              <a:rPr lang="en-US" i="1" dirty="0" err="1" smtClean="0">
                <a:solidFill>
                  <a:srgbClr val="FF0000"/>
                </a:solidFill>
              </a:rPr>
              <a:t>Stateful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“Memory” Logic (registers)</a:t>
            </a:r>
          </a:p>
          <a:p>
            <a:r>
              <a:rPr lang="en-US" dirty="0" smtClean="0"/>
              <a:t>Combinational Logic:  equivalent circuit diagrams, truth tables, and Boolean expressions</a:t>
            </a:r>
          </a:p>
          <a:p>
            <a:pPr lvl="1"/>
            <a:r>
              <a:rPr lang="en-US" dirty="0" smtClean="0"/>
              <a:t>Boolean Algebra allows minimization of gates</a:t>
            </a:r>
          </a:p>
          <a:p>
            <a:r>
              <a:rPr lang="en-US" dirty="0" smtClean="0"/>
              <a:t>State registers implemented from Flip-flops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946B9-29A8-494E-A355-6DFE277D15B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2149918"/>
            <a:ext cx="4389120" cy="31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Wires in </a:t>
            </a:r>
            <a:r>
              <a:rPr lang="en-US" dirty="0" err="1" smtClean="0">
                <a:solidFill>
                  <a:schemeClr val="accent1"/>
                </a:solidFill>
              </a:rPr>
              <a:t>Logisim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Click and drag on existing port or wire</a:t>
            </a:r>
          </a:p>
          <a:p>
            <a:r>
              <a:rPr lang="en-US" b="1" dirty="0" smtClean="0"/>
              <a:t>Color schemes:</a:t>
            </a:r>
          </a:p>
          <a:p>
            <a:pPr lvl="1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Gray:</a:t>
            </a:r>
            <a:r>
              <a:rPr lang="en-US" dirty="0" smtClean="0"/>
              <a:t>  unconnected</a:t>
            </a:r>
          </a:p>
          <a:p>
            <a:pPr lvl="1"/>
            <a:r>
              <a:rPr lang="en-US" b="1" dirty="0" smtClean="0">
                <a:solidFill>
                  <a:srgbClr val="006400"/>
                </a:solidFill>
              </a:rPr>
              <a:t>Dark Green:</a:t>
            </a:r>
            <a:r>
              <a:rPr lang="en-US" dirty="0" smtClean="0"/>
              <a:t>  low signal (0)</a:t>
            </a:r>
          </a:p>
          <a:p>
            <a:pPr lvl="1"/>
            <a:r>
              <a:rPr lang="en-US" b="1" dirty="0" smtClean="0">
                <a:solidFill>
                  <a:srgbClr val="00D200"/>
                </a:solidFill>
              </a:rPr>
              <a:t>Light Green:</a:t>
            </a:r>
            <a:r>
              <a:rPr lang="en-US" dirty="0" smtClean="0"/>
              <a:t>  high signal (1)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Red:</a:t>
            </a:r>
            <a:r>
              <a:rPr lang="en-US" dirty="0" smtClean="0"/>
              <a:t>  error</a:t>
            </a:r>
          </a:p>
          <a:p>
            <a:pPr lvl="1"/>
            <a:r>
              <a:rPr lang="en-US" b="1" dirty="0" smtClean="0">
                <a:solidFill>
                  <a:srgbClr val="2828FF"/>
                </a:solidFill>
              </a:rPr>
              <a:t>Blue:</a:t>
            </a:r>
            <a:r>
              <a:rPr lang="en-US" dirty="0" smtClean="0"/>
              <a:t>  undetermined signal</a:t>
            </a:r>
          </a:p>
          <a:p>
            <a:pPr lvl="1"/>
            <a:r>
              <a:rPr lang="en-US" b="1" dirty="0" smtClean="0">
                <a:solidFill>
                  <a:srgbClr val="FF7B00"/>
                </a:solidFill>
              </a:rPr>
              <a:t>Orange:</a:t>
            </a:r>
            <a:r>
              <a:rPr lang="en-US" dirty="0" smtClean="0"/>
              <a:t>  incompatible widths</a:t>
            </a:r>
          </a:p>
          <a:p>
            <a:r>
              <a:rPr lang="en-US" b="1" dirty="0" smtClean="0"/>
              <a:t>Tunnels:</a:t>
            </a:r>
            <a:r>
              <a:rPr lang="en-US" dirty="0" smtClean="0"/>
              <a:t>  all tunnels with same label are connected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252308" y="4626430"/>
            <a:ext cx="3880806" cy="1054001"/>
            <a:chOff x="5252308" y="4626430"/>
            <a:chExt cx="3880806" cy="105400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5867400" y="4626430"/>
              <a:ext cx="772886" cy="76199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252308" y="5280321"/>
              <a:ext cx="3880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“Splitter” used to adjust bus widths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5983515"/>
            <a:ext cx="3009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61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6343"/>
          </a:xfrm>
        </p:spPr>
        <p:txBody>
          <a:bodyPr/>
          <a:lstStyle/>
          <a:p>
            <a:r>
              <a:rPr lang="en-US" dirty="0" smtClean="0"/>
              <a:t>Connecting wires together</a:t>
            </a:r>
          </a:p>
          <a:p>
            <a:pPr lvl="1"/>
            <a:r>
              <a:rPr lang="en-US" dirty="0" smtClean="0"/>
              <a:t>Crossing wires vs. connected wires</a:t>
            </a:r>
          </a:p>
          <a:p>
            <a:r>
              <a:rPr lang="en-US" dirty="0" smtClean="0"/>
              <a:t>Losing track of which input is which</a:t>
            </a:r>
          </a:p>
          <a:p>
            <a:pPr lvl="1"/>
            <a:r>
              <a:rPr lang="en-US" dirty="0" err="1" smtClean="0"/>
              <a:t>Mis</a:t>
            </a:r>
            <a:r>
              <a:rPr lang="en-US" dirty="0" smtClean="0"/>
              <a:t>-wiring a block (e.g. CLK to Enable)</a:t>
            </a:r>
          </a:p>
          <a:p>
            <a:pPr lvl="1"/>
            <a:r>
              <a:rPr lang="en-US" dirty="0" smtClean="0"/>
              <a:t>Grabbing wrong wires off of splitter</a:t>
            </a:r>
          </a:p>
          <a:p>
            <a:r>
              <a:rPr lang="en-US" dirty="0" smtClean="0"/>
              <a:t>Errors: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Common Mistakes in </a:t>
            </a:r>
            <a:r>
              <a:rPr lang="en-US" dirty="0" err="1">
                <a:solidFill>
                  <a:schemeClr val="accent1"/>
                </a:solidFill>
              </a:rPr>
              <a:t>Logisim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C:\Users\JHsia\Dropbox\CS61C Su12\projs\proj3\su11\error_wi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4800600"/>
            <a:ext cx="8412480" cy="16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75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State Elements Continued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Logisim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Introduction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Finite State Machines</a:t>
            </a:r>
          </a:p>
          <a:p>
            <a:pPr eaLnBrk="1" hangingPunct="1"/>
            <a:r>
              <a:rPr lang="en-US" dirty="0" smtClean="0"/>
              <a:t>Multiplexers</a:t>
            </a:r>
          </a:p>
          <a:p>
            <a:pPr eaLnBrk="1" hangingPunct="1"/>
            <a:r>
              <a:rPr lang="en-US" dirty="0" smtClean="0"/>
              <a:t>ALU Design</a:t>
            </a:r>
          </a:p>
          <a:p>
            <a:pPr lvl="1"/>
            <a:r>
              <a:rPr lang="en-US" dirty="0" smtClean="0"/>
              <a:t>Adder/</a:t>
            </a:r>
            <a:r>
              <a:rPr lang="en-US" dirty="0" err="1" smtClean="0"/>
              <a:t>Subtracter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7/19/2012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6CE77-EE0D-234F-A875-A91A105112B0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5203" t="5785" r="33800" b="8987"/>
          <a:stretch>
            <a:fillRect/>
          </a:stretch>
        </p:blipFill>
        <p:spPr bwMode="auto">
          <a:xfrm>
            <a:off x="5086855" y="3785886"/>
            <a:ext cx="3351091" cy="250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Finite State Machines (FSMs)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27385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You may have seen FSMs in other classes</a:t>
            </a:r>
          </a:p>
          <a:p>
            <a:r>
              <a:rPr lang="en-GB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Function can be represented with a </a:t>
            </a:r>
            <a:r>
              <a:rPr lang="en-GB" i="1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state transition diagram</a:t>
            </a:r>
          </a:p>
          <a:p>
            <a:r>
              <a:rPr lang="en-GB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With combinational logic and registers, </a:t>
            </a:r>
            <a:br>
              <a:rPr lang="en-GB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GB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any FSM can be implemented </a:t>
            </a:r>
            <a:br>
              <a:rPr lang="en-GB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GB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in hardware!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18026" y="4884516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. . 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An FSM (in this class) is defined by:</a:t>
            </a:r>
          </a:p>
          <a:p>
            <a:pPr lvl="1"/>
            <a:r>
              <a:rPr lang="en-US" dirty="0" smtClean="0"/>
              <a:t>A set of </a:t>
            </a:r>
            <a:r>
              <a:rPr lang="en-US" i="1" dirty="0" smtClean="0">
                <a:solidFill>
                  <a:srgbClr val="FF0000"/>
                </a:solidFill>
              </a:rPr>
              <a:t>states</a:t>
            </a:r>
            <a:r>
              <a:rPr lang="en-US" dirty="0" smtClean="0"/>
              <a:t> S 				      </a:t>
            </a:r>
            <a:r>
              <a:rPr lang="en-US" dirty="0" smtClean="0">
                <a:solidFill>
                  <a:schemeClr val="accent1"/>
                </a:solidFill>
              </a:rPr>
              <a:t>(circles)</a:t>
            </a:r>
          </a:p>
          <a:p>
            <a:pPr lvl="1"/>
            <a:r>
              <a:rPr lang="en-US" dirty="0" smtClean="0"/>
              <a:t>An </a:t>
            </a:r>
            <a:r>
              <a:rPr lang="en-US" i="1" dirty="0" smtClean="0">
                <a:solidFill>
                  <a:srgbClr val="FF0000"/>
                </a:solidFill>
              </a:rPr>
              <a:t>initial state</a:t>
            </a:r>
            <a:r>
              <a:rPr lang="en-US" dirty="0" smtClean="0"/>
              <a:t> s</a:t>
            </a:r>
            <a:r>
              <a:rPr lang="en-US" baseline="-25000" dirty="0" smtClean="0"/>
              <a:t>0</a:t>
            </a:r>
            <a:r>
              <a:rPr lang="en-US" dirty="0" smtClean="0"/>
              <a:t>   </a:t>
            </a:r>
            <a:r>
              <a:rPr lang="en-US" dirty="0" smtClean="0">
                <a:solidFill>
                  <a:schemeClr val="accent1"/>
                </a:solidFill>
              </a:rPr>
              <a:t>(only arrow not between states)</a:t>
            </a:r>
            <a:endParaRPr lang="en-US" baseline="-25000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A </a:t>
            </a:r>
            <a:r>
              <a:rPr lang="en-US" i="1" dirty="0" smtClean="0">
                <a:solidFill>
                  <a:srgbClr val="FF0000"/>
                </a:solidFill>
              </a:rPr>
              <a:t>transition function </a:t>
            </a:r>
            <a:r>
              <a:rPr lang="en-US" dirty="0" smtClean="0"/>
              <a:t>that maps from the current input and current state to the output and the next state 			           </a:t>
            </a:r>
            <a:r>
              <a:rPr lang="en-US" dirty="0" smtClean="0">
                <a:solidFill>
                  <a:schemeClr val="accent1"/>
                </a:solidFill>
              </a:rPr>
              <a:t>(arrows between states)</a:t>
            </a:r>
          </a:p>
          <a:p>
            <a:r>
              <a:rPr lang="en-GB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State transitions are controlled by the clock: 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On each clock cycle the machine checks the inputs and generates a new state (could be same) and new output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FSM Overview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7/19/2012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59E06-C87A-4F40-BAB2-5CFA44FF940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3"/>
          <a:srcRect t="15739" r="2910" b="12958"/>
          <a:stretch>
            <a:fillRect/>
          </a:stretch>
        </p:blipFill>
        <p:spPr bwMode="auto">
          <a:xfrm>
            <a:off x="228600" y="5212080"/>
            <a:ext cx="8763000" cy="116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6329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82296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noAutofit/>
          </a:bodyPr>
          <a:lstStyle/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smtClean="0">
                <a:latin typeface="Calibri" charset="0"/>
                <a:ea typeface="DejaVu Sans" charset="0"/>
                <a:cs typeface="DejaVu Sans" charset="0"/>
              </a:rPr>
              <a:t>  FSM </a:t>
            </a:r>
            <a:r>
              <a:rPr lang="en-GB" sz="3200" dirty="0">
                <a:latin typeface="Calibri" charset="0"/>
                <a:ea typeface="DejaVu Sans" charset="0"/>
                <a:cs typeface="DejaVu Sans" charset="0"/>
              </a:rPr>
              <a:t>to detect </a:t>
            </a:r>
            <a:r>
              <a:rPr lang="en-GB" sz="3200" dirty="0" smtClean="0">
                <a:latin typeface="Calibri" charset="0"/>
                <a:ea typeface="DejaVu Sans" charset="0"/>
                <a:cs typeface="DejaVu Sans" charset="0"/>
              </a:rPr>
              <a:t>3 </a:t>
            </a:r>
            <a:r>
              <a:rPr lang="en-GB" sz="3200" dirty="0">
                <a:latin typeface="Calibri" charset="0"/>
                <a:ea typeface="DejaVu Sans" charset="0"/>
                <a:cs typeface="DejaVu Sans" charset="0"/>
              </a:rPr>
              <a:t>consecutive 1’s in the Input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Example: 3 Ones FSM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7200" y="2194560"/>
            <a:ext cx="5621431" cy="2801937"/>
            <a:chOff x="3438432" y="2194560"/>
            <a:chExt cx="5621431" cy="2801937"/>
          </a:xfrm>
        </p:grpSpPr>
        <p:pic>
          <p:nvPicPr>
            <p:cNvPr id="563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30663" y="2194560"/>
              <a:ext cx="5029200" cy="28019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4" name="Freeform 13"/>
            <p:cNvSpPr/>
            <p:nvPr/>
          </p:nvSpPr>
          <p:spPr>
            <a:xfrm>
              <a:off x="3438432" y="3156106"/>
              <a:ext cx="636608" cy="241139"/>
            </a:xfrm>
            <a:custGeom>
              <a:avLst/>
              <a:gdLst>
                <a:gd name="connsiteX0" fmla="*/ 0 w 636608"/>
                <a:gd name="connsiteY0" fmla="*/ 241139 h 241139"/>
                <a:gd name="connsiteX1" fmla="*/ 289367 w 636608"/>
                <a:gd name="connsiteY1" fmla="*/ 9645 h 241139"/>
                <a:gd name="connsiteX2" fmla="*/ 636608 w 636608"/>
                <a:gd name="connsiteY2" fmla="*/ 183266 h 24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608" h="241139">
                  <a:moveTo>
                    <a:pt x="0" y="241139"/>
                  </a:moveTo>
                  <a:cubicBezTo>
                    <a:pt x="91633" y="130214"/>
                    <a:pt x="183266" y="19290"/>
                    <a:pt x="289367" y="9645"/>
                  </a:cubicBezTo>
                  <a:cubicBezTo>
                    <a:pt x="395468" y="0"/>
                    <a:pt x="516038" y="91633"/>
                    <a:pt x="636608" y="183266"/>
                  </a:cubicBezTo>
                </a:path>
              </a:pathLst>
            </a:cu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66076" y="2834640"/>
            <a:ext cx="2560320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States:</a:t>
            </a:r>
            <a:r>
              <a:rPr lang="en-US" sz="2400" dirty="0" smtClean="0">
                <a:solidFill>
                  <a:srgbClr val="FF0000"/>
                </a:solidFill>
              </a:rPr>
              <a:t>  S0, S1, S2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Initial State:</a:t>
            </a:r>
            <a:r>
              <a:rPr lang="en-US" sz="2400" dirty="0" smtClean="0">
                <a:solidFill>
                  <a:srgbClr val="FF0000"/>
                </a:solidFill>
              </a:rPr>
              <a:t>  S0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Transitions of form: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	input/output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11115" t="9748" r="11658" b="6317"/>
          <a:stretch>
            <a:fillRect/>
          </a:stretch>
        </p:blipFill>
        <p:spPr bwMode="auto">
          <a:xfrm>
            <a:off x="3383280" y="4548851"/>
            <a:ext cx="2070672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13991" t="11948" r="14673" b="13966"/>
          <a:stretch>
            <a:fillRect/>
          </a:stretch>
        </p:blipFill>
        <p:spPr bwMode="auto">
          <a:xfrm>
            <a:off x="731520" y="4517242"/>
            <a:ext cx="2094885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Hardware Implementation of FSM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759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Register holds a representation of the FSM’s state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Must assign a </a:t>
            </a:r>
            <a:r>
              <a:rPr lang="en-GB" sz="2400" i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unique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bit pattern for each state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Output is </a:t>
            </a:r>
            <a:r>
              <a:rPr lang="en-GB" sz="2400" i="1" dirty="0" smtClean="0">
                <a:solidFill>
                  <a:srgbClr val="FF0000"/>
                </a:solidFill>
                <a:latin typeface="Calibri" charset="0"/>
                <a:ea typeface="DejaVu Sans" charset="0"/>
                <a:cs typeface="DejaVu Sans" charset="0"/>
              </a:rPr>
              <a:t>present/current state</a:t>
            </a:r>
            <a:r>
              <a:rPr lang="en-GB" sz="2400" dirty="0" smtClean="0">
                <a:solidFill>
                  <a:srgbClr val="FF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(PS/CS)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Input is </a:t>
            </a:r>
            <a:r>
              <a:rPr lang="en-GB" sz="2400" i="1" dirty="0" smtClean="0">
                <a:solidFill>
                  <a:srgbClr val="FF0000"/>
                </a:solidFill>
                <a:latin typeface="Calibri" charset="0"/>
                <a:ea typeface="DejaVu Sans" charset="0"/>
                <a:cs typeface="DejaVu Sans" charset="0"/>
              </a:rPr>
              <a:t>next state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(NS)</a:t>
            </a:r>
          </a:p>
          <a:p>
            <a:pPr>
              <a:spcBef>
                <a:spcPts val="600"/>
              </a:spcBef>
            </a:pPr>
            <a:r>
              <a:rPr lang="en-GB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Combinational Logic implements transition function (state transitions + output)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 l="1935" t="8282" r="9393" b="6387"/>
          <a:stretch>
            <a:fillRect/>
          </a:stretch>
        </p:blipFill>
        <p:spPr bwMode="auto">
          <a:xfrm>
            <a:off x="6035040" y="4051138"/>
            <a:ext cx="2940893" cy="2377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810720" y="4847119"/>
            <a:ext cx="564876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 dirty="0">
                <a:latin typeface="+mj-lt"/>
                <a:ea typeface="DejaVu Sans" charset="0"/>
                <a:cs typeface="DejaVu Sans" charset="0"/>
              </a:rPr>
              <a:t>+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384399" y="4846320"/>
            <a:ext cx="564876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 dirty="0">
                <a:latin typeface="+mj-lt"/>
                <a:ea typeface="DejaVu Sans" charset="0"/>
                <a:cs typeface="DejaVu Sans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FSM: Combinational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Read off transitions into Truth Table!</a:t>
            </a:r>
          </a:p>
          <a:p>
            <a:pPr lvl="1"/>
            <a:r>
              <a:rPr lang="en-US" sz="2400" b="1" dirty="0" smtClean="0"/>
              <a:t>Inputs:</a:t>
            </a:r>
            <a:r>
              <a:rPr lang="en-US" sz="2400" dirty="0" smtClean="0"/>
              <a:t>	  Current State (CS) and Input (In)</a:t>
            </a:r>
          </a:p>
          <a:p>
            <a:pPr lvl="1"/>
            <a:r>
              <a:rPr lang="en-US" sz="2400" b="1" dirty="0" smtClean="0"/>
              <a:t>Outputs:</a:t>
            </a:r>
            <a:r>
              <a:rPr lang="en-US" sz="2400" dirty="0" smtClean="0"/>
              <a:t>  Next State (NS) and Output (Out)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Implement logic for </a:t>
            </a:r>
            <a:r>
              <a:rPr lang="en-US" sz="2800" i="1" dirty="0" smtClean="0"/>
              <a:t>EACH</a:t>
            </a:r>
            <a:r>
              <a:rPr lang="en-US" sz="2800" dirty="0" smtClean="0"/>
              <a:t> output (2 for NS, 1 for Out)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84522" y="3474720"/>
            <a:ext cx="4284555" cy="2037777"/>
            <a:chOff x="3403708" y="2194560"/>
            <a:chExt cx="4284555" cy="203777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0663" y="2194560"/>
              <a:ext cx="3657600" cy="20377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" name="Freeform 8"/>
            <p:cNvSpPr/>
            <p:nvPr/>
          </p:nvSpPr>
          <p:spPr>
            <a:xfrm>
              <a:off x="3403708" y="2843589"/>
              <a:ext cx="636608" cy="241139"/>
            </a:xfrm>
            <a:custGeom>
              <a:avLst/>
              <a:gdLst>
                <a:gd name="connsiteX0" fmla="*/ 0 w 636608"/>
                <a:gd name="connsiteY0" fmla="*/ 241139 h 241139"/>
                <a:gd name="connsiteX1" fmla="*/ 289367 w 636608"/>
                <a:gd name="connsiteY1" fmla="*/ 9645 h 241139"/>
                <a:gd name="connsiteX2" fmla="*/ 636608 w 636608"/>
                <a:gd name="connsiteY2" fmla="*/ 183266 h 24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608" h="241139">
                  <a:moveTo>
                    <a:pt x="0" y="241139"/>
                  </a:moveTo>
                  <a:cubicBezTo>
                    <a:pt x="91633" y="130214"/>
                    <a:pt x="183266" y="19290"/>
                    <a:pt x="289367" y="9645"/>
                  </a:cubicBezTo>
                  <a:cubicBezTo>
                    <a:pt x="395468" y="0"/>
                    <a:pt x="516038" y="91633"/>
                    <a:pt x="636608" y="183266"/>
                  </a:cubicBezTo>
                </a:path>
              </a:pathLst>
            </a:cu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89944" y="3200400"/>
          <a:ext cx="292608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  <a:gridCol w="731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CS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In</a:t>
                      </a:r>
                      <a:endParaRPr lang="en-US" sz="2400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NS</a:t>
                      </a:r>
                      <a:endParaRPr lang="en-US" sz="2400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Out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1215341" y="4201608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75680" y="4203537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84561" y="4238261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40101" y="3622876"/>
            <a:ext cx="2847372" cy="6366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42030" y="4377159"/>
            <a:ext cx="2847372" cy="6366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42030" y="5117939"/>
            <a:ext cx="2847372" cy="6366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141579" y="5822066"/>
            <a:ext cx="812157" cy="233422"/>
            <a:chOff x="7141579" y="5822066"/>
            <a:chExt cx="812157" cy="233422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7141579" y="5822066"/>
              <a:ext cx="0" cy="23149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7293979" y="5823991"/>
              <a:ext cx="0" cy="23149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7953736" y="5823995"/>
              <a:ext cx="0" cy="23149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Unspecified Output Values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FSM has only 3 states</a:t>
            </a:r>
          </a:p>
          <a:p>
            <a:pPr lvl="1"/>
            <a:r>
              <a:rPr lang="en-US" dirty="0" smtClean="0"/>
              <a:t>2 entries in truth table are </a:t>
            </a:r>
            <a:br>
              <a:rPr lang="en-US" dirty="0" smtClean="0"/>
            </a:br>
            <a:r>
              <a:rPr lang="en-US" dirty="0" smtClean="0"/>
              <a:t>undefined/unspecified</a:t>
            </a:r>
          </a:p>
          <a:p>
            <a:r>
              <a:rPr lang="en-US" dirty="0" smtClean="0"/>
              <a:t>Use symbol ‘X’ to mean it can</a:t>
            </a:r>
            <a:br>
              <a:rPr lang="en-US" dirty="0" smtClean="0"/>
            </a:br>
            <a:r>
              <a:rPr lang="en-US" dirty="0" smtClean="0"/>
              <a:t>be either a 0 or 1</a:t>
            </a:r>
          </a:p>
          <a:p>
            <a:pPr lvl="1"/>
            <a:r>
              <a:rPr lang="en-US" dirty="0" smtClean="0"/>
              <a:t>Make choice to simplify final</a:t>
            </a:r>
            <a:br>
              <a:rPr lang="en-US" dirty="0" smtClean="0"/>
            </a:br>
            <a:r>
              <a:rPr lang="en-US" dirty="0" smtClean="0"/>
              <a:t>expression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943600" y="1603093"/>
          <a:ext cx="2926080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  <a:gridCol w="731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CS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In</a:t>
                      </a:r>
                      <a:endParaRPr lang="en-US" sz="2400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NS</a:t>
                      </a:r>
                      <a:endParaRPr lang="en-US" sz="2400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Out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Unspecified Output Values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Let’s find expression for NS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b="1" dirty="0" smtClean="0"/>
              <a:t>Recall:</a:t>
            </a:r>
            <a:r>
              <a:rPr lang="en-US" dirty="0" smtClean="0"/>
              <a:t>  2-bit output is just a</a:t>
            </a:r>
            <a:br>
              <a:rPr lang="en-US" dirty="0" smtClean="0"/>
            </a:br>
            <a:r>
              <a:rPr lang="en-US" dirty="0" smtClean="0"/>
              <a:t>2-bit bus, which is just 2 wires</a:t>
            </a:r>
          </a:p>
          <a:p>
            <a:r>
              <a:rPr lang="en-US" dirty="0" smtClean="0"/>
              <a:t>Boolean algebra:</a:t>
            </a:r>
          </a:p>
          <a:p>
            <a:pPr lvl="1"/>
            <a:r>
              <a:rPr lang="en-US" dirty="0" smtClean="0"/>
              <a:t>NS</a:t>
            </a:r>
            <a:r>
              <a:rPr lang="en-US" baseline="-25000" dirty="0" smtClean="0"/>
              <a:t>1</a:t>
            </a:r>
            <a:r>
              <a:rPr lang="en-US" dirty="0" smtClean="0"/>
              <a:t> = CS</a:t>
            </a:r>
            <a:r>
              <a:rPr lang="en-US" baseline="-25000" dirty="0" smtClean="0"/>
              <a:t>1</a:t>
            </a:r>
            <a:r>
              <a:rPr lang="en-US" dirty="0" smtClean="0"/>
              <a:t>’CS</a:t>
            </a:r>
            <a:r>
              <a:rPr lang="en-US" baseline="-25000" dirty="0" smtClean="0"/>
              <a:t>0</a:t>
            </a:r>
            <a:r>
              <a:rPr lang="en-US" dirty="0" smtClean="0"/>
              <a:t>In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+ CS</a:t>
            </a:r>
            <a:r>
              <a:rPr lang="en-US" baseline="-25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CS</a:t>
            </a:r>
            <a:r>
              <a:rPr lang="en-US" baseline="-25000" dirty="0" smtClean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In’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+ CS</a:t>
            </a:r>
            <a:r>
              <a:rPr lang="en-US" baseline="-25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CS</a:t>
            </a:r>
            <a:r>
              <a:rPr lang="en-US" baseline="-25000" dirty="0" smtClean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NS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= CS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In</a:t>
            </a:r>
          </a:p>
          <a:p>
            <a:r>
              <a:rPr lang="en-US" dirty="0" err="1" smtClean="0"/>
              <a:t>Karnaugh</a:t>
            </a:r>
            <a:r>
              <a:rPr lang="en-US" dirty="0" smtClean="0"/>
              <a:t> Map: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NS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= CS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943600" y="1603093"/>
          <a:ext cx="2926080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  <a:gridCol w="731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CS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In</a:t>
                      </a:r>
                      <a:endParaRPr lang="en-US" sz="2400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NS</a:t>
                      </a:r>
                      <a:endParaRPr lang="en-US" sz="2400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Out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981692" y="3414533"/>
            <a:ext cx="1242328" cy="758140"/>
            <a:chOff x="3981692" y="3414533"/>
            <a:chExt cx="1242328" cy="75814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4190034" y="3715473"/>
              <a:ext cx="457200" cy="457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981692" y="3414533"/>
              <a:ext cx="124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Differs by 2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14934" y="4155311"/>
            <a:ext cx="2655444" cy="556455"/>
            <a:chOff x="2314934" y="4155311"/>
            <a:chExt cx="2655444" cy="556455"/>
          </a:xfrm>
        </p:grpSpPr>
        <p:sp>
          <p:nvSpPr>
            <p:cNvPr id="10" name="Oval 9"/>
            <p:cNvSpPr/>
            <p:nvPr/>
          </p:nvSpPr>
          <p:spPr>
            <a:xfrm>
              <a:off x="2314934" y="4155311"/>
              <a:ext cx="1469985" cy="4977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40554" y="4342434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Is neighbor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650533"/>
              </p:ext>
            </p:extLst>
          </p:nvPr>
        </p:nvGraphicFramePr>
        <p:xfrm>
          <a:off x="3846922" y="5144948"/>
          <a:ext cx="27432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6" name="Group 16"/>
          <p:cNvGrpSpPr/>
          <p:nvPr/>
        </p:nvGrpSpPr>
        <p:grpSpPr>
          <a:xfrm>
            <a:off x="3847204" y="4916348"/>
            <a:ext cx="684102" cy="617666"/>
            <a:chOff x="5664430" y="4800600"/>
            <a:chExt cx="684102" cy="61766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934636" y="5120640"/>
              <a:ext cx="274320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934636" y="4800600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CS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64430" y="50489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</a:t>
              </a:r>
              <a:endParaRPr lang="en-US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4979040" y="5916593"/>
            <a:ext cx="1028221" cy="310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65" y="4076992"/>
            <a:ext cx="2184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60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674" y="5264442"/>
            <a:ext cx="24257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Great Idea #1: Levels </a:t>
            </a:r>
            <a:r>
              <a:rPr lang="en-US" dirty="0">
                <a:solidFill>
                  <a:schemeClr val="accent1"/>
                </a:solidFill>
              </a:rPr>
              <a:t>of </a:t>
            </a:r>
            <a:r>
              <a:rPr lang="en-US" dirty="0" smtClean="0">
                <a:solidFill>
                  <a:schemeClr val="accent1"/>
                </a:solidFill>
              </a:rPr>
              <a:t>Representation/Interpretation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7/19/2012</a:t>
            </a:r>
            <a:endParaRPr lang="en-US">
              <a:latin typeface="+mj-lt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Summer 2012 -- Lecture #19</a:t>
            </a:r>
            <a:endParaRPr lang="en-US" dirty="0">
              <a:latin typeface="+mj-lt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>
                <a:latin typeface="+mj-lt"/>
              </a:rPr>
              <a:pPr/>
              <a:t>3</a:t>
            </a:fld>
            <a:endParaRPr lang="en-US">
              <a:latin typeface="+mj-lt"/>
            </a:endParaRP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95900" y="2197100"/>
            <a:ext cx="3848100" cy="896938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  <a:latin typeface="+mj-lt"/>
              </a:rPr>
              <a:t>lw</a:t>
            </a:r>
            <a:r>
              <a:rPr lang="en-US" sz="1600" dirty="0">
                <a:solidFill>
                  <a:schemeClr val="accent5"/>
                </a:solidFill>
                <a:latin typeface="+mj-lt"/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  <a:latin typeface="+mj-lt"/>
              </a:rPr>
              <a:t>lw</a:t>
            </a:r>
            <a:r>
              <a:rPr lang="en-US" sz="1600" dirty="0">
                <a:solidFill>
                  <a:schemeClr val="accent5"/>
                </a:solidFill>
                <a:latin typeface="+mj-lt"/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  <a:latin typeface="+mj-lt"/>
              </a:rPr>
              <a:t>sw</a:t>
            </a:r>
            <a:r>
              <a:rPr lang="en-US" sz="1600" dirty="0">
                <a:solidFill>
                  <a:schemeClr val="accent5"/>
                </a:solidFill>
                <a:latin typeface="+mj-lt"/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chemeClr val="accent5"/>
                </a:solidFill>
                <a:latin typeface="+mj-lt"/>
              </a:rPr>
              <a:t>sw</a:t>
            </a:r>
            <a:r>
              <a:rPr lang="en-US" sz="1600" dirty="0">
                <a:solidFill>
                  <a:schemeClr val="accent5"/>
                </a:solidFill>
                <a:latin typeface="+mj-lt"/>
              </a:rPr>
              <a:t>	  $t0, 4($2)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02870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Higher-Level Language</a:t>
            </a:r>
            <a:br>
              <a:rPr lang="en-US" sz="1800" b="1" dirty="0" smtClean="0">
                <a:solidFill>
                  <a:schemeClr val="tx1"/>
                </a:solidFill>
                <a:latin typeface="+mj-lt"/>
              </a:rPr>
            </a:b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Program 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(e.g</a:t>
            </a: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.  C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1028700" y="2393659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accent5"/>
                </a:solidFill>
                <a:latin typeface="+mj-lt"/>
              </a:rPr>
              <a:t>Assembly </a:t>
            </a:r>
            <a:r>
              <a:rPr lang="en-US" sz="1800" b="1" dirty="0" smtClean="0">
                <a:solidFill>
                  <a:schemeClr val="accent5"/>
                </a:solidFill>
                <a:latin typeface="+mj-lt"/>
              </a:rPr>
              <a:t>Language Program </a:t>
            </a:r>
            <a:r>
              <a:rPr lang="en-US" sz="1800" b="1" dirty="0">
                <a:solidFill>
                  <a:schemeClr val="accent5"/>
                </a:solidFill>
                <a:latin typeface="+mj-lt"/>
              </a:rPr>
              <a:t>(</a:t>
            </a:r>
            <a:r>
              <a:rPr lang="en-US" sz="1800" b="1" dirty="0" smtClean="0">
                <a:solidFill>
                  <a:schemeClr val="accent5"/>
                </a:solidFill>
                <a:latin typeface="+mj-lt"/>
              </a:rPr>
              <a:t>e.g.  MIPS</a:t>
            </a:r>
            <a:r>
              <a:rPr lang="en-US" sz="1800" b="1" dirty="0">
                <a:solidFill>
                  <a:schemeClr val="accent5"/>
                </a:solidFill>
                <a:latin typeface="+mj-lt"/>
              </a:rPr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1028700" y="3295840"/>
            <a:ext cx="2590800" cy="5221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accent4"/>
                </a:solidFill>
                <a:latin typeface="+mj-lt"/>
              </a:rPr>
              <a:t>Machine </a:t>
            </a:r>
            <a:r>
              <a:rPr lang="en-US" sz="1800" b="1" dirty="0" smtClean="0">
                <a:solidFill>
                  <a:schemeClr val="accent4"/>
                </a:solidFill>
                <a:latin typeface="+mj-lt"/>
              </a:rPr>
              <a:t>Language </a:t>
            </a:r>
            <a:r>
              <a:rPr lang="en-US" sz="1800" b="1" dirty="0">
                <a:solidFill>
                  <a:schemeClr val="accent4"/>
                </a:solidFill>
                <a:latin typeface="+mj-lt"/>
              </a:rPr>
              <a:t>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16640"/>
            <a:ext cx="4038600" cy="53886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chemeClr val="accent6"/>
                </a:solidFill>
                <a:latin typeface="+mj-lt"/>
              </a:rPr>
              <a:t>Hardware Architecture </a:t>
            </a:r>
            <a:r>
              <a:rPr lang="en-US" sz="1800" b="1" dirty="0" smtClean="0">
                <a:solidFill>
                  <a:schemeClr val="accent6"/>
                </a:solidFill>
                <a:latin typeface="+mj-lt"/>
              </a:rPr>
              <a:t>Description</a:t>
            </a:r>
            <a:br>
              <a:rPr lang="en-US" sz="18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800" b="1" dirty="0" smtClean="0">
                <a:solidFill>
                  <a:schemeClr val="accent6"/>
                </a:solidFill>
                <a:latin typeface="+mj-lt"/>
              </a:rPr>
              <a:t>(</a:t>
            </a:r>
            <a:r>
              <a:rPr lang="en-US" sz="1800" b="1" dirty="0">
                <a:solidFill>
                  <a:schemeClr val="accent6"/>
                </a:solidFill>
                <a:latin typeface="+mj-lt"/>
              </a:rPr>
              <a:t>e.g</a:t>
            </a:r>
            <a:r>
              <a:rPr lang="en-US" sz="1800" b="1" dirty="0" smtClean="0">
                <a:solidFill>
                  <a:schemeClr val="accent6"/>
                </a:solidFill>
                <a:latin typeface="+mj-lt"/>
              </a:rPr>
              <a:t>.  </a:t>
            </a:r>
            <a:r>
              <a:rPr lang="en-US" sz="1800" b="1" dirty="0">
                <a:solidFill>
                  <a:schemeClr val="accent6"/>
                </a:solidFill>
                <a:latin typeface="+mj-lt"/>
              </a:rPr>
              <a:t>block diagrams)</a:t>
            </a:r>
            <a:r>
              <a:rPr lang="en-US" sz="1800" dirty="0">
                <a:solidFill>
                  <a:schemeClr val="accent6"/>
                </a:solidFill>
                <a:latin typeface="+mj-lt"/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327148" y="1984413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413000" y="2019680"/>
            <a:ext cx="1308100" cy="288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  <a:latin typeface="+mj-lt"/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413000" y="2953586"/>
            <a:ext cx="1435100" cy="288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  <a:latin typeface="+mj-lt"/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355723" y="3841940"/>
            <a:ext cx="0" cy="774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558800" y="4045520"/>
            <a:ext cx="1676400" cy="524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  <a:latin typeface="+mj-lt"/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45034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40" tIns="25400" rIns="9144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temp =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v[k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dirty="0" err="1">
                <a:solidFill>
                  <a:schemeClr val="tx1"/>
                </a:solidFill>
                <a:latin typeface="+mj-lt"/>
              </a:rPr>
              <a:t>v[k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v[k+1] = temp;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3427219" cy="951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chemeClr val="accent4"/>
                </a:solidFill>
                <a:latin typeface="+mj-lt"/>
              </a:rPr>
              <a:t>0000 1001 1100 0110 1010 1111 0101 1000</a:t>
            </a:r>
          </a:p>
          <a:p>
            <a:pPr algn="l"/>
            <a:r>
              <a:rPr lang="en-US" sz="1400" dirty="0">
                <a:solidFill>
                  <a:schemeClr val="accent4"/>
                </a:solidFill>
                <a:latin typeface="+mj-lt"/>
              </a:rPr>
              <a:t>1010 1111 0101 1000 0000 1001 1100 0110 </a:t>
            </a:r>
          </a:p>
          <a:p>
            <a:pPr algn="l"/>
            <a:r>
              <a:rPr lang="en-US" sz="1400" dirty="0">
                <a:solidFill>
                  <a:schemeClr val="accent4"/>
                </a:solidFill>
                <a:latin typeface="+mj-lt"/>
              </a:rPr>
              <a:t>1100 0110 1010 1111 0101 1000 0000 1001 </a:t>
            </a:r>
          </a:p>
          <a:p>
            <a:pPr algn="l"/>
            <a:r>
              <a:rPr lang="en-US" sz="1400" dirty="0">
                <a:solidFill>
                  <a:schemeClr val="accent4"/>
                </a:solidFill>
                <a:latin typeface="+mj-lt"/>
              </a:rPr>
              <a:t>0101 1000 0000 1001 1100 0110 1010 1111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304800" y="3835780"/>
            <a:ext cx="4038600" cy="139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327148" y="292931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469900" y="5880478"/>
            <a:ext cx="3708400" cy="53886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B050"/>
                </a:solidFill>
                <a:latin typeface="+mj-lt"/>
              </a:rPr>
              <a:t>Logic Circuit Description</a:t>
            </a:r>
            <a:br>
              <a:rPr lang="en-US" sz="1800" b="1" dirty="0">
                <a:solidFill>
                  <a:srgbClr val="00B050"/>
                </a:solidFill>
                <a:latin typeface="+mj-lt"/>
              </a:rPr>
            </a:br>
            <a:r>
              <a:rPr lang="en-US" sz="1800" b="1" dirty="0">
                <a:solidFill>
                  <a:srgbClr val="00B050"/>
                </a:solidFill>
                <a:latin typeface="+mj-lt"/>
              </a:rPr>
              <a:t>(Circuit Schematic Diagrams)</a:t>
            </a:r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355723" y="5154988"/>
            <a:ext cx="0" cy="7254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254000" y="5267515"/>
            <a:ext cx="1981200" cy="5242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800" i="1" dirty="0">
                <a:solidFill>
                  <a:schemeClr val="tx1"/>
                </a:solidFill>
                <a:latin typeface="+mj-lt"/>
              </a:rPr>
              <a:t>Architecture Implementation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" y="4041646"/>
            <a:ext cx="8869680" cy="2468880"/>
          </a:xfrm>
          <a:prstGeom prst="rect">
            <a:avLst/>
          </a:prstGeom>
          <a:noFill/>
          <a:ln w="38100" cap="rnd">
            <a:solidFill>
              <a:srgbClr val="FF0000"/>
            </a:solidFill>
          </a:ln>
        </p:spPr>
        <p:txBody>
          <a:bodyPr wrap="square" tIns="137160" rtlCol="0">
            <a:spAutoFit/>
          </a:bodyPr>
          <a:lstStyle/>
          <a:p>
            <a:pPr algn="r">
              <a:lnSpc>
                <a:spcPct val="50000"/>
              </a:lnSpc>
              <a:spcBef>
                <a:spcPts val="1200"/>
              </a:spcBef>
            </a:pPr>
            <a:endParaRPr lang="en-US" sz="2400" dirty="0" smtClean="0">
              <a:solidFill>
                <a:srgbClr val="FF0000"/>
              </a:solidFill>
              <a:latin typeface="+mj-lt"/>
            </a:endParaRPr>
          </a:p>
          <a:p>
            <a:pPr algn="r">
              <a:lnSpc>
                <a:spcPct val="5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We are here</a:t>
            </a:r>
            <a:endParaRPr lang="en-US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1600" dirty="0" smtClean="0">
                <a:latin typeface="+mj-lt"/>
              </a:rPr>
              <a:t>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6689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3 Ones FSM in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2-bit </a:t>
            </a:r>
            <a:r>
              <a:rPr lang="en-US" sz="3200" b="1" dirty="0" smtClean="0"/>
              <a:t>Register</a:t>
            </a:r>
            <a:r>
              <a:rPr lang="en-US" sz="3200" dirty="0" smtClean="0"/>
              <a:t> needed for state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b="1" dirty="0" smtClean="0"/>
              <a:t>CL:  </a:t>
            </a:r>
            <a:r>
              <a:rPr lang="en-US" sz="3200" dirty="0" smtClean="0"/>
              <a:t>NS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= CS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In,  NS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= CS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’CS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’In,  Out = CS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926080"/>
            <a:ext cx="7315200" cy="314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State Elements Continued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Logisim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Introduction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Finite State Machines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Multiplexers</a:t>
            </a:r>
          </a:p>
          <a:p>
            <a:pPr eaLnBrk="1" hangingPunct="1"/>
            <a:r>
              <a:rPr lang="en-US" dirty="0" smtClean="0"/>
              <a:t>ALU Design</a:t>
            </a:r>
          </a:p>
          <a:p>
            <a:pPr lvl="1"/>
            <a:r>
              <a:rPr lang="en-US" dirty="0" smtClean="0"/>
              <a:t>Adder/</a:t>
            </a:r>
            <a:r>
              <a:rPr lang="en-US" dirty="0" err="1" smtClean="0"/>
              <a:t>Subtracter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7/19/2012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6CE77-EE0D-234F-A875-A91A105112B0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Data Multiplexor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Multiplexor (“MUX”) is a </a:t>
            </a:r>
            <a:r>
              <a:rPr lang="en-US" i="1" dirty="0" smtClean="0"/>
              <a:t>selector</a:t>
            </a:r>
            <a:endParaRPr lang="en-US" dirty="0" smtClean="0"/>
          </a:p>
          <a:p>
            <a:pPr lvl="1"/>
            <a:r>
              <a:rPr lang="en-US" dirty="0" smtClean="0"/>
              <a:t>Place one of multiple inputs onto output (N-to-1)</a:t>
            </a:r>
          </a:p>
          <a:p>
            <a:r>
              <a:rPr lang="en-US" dirty="0" smtClean="0"/>
              <a:t>Shown below is an n-bit 2-to-1 MUX</a:t>
            </a:r>
          </a:p>
          <a:p>
            <a:pPr lvl="1"/>
            <a:r>
              <a:rPr lang="en-US" dirty="0" smtClean="0"/>
              <a:t>Input S selects between two inputs of n bits each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7085" t="10570" r="11244"/>
          <a:stretch>
            <a:fillRect/>
          </a:stretch>
        </p:blipFill>
        <p:spPr>
          <a:xfrm>
            <a:off x="2779776" y="3819647"/>
            <a:ext cx="3586208" cy="256032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24499" y="3773046"/>
            <a:ext cx="4619501" cy="1554480"/>
            <a:chOff x="4524499" y="3773046"/>
            <a:chExt cx="4619501" cy="155448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4524499" y="4037610"/>
              <a:ext cx="1971305" cy="29688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92240" y="3773046"/>
              <a:ext cx="2651760" cy="155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This input is passed to output if selector bits match shown value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Implementing </a:t>
            </a:r>
            <a:r>
              <a:rPr lang="en-US" dirty="0" smtClean="0">
                <a:solidFill>
                  <a:schemeClr val="accent1"/>
                </a:solidFill>
              </a:rPr>
              <a:t>a 1-bit 2-to-1 MUX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Schematic: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spcBef>
                <a:spcPts val="1800"/>
              </a:spcBef>
            </a:pPr>
            <a:r>
              <a:rPr lang="en-US" b="1" dirty="0" smtClean="0"/>
              <a:t>Truth Table: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600200"/>
            <a:ext cx="4038600" cy="4525963"/>
          </a:xfrm>
        </p:spPr>
        <p:txBody>
          <a:bodyPr/>
          <a:lstStyle/>
          <a:p>
            <a:r>
              <a:rPr lang="en-US" b="1" dirty="0" smtClean="0"/>
              <a:t>Boolean Algebra: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Circuit Diagram: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 l="1501" t="1871" r="46822" b="52126"/>
          <a:stretch>
            <a:fillRect/>
          </a:stretch>
        </p:blipFill>
        <p:spPr>
          <a:xfrm>
            <a:off x="831575" y="2048725"/>
            <a:ext cx="2743200" cy="182048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rcRect t="2231"/>
          <a:stretch>
            <a:fillRect/>
          </a:stretch>
        </p:blipFill>
        <p:spPr bwMode="auto">
          <a:xfrm>
            <a:off x="5087821" y="2101930"/>
            <a:ext cx="3986729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917091" y="3645795"/>
          <a:ext cx="1828800" cy="288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en-US" sz="20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en-US" sz="20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</a:t>
                      </a:r>
                      <a:endParaRPr lang="en-US" sz="2000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</a:t>
                      </a:r>
                      <a:endParaRPr lang="en-US" sz="2000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6064" y="4605195"/>
            <a:ext cx="3108960" cy="17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393803" y="3588150"/>
            <a:ext cx="1516283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1-bit 4-to-1 MUX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b="1" dirty="0" smtClean="0"/>
              <a:t>Schematic: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Truth Table:</a:t>
            </a:r>
            <a:r>
              <a:rPr lang="en-US" dirty="0" smtClean="0"/>
              <a:t>  How many rows?</a:t>
            </a:r>
          </a:p>
          <a:p>
            <a:r>
              <a:rPr lang="en-US" b="1" dirty="0" smtClean="0"/>
              <a:t>Boolean Expression: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	e = s</a:t>
            </a:r>
            <a:r>
              <a:rPr lang="en-US" baseline="-25000" dirty="0" smtClean="0"/>
              <a:t>1</a:t>
            </a:r>
            <a:r>
              <a:rPr lang="en-US" dirty="0" smtClean="0"/>
              <a:t>’s</a:t>
            </a:r>
            <a:r>
              <a:rPr lang="en-US" baseline="-25000" dirty="0" smtClean="0"/>
              <a:t>0</a:t>
            </a:r>
            <a:r>
              <a:rPr lang="en-US" dirty="0" smtClean="0"/>
              <a:t>’a + s</a:t>
            </a:r>
            <a:r>
              <a:rPr lang="en-US" baseline="-25000" dirty="0" smtClean="0"/>
              <a:t>1</a:t>
            </a:r>
            <a:r>
              <a:rPr lang="en-US" dirty="0" smtClean="0"/>
              <a:t>’s</a:t>
            </a:r>
            <a:r>
              <a:rPr lang="en-US" baseline="-25000" dirty="0" smtClean="0"/>
              <a:t>0</a:t>
            </a:r>
            <a:r>
              <a:rPr lang="en-US" dirty="0" smtClean="0"/>
              <a:t>b + s</a:t>
            </a:r>
            <a:r>
              <a:rPr lang="en-US" baseline="-25000" dirty="0" smtClean="0"/>
              <a:t>1</a:t>
            </a:r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r>
              <a:rPr lang="en-US" dirty="0" smtClean="0"/>
              <a:t>’c + s</a:t>
            </a:r>
            <a:r>
              <a:rPr lang="en-US" baseline="-25000" dirty="0" smtClean="0"/>
              <a:t>1</a:t>
            </a:r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r>
              <a:rPr lang="en-US" dirty="0" smtClean="0"/>
              <a:t>d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8158" t="9336" r="8600" b="7683"/>
          <a:stretch>
            <a:fillRect/>
          </a:stretch>
        </p:blipFill>
        <p:spPr>
          <a:xfrm>
            <a:off x="2882105" y="1585731"/>
            <a:ext cx="4509885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1-bit 4-to-1 MUX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leverage what we’ve previously built?</a:t>
            </a:r>
          </a:p>
          <a:p>
            <a:pPr lvl="1"/>
            <a:r>
              <a:rPr lang="en-US" dirty="0" smtClean="0"/>
              <a:t>Alternative hierarchical approach: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0294" t="7181" r="8456" b="3676"/>
          <a:stretch>
            <a:fillRect/>
          </a:stretch>
        </p:blipFill>
        <p:spPr>
          <a:xfrm>
            <a:off x="2560320" y="2651760"/>
            <a:ext cx="4023360" cy="3796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Subcircuits</a:t>
            </a:r>
            <a:r>
              <a:rPr lang="en-US" dirty="0" smtClean="0">
                <a:solidFill>
                  <a:schemeClr val="accent1"/>
                </a:solidFill>
              </a:rPr>
              <a:t> Example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189299"/>
          </a:xfrm>
        </p:spPr>
        <p:txBody>
          <a:bodyPr/>
          <a:lstStyle/>
          <a:p>
            <a:r>
              <a:rPr lang="en-US" dirty="0" err="1" smtClean="0"/>
              <a:t>Logisim</a:t>
            </a:r>
            <a:r>
              <a:rPr lang="en-US" dirty="0" smtClean="0"/>
              <a:t> equivalent of procedure or method</a:t>
            </a:r>
          </a:p>
          <a:p>
            <a:pPr lvl="1"/>
            <a:r>
              <a:rPr lang="en-US" dirty="0" smtClean="0"/>
              <a:t>Every project is a hierarchy of </a:t>
            </a:r>
            <a:r>
              <a:rPr lang="en-US" dirty="0" err="1" smtClean="0"/>
              <a:t>subcircuits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194560"/>
            <a:ext cx="28321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931920"/>
            <a:ext cx="32131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0" y="2194560"/>
            <a:ext cx="4519359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358244" y="3550723"/>
            <a:ext cx="1757549" cy="1292431"/>
            <a:chOff x="4358244" y="3586348"/>
            <a:chExt cx="1757549" cy="1292431"/>
          </a:xfrm>
        </p:grpSpPr>
        <p:sp>
          <p:nvSpPr>
            <p:cNvPr id="11" name="TextBox 10"/>
            <p:cNvSpPr txBox="1"/>
            <p:nvPr/>
          </p:nvSpPr>
          <p:spPr>
            <a:xfrm>
              <a:off x="4358244" y="3895107"/>
              <a:ext cx="175754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Incomplete wiring shown here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320145" y="3586348"/>
              <a:ext cx="106878" cy="41563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330041" y="4463143"/>
              <a:ext cx="106878" cy="41563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Get To Know Your Instructor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State Elements Continued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Logisim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Introduction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Finite State Machines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Multiplexers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ALU Design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Adder/</a:t>
            </a:r>
            <a:r>
              <a:rPr lang="en-US" dirty="0" err="1" smtClean="0">
                <a:solidFill>
                  <a:srgbClr val="FF0000"/>
                </a:solidFill>
              </a:rPr>
              <a:t>Subtracter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7/19/2012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6CE77-EE0D-234F-A875-A91A105112B0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 l="4974" t="5160" r="7606" b="4568"/>
          <a:stretch>
            <a:fillRect/>
          </a:stretch>
        </p:blipFill>
        <p:spPr bwMode="auto">
          <a:xfrm>
            <a:off x="2374764" y="3680750"/>
            <a:ext cx="313191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663042"/>
          </a:xfrm>
        </p:spPr>
        <p:txBody>
          <a:bodyPr/>
          <a:lstStyle/>
          <a:p>
            <a:r>
              <a:rPr lang="en-US" dirty="0" smtClean="0"/>
              <a:t>Most processors contain a special logic block called the “Arithmetic and Logic Unit” (ALU)</a:t>
            </a:r>
          </a:p>
          <a:p>
            <a:pPr lvl="1"/>
            <a:r>
              <a:rPr lang="en-US" dirty="0" smtClean="0"/>
              <a:t>We’ll show you an easy one that does ADD, SUB, bitwise AND, and bitwise OR</a:t>
            </a:r>
          </a:p>
          <a:p>
            <a:r>
              <a:rPr lang="en-US" b="1" dirty="0" smtClean="0"/>
              <a:t>Schematic: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7/19/2012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764EF-FF3B-634E-A28E-171D4C52A23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Arithmetic and Logic Unit (ALU)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8904" y="4263993"/>
            <a:ext cx="3515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S=00, R = A + B</a:t>
            </a:r>
          </a:p>
          <a:p>
            <a:r>
              <a:rPr lang="en-US" sz="2400" dirty="0" smtClean="0"/>
              <a:t>when S=01, R = A – B</a:t>
            </a:r>
          </a:p>
          <a:p>
            <a:r>
              <a:rPr lang="en-US" sz="2400" dirty="0" smtClean="0"/>
              <a:t>when S=10, R = A AND B</a:t>
            </a:r>
          </a:p>
          <a:p>
            <a:r>
              <a:rPr lang="en-US" sz="2400" dirty="0" smtClean="0"/>
              <a:t>when S=11, R = A OR 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9"/>
          <p:cNvSpPr>
            <a:spLocks noChangeArrowheads="1"/>
          </p:cNvSpPr>
          <p:nvPr/>
        </p:nvSpPr>
        <p:spPr bwMode="auto">
          <a:xfrm>
            <a:off x="4468813" y="1690688"/>
            <a:ext cx="1027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system</a:t>
            </a:r>
          </a:p>
        </p:txBody>
      </p:sp>
      <p:sp>
        <p:nvSpPr>
          <p:cNvPr id="53252" name="Rectangle 10"/>
          <p:cNvSpPr>
            <a:spLocks noChangeArrowheads="1"/>
          </p:cNvSpPr>
          <p:nvPr/>
        </p:nvSpPr>
        <p:spPr bwMode="auto">
          <a:xfrm>
            <a:off x="2263775" y="2644775"/>
            <a:ext cx="1214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datapath</a:t>
            </a:r>
          </a:p>
        </p:txBody>
      </p:sp>
      <p:sp>
        <p:nvSpPr>
          <p:cNvPr id="53253" name="Rectangle 11"/>
          <p:cNvSpPr>
            <a:spLocks noChangeArrowheads="1"/>
          </p:cNvSpPr>
          <p:nvPr/>
        </p:nvSpPr>
        <p:spPr bwMode="auto">
          <a:xfrm>
            <a:off x="5972175" y="2632075"/>
            <a:ext cx="1012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control</a:t>
            </a:r>
          </a:p>
        </p:txBody>
      </p:sp>
      <p:sp>
        <p:nvSpPr>
          <p:cNvPr id="53254" name="Rectangle 12"/>
          <p:cNvSpPr>
            <a:spLocks noChangeArrowheads="1"/>
          </p:cNvSpPr>
          <p:nvPr/>
        </p:nvSpPr>
        <p:spPr bwMode="auto">
          <a:xfrm>
            <a:off x="4805363" y="3648075"/>
            <a:ext cx="152876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state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sp>
        <p:nvSpPr>
          <p:cNvPr id="53255" name="Rectangle 13"/>
          <p:cNvSpPr>
            <a:spLocks noChangeArrowheads="1"/>
          </p:cNvSpPr>
          <p:nvPr/>
        </p:nvSpPr>
        <p:spPr bwMode="auto">
          <a:xfrm>
            <a:off x="6208713" y="3660775"/>
            <a:ext cx="216693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combinational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logic</a:t>
            </a:r>
          </a:p>
        </p:txBody>
      </p:sp>
      <p:sp>
        <p:nvSpPr>
          <p:cNvPr id="53256" name="Rectangle 14"/>
          <p:cNvSpPr>
            <a:spLocks noChangeArrowheads="1"/>
          </p:cNvSpPr>
          <p:nvPr/>
        </p:nvSpPr>
        <p:spPr bwMode="auto">
          <a:xfrm>
            <a:off x="1838325" y="3722688"/>
            <a:ext cx="1365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multiplexer</a:t>
            </a:r>
          </a:p>
        </p:txBody>
      </p:sp>
      <p:sp>
        <p:nvSpPr>
          <p:cNvPr id="53257" name="Rectangle 15"/>
          <p:cNvSpPr>
            <a:spLocks noChangeArrowheads="1"/>
          </p:cNvSpPr>
          <p:nvPr/>
        </p:nvSpPr>
        <p:spPr bwMode="auto">
          <a:xfrm>
            <a:off x="3203575" y="3735388"/>
            <a:ext cx="1390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comparator</a:t>
            </a:r>
          </a:p>
        </p:txBody>
      </p:sp>
      <p:sp>
        <p:nvSpPr>
          <p:cNvPr id="53258" name="Rectangle 16"/>
          <p:cNvSpPr>
            <a:spLocks noChangeArrowheads="1"/>
          </p:cNvSpPr>
          <p:nvPr/>
        </p:nvSpPr>
        <p:spPr bwMode="auto">
          <a:xfrm>
            <a:off x="760413" y="3584575"/>
            <a:ext cx="927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code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sp>
        <p:nvSpPr>
          <p:cNvPr id="53259" name="Rectangle 17"/>
          <p:cNvSpPr>
            <a:spLocks noChangeArrowheads="1"/>
          </p:cNvSpPr>
          <p:nvPr/>
        </p:nvSpPr>
        <p:spPr bwMode="auto">
          <a:xfrm>
            <a:off x="3503613" y="5038725"/>
            <a:ext cx="1065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</a:t>
            </a:r>
          </a:p>
        </p:txBody>
      </p:sp>
      <p:sp>
        <p:nvSpPr>
          <p:cNvPr id="53260" name="Rectangle 18"/>
          <p:cNvSpPr>
            <a:spLocks noChangeArrowheads="1"/>
          </p:cNvSpPr>
          <p:nvPr/>
        </p:nvSpPr>
        <p:spPr bwMode="auto">
          <a:xfrm>
            <a:off x="5118100" y="5038725"/>
            <a:ext cx="841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logic</a:t>
            </a:r>
          </a:p>
        </p:txBody>
      </p:sp>
      <p:sp>
        <p:nvSpPr>
          <p:cNvPr id="53261" name="Line 19"/>
          <p:cNvSpPr>
            <a:spLocks noChangeShapeType="1"/>
          </p:cNvSpPr>
          <p:nvPr/>
        </p:nvSpPr>
        <p:spPr bwMode="auto">
          <a:xfrm>
            <a:off x="4849813" y="1973263"/>
            <a:ext cx="1428750" cy="703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2" name="Line 20"/>
          <p:cNvSpPr>
            <a:spLocks noChangeShapeType="1"/>
          </p:cNvSpPr>
          <p:nvPr/>
        </p:nvSpPr>
        <p:spPr bwMode="auto">
          <a:xfrm flipH="1">
            <a:off x="2784475" y="1962150"/>
            <a:ext cx="2052638" cy="688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3" name="Line 21"/>
          <p:cNvSpPr>
            <a:spLocks noChangeShapeType="1"/>
          </p:cNvSpPr>
          <p:nvPr/>
        </p:nvSpPr>
        <p:spPr bwMode="auto">
          <a:xfrm flipH="1">
            <a:off x="2406650" y="2963863"/>
            <a:ext cx="252413" cy="777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4" name="Line 22"/>
          <p:cNvSpPr>
            <a:spLocks noChangeShapeType="1"/>
          </p:cNvSpPr>
          <p:nvPr/>
        </p:nvSpPr>
        <p:spPr bwMode="auto">
          <a:xfrm>
            <a:off x="2659063" y="2938463"/>
            <a:ext cx="1100137" cy="841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5" name="Line 23"/>
          <p:cNvSpPr>
            <a:spLocks noChangeShapeType="1"/>
          </p:cNvSpPr>
          <p:nvPr/>
        </p:nvSpPr>
        <p:spPr bwMode="auto">
          <a:xfrm flipH="1">
            <a:off x="1317625" y="2927350"/>
            <a:ext cx="1354138" cy="701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6" name="Line 24"/>
          <p:cNvSpPr>
            <a:spLocks noChangeShapeType="1"/>
          </p:cNvSpPr>
          <p:nvPr/>
        </p:nvSpPr>
        <p:spPr bwMode="auto">
          <a:xfrm>
            <a:off x="1192213" y="4105275"/>
            <a:ext cx="2655887" cy="939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7" name="Line 25"/>
          <p:cNvSpPr>
            <a:spLocks noChangeShapeType="1"/>
          </p:cNvSpPr>
          <p:nvPr/>
        </p:nvSpPr>
        <p:spPr bwMode="auto">
          <a:xfrm flipH="1">
            <a:off x="3886200" y="4143375"/>
            <a:ext cx="1603375" cy="890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8" name="Line 26"/>
          <p:cNvSpPr>
            <a:spLocks noChangeShapeType="1"/>
          </p:cNvSpPr>
          <p:nvPr/>
        </p:nvSpPr>
        <p:spPr bwMode="auto">
          <a:xfrm flipH="1">
            <a:off x="5553075" y="2914650"/>
            <a:ext cx="776288" cy="776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9" name="Line 27"/>
          <p:cNvSpPr>
            <a:spLocks noChangeShapeType="1"/>
          </p:cNvSpPr>
          <p:nvPr/>
        </p:nvSpPr>
        <p:spPr bwMode="auto">
          <a:xfrm>
            <a:off x="6353175" y="2914650"/>
            <a:ext cx="865188" cy="763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0" name="Line 28"/>
          <p:cNvSpPr>
            <a:spLocks noChangeShapeType="1"/>
          </p:cNvSpPr>
          <p:nvPr/>
        </p:nvSpPr>
        <p:spPr bwMode="auto">
          <a:xfrm>
            <a:off x="3759200" y="4029075"/>
            <a:ext cx="1604963" cy="1028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1" name="Line 29"/>
          <p:cNvSpPr>
            <a:spLocks noChangeShapeType="1"/>
          </p:cNvSpPr>
          <p:nvPr/>
        </p:nvSpPr>
        <p:spPr bwMode="auto">
          <a:xfrm>
            <a:off x="2406650" y="4029075"/>
            <a:ext cx="2932113" cy="1041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2" name="Line 30"/>
          <p:cNvSpPr>
            <a:spLocks noChangeShapeType="1"/>
          </p:cNvSpPr>
          <p:nvPr/>
        </p:nvSpPr>
        <p:spPr bwMode="auto">
          <a:xfrm flipH="1">
            <a:off x="5414963" y="4143375"/>
            <a:ext cx="179070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3" name="Rectangle 31"/>
          <p:cNvSpPr>
            <a:spLocks noChangeArrowheads="1"/>
          </p:cNvSpPr>
          <p:nvPr/>
        </p:nvSpPr>
        <p:spPr bwMode="auto">
          <a:xfrm>
            <a:off x="3740150" y="5791200"/>
            <a:ext cx="1854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switching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networks</a:t>
            </a:r>
          </a:p>
        </p:txBody>
      </p:sp>
      <p:sp>
        <p:nvSpPr>
          <p:cNvPr id="53274" name="Line 32"/>
          <p:cNvSpPr>
            <a:spLocks noChangeShapeType="1"/>
          </p:cNvSpPr>
          <p:nvPr/>
        </p:nvSpPr>
        <p:spPr bwMode="auto">
          <a:xfrm flipH="1">
            <a:off x="4800600" y="5346700"/>
            <a:ext cx="563563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5" name="Line 33"/>
          <p:cNvSpPr>
            <a:spLocks noChangeShapeType="1"/>
          </p:cNvSpPr>
          <p:nvPr/>
        </p:nvSpPr>
        <p:spPr bwMode="auto">
          <a:xfrm>
            <a:off x="3886200" y="5334000"/>
            <a:ext cx="638175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6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Hardware Design </a:t>
            </a:r>
            <a:r>
              <a:rPr lang="en-US" dirty="0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Hierarchy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7/19/2012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50111" y="3531286"/>
            <a:ext cx="4021889" cy="608227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08151" y="3603067"/>
            <a:ext cx="1658938" cy="52546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41"/>
          <p:cNvGrpSpPr/>
          <p:nvPr/>
        </p:nvGrpSpPr>
        <p:grpSpPr>
          <a:xfrm>
            <a:off x="1502832" y="4213654"/>
            <a:ext cx="3328660" cy="1114385"/>
            <a:chOff x="7384649" y="4683210"/>
            <a:chExt cx="3328660" cy="1114385"/>
          </a:xfrm>
        </p:grpSpPr>
        <p:sp>
          <p:nvSpPr>
            <p:cNvPr id="37" name="TextBox 36"/>
            <p:cNvSpPr txBox="1"/>
            <p:nvPr/>
          </p:nvSpPr>
          <p:spPr>
            <a:xfrm>
              <a:off x="7384649" y="5335930"/>
              <a:ext cx="913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Today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8257129" y="4683210"/>
              <a:ext cx="2456180" cy="79099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8068964" y="4720280"/>
              <a:ext cx="247134" cy="67962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Simple ALU Schematic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24A3C-86C5-6B42-9ECB-9ACD4CDF891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3686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5731" t="3145" r="7370" b="2834"/>
          <a:stretch>
            <a:fillRect/>
          </a:stretch>
        </p:blipFill>
        <p:spPr>
          <a:xfrm>
            <a:off x="1280160" y="1463040"/>
            <a:ext cx="6583680" cy="4908950"/>
          </a:xfrm>
        </p:spPr>
      </p:pic>
      <p:sp>
        <p:nvSpPr>
          <p:cNvPr id="7" name="TextBox 6"/>
          <p:cNvSpPr txBox="1"/>
          <p:nvPr/>
        </p:nvSpPr>
        <p:spPr>
          <a:xfrm>
            <a:off x="671332" y="4467827"/>
            <a:ext cx="2974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Notice that 3 values are ALWAYS calculated in parallel, but only 1 makes it to the Result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Adder/</a:t>
            </a:r>
            <a:r>
              <a:rPr lang="en-US" dirty="0" err="1">
                <a:solidFill>
                  <a:schemeClr val="accent1"/>
                </a:solidFill>
              </a:rPr>
              <a:t>Subtractor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 smtClean="0">
                <a:solidFill>
                  <a:schemeClr val="accent1"/>
                </a:solidFill>
              </a:rPr>
              <a:t>1-bit LSB Adder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7/19/2012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B76EA-564A-B049-A41D-95C6FDA0994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344" y="1828800"/>
            <a:ext cx="378142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5488" y="1862400"/>
            <a:ext cx="2961905" cy="24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 r="67111"/>
          <a:stretch>
            <a:fillRect/>
          </a:stretch>
        </p:blipFill>
        <p:spPr bwMode="auto">
          <a:xfrm>
            <a:off x="5774722" y="4844246"/>
            <a:ext cx="811273" cy="8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4965" y="4844246"/>
            <a:ext cx="1638095" cy="8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483980" y="1828800"/>
            <a:ext cx="821802" cy="18172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937812" y="1377387"/>
            <a:ext cx="2037145" cy="567160"/>
            <a:chOff x="5937812" y="1377387"/>
            <a:chExt cx="2037145" cy="567160"/>
          </a:xfrm>
        </p:grpSpPr>
        <p:sp>
          <p:nvSpPr>
            <p:cNvPr id="16" name="TextBox 15"/>
            <p:cNvSpPr txBox="1"/>
            <p:nvPr/>
          </p:nvSpPr>
          <p:spPr>
            <a:xfrm>
              <a:off x="5937812" y="1377387"/>
              <a:ext cx="15132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Carry-out bit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396223" y="1678329"/>
              <a:ext cx="578734" cy="26621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1828800"/>
            <a:ext cx="3400001" cy="16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Adder/</a:t>
            </a:r>
            <a:r>
              <a:rPr lang="en-US" dirty="0" err="1" smtClean="0">
                <a:solidFill>
                  <a:schemeClr val="accent1"/>
                </a:solidFill>
              </a:rPr>
              <a:t>Subtractor</a:t>
            </a:r>
            <a:r>
              <a:rPr lang="en-US" dirty="0" smtClean="0">
                <a:solidFill>
                  <a:schemeClr val="accent1"/>
                </a:solidFill>
              </a:rPr>
              <a:t>: 1-bit Adder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7/19/2012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6B24C-2D66-B24F-A680-F98418670B0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42259" y="1840376"/>
            <a:ext cx="752354" cy="1632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0640" y="1463040"/>
            <a:ext cx="3457143" cy="38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 r="80551"/>
          <a:stretch>
            <a:fillRect/>
          </a:stretch>
        </p:blipFill>
        <p:spPr bwMode="auto">
          <a:xfrm>
            <a:off x="1481328" y="5486400"/>
            <a:ext cx="1203999" cy="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0486" y="5488329"/>
            <a:ext cx="4961905" cy="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384519" y="4061962"/>
            <a:ext cx="4548851" cy="1424438"/>
            <a:chOff x="384519" y="4061962"/>
            <a:chExt cx="4548851" cy="1424438"/>
          </a:xfrm>
        </p:grpSpPr>
        <p:sp>
          <p:nvSpPr>
            <p:cNvPr id="10" name="TextBox 9"/>
            <p:cNvSpPr txBox="1"/>
            <p:nvPr/>
          </p:nvSpPr>
          <p:spPr>
            <a:xfrm>
              <a:off x="384519" y="4061962"/>
              <a:ext cx="45488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Here defining XOR of many inputs to be 1 when and 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odd</a:t>
              </a:r>
              <a:r>
                <a:rPr lang="en-US" sz="2000" dirty="0" smtClean="0">
                  <a:solidFill>
                    <a:srgbClr val="FF0000"/>
                  </a:solidFill>
                </a:rPr>
                <a:t> number of inputs are 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875099" y="4699322"/>
              <a:ext cx="972273" cy="78707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766348" y="1192193"/>
            <a:ext cx="1851951" cy="1078760"/>
            <a:chOff x="2766348" y="1192193"/>
            <a:chExt cx="1851951" cy="1078760"/>
          </a:xfrm>
        </p:grpSpPr>
        <p:sp>
          <p:nvSpPr>
            <p:cNvPr id="18" name="Arc 17"/>
            <p:cNvSpPr/>
            <p:nvPr/>
          </p:nvSpPr>
          <p:spPr>
            <a:xfrm>
              <a:off x="2766348" y="1539433"/>
              <a:ext cx="731520" cy="731520"/>
            </a:xfrm>
            <a:prstGeom prst="arc">
              <a:avLst>
                <a:gd name="adj1" fmla="val 12393900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68233" y="1192193"/>
              <a:ext cx="1250066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/>
                <a:t>Possible carry-in c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3"/>
          <a:srcRect t="3922" r="30042" b="71881"/>
          <a:stretch>
            <a:fillRect/>
          </a:stretch>
        </p:blipFill>
        <p:spPr bwMode="auto">
          <a:xfrm>
            <a:off x="1071464" y="2922829"/>
            <a:ext cx="2979675" cy="110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Adder/</a:t>
            </a:r>
            <a:r>
              <a:rPr lang="en-US" dirty="0" err="1" smtClean="0">
                <a:solidFill>
                  <a:schemeClr val="accent1"/>
                </a:solidFill>
              </a:rPr>
              <a:t>Subtractor</a:t>
            </a:r>
            <a:r>
              <a:rPr lang="en-US" dirty="0" smtClean="0">
                <a:solidFill>
                  <a:schemeClr val="accent1"/>
                </a:solidFill>
              </a:rPr>
              <a:t>: 1-bit Adder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7/19/2012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3B462-3D54-CC42-9763-69E6DC1A4B4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rcRect l="11416" t="83969" r="13050"/>
          <a:stretch>
            <a:fillRect/>
          </a:stretch>
        </p:blipFill>
        <p:spPr>
          <a:xfrm>
            <a:off x="1463040" y="5486400"/>
            <a:ext cx="6215605" cy="841375"/>
          </a:xfrm>
        </p:spPr>
      </p:pic>
      <p:pic>
        <p:nvPicPr>
          <p:cNvPr id="46088" name="Picture 4"/>
          <p:cNvPicPr>
            <a:picLocks noChangeAspect="1" noChangeArrowheads="1"/>
          </p:cNvPicPr>
          <p:nvPr/>
        </p:nvPicPr>
        <p:blipFill>
          <a:blip r:embed="rId3"/>
          <a:srcRect l="5928" t="36612" r="4666" b="4042"/>
          <a:stretch>
            <a:fillRect/>
          </a:stretch>
        </p:blipFill>
        <p:spPr bwMode="auto">
          <a:xfrm>
            <a:off x="4560425" y="2187615"/>
            <a:ext cx="3808071" cy="270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1600200"/>
            <a:ext cx="8229600" cy="1280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 Circuit Diagrams: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 x 1-bit Adders </a:t>
            </a:r>
            <a:r>
              <a:rPr lang="en-US" dirty="0" smtClean="0">
                <a:solidFill>
                  <a:schemeClr val="accent1"/>
                </a:solidFill>
                <a:latin typeface="Symbol" charset="2"/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accent1"/>
                </a:solidFill>
              </a:rPr>
              <a:t> N-bit </a:t>
            </a:r>
            <a:r>
              <a:rPr lang="en-US" dirty="0">
                <a:solidFill>
                  <a:schemeClr val="accent1"/>
                </a:solidFill>
              </a:rPr>
              <a:t>Adder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7/19/2012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645EF-D61A-FD43-919D-F24DE2F3BCA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24586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4909" t="6818" r="7500" b="14511"/>
          <a:stretch>
            <a:fillRect/>
          </a:stretch>
        </p:blipFill>
        <p:spPr>
          <a:xfrm>
            <a:off x="137160" y="2557463"/>
            <a:ext cx="8839200" cy="3290887"/>
          </a:xfrm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38314" y="3395661"/>
            <a:ext cx="5870576" cy="1516060"/>
            <a:chOff x="1052" y="1392"/>
            <a:chExt cx="3698" cy="955"/>
          </a:xfrm>
        </p:grpSpPr>
        <p:sp>
          <p:nvSpPr>
            <p:cNvPr id="48138" name="Rectangle 6"/>
            <p:cNvSpPr>
              <a:spLocks noChangeArrowheads="1"/>
            </p:cNvSpPr>
            <p:nvPr/>
          </p:nvSpPr>
          <p:spPr bwMode="auto">
            <a:xfrm>
              <a:off x="1052" y="1392"/>
              <a:ext cx="470" cy="9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800" b="1" dirty="0"/>
                <a:t>+</a:t>
              </a:r>
            </a:p>
          </p:txBody>
        </p:sp>
        <p:sp>
          <p:nvSpPr>
            <p:cNvPr id="48139" name="Rectangle 7"/>
            <p:cNvSpPr>
              <a:spLocks noChangeArrowheads="1"/>
            </p:cNvSpPr>
            <p:nvPr/>
          </p:nvSpPr>
          <p:spPr bwMode="auto">
            <a:xfrm>
              <a:off x="3009" y="1414"/>
              <a:ext cx="470" cy="9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800" b="1" dirty="0"/>
                <a:t>+</a:t>
              </a:r>
            </a:p>
          </p:txBody>
        </p:sp>
        <p:sp>
          <p:nvSpPr>
            <p:cNvPr id="48140" name="Rectangle 8"/>
            <p:cNvSpPr>
              <a:spLocks noChangeArrowheads="1"/>
            </p:cNvSpPr>
            <p:nvPr/>
          </p:nvSpPr>
          <p:spPr bwMode="auto">
            <a:xfrm>
              <a:off x="4280" y="1436"/>
              <a:ext cx="470" cy="9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800" b="1" dirty="0"/>
                <a:t>+</a:t>
              </a:r>
            </a:p>
          </p:txBody>
        </p:sp>
      </p:grpSp>
      <p:sp>
        <p:nvSpPr>
          <p:cNvPr id="2458633" name="Text Box 9"/>
          <p:cNvSpPr txBox="1">
            <a:spLocks noChangeArrowheads="1"/>
          </p:cNvSpPr>
          <p:nvPr/>
        </p:nvSpPr>
        <p:spPr bwMode="auto">
          <a:xfrm>
            <a:off x="6660167" y="2505537"/>
            <a:ext cx="685800" cy="52322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+mj-lt"/>
              </a:rPr>
              <a:t>b</a:t>
            </a:r>
            <a:r>
              <a:rPr lang="en-US" sz="2800" baseline="-25000" dirty="0">
                <a:latin typeface="+mj-lt"/>
              </a:rPr>
              <a:t>0</a:t>
            </a:r>
            <a:endParaRPr lang="en-US" sz="3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600200"/>
            <a:ext cx="8229600" cy="64008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  Connect CarryOut</a:t>
            </a:r>
            <a:r>
              <a:rPr lang="en-US" sz="3200" baseline="-25000" dirty="0" smtClean="0">
                <a:latin typeface="+mn-lt"/>
              </a:rPr>
              <a:t>i-1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to </a:t>
            </a:r>
            <a:r>
              <a:rPr lang="en-US" sz="3200" dirty="0" err="1" smtClean="0">
                <a:latin typeface="+mn-lt"/>
              </a:rPr>
              <a:t>CarryIn</a:t>
            </a:r>
            <a:r>
              <a:rPr lang="en-US" sz="3200" baseline="-25000" dirty="0" err="1" smtClean="0">
                <a:latin typeface="+mn-lt"/>
              </a:rPr>
              <a:t>i</a:t>
            </a:r>
            <a:r>
              <a:rPr lang="en-US" sz="3200" dirty="0" smtClean="0">
                <a:latin typeface="+mn-lt"/>
              </a:rPr>
              <a:t> to chain adders: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Two’s Complement Adder/</a:t>
            </a:r>
            <a:r>
              <a:rPr lang="en-US" dirty="0" err="1" smtClean="0">
                <a:solidFill>
                  <a:schemeClr val="accent1"/>
                </a:solidFill>
              </a:rPr>
              <a:t>Subtractor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C63C6-3EF9-574C-94F9-1F858BB491C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5427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3027" t="3754" r="4878" b="2605"/>
          <a:stretch>
            <a:fillRect/>
          </a:stretch>
        </p:blipFill>
        <p:spPr>
          <a:xfrm>
            <a:off x="1053298" y="2210764"/>
            <a:ext cx="7099967" cy="4206240"/>
          </a:xfrm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128336" y="3870069"/>
            <a:ext cx="4500563" cy="1039813"/>
            <a:chOff x="1531" y="1720"/>
            <a:chExt cx="2835" cy="655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531" y="1735"/>
              <a:ext cx="358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 b="1" dirty="0"/>
                <a:t>+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181" y="1720"/>
              <a:ext cx="358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 b="1" dirty="0"/>
                <a:t>+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008" y="1728"/>
              <a:ext cx="358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 b="1" dirty="0"/>
                <a:t>+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1600200"/>
            <a:ext cx="8229600" cy="64008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Subtraction accomplished by adding negated number:</a:t>
            </a:r>
            <a:endParaRPr 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64717" y="3127720"/>
            <a:ext cx="1754088" cy="707886"/>
            <a:chOff x="264717" y="3127720"/>
            <a:chExt cx="1754088" cy="707886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306286" y="3325091"/>
              <a:ext cx="712519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64717" y="3127720"/>
              <a:ext cx="16196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x ^ 1 = x’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</a:rPr>
                <a:t>(flips the bits)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58374" y="4560425"/>
            <a:ext cx="2285626" cy="1451892"/>
            <a:chOff x="6858374" y="4560425"/>
            <a:chExt cx="2285626" cy="1451892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7430947" y="4560425"/>
              <a:ext cx="277792" cy="49771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858374" y="4996654"/>
              <a:ext cx="22856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This signal is only</a:t>
              </a:r>
              <a:br>
                <a:rPr lang="en-US" sz="2000" dirty="0" smtClean="0">
                  <a:solidFill>
                    <a:srgbClr val="FF0000"/>
                  </a:solidFill>
                </a:rPr>
              </a:br>
              <a:r>
                <a:rPr lang="en-US" sz="2000" dirty="0" smtClean="0">
                  <a:solidFill>
                    <a:srgbClr val="FF0000"/>
                  </a:solidFill>
                </a:rPr>
                <a:t>high when you</a:t>
              </a:r>
              <a:br>
                <a:rPr lang="en-US" sz="2000" dirty="0" smtClean="0">
                  <a:solidFill>
                    <a:srgbClr val="FF0000"/>
                  </a:solidFill>
                </a:rPr>
              </a:br>
              <a:r>
                <a:rPr lang="en-US" sz="2000" dirty="0" smtClean="0">
                  <a:solidFill>
                    <a:srgbClr val="FF0000"/>
                  </a:solidFill>
                </a:rPr>
                <a:t>perform subtraction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70816" y="2992583"/>
            <a:ext cx="1443744" cy="1092529"/>
            <a:chOff x="6970816" y="2992583"/>
            <a:chExt cx="1443744" cy="1092529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6970816" y="3289465"/>
              <a:ext cx="676893" cy="79564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623959" y="2992583"/>
              <a:ext cx="7906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Add 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05651" y="5706320"/>
            <a:ext cx="3494386" cy="715481"/>
            <a:chOff x="1805651" y="5706320"/>
            <a:chExt cx="3494386" cy="715481"/>
          </a:xfrm>
        </p:grpSpPr>
        <p:cxnSp>
          <p:nvCxnSpPr>
            <p:cNvPr id="27" name="Straight Arrow Connector 26"/>
            <p:cNvCxnSpPr/>
            <p:nvPr/>
          </p:nvCxnSpPr>
          <p:spPr>
            <a:xfrm flipH="1" flipV="1">
              <a:off x="1805651" y="5706320"/>
              <a:ext cx="520860" cy="42826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71644" y="6021691"/>
              <a:ext cx="30283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Where did this come from?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Detecting Overflow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03F6-2EA2-624B-8CD2-EBACBA094807}" type="datetime1">
              <a:rPr lang="en-US" smtClean="0"/>
              <a:pPr/>
              <a:t>7/18/2012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1"/>
            <a:ext cx="8277225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Unsigned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overflow 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2800" dirty="0" smtClean="0"/>
              <a:t>On addition, if c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arry</a:t>
            </a:r>
            <a:r>
              <a:rPr lang="en-US" sz="2800" dirty="0"/>
              <a:t>-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 from MSB is 1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subtraction, if carry-out from MSB is 0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This case is a lot harder to see than you might think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baseline="0" dirty="0" smtClean="0"/>
              <a:t>Signed overflow</a:t>
            </a:r>
            <a:endParaRPr lang="en-US" sz="3200" dirty="0" smtClean="0"/>
          </a:p>
          <a:p>
            <a:pPr marL="971550" lvl="1" indent="-514350">
              <a:spcBef>
                <a:spcPct val="20000"/>
              </a:spcBef>
              <a:buFont typeface="+mj-lt"/>
              <a:buAutoNum type="arabicParenR"/>
            </a:pPr>
            <a:r>
              <a:rPr lang="en-US" sz="2800" dirty="0" smtClean="0"/>
              <a:t>Overflow from adding “large” positive numbers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arenR"/>
            </a:pPr>
            <a:r>
              <a:rPr lang="en-US" sz="2800" dirty="0" smtClean="0"/>
              <a:t>Overflow from adding “large” negative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Signed Overflow Examples (4-bit)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03F6-2EA2-624B-8CD2-EBACBA094807}" type="datetime1">
              <a:rPr lang="en-US" smtClean="0"/>
              <a:pPr/>
              <a:t>7/18/2012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93776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Overflow from two positive numbers: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0111 + 0111, 0111 + 0001, 0100 + 0100.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Carry-out from 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MSB (but not MSB)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 smtClean="0"/>
              <a:t>pos</a:t>
            </a:r>
            <a:r>
              <a:rPr lang="en-US" sz="2400" dirty="0" smtClean="0"/>
              <a:t> + </a:t>
            </a:r>
            <a:r>
              <a:rPr lang="en-US" sz="2400" dirty="0" err="1" smtClean="0"/>
              <a:t>pos</a:t>
            </a:r>
            <a:r>
              <a:rPr lang="en-US" sz="2400" dirty="0" smtClean="0"/>
              <a:t> ≠ </a:t>
            </a:r>
            <a:r>
              <a:rPr lang="en-US" sz="2400" dirty="0" err="1" smtClean="0"/>
              <a:t>neg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Overflow from two negative numbers: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1000 + 1000, 1000 + 1111, 1011 + 1011.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Carry-out from the MSB (but not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MSB)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 smtClean="0"/>
              <a:t>neg</a:t>
            </a:r>
            <a:r>
              <a:rPr lang="en-US" sz="2400" dirty="0" smtClean="0"/>
              <a:t> + </a:t>
            </a:r>
            <a:r>
              <a:rPr lang="en-US" sz="2400" dirty="0" err="1" smtClean="0"/>
              <a:t>neg</a:t>
            </a:r>
            <a:r>
              <a:rPr lang="en-US" sz="2400" dirty="0" smtClean="0"/>
              <a:t> ≠ </a:t>
            </a:r>
            <a:r>
              <a:rPr lang="en-US" sz="2400" dirty="0" err="1" smtClean="0"/>
              <a:t>pos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Expression for signed overflow: </a:t>
            </a:r>
            <a:r>
              <a:rPr lang="en-US" sz="3200" dirty="0" err="1" smtClean="0">
                <a:solidFill>
                  <a:srgbClr val="FF0000"/>
                </a:solidFill>
              </a:rPr>
              <a:t>C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3200" dirty="0" smtClean="0">
                <a:solidFill>
                  <a:srgbClr val="FF0000"/>
                </a:solidFill>
              </a:rPr>
              <a:t> XOR C</a:t>
            </a:r>
            <a:r>
              <a:rPr lang="en-US" sz="3200" baseline="-25000" dirty="0" smtClean="0">
                <a:solidFill>
                  <a:srgbClr val="FF0000"/>
                </a:solidFill>
              </a:rPr>
              <a:t>n-1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Critical path constrains clock rate</a:t>
            </a:r>
          </a:p>
          <a:p>
            <a:pPr lvl="1">
              <a:spcBef>
                <a:spcPct val="0"/>
              </a:spcBef>
            </a:pPr>
            <a:r>
              <a:rPr lang="en-GB" dirty="0" smtClean="0"/>
              <a:t>Timing constants:  setup, hold, and </a:t>
            </a:r>
            <a:r>
              <a:rPr lang="en-GB" dirty="0" err="1" smtClean="0"/>
              <a:t>clk</a:t>
            </a:r>
            <a:r>
              <a:rPr lang="en-GB" dirty="0" smtClean="0"/>
              <a:t>-to-q times</a:t>
            </a:r>
          </a:p>
          <a:p>
            <a:pPr lvl="1">
              <a:spcBef>
                <a:spcPct val="0"/>
              </a:spcBef>
            </a:pPr>
            <a:r>
              <a:rPr lang="en-GB" dirty="0" smtClean="0"/>
              <a:t>Can adjust with extra registers (</a:t>
            </a:r>
            <a:r>
              <a:rPr lang="en-GB" i="1" dirty="0" smtClean="0"/>
              <a:t>pipelining</a:t>
            </a:r>
            <a:r>
              <a:rPr lang="en-GB" dirty="0" smtClean="0"/>
              <a:t>)</a:t>
            </a:r>
          </a:p>
          <a:p>
            <a:pPr>
              <a:spcBef>
                <a:spcPts val="768"/>
              </a:spcBef>
            </a:pPr>
            <a:r>
              <a:rPr lang="en-GB" dirty="0" smtClean="0"/>
              <a:t>Finite State Machines extremely useful</a:t>
            </a:r>
          </a:p>
          <a:p>
            <a:pPr lvl="1">
              <a:spcBef>
                <a:spcPts val="768"/>
              </a:spcBef>
            </a:pPr>
            <a:r>
              <a:rPr lang="en-GB" dirty="0" smtClean="0"/>
              <a:t>Can implement systems </a:t>
            </a:r>
            <a:r>
              <a:rPr lang="en-GB" smtClean="0"/>
              <a:t>with Register + CL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MUXes</a:t>
            </a:r>
            <a:r>
              <a:rPr lang="en-US" dirty="0" smtClean="0"/>
              <a:t> to select among input</a:t>
            </a:r>
          </a:p>
          <a:p>
            <a:pPr lvl="1"/>
            <a:r>
              <a:rPr lang="en-US" dirty="0" smtClean="0"/>
              <a:t>S input bits selects one of 2</a:t>
            </a:r>
            <a:r>
              <a:rPr lang="en-US" baseline="30000" dirty="0" smtClean="0"/>
              <a:t>S</a:t>
            </a:r>
            <a:r>
              <a:rPr lang="en-US" dirty="0" smtClean="0"/>
              <a:t> inputs</a:t>
            </a:r>
          </a:p>
          <a:p>
            <a:pPr lvl="1"/>
            <a:r>
              <a:rPr lang="en-US" dirty="0" smtClean="0"/>
              <a:t>Each input is a bus n-bits wide</a:t>
            </a:r>
          </a:p>
          <a:p>
            <a:r>
              <a:rPr lang="en-US" dirty="0" smtClean="0"/>
              <a:t>Build n-bit adder out of chained 1-bit adders</a:t>
            </a:r>
          </a:p>
          <a:p>
            <a:pPr lvl="1"/>
            <a:r>
              <a:rPr lang="en-US" dirty="0" smtClean="0"/>
              <a:t>Can also do subtraction with additional SUB signal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110B3-E7D8-7A4E-B012-10111FDED2F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State Elements Continued</a:t>
            </a:r>
          </a:p>
          <a:p>
            <a:r>
              <a:rPr lang="en-US" dirty="0" err="1" smtClean="0"/>
              <a:t>Administrivia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Logisim</a:t>
            </a:r>
            <a:r>
              <a:rPr lang="en-US" dirty="0" smtClean="0"/>
              <a:t> Introduction</a:t>
            </a:r>
          </a:p>
          <a:p>
            <a:pPr eaLnBrk="1" hangingPunct="1"/>
            <a:r>
              <a:rPr lang="en-US" dirty="0" smtClean="0"/>
              <a:t>Finite State Machines</a:t>
            </a:r>
          </a:p>
          <a:p>
            <a:pPr eaLnBrk="1" hangingPunct="1"/>
            <a:r>
              <a:rPr lang="en-US" dirty="0" smtClean="0"/>
              <a:t>Multiplexers</a:t>
            </a:r>
          </a:p>
          <a:p>
            <a:pPr eaLnBrk="1" hangingPunct="1"/>
            <a:r>
              <a:rPr lang="en-US" dirty="0" smtClean="0"/>
              <a:t>ALU Design</a:t>
            </a:r>
          </a:p>
          <a:p>
            <a:pPr lvl="1"/>
            <a:r>
              <a:rPr lang="en-US" dirty="0" smtClean="0"/>
              <a:t>Adder/</a:t>
            </a:r>
            <a:r>
              <a:rPr lang="en-US" dirty="0" err="1" smtClean="0"/>
              <a:t>Subtracter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7/19/2012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6CE77-EE0D-234F-A875-A91A105112B0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>
                <a:solidFill>
                  <a:schemeClr val="accent1"/>
                </a:solidFill>
              </a:rPr>
              <a:t>Model for Synchronous Systems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7/19/2012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B1DB3-5FF6-AE42-AEB7-86E14ECCC1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023938"/>
            <a:ext cx="6440209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2471" name="Rectangle 3"/>
          <p:cNvSpPr>
            <a:spLocks noChangeArrowheads="1"/>
          </p:cNvSpPr>
          <p:nvPr/>
        </p:nvSpPr>
        <p:spPr bwMode="auto">
          <a:xfrm>
            <a:off x="7467600" y="2438400"/>
            <a:ext cx="762000" cy="304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4"/>
          <p:cNvSpPr>
            <a:spLocks noChangeArrowheads="1"/>
          </p:cNvSpPr>
          <p:nvPr/>
        </p:nvSpPr>
        <p:spPr bwMode="auto">
          <a:xfrm>
            <a:off x="457200" y="3749040"/>
            <a:ext cx="82296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3360" tIns="25560" rIns="63360" bIns="25560">
            <a:prstTxWarp prst="textNoShape">
              <a:avLst/>
            </a:prstTxWarp>
            <a:normAutofit lnSpcReduction="10000"/>
          </a:bodyPr>
          <a:lstStyle/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Collection of</a:t>
            </a:r>
            <a:r>
              <a:rPr lang="en-GB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Combinational Logic </a:t>
            </a:r>
            <a:r>
              <a:rPr lang="en-GB" sz="28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blocks separated by registers</a:t>
            </a:r>
            <a:endParaRPr lang="en-GB" sz="28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 marL="658813" lvl="1" indent="-201613">
              <a:buFont typeface="Calibri" pitchFamily="34" charset="0"/>
              <a:buChar char="–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Feedback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is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optional depending on application</a:t>
            </a:r>
            <a:endParaRPr lang="en-GB" sz="24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US" sz="2800" i="1" dirty="0" smtClean="0">
                <a:solidFill>
                  <a:srgbClr val="FF0000"/>
                </a:solidFill>
              </a:rPr>
              <a:t>Clock (CLK):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smtClean="0"/>
              <a:t>square wave that synchronizes the system</a:t>
            </a:r>
          </a:p>
          <a:p>
            <a:pPr marL="658813" lvl="1" indent="-201613">
              <a:buFont typeface="Calibri" pitchFamily="34" charset="0"/>
              <a:buChar char="–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Clock signal connects only to clock input of registers</a:t>
            </a:r>
            <a:endParaRPr lang="en-US" sz="2400" dirty="0" smtClean="0"/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US" sz="2800" i="1" dirty="0" smtClean="0">
                <a:solidFill>
                  <a:srgbClr val="FF0000"/>
                </a:solidFill>
              </a:rPr>
              <a:t>Register:</a:t>
            </a:r>
            <a:r>
              <a:rPr lang="en-US" sz="2800" dirty="0" smtClean="0">
                <a:solidFill>
                  <a:srgbClr val="000000"/>
                </a:solidFill>
              </a:rPr>
              <a:t>  several bits of state that samples input on rising edge of CLK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/>
          <a:srcRect l="1416" t="6276" r="9512" b="8902"/>
          <a:stretch>
            <a:fillRect/>
          </a:stretch>
        </p:blipFill>
        <p:spPr bwMode="auto">
          <a:xfrm>
            <a:off x="185738" y="3776663"/>
            <a:ext cx="6400800" cy="2741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4"/>
          <a:srcRect l="3709" t="2322" r="8333" b="12802"/>
          <a:stretch>
            <a:fillRect/>
          </a:stretch>
        </p:blipFill>
        <p:spPr bwMode="auto">
          <a:xfrm>
            <a:off x="228600" y="871538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88" name="Rectangle 1"/>
          <p:cNvSpPr>
            <a:spLocks noGrp="1" noChangeArrowheads="1"/>
          </p:cNvSpPr>
          <p:nvPr>
            <p:ph type="title"/>
          </p:nvPr>
        </p:nvSpPr>
        <p:spPr>
          <a:xfrm>
            <a:off x="3098800" y="203200"/>
            <a:ext cx="5588000" cy="128587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accent1"/>
                </a:solidFill>
              </a:rPr>
              <a:t>Accumulator Revisited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>...Again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7/19/2012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7F7D1-FC7C-0A4B-8247-88F934AADE9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22800" y="1498600"/>
            <a:ext cx="4521200" cy="2987675"/>
          </a:xfrm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reset signal </a:t>
            </a:r>
            <a:r>
              <a:rPr lang="en-GB" sz="2000" dirty="0" smtClean="0"/>
              <a:t>shown</a:t>
            </a:r>
          </a:p>
          <a:p>
            <a:pPr eaLnBrk="1" hangingPunct="1"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In </a:t>
            </a:r>
            <a:r>
              <a:rPr lang="en-GB" sz="2000" dirty="0"/>
              <a:t>practice X might not arrive to the adder at the same time as S</a:t>
            </a:r>
            <a:r>
              <a:rPr lang="en-GB" sz="2000" baseline="-25000" dirty="0"/>
              <a:t>i-1</a:t>
            </a:r>
          </a:p>
          <a:p>
            <a:pPr eaLnBrk="1" hangingPunct="1"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S</a:t>
            </a:r>
            <a:r>
              <a:rPr lang="en-GB" sz="2000" baseline="-25000" dirty="0"/>
              <a:t>i</a:t>
            </a:r>
            <a:r>
              <a:rPr lang="en-GB" sz="2000" dirty="0"/>
              <a:t> temporarily is wrong, but register always captures correct </a:t>
            </a:r>
            <a:r>
              <a:rPr lang="en-GB" sz="2000" dirty="0" smtClean="0"/>
              <a:t>value</a:t>
            </a:r>
          </a:p>
          <a:p>
            <a:pPr eaLnBrk="1" hangingPunct="1"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In good circuits, instability never happens around rising edge of </a:t>
            </a:r>
            <a:r>
              <a:rPr lang="en-GB" sz="2000" dirty="0" err="1" smtClean="0"/>
              <a:t>clk</a:t>
            </a:r>
            <a:endParaRPr lang="en-GB" sz="2000" dirty="0" smtClean="0"/>
          </a:p>
          <a:p>
            <a:pPr eaLnBrk="1" hangingPunct="1"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/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5"/>
          <a:srcRect l="75175" t="10463" r="3093" b="27344"/>
          <a:stretch>
            <a:fillRect/>
          </a:stretch>
        </p:blipFill>
        <p:spPr bwMode="auto">
          <a:xfrm>
            <a:off x="6872288" y="4478338"/>
            <a:ext cx="2000250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5400000">
            <a:off x="1514475" y="5494338"/>
            <a:ext cx="2049463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81092" y="5492909"/>
            <a:ext cx="2011680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278029" y="5492909"/>
            <a:ext cx="2011680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67467" y="6079066"/>
            <a:ext cx="491067" cy="465667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48468" y="4885266"/>
            <a:ext cx="880534" cy="465667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33135" y="6079067"/>
            <a:ext cx="1109132" cy="420587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33802" y="6032500"/>
            <a:ext cx="956733" cy="465667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29000" y="4885267"/>
            <a:ext cx="939800" cy="465667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73600" y="6079068"/>
            <a:ext cx="2700866" cy="395874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9412" y="753005"/>
            <a:ext cx="866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36017" y="5016500"/>
            <a:ext cx="647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343400" y="4919135"/>
            <a:ext cx="2218266" cy="465667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Register Timing Terms (Review)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Setup Time:</a:t>
            </a:r>
            <a:r>
              <a:rPr lang="en-US" dirty="0" smtClean="0"/>
              <a:t>  how long the input must be stable </a:t>
            </a:r>
            <a:r>
              <a:rPr lang="en-US" i="1" dirty="0" smtClean="0"/>
              <a:t>before </a:t>
            </a:r>
            <a:r>
              <a:rPr lang="en-US" dirty="0" smtClean="0"/>
              <a:t>the CLK trigger for proper input read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Hold Time:  </a:t>
            </a:r>
            <a:r>
              <a:rPr lang="en-US" dirty="0" smtClean="0"/>
              <a:t>how long the input must be stable </a:t>
            </a:r>
            <a:r>
              <a:rPr lang="en-US" i="1" dirty="0" smtClean="0"/>
              <a:t>after </a:t>
            </a:r>
            <a:r>
              <a:rPr lang="en-US" dirty="0" smtClean="0"/>
              <a:t>the CLK trigger for proper input read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“CLK-to-Q” Delay:  </a:t>
            </a:r>
            <a:r>
              <a:rPr lang="en-US" dirty="0" smtClean="0"/>
              <a:t>how long it takes the output to change, measured from the CLK trigger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306F8-CDD1-E542-8AB6-801A2FCA93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Maximum Clock Frequency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20455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What is the max frequency of this circuit?</a:t>
            </a:r>
          </a:p>
          <a:p>
            <a:pPr lvl="1" eaLnBrk="1" hangingPunct="1"/>
            <a:r>
              <a:rPr lang="en-US" dirty="0" smtClean="0"/>
              <a:t>Limited by how much time needed to get correct Next State to Register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7/19/2012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2012 -- Lecture #19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B19D-A831-4B48-866A-FD72DEF19FD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7111" name="Picture 4" descr="fi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9" y="3290088"/>
            <a:ext cx="38862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8997" name="Rectangle 5"/>
          <p:cNvSpPr>
            <a:spLocks noChangeArrowheads="1"/>
          </p:cNvSpPr>
          <p:nvPr/>
        </p:nvSpPr>
        <p:spPr bwMode="auto">
          <a:xfrm>
            <a:off x="4657608" y="3774624"/>
            <a:ext cx="3749040" cy="2495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Max Delay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=</a:t>
            </a:r>
          </a:p>
          <a:p>
            <a:endParaRPr lang="en-US" sz="2800" dirty="0" smtClean="0">
              <a:solidFill>
                <a:srgbClr val="000000"/>
              </a:solidFill>
              <a:latin typeface="Calibri" charset="0"/>
            </a:endParaRPr>
          </a:p>
          <a:p>
            <a:endParaRPr lang="en-US" sz="2800" dirty="0" smtClean="0">
              <a:solidFill>
                <a:srgbClr val="000000"/>
              </a:solidFill>
              <a:latin typeface="Calibri" charset="0"/>
            </a:endParaRPr>
          </a:p>
          <a:p>
            <a:endParaRPr lang="en-US" sz="2800" dirty="0" smtClean="0">
              <a:solidFill>
                <a:srgbClr val="000000"/>
              </a:solidFill>
              <a:latin typeface="Calibri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Max Freq = 1/Max Delay</a:t>
            </a:r>
            <a:endParaRPr lang="en-US" sz="28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388998" name="Line 6"/>
          <p:cNvSpPr>
            <a:spLocks noChangeShapeType="1"/>
          </p:cNvSpPr>
          <p:nvPr/>
        </p:nvSpPr>
        <p:spPr bwMode="auto">
          <a:xfrm>
            <a:off x="1836739" y="4263225"/>
            <a:ext cx="1676400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8999" name="Line 7"/>
          <p:cNvSpPr>
            <a:spLocks noChangeShapeType="1"/>
          </p:cNvSpPr>
          <p:nvPr/>
        </p:nvSpPr>
        <p:spPr bwMode="auto">
          <a:xfrm flipH="1">
            <a:off x="2674939" y="4898863"/>
            <a:ext cx="0" cy="54864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0" name="Line 8"/>
          <p:cNvSpPr>
            <a:spLocks noChangeShapeType="1"/>
          </p:cNvSpPr>
          <p:nvPr/>
        </p:nvSpPr>
        <p:spPr bwMode="auto">
          <a:xfrm flipH="1">
            <a:off x="2674939" y="5787225"/>
            <a:ext cx="0" cy="53340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92240" y="3774842"/>
            <a:ext cx="2651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Calibri" charset="0"/>
              </a:rPr>
              <a:t>Setup Time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+ </a:t>
            </a:r>
            <a:r>
              <a:rPr lang="en-US" sz="2800" dirty="0" smtClean="0">
                <a:solidFill>
                  <a:schemeClr val="accent4"/>
                </a:solidFill>
                <a:latin typeface="Calibri" charset="0"/>
              </a:rPr>
              <a:t>CLK-to-Q Delay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+ </a:t>
            </a:r>
            <a:r>
              <a:rPr lang="en-US" sz="2800" dirty="0" smtClean="0">
                <a:solidFill>
                  <a:schemeClr val="accent6"/>
                </a:solidFill>
                <a:latin typeface="Calibri" charset="0"/>
              </a:rPr>
              <a:t>CL Delay</a:t>
            </a:r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38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8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8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998" grpId="0" animBg="1"/>
      <p:bldP spid="2388999" grpId="0" animBg="1"/>
      <p:bldP spid="238900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33395</TotalTime>
  <Words>2201</Words>
  <Application>Microsoft Office PowerPoint</Application>
  <PresentationFormat>On-screen Show (4:3)</PresentationFormat>
  <Paragraphs>656</Paragraphs>
  <Slides>48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Review of Last Lecture</vt:lpstr>
      <vt:lpstr>Great Idea #1: Levels of Representation/Interpretation</vt:lpstr>
      <vt:lpstr>Hardware Design Hierarchy</vt:lpstr>
      <vt:lpstr>Agenda</vt:lpstr>
      <vt:lpstr>Model for Synchronous Systems</vt:lpstr>
      <vt:lpstr>Accumulator Revisited ...Again</vt:lpstr>
      <vt:lpstr>Register Timing Terms (Review)</vt:lpstr>
      <vt:lpstr>Maximum Clock Frequency</vt:lpstr>
      <vt:lpstr>The Critical Path</vt:lpstr>
      <vt:lpstr>Pipelining and Clock Frequency (1/2)</vt:lpstr>
      <vt:lpstr>Pipelining and Clock Frequency (2/2)</vt:lpstr>
      <vt:lpstr>Pipelining Basics</vt:lpstr>
      <vt:lpstr>Agenda</vt:lpstr>
      <vt:lpstr>Administrivia</vt:lpstr>
      <vt:lpstr>Agenda</vt:lpstr>
      <vt:lpstr>Logisim</vt:lpstr>
      <vt:lpstr>Gates in Logisim</vt:lpstr>
      <vt:lpstr>Registers in Logisim</vt:lpstr>
      <vt:lpstr>Wires in Logisim</vt:lpstr>
      <vt:lpstr>Common Mistakes in Logisim</vt:lpstr>
      <vt:lpstr>Agenda</vt:lpstr>
      <vt:lpstr>Finite State Machines (FSMs)</vt:lpstr>
      <vt:lpstr>FSM Overview</vt:lpstr>
      <vt:lpstr>Example: 3 Ones FSM</vt:lpstr>
      <vt:lpstr>Hardware Implementation of FSM</vt:lpstr>
      <vt:lpstr>FSM: Combinational Logic</vt:lpstr>
      <vt:lpstr>Unspecified Output Values (1/2)</vt:lpstr>
      <vt:lpstr>Unspecified Output Values (2/2)</vt:lpstr>
      <vt:lpstr>3 Ones FSM in Hardware</vt:lpstr>
      <vt:lpstr>Agenda</vt:lpstr>
      <vt:lpstr>Data Multiplexor</vt:lpstr>
      <vt:lpstr>Implementing a 1-bit 2-to-1 MUX </vt:lpstr>
      <vt:lpstr>1-bit 4-to-1 MUX (1/2)</vt:lpstr>
      <vt:lpstr>1-bit 4-to-1 MUX (2/2)</vt:lpstr>
      <vt:lpstr>Subcircuits Example</vt:lpstr>
      <vt:lpstr>Get To Know Your Instructor</vt:lpstr>
      <vt:lpstr>Agenda</vt:lpstr>
      <vt:lpstr>Arithmetic and Logic Unit (ALU)</vt:lpstr>
      <vt:lpstr>Simple ALU Schematic</vt:lpstr>
      <vt:lpstr>Adder/Subtractor: 1-bit LSB Adder</vt:lpstr>
      <vt:lpstr>Adder/Subtractor: 1-bit Adder </vt:lpstr>
      <vt:lpstr>Adder/Subtractor: 1-bit Adder</vt:lpstr>
      <vt:lpstr>N x 1-bit Adders  N-bit Adder</vt:lpstr>
      <vt:lpstr>Two’s Complement Adder/Subtractor</vt:lpstr>
      <vt:lpstr>Detecting Overflow</vt:lpstr>
      <vt:lpstr>Signed Overflow Examples (4-bit)</vt:lpstr>
      <vt:lpstr>Summary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JHsia</cp:lastModifiedBy>
  <cp:revision>313</cp:revision>
  <cp:lastPrinted>2011-03-28T14:59:27Z</cp:lastPrinted>
  <dcterms:created xsi:type="dcterms:W3CDTF">2011-03-29T15:53:45Z</dcterms:created>
  <dcterms:modified xsi:type="dcterms:W3CDTF">2012-07-18T23:18:10Z</dcterms:modified>
</cp:coreProperties>
</file>