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7"/>
  </p:notesMasterIdLst>
  <p:handoutMasterIdLst>
    <p:handoutMasterId r:id="rId58"/>
  </p:handoutMasterIdLst>
  <p:sldIdLst>
    <p:sldId id="756" r:id="rId2"/>
    <p:sldId id="759" r:id="rId3"/>
    <p:sldId id="781" r:id="rId4"/>
    <p:sldId id="782" r:id="rId5"/>
    <p:sldId id="783" r:id="rId6"/>
    <p:sldId id="784" r:id="rId7"/>
    <p:sldId id="785" r:id="rId8"/>
    <p:sldId id="786" r:id="rId9"/>
    <p:sldId id="787" r:id="rId10"/>
    <p:sldId id="788" r:id="rId11"/>
    <p:sldId id="802" r:id="rId12"/>
    <p:sldId id="789" r:id="rId13"/>
    <p:sldId id="790" r:id="rId14"/>
    <p:sldId id="791" r:id="rId15"/>
    <p:sldId id="792" r:id="rId16"/>
    <p:sldId id="793" r:id="rId17"/>
    <p:sldId id="794" r:id="rId18"/>
    <p:sldId id="795" r:id="rId19"/>
    <p:sldId id="796" r:id="rId20"/>
    <p:sldId id="797" r:id="rId21"/>
    <p:sldId id="807" r:id="rId22"/>
    <p:sldId id="798" r:id="rId23"/>
    <p:sldId id="815" r:id="rId24"/>
    <p:sldId id="820" r:id="rId25"/>
    <p:sldId id="803" r:id="rId26"/>
    <p:sldId id="804" r:id="rId27"/>
    <p:sldId id="805" r:id="rId28"/>
    <p:sldId id="806" r:id="rId29"/>
    <p:sldId id="809" r:id="rId30"/>
    <p:sldId id="763" r:id="rId31"/>
    <p:sldId id="814" r:id="rId32"/>
    <p:sldId id="816" r:id="rId33"/>
    <p:sldId id="817" r:id="rId34"/>
    <p:sldId id="770" r:id="rId35"/>
    <p:sldId id="819" r:id="rId36"/>
    <p:sldId id="768" r:id="rId37"/>
    <p:sldId id="772" r:id="rId38"/>
    <p:sldId id="833" r:id="rId39"/>
    <p:sldId id="834" r:id="rId40"/>
    <p:sldId id="836" r:id="rId41"/>
    <p:sldId id="837" r:id="rId42"/>
    <p:sldId id="840" r:id="rId43"/>
    <p:sldId id="825" r:id="rId44"/>
    <p:sldId id="829" r:id="rId45"/>
    <p:sldId id="838" r:id="rId46"/>
    <p:sldId id="842" r:id="rId47"/>
    <p:sldId id="821" r:id="rId48"/>
    <p:sldId id="822" r:id="rId49"/>
    <p:sldId id="823" r:id="rId50"/>
    <p:sldId id="831" r:id="rId51"/>
    <p:sldId id="843" r:id="rId52"/>
    <p:sldId id="845" r:id="rId53"/>
    <p:sldId id="830" r:id="rId54"/>
    <p:sldId id="841" r:id="rId55"/>
    <p:sldId id="827" r:id="rId5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84825" autoAdjust="0"/>
  </p:normalViewPr>
  <p:slideViewPr>
    <p:cSldViewPr snapToGrid="0">
      <p:cViewPr varScale="1">
        <p:scale>
          <a:sx n="79" d="100"/>
          <a:sy n="79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27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7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59915"/>
            <a:ext cx="6301588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9218" tIns="48738" rIns="99218" bIns="4873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5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4288" y="620713"/>
            <a:ext cx="4772025" cy="35798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29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1553"/>
            <a:ext cx="6301588" cy="43192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6" tIns="47533" rIns="95066" bIns="4753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BDCBB-A062-4242-B11F-BB90851F960A}" type="slidenum">
              <a:rPr lang="en-US"/>
              <a:pPr/>
              <a:t>46</a:t>
            </a:fld>
            <a:endParaRPr lang="en-US"/>
          </a:p>
        </p:txBody>
      </p:sp>
      <p:sp>
        <p:nvSpPr>
          <p:cNvPr id="161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82B30A-DEF9-DF49-8A2D-508D29BBBBE9}" type="datetime3">
              <a:rPr lang="en-AU"/>
              <a:pPr/>
              <a:t>30 July,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1B34B-4114-F848-ABDD-484AF0010C05}" type="slidenum">
              <a:rPr lang="en-AU"/>
              <a:pPr/>
              <a:t>53</a:t>
            </a:fld>
            <a:endParaRPr lang="en-AU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3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5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7703" y="4559917"/>
            <a:ext cx="456373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210" tIns="47750" rIns="97210" bIns="477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eekosystem.com/engineering-professor-meme/2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2012 -- Lecture #24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862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Analogy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Indication of current location within the library system is like </a:t>
            </a:r>
            <a:r>
              <a:rPr lang="en-US" i="1" dirty="0" smtClean="0">
                <a:solidFill>
                  <a:srgbClr val="FF0000"/>
                </a:solidFill>
              </a:rPr>
              <a:t>valid bit</a:t>
            </a:r>
            <a:endParaRPr lang="en-US" dirty="0" smtClean="0"/>
          </a:p>
          <a:p>
            <a:pPr lvl="1"/>
            <a:r>
              <a:rPr lang="en-US" dirty="0" smtClean="0"/>
              <a:t>Valid if in current library (main memory) vs. invalid if in another branch (disk)</a:t>
            </a:r>
          </a:p>
          <a:p>
            <a:pPr lvl="1"/>
            <a:r>
              <a:rPr lang="en-US" dirty="0" smtClean="0"/>
              <a:t>Found on the card in the card catalogue</a:t>
            </a:r>
          </a:p>
          <a:p>
            <a:r>
              <a:rPr lang="en-US" dirty="0" smtClean="0"/>
              <a:t>Availability/terms of use like </a:t>
            </a:r>
            <a:r>
              <a:rPr lang="en-US" i="1" dirty="0" smtClean="0">
                <a:solidFill>
                  <a:srgbClr val="FF0000"/>
                </a:solidFill>
              </a:rPr>
              <a:t>access rights</a:t>
            </a:r>
          </a:p>
          <a:p>
            <a:pPr lvl="1"/>
            <a:r>
              <a:rPr lang="en-US" dirty="0" smtClean="0"/>
              <a:t>What you are allowed to do with the book </a:t>
            </a:r>
            <a:br>
              <a:rPr lang="en-US" dirty="0" smtClean="0"/>
            </a:br>
            <a:r>
              <a:rPr lang="en-US" dirty="0" smtClean="0"/>
              <a:t>(ability to check out, duration, etc.)</a:t>
            </a:r>
          </a:p>
          <a:p>
            <a:pPr lvl="1"/>
            <a:r>
              <a:rPr lang="en-US" dirty="0" smtClean="0"/>
              <a:t>Also found on the card in the card catalogue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Page Tables</a:t>
            </a:r>
          </a:p>
          <a:p>
            <a:r>
              <a:rPr lang="en-US" dirty="0" smtClean="0"/>
              <a:t>Administrivia</a:t>
            </a:r>
          </a:p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 (TLB)</a:t>
            </a:r>
          </a:p>
          <a:p>
            <a:r>
              <a:rPr lang="en-US" dirty="0" smtClean="0"/>
              <a:t>VM Performance</a:t>
            </a:r>
          </a:p>
          <a:p>
            <a:r>
              <a:rPr lang="en-US" dirty="0" smtClean="0"/>
              <a:t>VM Wrap-up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643" name="Text Box 3"/>
          <p:cNvSpPr txBox="1">
            <a:spLocks noChangeArrowheads="1"/>
          </p:cNvSpPr>
          <p:nvPr/>
        </p:nvSpPr>
        <p:spPr bwMode="auto">
          <a:xfrm>
            <a:off x="1441450" y="5745537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0</a:t>
            </a:r>
          </a:p>
        </p:txBody>
      </p:sp>
      <p:sp>
        <p:nvSpPr>
          <p:cNvPr id="3056644" name="Text Box 4"/>
          <p:cNvSpPr txBox="1">
            <a:spLocks noChangeArrowheads="1"/>
          </p:cNvSpPr>
          <p:nvPr/>
        </p:nvSpPr>
        <p:spPr bwMode="auto">
          <a:xfrm>
            <a:off x="1452563" y="1000499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latin typeface="Symbol" pitchFamily="-65" charset="2"/>
              </a:rPr>
              <a:t>¥</a:t>
            </a:r>
            <a:endParaRPr lang="en-US" sz="2800" b="1"/>
          </a:p>
        </p:txBody>
      </p:sp>
      <p:sp>
        <p:nvSpPr>
          <p:cNvPr id="3056645" name="Text Box 5"/>
          <p:cNvSpPr txBox="1">
            <a:spLocks noChangeArrowheads="1"/>
          </p:cNvSpPr>
          <p:nvPr/>
        </p:nvSpPr>
        <p:spPr bwMode="auto">
          <a:xfrm>
            <a:off x="2328863" y="5691562"/>
            <a:ext cx="67097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3056646" name="Rectangle 6"/>
          <p:cNvSpPr>
            <a:spLocks noChangeArrowheads="1"/>
          </p:cNvSpPr>
          <p:nvPr/>
        </p:nvSpPr>
        <p:spPr bwMode="auto">
          <a:xfrm>
            <a:off x="1914525" y="5029574"/>
            <a:ext cx="1600200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7" name="Text Box 7"/>
          <p:cNvSpPr txBox="1">
            <a:spLocks noChangeArrowheads="1"/>
          </p:cNvSpPr>
          <p:nvPr/>
        </p:nvSpPr>
        <p:spPr bwMode="auto">
          <a:xfrm>
            <a:off x="2022475" y="4038974"/>
            <a:ext cx="1274708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User A</a:t>
            </a:r>
          </a:p>
        </p:txBody>
      </p:sp>
      <p:sp>
        <p:nvSpPr>
          <p:cNvPr id="3056648" name="Rectangle 8"/>
          <p:cNvSpPr>
            <a:spLocks noChangeArrowheads="1"/>
          </p:cNvSpPr>
          <p:nvPr/>
        </p:nvSpPr>
        <p:spPr bwMode="auto">
          <a:xfrm>
            <a:off x="1914525" y="3756399"/>
            <a:ext cx="16002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9" name="Text Box 9"/>
          <p:cNvSpPr txBox="1">
            <a:spLocks noChangeArrowheads="1"/>
          </p:cNvSpPr>
          <p:nvPr/>
        </p:nvSpPr>
        <p:spPr bwMode="auto">
          <a:xfrm>
            <a:off x="2020888" y="2967412"/>
            <a:ext cx="1493837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User B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056650" name="Rectangle 10"/>
          <p:cNvSpPr>
            <a:spLocks noChangeArrowheads="1"/>
          </p:cNvSpPr>
          <p:nvPr/>
        </p:nvSpPr>
        <p:spPr bwMode="auto">
          <a:xfrm>
            <a:off x="1914525" y="2572124"/>
            <a:ext cx="1600200" cy="974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51" name="Text Box 11"/>
          <p:cNvSpPr txBox="1">
            <a:spLocks noChangeArrowheads="1"/>
          </p:cNvSpPr>
          <p:nvPr/>
        </p:nvSpPr>
        <p:spPr bwMode="auto">
          <a:xfrm>
            <a:off x="2020888" y="1576762"/>
            <a:ext cx="126909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User C</a:t>
            </a:r>
          </a:p>
        </p:txBody>
      </p:sp>
      <p:sp>
        <p:nvSpPr>
          <p:cNvPr id="3056652" name="Rectangle 12"/>
          <p:cNvSpPr>
            <a:spLocks noChangeArrowheads="1"/>
          </p:cNvSpPr>
          <p:nvPr/>
        </p:nvSpPr>
        <p:spPr bwMode="auto">
          <a:xfrm>
            <a:off x="1916113" y="1576762"/>
            <a:ext cx="1600200" cy="7858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8450" y="3383337"/>
            <a:ext cx="1617663" cy="946150"/>
            <a:chOff x="361" y="2184"/>
            <a:chExt cx="1019" cy="1172"/>
          </a:xfrm>
        </p:grpSpPr>
        <p:sp>
          <p:nvSpPr>
            <p:cNvPr id="3056654" name="Text Box 14"/>
            <p:cNvSpPr txBox="1">
              <a:spLocks noChangeArrowheads="1"/>
            </p:cNvSpPr>
            <p:nvPr/>
          </p:nvSpPr>
          <p:spPr bwMode="auto">
            <a:xfrm>
              <a:off x="361" y="2184"/>
              <a:ext cx="850" cy="11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latin typeface="Courier New" pitchFamily="-65" charset="0"/>
                </a:rPr>
                <a:t>$base</a:t>
              </a:r>
              <a:r>
                <a:rPr lang="en-US" sz="2800" b="1"/>
                <a:t> </a:t>
              </a:r>
            </a:p>
            <a:p>
              <a:pPr algn="ctr"/>
              <a:endParaRPr lang="en-US" sz="2800" b="1"/>
            </a:p>
          </p:txBody>
        </p:sp>
        <p:sp>
          <p:nvSpPr>
            <p:cNvPr id="3056655" name="Line 15"/>
            <p:cNvSpPr>
              <a:spLocks noChangeShapeType="1"/>
            </p:cNvSpPr>
            <p:nvPr/>
          </p:nvSpPr>
          <p:spPr bwMode="auto">
            <a:xfrm>
              <a:off x="1140" y="2376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0650" y="2156199"/>
            <a:ext cx="1795463" cy="946150"/>
            <a:chOff x="656" y="1670"/>
            <a:chExt cx="1131" cy="596"/>
          </a:xfrm>
        </p:grpSpPr>
        <p:sp>
          <p:nvSpPr>
            <p:cNvPr id="3056657" name="Text Box 17"/>
            <p:cNvSpPr txBox="1">
              <a:spLocks noChangeArrowheads="1"/>
            </p:cNvSpPr>
            <p:nvPr/>
          </p:nvSpPr>
          <p:spPr bwMode="auto">
            <a:xfrm>
              <a:off x="656" y="1670"/>
              <a:ext cx="985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 pitchFamily="-65" charset="0"/>
                </a:rPr>
                <a:t>$base+</a:t>
              </a:r>
              <a:br>
                <a:rPr lang="en-US" sz="2800" b="1" dirty="0">
                  <a:latin typeface="Courier New" pitchFamily="-65" charset="0"/>
                </a:rPr>
              </a:br>
              <a:r>
                <a:rPr lang="en-US" sz="2800" b="1" dirty="0">
                  <a:latin typeface="Courier New" pitchFamily="-65" charset="0"/>
                </a:rPr>
                <a:t>$bound</a:t>
              </a:r>
              <a:r>
                <a:rPr lang="en-US" sz="2800" b="1" dirty="0"/>
                <a:t> </a:t>
              </a:r>
            </a:p>
          </p:txBody>
        </p:sp>
        <p:sp>
          <p:nvSpPr>
            <p:cNvPr id="3056658" name="Line 18"/>
            <p:cNvSpPr>
              <a:spLocks noChangeShapeType="1"/>
            </p:cNvSpPr>
            <p:nvPr/>
          </p:nvSpPr>
          <p:spPr bwMode="auto">
            <a:xfrm>
              <a:off x="1547" y="1968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6659" name="Rectangle 19" descr="Wide upward diagonal"/>
          <p:cNvSpPr>
            <a:spLocks noChangeArrowheads="1"/>
          </p:cNvSpPr>
          <p:nvPr/>
        </p:nvSpPr>
        <p:spPr bwMode="auto">
          <a:xfrm>
            <a:off x="1914525" y="4762874"/>
            <a:ext cx="1600200" cy="2667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0" name="Rectangle 20" descr="Wide upward diagonal"/>
          <p:cNvSpPr>
            <a:spLocks noChangeArrowheads="1"/>
          </p:cNvSpPr>
          <p:nvPr/>
        </p:nvSpPr>
        <p:spPr bwMode="auto">
          <a:xfrm>
            <a:off x="1916113" y="1225924"/>
            <a:ext cx="1600200" cy="3873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1" name="Rectangle 21" descr="Wide upward diagonal"/>
          <p:cNvSpPr>
            <a:spLocks noChangeArrowheads="1"/>
          </p:cNvSpPr>
          <p:nvPr/>
        </p:nvSpPr>
        <p:spPr bwMode="auto">
          <a:xfrm>
            <a:off x="1916113" y="2362574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2" name="Rectangle 22" descr="Wide upward diagonal"/>
          <p:cNvSpPr>
            <a:spLocks noChangeArrowheads="1"/>
          </p:cNvSpPr>
          <p:nvPr/>
        </p:nvSpPr>
        <p:spPr bwMode="auto">
          <a:xfrm>
            <a:off x="1916113" y="3546849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3" name="Rectangle 23"/>
          <p:cNvSpPr>
            <a:spLocks noChangeArrowheads="1"/>
          </p:cNvSpPr>
          <p:nvPr/>
        </p:nvSpPr>
        <p:spPr bwMode="auto">
          <a:xfrm>
            <a:off x="4343401" y="4023360"/>
            <a:ext cx="4648200" cy="24318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40" tIns="45720" rIns="91440" bIns="45720">
            <a:prstTxWarp prst="textNoShape">
              <a:avLst/>
            </a:prstTxWarp>
            <a:normAutofit/>
          </a:bodyPr>
          <a:lstStyle/>
          <a:p>
            <a:pPr marL="203200" indent="-203200">
              <a:spcBef>
                <a:spcPts val="300"/>
              </a:spcBef>
              <a:buSzPct val="100000"/>
              <a:buFont typeface="Times" pitchFamily="-65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 Want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952500" lvl="1" indent="-457200">
              <a:spcBef>
                <a:spcPts val="300"/>
              </a:spcBef>
              <a:buSzPct val="100000"/>
              <a:buFont typeface="Calibri" pitchFamily="34" charset="0"/>
              <a:buChar char="–"/>
            </a:pPr>
            <a:r>
              <a:rPr lang="en-US" sz="2800" dirty="0">
                <a:latin typeface="+mj-lt"/>
                <a:ea typeface="ＭＳ Ｐゴシック" pitchFamily="-65" charset="-128"/>
              </a:rPr>
              <a:t>D</a:t>
            </a:r>
            <a:r>
              <a:rPr lang="en-US" sz="2800" dirty="0" smtClean="0">
                <a:latin typeface="+mj-lt"/>
                <a:ea typeface="ＭＳ Ｐゴシック" pitchFamily="-65" charset="-128"/>
              </a:rPr>
              <a:t>iscontinuous </a:t>
            </a:r>
            <a:r>
              <a:rPr lang="en-US" sz="2800" dirty="0">
                <a:latin typeface="+mj-lt"/>
                <a:ea typeface="ＭＳ Ｐゴシック" pitchFamily="-65" charset="-128"/>
              </a:rPr>
              <a:t>mapping</a:t>
            </a:r>
          </a:p>
          <a:p>
            <a:pPr marL="952500" lvl="1" indent="-457200">
              <a:spcBef>
                <a:spcPts val="300"/>
              </a:spcBef>
              <a:buSzPct val="100000"/>
              <a:buFont typeface="Calibri" pitchFamily="34" charset="0"/>
              <a:buChar char="–"/>
            </a:pPr>
            <a:r>
              <a:rPr lang="en-US" sz="2800" dirty="0">
                <a:latin typeface="+mj-lt"/>
                <a:ea typeface="ＭＳ Ｐゴシック" pitchFamily="-65" charset="-128"/>
              </a:rPr>
              <a:t>Process size &gt;&gt; </a:t>
            </a:r>
            <a:r>
              <a:rPr lang="en-US" sz="2800" dirty="0" err="1">
                <a:latin typeface="+mj-lt"/>
                <a:ea typeface="ＭＳ Ｐゴシック" pitchFamily="-65" charset="-128"/>
              </a:rPr>
              <a:t>mem</a:t>
            </a:r>
            <a:endParaRPr lang="en-US" sz="2800" dirty="0">
              <a:latin typeface="+mj-lt"/>
              <a:ea typeface="ＭＳ Ｐゴシック" pitchFamily="-65" charset="-128"/>
            </a:endParaRPr>
          </a:p>
          <a:p>
            <a:pPr marL="203200" indent="-203200">
              <a:spcBef>
                <a:spcPts val="300"/>
              </a:spcBef>
              <a:buSzPct val="100000"/>
              <a:buFont typeface="Times" pitchFamily="-65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 Need to u</a:t>
            </a:r>
            <a:r>
              <a:rPr lang="en-US" sz="3200" dirty="0" smtClean="0">
                <a:latin typeface="+mj-lt"/>
              </a:rPr>
              <a:t>se </a:t>
            </a:r>
            <a:r>
              <a:rPr lang="en-US" sz="3200" i="1" dirty="0" smtClean="0">
                <a:latin typeface="+mj-lt"/>
              </a:rPr>
              <a:t>indirection</a:t>
            </a:r>
            <a:endParaRPr lang="en-US" sz="2800" i="1" dirty="0">
              <a:latin typeface="+mj-lt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617912" y="1381499"/>
            <a:ext cx="5168901" cy="3508375"/>
            <a:chOff x="2208" y="768"/>
            <a:chExt cx="3256" cy="2210"/>
          </a:xfrm>
        </p:grpSpPr>
        <p:sp>
          <p:nvSpPr>
            <p:cNvPr id="3056665" name="Text Box 25"/>
            <p:cNvSpPr txBox="1">
              <a:spLocks noChangeArrowheads="1"/>
            </p:cNvSpPr>
            <p:nvPr/>
          </p:nvSpPr>
          <p:spPr bwMode="auto">
            <a:xfrm>
              <a:off x="2829" y="1290"/>
              <a:ext cx="2635" cy="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Enough space for User D,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but discontinuous 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(“fragmentation problem”) 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3056666" name="Line 26"/>
            <p:cNvSpPr>
              <a:spLocks noChangeShapeType="1"/>
            </p:cNvSpPr>
            <p:nvPr/>
          </p:nvSpPr>
          <p:spPr bwMode="auto">
            <a:xfrm flipH="1" flipV="1">
              <a:off x="2209" y="768"/>
              <a:ext cx="59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7" name="Line 27"/>
            <p:cNvSpPr>
              <a:spLocks noChangeShapeType="1"/>
            </p:cNvSpPr>
            <p:nvPr/>
          </p:nvSpPr>
          <p:spPr bwMode="auto">
            <a:xfrm flipH="1" flipV="1">
              <a:off x="2208" y="1464"/>
              <a:ext cx="592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8" name="Line 28"/>
            <p:cNvSpPr>
              <a:spLocks noChangeShapeType="1"/>
            </p:cNvSpPr>
            <p:nvPr/>
          </p:nvSpPr>
          <p:spPr bwMode="auto">
            <a:xfrm flipH="1">
              <a:off x="2208" y="1858"/>
              <a:ext cx="592" cy="3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9" name="Line 29"/>
            <p:cNvSpPr>
              <a:spLocks noChangeShapeType="1"/>
            </p:cNvSpPr>
            <p:nvPr/>
          </p:nvSpPr>
          <p:spPr bwMode="auto">
            <a:xfrm flipH="1">
              <a:off x="2208" y="2058"/>
              <a:ext cx="621" cy="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First Attempt: Base and Bound </a:t>
            </a:r>
            <a:r>
              <a:rPr lang="en-US" dirty="0" err="1" smtClean="0">
                <a:solidFill>
                  <a:schemeClr val="accent1"/>
                </a:solidFill>
              </a:rPr>
              <a:t>Reg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2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66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8735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105400" cy="5365750"/>
          </a:xfrm>
        </p:spPr>
        <p:txBody>
          <a:bodyPr/>
          <a:lstStyle/>
          <a:p>
            <a:r>
              <a:rPr lang="en-US" sz="2400" dirty="0" smtClean="0"/>
              <a:t>Divide into equal sized</a:t>
            </a:r>
            <a:br>
              <a:rPr lang="en-US" sz="2400" dirty="0" smtClean="0"/>
            </a:br>
            <a:r>
              <a:rPr lang="en-US" sz="2400" dirty="0" smtClean="0"/>
              <a:t>chunks (about 4 </a:t>
            </a:r>
            <a:r>
              <a:rPr lang="en-US" sz="2400" dirty="0" err="1" smtClean="0"/>
              <a:t>KiB</a:t>
            </a:r>
            <a:r>
              <a:rPr lang="en-US" sz="2400" dirty="0" smtClean="0"/>
              <a:t> - 8 </a:t>
            </a:r>
            <a:r>
              <a:rPr lang="en-US" sz="2400" dirty="0" err="1" smtClean="0"/>
              <a:t>KiB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chunk of Virtual Memory can be assigned to any chunk of Physical Memory (“</a:t>
            </a:r>
            <a:r>
              <a:rPr lang="en-US" sz="2400" i="1" dirty="0" smtClean="0">
                <a:solidFill>
                  <a:srgbClr val="FF0000"/>
                </a:solidFill>
              </a:rPr>
              <a:t>page</a:t>
            </a:r>
            <a:r>
              <a:rPr lang="en-US" sz="2400" dirty="0" smtClean="0"/>
              <a:t>”)</a:t>
            </a:r>
          </a:p>
          <a:p>
            <a:endParaRPr lang="en-US" sz="2400" dirty="0"/>
          </a:p>
        </p:txBody>
      </p:sp>
      <p:sp>
        <p:nvSpPr>
          <p:cNvPr id="3058691" name="Text Box 3"/>
          <p:cNvSpPr txBox="1">
            <a:spLocks noChangeArrowheads="1"/>
          </p:cNvSpPr>
          <p:nvPr/>
        </p:nvSpPr>
        <p:spPr bwMode="auto">
          <a:xfrm>
            <a:off x="1066800" y="6116638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58692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25905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Physical Memory</a:t>
            </a:r>
          </a:p>
        </p:txBody>
      </p:sp>
      <p:sp>
        <p:nvSpPr>
          <p:cNvPr id="3058693" name="Rectangle 5"/>
          <p:cNvSpPr>
            <a:spLocks noChangeArrowheads="1"/>
          </p:cNvSpPr>
          <p:nvPr/>
        </p:nvSpPr>
        <p:spPr bwMode="auto">
          <a:xfrm>
            <a:off x="1905000" y="3402013"/>
            <a:ext cx="1600200" cy="3167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694" name="Text Box 6"/>
          <p:cNvSpPr txBox="1">
            <a:spLocks noChangeArrowheads="1"/>
          </p:cNvSpPr>
          <p:nvPr/>
        </p:nvSpPr>
        <p:spPr bwMode="auto">
          <a:xfrm>
            <a:off x="5918200" y="914400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  <a:endParaRPr lang="en-US" sz="4000" b="1"/>
          </a:p>
        </p:txBody>
      </p:sp>
      <p:sp>
        <p:nvSpPr>
          <p:cNvPr id="3058695" name="Text Box 7"/>
          <p:cNvSpPr txBox="1">
            <a:spLocks noChangeArrowheads="1"/>
          </p:cNvSpPr>
          <p:nvPr/>
        </p:nvSpPr>
        <p:spPr bwMode="auto">
          <a:xfrm>
            <a:off x="6059488" y="709613"/>
            <a:ext cx="27527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527800" y="5502275"/>
            <a:ext cx="1600200" cy="1066800"/>
            <a:chOff x="1056" y="2976"/>
            <a:chExt cx="1008" cy="672"/>
          </a:xfrm>
        </p:grpSpPr>
        <p:sp>
          <p:nvSpPr>
            <p:cNvPr id="3058697" name="Text Box 9"/>
            <p:cNvSpPr txBox="1">
              <a:spLocks noChangeArrowheads="1"/>
            </p:cNvSpPr>
            <p:nvPr/>
          </p:nvSpPr>
          <p:spPr bwMode="auto">
            <a:xfrm>
              <a:off x="1190" y="3143"/>
              <a:ext cx="75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Code</a:t>
              </a:r>
            </a:p>
          </p:txBody>
        </p:sp>
        <p:sp>
          <p:nvSpPr>
            <p:cNvPr id="3058698" name="Rectangle 10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27800" y="4435475"/>
            <a:ext cx="1600200" cy="1066800"/>
            <a:chOff x="1056" y="2976"/>
            <a:chExt cx="1008" cy="672"/>
          </a:xfrm>
        </p:grpSpPr>
        <p:sp>
          <p:nvSpPr>
            <p:cNvPr id="3058700" name="Text Box 12"/>
            <p:cNvSpPr txBox="1">
              <a:spLocks noChangeArrowheads="1"/>
            </p:cNvSpPr>
            <p:nvPr/>
          </p:nvSpPr>
          <p:spPr bwMode="auto">
            <a:xfrm>
              <a:off x="1190" y="3143"/>
              <a:ext cx="813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Static</a:t>
              </a:r>
            </a:p>
          </p:txBody>
        </p:sp>
        <p:sp>
          <p:nvSpPr>
            <p:cNvPr id="3058701" name="Rectangle 13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27800" y="2987675"/>
            <a:ext cx="1600200" cy="1447800"/>
            <a:chOff x="1056" y="1728"/>
            <a:chExt cx="1008" cy="91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056" y="1968"/>
              <a:ext cx="1008" cy="672"/>
              <a:chOff x="1056" y="2976"/>
              <a:chExt cx="1008" cy="672"/>
            </a:xfrm>
          </p:grpSpPr>
          <p:sp>
            <p:nvSpPr>
              <p:cNvPr id="3058704" name="Text Box 16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2" cy="3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</a:rPr>
                  <a:t>Heap</a:t>
                </a:r>
              </a:p>
            </p:txBody>
          </p:sp>
          <p:sp>
            <p:nvSpPr>
              <p:cNvPr id="3058705" name="Rectangle 1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58706" name="Line 18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8707" name="Text Box 19"/>
          <p:cNvSpPr txBox="1">
            <a:spLocks noChangeArrowheads="1"/>
          </p:cNvSpPr>
          <p:nvPr/>
        </p:nvSpPr>
        <p:spPr bwMode="auto">
          <a:xfrm>
            <a:off x="6740525" y="13668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58708" name="Rectangle 20"/>
          <p:cNvSpPr>
            <a:spLocks noChangeArrowheads="1"/>
          </p:cNvSpPr>
          <p:nvPr/>
        </p:nvSpPr>
        <p:spPr bwMode="auto">
          <a:xfrm>
            <a:off x="6527800" y="1139825"/>
            <a:ext cx="16002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09" name="Line 21"/>
          <p:cNvSpPr>
            <a:spLocks noChangeShapeType="1"/>
          </p:cNvSpPr>
          <p:nvPr/>
        </p:nvSpPr>
        <p:spPr bwMode="auto">
          <a:xfrm flipV="1">
            <a:off x="7289800" y="22066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10" name="Text Box 22"/>
          <p:cNvSpPr txBox="1">
            <a:spLocks noChangeArrowheads="1"/>
          </p:cNvSpPr>
          <p:nvPr/>
        </p:nvSpPr>
        <p:spPr bwMode="auto">
          <a:xfrm>
            <a:off x="328613" y="3111500"/>
            <a:ext cx="1381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905000" y="1139825"/>
            <a:ext cx="6223000" cy="5429250"/>
            <a:chOff x="1200" y="666"/>
            <a:chExt cx="3920" cy="342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200" y="2091"/>
              <a:ext cx="1008" cy="1995"/>
              <a:chOff x="1200" y="2091"/>
              <a:chExt cx="1008" cy="1995"/>
            </a:xfrm>
          </p:grpSpPr>
          <p:sp>
            <p:nvSpPr>
              <p:cNvPr id="3058713" name="Rectangle 25"/>
              <p:cNvSpPr>
                <a:spLocks noChangeArrowheads="1"/>
              </p:cNvSpPr>
              <p:nvPr/>
            </p:nvSpPr>
            <p:spPr bwMode="auto">
              <a:xfrm>
                <a:off x="1200" y="323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14" name="Rectangle 26"/>
              <p:cNvSpPr>
                <a:spLocks noChangeArrowheads="1"/>
              </p:cNvSpPr>
              <p:nvPr/>
            </p:nvSpPr>
            <p:spPr bwMode="auto">
              <a:xfrm>
                <a:off x="1200" y="266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200" y="2091"/>
                <a:ext cx="1008" cy="1995"/>
                <a:chOff x="1200" y="2091"/>
                <a:chExt cx="1008" cy="1995"/>
              </a:xfrm>
            </p:grpSpPr>
            <p:sp>
              <p:nvSpPr>
                <p:cNvPr id="305871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51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0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12" y="666"/>
              <a:ext cx="1008" cy="3420"/>
              <a:chOff x="4112" y="666"/>
              <a:chExt cx="1008" cy="3420"/>
            </a:xfrm>
          </p:grpSpPr>
          <p:sp>
            <p:nvSpPr>
              <p:cNvPr id="3058722" name="Rectangle 3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3" name="Rectangle 3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4" name="Rectangle 3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5872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8" name="Rectangle 4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9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1" name="Rectangle 4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2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3" name="Rectangle 4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3" name="Title 7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Mapping VM to PM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8736" name="Text Box 48"/>
          <p:cNvSpPr txBox="1">
            <a:spLocks noChangeArrowheads="1"/>
          </p:cNvSpPr>
          <p:nvPr/>
        </p:nvSpPr>
        <p:spPr bwMode="auto">
          <a:xfrm>
            <a:off x="5918200" y="6278563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1905000" y="1149350"/>
            <a:ext cx="6248400" cy="5410200"/>
            <a:chOff x="1200" y="672"/>
            <a:chExt cx="3936" cy="3408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208" y="809"/>
              <a:ext cx="1892" cy="3135"/>
              <a:chOff x="2208" y="809"/>
              <a:chExt cx="1892" cy="3135"/>
            </a:xfrm>
          </p:grpSpPr>
          <p:cxnSp>
            <p:nvCxnSpPr>
              <p:cNvPr id="3058740" name="AutoShape 52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809"/>
                <a:ext cx="1880" cy="1710"/>
              </a:xfrm>
              <a:prstGeom prst="curvedConnector3">
                <a:avLst>
                  <a:gd name="adj1" fmla="val 30421"/>
                </a:avLst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1" name="AutoShape 53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1094"/>
                <a:ext cx="1880" cy="1140"/>
              </a:xfrm>
              <a:prstGeom prst="curvedConnector3">
                <a:avLst>
                  <a:gd name="adj1" fmla="val 25741"/>
                </a:avLst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2" name="AutoShape 54"/>
              <p:cNvCxnSpPr>
                <a:cxnSpLocks noChangeShapeType="1"/>
              </p:cNvCxnSpPr>
              <p:nvPr/>
            </p:nvCxnSpPr>
            <p:spPr bwMode="auto">
              <a:xfrm rot="10800000">
                <a:off x="2220" y="2742"/>
                <a:ext cx="1880" cy="1202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3" name="AutoShape 55"/>
              <p:cNvCxnSpPr>
                <a:cxnSpLocks noChangeShapeType="1"/>
              </p:cNvCxnSpPr>
              <p:nvPr/>
            </p:nvCxnSpPr>
            <p:spPr bwMode="auto">
              <a:xfrm rot="10800000">
                <a:off x="2208" y="3414"/>
                <a:ext cx="1892" cy="245"/>
              </a:xfrm>
              <a:prstGeom prst="curvedConnector3">
                <a:avLst>
                  <a:gd name="adj1" fmla="val 4968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4" name="AutoShape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804"/>
                <a:ext cx="1880" cy="855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5" name="AutoShape 57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234"/>
                <a:ext cx="1880" cy="838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8DA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6" name="AutoShape 58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3374"/>
                <a:ext cx="1880" cy="570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058747" name="Rectangle 5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8" name="Rectangle 60"/>
            <p:cNvSpPr>
              <a:spLocks noChangeArrowheads="1"/>
            </p:cNvSpPr>
            <p:nvPr/>
          </p:nvSpPr>
          <p:spPr bwMode="auto">
            <a:xfrm>
              <a:off x="1200" y="2640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9" name="Rectangle 61"/>
            <p:cNvSpPr>
              <a:spLocks noChangeArrowheads="1"/>
            </p:cNvSpPr>
            <p:nvPr/>
          </p:nvSpPr>
          <p:spPr bwMode="auto">
            <a:xfrm>
              <a:off x="4128" y="3504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0" name="Rectangle 62"/>
            <p:cNvSpPr>
              <a:spLocks noChangeArrowheads="1"/>
            </p:cNvSpPr>
            <p:nvPr/>
          </p:nvSpPr>
          <p:spPr bwMode="auto">
            <a:xfrm>
              <a:off x="1200" y="3216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1" name="Rectangle 63"/>
            <p:cNvSpPr>
              <a:spLocks noChangeArrowheads="1"/>
            </p:cNvSpPr>
            <p:nvPr/>
          </p:nvSpPr>
          <p:spPr bwMode="auto">
            <a:xfrm>
              <a:off x="4128" y="3216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2" name="Rectangle 64"/>
            <p:cNvSpPr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3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4" name="Rectangle 66"/>
            <p:cNvSpPr>
              <a:spLocks noChangeArrowheads="1"/>
            </p:cNvSpPr>
            <p:nvPr/>
          </p:nvSpPr>
          <p:spPr bwMode="auto">
            <a:xfrm>
              <a:off x="1200" y="3504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5" name="Rectangle 67"/>
            <p:cNvSpPr>
              <a:spLocks noChangeArrowheads="1"/>
            </p:cNvSpPr>
            <p:nvPr/>
          </p:nvSpPr>
          <p:spPr bwMode="auto">
            <a:xfrm>
              <a:off x="4128" y="2064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6" name="Rectangle 68"/>
            <p:cNvSpPr>
              <a:spLocks noChangeArrowheads="1"/>
            </p:cNvSpPr>
            <p:nvPr/>
          </p:nvSpPr>
          <p:spPr bwMode="auto">
            <a:xfrm>
              <a:off x="1200" y="2928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7" name="Rectangle 69"/>
            <p:cNvSpPr>
              <a:spLocks noChangeArrowheads="1"/>
            </p:cNvSpPr>
            <p:nvPr/>
          </p:nvSpPr>
          <p:spPr bwMode="auto">
            <a:xfrm>
              <a:off x="4128" y="960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8" name="Rectangle 70"/>
            <p:cNvSpPr>
              <a:spLocks noChangeArrowheads="1"/>
            </p:cNvSpPr>
            <p:nvPr/>
          </p:nvSpPr>
          <p:spPr bwMode="auto">
            <a:xfrm>
              <a:off x="1200" y="2064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9" name="Rectangle 71"/>
            <p:cNvSpPr>
              <a:spLocks noChangeArrowheads="1"/>
            </p:cNvSpPr>
            <p:nvPr/>
          </p:nvSpPr>
          <p:spPr bwMode="auto">
            <a:xfrm>
              <a:off x="4128" y="67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8760" name="Rectangle 72"/>
            <p:cNvSpPr>
              <a:spLocks noChangeArrowheads="1"/>
            </p:cNvSpPr>
            <p:nvPr/>
          </p:nvSpPr>
          <p:spPr bwMode="auto">
            <a:xfrm>
              <a:off x="1200" y="235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0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Paging Organization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22320" y="3565003"/>
            <a:ext cx="2071484" cy="1622086"/>
            <a:chOff x="3576637" y="3080291"/>
            <a:chExt cx="2071484" cy="1622086"/>
          </a:xfrm>
        </p:grpSpPr>
        <p:sp>
          <p:nvSpPr>
            <p:cNvPr id="3060739" name="Rectangle 3"/>
            <p:cNvSpPr>
              <a:spLocks noChangeArrowheads="1"/>
            </p:cNvSpPr>
            <p:nvPr/>
          </p:nvSpPr>
          <p:spPr bwMode="auto">
            <a:xfrm>
              <a:off x="4243387" y="3272583"/>
              <a:ext cx="1060450" cy="13398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Addr</a:t>
              </a:r>
            </a:p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Trans</a:t>
              </a:r>
            </a:p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MAP</a:t>
              </a:r>
            </a:p>
          </p:txBody>
        </p:sp>
        <p:sp>
          <p:nvSpPr>
            <p:cNvPr id="3060740" name="Line 4"/>
            <p:cNvSpPr>
              <a:spLocks noChangeShapeType="1"/>
            </p:cNvSpPr>
            <p:nvPr/>
          </p:nvSpPr>
          <p:spPr bwMode="auto">
            <a:xfrm>
              <a:off x="3608387" y="3106689"/>
              <a:ext cx="609600" cy="2087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1" name="Line 5"/>
            <p:cNvSpPr>
              <a:spLocks noChangeShapeType="1"/>
            </p:cNvSpPr>
            <p:nvPr/>
          </p:nvSpPr>
          <p:spPr bwMode="auto">
            <a:xfrm flipV="1">
              <a:off x="3576637" y="4281439"/>
              <a:ext cx="641350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2" name="Line 6"/>
            <p:cNvSpPr>
              <a:spLocks noChangeShapeType="1"/>
            </p:cNvSpPr>
            <p:nvPr/>
          </p:nvSpPr>
          <p:spPr bwMode="auto">
            <a:xfrm flipV="1">
              <a:off x="5329237" y="3080291"/>
              <a:ext cx="318884" cy="338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3" name="Line 7"/>
            <p:cNvSpPr>
              <a:spLocks noChangeShapeType="1"/>
            </p:cNvSpPr>
            <p:nvPr/>
          </p:nvSpPr>
          <p:spPr bwMode="auto">
            <a:xfrm>
              <a:off x="5329237" y="4487521"/>
              <a:ext cx="304167" cy="2148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75912" y="2560320"/>
            <a:ext cx="3406775" cy="3832225"/>
            <a:chOff x="3127" y="494"/>
            <a:chExt cx="2146" cy="2414"/>
          </a:xfrm>
        </p:grpSpPr>
        <p:sp>
          <p:nvSpPr>
            <p:cNvPr id="3060747" name="Rectangle 11"/>
            <p:cNvSpPr>
              <a:spLocks noChangeArrowheads="1"/>
            </p:cNvSpPr>
            <p:nvPr/>
          </p:nvSpPr>
          <p:spPr bwMode="auto">
            <a:xfrm>
              <a:off x="3996" y="920"/>
              <a:ext cx="794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0</a:t>
              </a:r>
            </a:p>
          </p:txBody>
        </p:sp>
        <p:sp>
          <p:nvSpPr>
            <p:cNvPr id="3060748" name="Rectangle 12"/>
            <p:cNvSpPr>
              <a:spLocks noChangeArrowheads="1"/>
            </p:cNvSpPr>
            <p:nvPr/>
          </p:nvSpPr>
          <p:spPr bwMode="auto">
            <a:xfrm>
              <a:off x="4857" y="920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49" name="Rectangle 13"/>
            <p:cNvSpPr>
              <a:spLocks noChangeArrowheads="1"/>
            </p:cNvSpPr>
            <p:nvPr/>
          </p:nvSpPr>
          <p:spPr bwMode="auto">
            <a:xfrm>
              <a:off x="4857" y="1203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0" name="Rectangle 14"/>
            <p:cNvSpPr>
              <a:spLocks noChangeArrowheads="1"/>
            </p:cNvSpPr>
            <p:nvPr/>
          </p:nvSpPr>
          <p:spPr bwMode="auto">
            <a:xfrm>
              <a:off x="4857" y="2067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1" name="Rectangle 15"/>
            <p:cNvSpPr>
              <a:spLocks noChangeArrowheads="1"/>
            </p:cNvSpPr>
            <p:nvPr/>
          </p:nvSpPr>
          <p:spPr bwMode="auto">
            <a:xfrm>
              <a:off x="3127" y="964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00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2" name="Rectangle 16"/>
            <p:cNvSpPr>
              <a:spLocks noChangeArrowheads="1"/>
            </p:cNvSpPr>
            <p:nvPr/>
          </p:nvSpPr>
          <p:spPr bwMode="auto">
            <a:xfrm>
              <a:off x="3127" y="1232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01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3" name="Rectangle 17"/>
            <p:cNvSpPr>
              <a:spLocks noChangeArrowheads="1"/>
            </p:cNvSpPr>
            <p:nvPr/>
          </p:nvSpPr>
          <p:spPr bwMode="auto">
            <a:xfrm>
              <a:off x="3129" y="2067"/>
              <a:ext cx="858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1F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4" name="Rectangle 18"/>
            <p:cNvSpPr>
              <a:spLocks noChangeArrowheads="1"/>
            </p:cNvSpPr>
            <p:nvPr/>
          </p:nvSpPr>
          <p:spPr bwMode="auto">
            <a:xfrm>
              <a:off x="3953" y="2412"/>
              <a:ext cx="887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6"/>
                  </a:solidFill>
                  <a:latin typeface="+mj-lt"/>
                </a:rPr>
                <a:t>Virtual </a:t>
              </a:r>
              <a:br>
                <a:rPr lang="en-US" sz="2800" b="1" dirty="0">
                  <a:solidFill>
                    <a:schemeClr val="accent6"/>
                  </a:solidFill>
                  <a:latin typeface="+mj-lt"/>
                </a:rPr>
              </a:br>
              <a:r>
                <a:rPr lang="en-US" sz="2800" b="1" dirty="0">
                  <a:solidFill>
                    <a:schemeClr val="accent6"/>
                  </a:solidFill>
                  <a:latin typeface="+mj-lt"/>
                </a:rPr>
                <a:t>Memory</a:t>
              </a:r>
            </a:p>
          </p:txBody>
        </p:sp>
        <p:sp>
          <p:nvSpPr>
            <p:cNvPr id="3060755" name="Rectangle 19"/>
            <p:cNvSpPr>
              <a:spLocks noChangeArrowheads="1"/>
            </p:cNvSpPr>
            <p:nvPr/>
          </p:nvSpPr>
          <p:spPr bwMode="auto">
            <a:xfrm>
              <a:off x="3129" y="494"/>
              <a:ext cx="850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3060756" name="Rectangle 20"/>
            <p:cNvSpPr>
              <a:spLocks noChangeArrowheads="1"/>
            </p:cNvSpPr>
            <p:nvPr/>
          </p:nvSpPr>
          <p:spPr bwMode="auto">
            <a:xfrm>
              <a:off x="3996" y="1203"/>
              <a:ext cx="795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1</a:t>
              </a:r>
            </a:p>
          </p:txBody>
        </p:sp>
        <p:sp>
          <p:nvSpPr>
            <p:cNvPr id="3060757" name="Rectangle 21"/>
            <p:cNvSpPr>
              <a:spLocks noChangeArrowheads="1"/>
            </p:cNvSpPr>
            <p:nvPr/>
          </p:nvSpPr>
          <p:spPr bwMode="auto">
            <a:xfrm>
              <a:off x="3996" y="2067"/>
              <a:ext cx="806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31</a:t>
              </a:r>
            </a:p>
          </p:txBody>
        </p:sp>
        <p:sp>
          <p:nvSpPr>
            <p:cNvPr id="3060758" name="Rectangle 22"/>
            <p:cNvSpPr>
              <a:spLocks noChangeArrowheads="1"/>
            </p:cNvSpPr>
            <p:nvPr/>
          </p:nvSpPr>
          <p:spPr bwMode="auto">
            <a:xfrm>
              <a:off x="4857" y="1485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9" name="Rectangle 23"/>
            <p:cNvSpPr>
              <a:spLocks noChangeArrowheads="1"/>
            </p:cNvSpPr>
            <p:nvPr/>
          </p:nvSpPr>
          <p:spPr bwMode="auto">
            <a:xfrm>
              <a:off x="3127" y="1508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02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0" name="Rectangle 24"/>
            <p:cNvSpPr>
              <a:spLocks noChangeArrowheads="1"/>
            </p:cNvSpPr>
            <p:nvPr/>
          </p:nvSpPr>
          <p:spPr bwMode="auto">
            <a:xfrm>
              <a:off x="3996" y="1484"/>
              <a:ext cx="795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2</a:t>
              </a:r>
            </a:p>
          </p:txBody>
        </p:sp>
        <p:sp>
          <p:nvSpPr>
            <p:cNvPr id="3060761" name="Text Box 25"/>
            <p:cNvSpPr txBox="1">
              <a:spLocks noChangeArrowheads="1"/>
            </p:cNvSpPr>
            <p:nvPr/>
          </p:nvSpPr>
          <p:spPr bwMode="auto">
            <a:xfrm>
              <a:off x="4281" y="1663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3060762" name="Text Box 26"/>
            <p:cNvSpPr txBox="1">
              <a:spLocks noChangeArrowheads="1"/>
            </p:cNvSpPr>
            <p:nvPr/>
          </p:nvSpPr>
          <p:spPr bwMode="auto">
            <a:xfrm>
              <a:off x="3427" y="1663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3" name="Text Box 27"/>
            <p:cNvSpPr txBox="1">
              <a:spLocks noChangeArrowheads="1"/>
            </p:cNvSpPr>
            <p:nvPr/>
          </p:nvSpPr>
          <p:spPr bwMode="auto">
            <a:xfrm>
              <a:off x="4857" y="1663"/>
              <a:ext cx="415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65760" y="2560320"/>
            <a:ext cx="3022600" cy="3832226"/>
            <a:chOff x="-29" y="494"/>
            <a:chExt cx="1904" cy="2414"/>
          </a:xfrm>
        </p:grpSpPr>
        <p:sp>
          <p:nvSpPr>
            <p:cNvPr id="3060765" name="Rectangle 29"/>
            <p:cNvSpPr>
              <a:spLocks noChangeArrowheads="1"/>
            </p:cNvSpPr>
            <p:nvPr/>
          </p:nvSpPr>
          <p:spPr bwMode="auto">
            <a:xfrm>
              <a:off x="744" y="1012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0</a:t>
              </a:r>
            </a:p>
          </p:txBody>
        </p:sp>
        <p:sp>
          <p:nvSpPr>
            <p:cNvPr id="3060766" name="Rectangle 30"/>
            <p:cNvSpPr>
              <a:spLocks noChangeArrowheads="1"/>
            </p:cNvSpPr>
            <p:nvPr/>
          </p:nvSpPr>
          <p:spPr bwMode="auto">
            <a:xfrm>
              <a:off x="19" y="101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0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7" name="Rectangle 31"/>
            <p:cNvSpPr>
              <a:spLocks noChangeArrowheads="1"/>
            </p:cNvSpPr>
            <p:nvPr/>
          </p:nvSpPr>
          <p:spPr bwMode="auto">
            <a:xfrm>
              <a:off x="19" y="131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8" name="Rectangle 32"/>
            <p:cNvSpPr>
              <a:spLocks noChangeArrowheads="1"/>
            </p:cNvSpPr>
            <p:nvPr/>
          </p:nvSpPr>
          <p:spPr bwMode="auto">
            <a:xfrm>
              <a:off x="19" y="184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7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9" name="Rectangle 33"/>
            <p:cNvSpPr>
              <a:spLocks noChangeArrowheads="1"/>
            </p:cNvSpPr>
            <p:nvPr/>
          </p:nvSpPr>
          <p:spPr bwMode="auto">
            <a:xfrm>
              <a:off x="-29" y="494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3060770" name="Rectangle 34"/>
            <p:cNvSpPr>
              <a:spLocks noChangeArrowheads="1"/>
            </p:cNvSpPr>
            <p:nvPr/>
          </p:nvSpPr>
          <p:spPr bwMode="auto">
            <a:xfrm>
              <a:off x="653" y="2412"/>
              <a:ext cx="887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4"/>
                  </a:solidFill>
                  <a:latin typeface="+mj-lt"/>
                </a:rPr>
                <a:t>Memory</a:t>
              </a:r>
            </a:p>
          </p:txBody>
        </p:sp>
        <p:sp>
          <p:nvSpPr>
            <p:cNvPr id="3060771" name="Rectangle 35"/>
            <p:cNvSpPr>
              <a:spLocks noChangeArrowheads="1"/>
            </p:cNvSpPr>
            <p:nvPr/>
          </p:nvSpPr>
          <p:spPr bwMode="auto">
            <a:xfrm>
              <a:off x="1459" y="1012"/>
              <a:ext cx="416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2" name="Rectangle 36"/>
            <p:cNvSpPr>
              <a:spLocks noChangeArrowheads="1"/>
            </p:cNvSpPr>
            <p:nvPr/>
          </p:nvSpPr>
          <p:spPr bwMode="auto">
            <a:xfrm>
              <a:off x="1459" y="1312"/>
              <a:ext cx="416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4 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3" name="Rectangle 37"/>
            <p:cNvSpPr>
              <a:spLocks noChangeArrowheads="1"/>
            </p:cNvSpPr>
            <p:nvPr/>
          </p:nvSpPr>
          <p:spPr bwMode="auto">
            <a:xfrm>
              <a:off x="1459" y="1842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4" name="Rectangle 38"/>
            <p:cNvSpPr>
              <a:spLocks noChangeArrowheads="1"/>
            </p:cNvSpPr>
            <p:nvPr/>
          </p:nvSpPr>
          <p:spPr bwMode="auto">
            <a:xfrm>
              <a:off x="744" y="1312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1</a:t>
              </a:r>
            </a:p>
          </p:txBody>
        </p:sp>
        <p:sp>
          <p:nvSpPr>
            <p:cNvPr id="3060775" name="Rectangle 39"/>
            <p:cNvSpPr>
              <a:spLocks noChangeArrowheads="1"/>
            </p:cNvSpPr>
            <p:nvPr/>
          </p:nvSpPr>
          <p:spPr bwMode="auto">
            <a:xfrm>
              <a:off x="744" y="1840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7</a:t>
              </a:r>
            </a:p>
          </p:txBody>
        </p:sp>
        <p:sp>
          <p:nvSpPr>
            <p:cNvPr id="3060776" name="Text Box 40"/>
            <p:cNvSpPr txBox="1">
              <a:spLocks noChangeArrowheads="1"/>
            </p:cNvSpPr>
            <p:nvPr/>
          </p:nvSpPr>
          <p:spPr bwMode="auto">
            <a:xfrm>
              <a:off x="941" y="1474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3060777" name="Text Box 41"/>
            <p:cNvSpPr txBox="1">
              <a:spLocks noChangeArrowheads="1"/>
            </p:cNvSpPr>
            <p:nvPr/>
          </p:nvSpPr>
          <p:spPr bwMode="auto">
            <a:xfrm>
              <a:off x="249" y="1474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8" name="Text Box 42"/>
            <p:cNvSpPr txBox="1">
              <a:spLocks noChangeArrowheads="1"/>
            </p:cNvSpPr>
            <p:nvPr/>
          </p:nvSpPr>
          <p:spPr bwMode="auto">
            <a:xfrm>
              <a:off x="1459" y="1474"/>
              <a:ext cx="415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7200" y="1371599"/>
            <a:ext cx="8229600" cy="1097280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Here assume page size is 4 </a:t>
            </a:r>
            <a:r>
              <a:rPr lang="en-US" sz="3200" dirty="0" err="1" smtClean="0">
                <a:latin typeface="+mj-lt"/>
              </a:rPr>
              <a:t>KiB</a:t>
            </a:r>
            <a:endParaRPr lang="en-US" sz="3200" dirty="0" smtClean="0">
              <a:latin typeface="+mj-lt"/>
            </a:endParaRPr>
          </a:p>
          <a:p>
            <a:pPr marL="914400" lvl="1" indent="-457200">
              <a:buFont typeface="Calibri" pitchFamily="34" charset="0"/>
              <a:buChar char="–"/>
            </a:pPr>
            <a:r>
              <a:rPr lang="en-US" sz="2800" dirty="0" smtClean="0">
                <a:latin typeface="+mj-lt"/>
              </a:rPr>
              <a:t>Page is both unit of mapping and unit of transfer between disk and physical memory</a:t>
            </a:r>
            <a:endParaRPr lang="en-US" sz="2800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7/30/2012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#24</a:t>
            </a:r>
            <a:endParaRPr lang="en-US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8777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Virtual Memory Mapping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large is main memory?  Disk?</a:t>
            </a:r>
          </a:p>
          <a:p>
            <a:pPr lvl="1"/>
            <a:r>
              <a:rPr lang="en-US" dirty="0" smtClean="0"/>
              <a:t>Don’t know!  Designed to be interchangeable components</a:t>
            </a:r>
          </a:p>
          <a:p>
            <a:pPr lvl="1"/>
            <a:r>
              <a:rPr lang="en-US" dirty="0" smtClean="0"/>
              <a:t>Need a system that works regardless of sizes</a:t>
            </a:r>
          </a:p>
          <a:p>
            <a:r>
              <a:rPr lang="en-US" dirty="0" smtClean="0"/>
              <a:t>Use lookup table (</a:t>
            </a:r>
            <a:r>
              <a:rPr lang="en-US" i="1" dirty="0" smtClean="0">
                <a:solidFill>
                  <a:srgbClr val="FF0000"/>
                </a:solidFill>
              </a:rPr>
              <a:t>page table</a:t>
            </a:r>
            <a:r>
              <a:rPr lang="en-US" dirty="0" smtClean="0"/>
              <a:t>) to deal with arbitrary mapping</a:t>
            </a:r>
          </a:p>
          <a:p>
            <a:pPr lvl="1"/>
            <a:r>
              <a:rPr lang="en-US" dirty="0" smtClean="0"/>
              <a:t>Index lookup table by # of pages in VM </a:t>
            </a:r>
            <a:br>
              <a:rPr lang="en-US" dirty="0" smtClean="0"/>
            </a:br>
            <a:r>
              <a:rPr lang="en-US" dirty="0" smtClean="0"/>
              <a:t>(not all entries will be used/valid)</a:t>
            </a:r>
          </a:p>
          <a:p>
            <a:pPr lvl="1"/>
            <a:r>
              <a:rPr lang="en-US" dirty="0" smtClean="0"/>
              <a:t>Size of PM will affect size of stored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Pages are aligned in memory</a:t>
            </a:r>
          </a:p>
          <a:p>
            <a:pPr lvl="1"/>
            <a:r>
              <a:rPr lang="en-US" dirty="0" smtClean="0"/>
              <a:t>Border address of each page has same lowest bits</a:t>
            </a:r>
          </a:p>
          <a:p>
            <a:pPr lvl="1"/>
            <a:r>
              <a:rPr lang="en-US" dirty="0"/>
              <a:t>Page size is same in VM and PM, so </a:t>
            </a:r>
            <a:r>
              <a:rPr lang="en-US" dirty="0" smtClean="0"/>
              <a:t>denote lowest O = log</a:t>
            </a:r>
            <a:r>
              <a:rPr lang="en-US" baseline="-25000" dirty="0" smtClean="0"/>
              <a:t>2</a:t>
            </a:r>
            <a:r>
              <a:rPr lang="en-US" dirty="0" smtClean="0"/>
              <a:t>(page size/B) bits as </a:t>
            </a:r>
            <a:r>
              <a:rPr lang="en-US" i="1" dirty="0" smtClean="0">
                <a:solidFill>
                  <a:srgbClr val="FF0000"/>
                </a:solidFill>
              </a:rPr>
              <a:t>page </a:t>
            </a:r>
            <a:r>
              <a:rPr lang="en-US" i="1" dirty="0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Use remaining upper </a:t>
            </a:r>
            <a:r>
              <a:rPr lang="en-US" dirty="0"/>
              <a:t>address bits </a:t>
            </a:r>
            <a:r>
              <a:rPr lang="en-US" dirty="0" smtClean="0"/>
              <a:t>in mapping</a:t>
            </a:r>
          </a:p>
          <a:p>
            <a:pPr lvl="1"/>
            <a:r>
              <a:rPr lang="en-US" dirty="0" smtClean="0"/>
              <a:t>Tells you which page you want (similar to Tag)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54880" y="5029200"/>
            <a:ext cx="3657600" cy="365760"/>
            <a:chOff x="4754880" y="4389120"/>
            <a:chExt cx="3657600" cy="365760"/>
          </a:xfrm>
        </p:grpSpPr>
        <p:sp>
          <p:nvSpPr>
            <p:cNvPr id="8" name="Rectangle 7"/>
            <p:cNvSpPr/>
            <p:nvPr/>
          </p:nvSpPr>
          <p:spPr>
            <a:xfrm>
              <a:off x="6949440" y="4389120"/>
              <a:ext cx="146304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Page Offset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54880" y="4389120"/>
              <a:ext cx="219456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Virtual Page #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1520" y="5029200"/>
            <a:ext cx="3383280" cy="367687"/>
            <a:chOff x="731520" y="4386805"/>
            <a:chExt cx="3383280" cy="367687"/>
          </a:xfrm>
        </p:grpSpPr>
        <p:sp>
          <p:nvSpPr>
            <p:cNvPr id="7" name="Rectangle 6"/>
            <p:cNvSpPr/>
            <p:nvPr/>
          </p:nvSpPr>
          <p:spPr>
            <a:xfrm>
              <a:off x="2651760" y="4386805"/>
              <a:ext cx="14630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Page Offset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" y="4388732"/>
              <a:ext cx="19202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Physical Page #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79808" y="5394960"/>
            <a:ext cx="4941232" cy="828848"/>
            <a:chOff x="3379808" y="4752564"/>
            <a:chExt cx="4941232" cy="82884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83280" y="4752564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8096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9808" y="5029200"/>
              <a:ext cx="42976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40880" y="5212080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Same Size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8680" y="5394960"/>
            <a:ext cx="4983480" cy="1103531"/>
            <a:chOff x="868680" y="4754880"/>
            <a:chExt cx="4983480" cy="11035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69164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91640" y="5212080"/>
              <a:ext cx="41605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852160" y="476606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2160" y="5074920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68680" y="5212080"/>
              <a:ext cx="1645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Not necessarily the same size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21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Mapping: Page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6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Page Table functionality:</a:t>
            </a:r>
          </a:p>
          <a:p>
            <a:pPr lvl="1"/>
            <a:r>
              <a:rPr lang="en-US" sz="2400" dirty="0" smtClean="0"/>
              <a:t>Incoming request is Virtual Address (</a:t>
            </a:r>
            <a:r>
              <a:rPr lang="en-US" sz="2400" dirty="0" smtClean="0">
                <a:solidFill>
                  <a:srgbClr val="FF0000"/>
                </a:solidFill>
              </a:rPr>
              <a:t>VA</a:t>
            </a:r>
            <a:r>
              <a:rPr lang="en-US" sz="2400" dirty="0" smtClean="0"/>
              <a:t>), </a:t>
            </a:r>
            <a:br>
              <a:rPr lang="en-US" sz="2400" dirty="0" smtClean="0"/>
            </a:br>
            <a:r>
              <a:rPr lang="en-US" sz="2400" dirty="0" smtClean="0"/>
              <a:t>want Physical Address (</a:t>
            </a:r>
            <a:r>
              <a:rPr lang="en-US" sz="2400" dirty="0" smtClean="0">
                <a:solidFill>
                  <a:srgbClr val="FF0000"/>
                </a:solidFill>
              </a:rPr>
              <a:t>PA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Physical Offset = Virtual Offset  (page-aligned)</a:t>
            </a:r>
          </a:p>
          <a:p>
            <a:pPr lvl="1"/>
            <a:r>
              <a:rPr lang="en-US" sz="2400" dirty="0" smtClean="0"/>
              <a:t>So just swap Virtual Page Number (</a:t>
            </a:r>
            <a:r>
              <a:rPr lang="en-US" sz="2400" dirty="0" smtClean="0">
                <a:solidFill>
                  <a:srgbClr val="FF0000"/>
                </a:solidFill>
              </a:rPr>
              <a:t>VPN</a:t>
            </a:r>
            <a:r>
              <a:rPr lang="en-US" sz="2400" dirty="0" smtClean="0"/>
              <a:t>) for Physical Page Number (</a:t>
            </a:r>
            <a:r>
              <a:rPr lang="en-US" sz="2400" dirty="0" smtClean="0">
                <a:solidFill>
                  <a:srgbClr val="FF0000"/>
                </a:solidFill>
              </a:rPr>
              <a:t>PPN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Implementation?</a:t>
            </a:r>
          </a:p>
          <a:p>
            <a:pPr lvl="1"/>
            <a:r>
              <a:rPr lang="en-US" sz="2400" dirty="0" smtClean="0"/>
              <a:t>Use VPN as index into PT</a:t>
            </a:r>
          </a:p>
          <a:p>
            <a:pPr lvl="1"/>
            <a:r>
              <a:rPr lang="en-US" sz="2400" dirty="0" smtClean="0"/>
              <a:t>Store PPN and management bits (Valid, Access Rights)</a:t>
            </a:r>
          </a:p>
          <a:p>
            <a:pPr lvl="1"/>
            <a:r>
              <a:rPr lang="en-US" sz="2400" dirty="0" smtClean="0"/>
              <a:t>Does NOT store actual data (the data sits in PM)</a:t>
            </a: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Page Offset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4206240"/>
            <a:ext cx="219456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Virtual Page #</a:t>
            </a:r>
            <a:endParaRPr lang="en-US" sz="2400" dirty="0">
              <a:solidFill>
                <a:schemeClr val="accent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846320" y="4114800"/>
            <a:ext cx="18288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200" y="4206240"/>
            <a:ext cx="19202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Physical Page #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Page Offset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4.20907E-6 L 0.27935 0.000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7" grpId="2" animBg="1"/>
      <p:bldP spid="20" grpId="0" animBg="1"/>
      <p:bldP spid="20" grpId="1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Layout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2834640" y="2834640"/>
          <a:ext cx="34747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73152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82563" y="1591056"/>
            <a:ext cx="5030788" cy="420688"/>
            <a:chOff x="-155" y="752"/>
            <a:chExt cx="3169" cy="265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155" y="752"/>
              <a:ext cx="1541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 Address: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400" y="752"/>
              <a:ext cx="979" cy="26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VPN</a:t>
              </a:r>
              <a:endParaRPr lang="en-US" sz="28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80" y="752"/>
              <a:ext cx="634" cy="265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offset</a:t>
              </a:r>
            </a:p>
          </p:txBody>
        </p:sp>
      </p:grp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34640" y="2423160"/>
            <a:ext cx="347472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+mj-lt"/>
              </a:rPr>
              <a:t>Page Table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80160" y="2008569"/>
            <a:ext cx="2148048" cy="3092335"/>
            <a:chOff x="1280160" y="2099374"/>
            <a:chExt cx="2148048" cy="30923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286000" y="4206240"/>
              <a:ext cx="54864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86000" y="2285999"/>
              <a:ext cx="0" cy="192024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2285999"/>
              <a:ext cx="114220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3428208" y="2099374"/>
              <a:ext cx="0" cy="1866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0160" y="4205605"/>
              <a:ext cx="1469571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1) Index into PT using VPN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26080" y="3931920"/>
            <a:ext cx="2971799" cy="1372116"/>
            <a:chOff x="2926080" y="3931920"/>
            <a:chExt cx="2971799" cy="1372116"/>
          </a:xfrm>
        </p:grpSpPr>
        <p:sp>
          <p:nvSpPr>
            <p:cNvPr id="34" name="TextBox 33"/>
            <p:cNvSpPr txBox="1"/>
            <p:nvPr/>
          </p:nvSpPr>
          <p:spPr>
            <a:xfrm>
              <a:off x="4428308" y="4114800"/>
              <a:ext cx="1469571" cy="1189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2</a:t>
              </a:r>
              <a:r>
                <a:rPr lang="en-US" sz="2400" dirty="0" smtClean="0"/>
                <a:t>) Check Valid and Access Rights bits</a:t>
              </a:r>
              <a:endParaRPr lang="en-US" sz="24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926080" y="3931920"/>
              <a:ext cx="1097280" cy="3657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09159" y="2011680"/>
            <a:ext cx="4007032" cy="3439160"/>
            <a:chOff x="4709159" y="2011680"/>
            <a:chExt cx="4007032" cy="3439160"/>
          </a:xfrm>
        </p:grpSpPr>
        <p:grpSp>
          <p:nvGrpSpPr>
            <p:cNvPr id="42" name="Group 41"/>
            <p:cNvGrpSpPr/>
            <p:nvPr/>
          </p:nvGrpSpPr>
          <p:grpSpPr>
            <a:xfrm>
              <a:off x="4709159" y="2011680"/>
              <a:ext cx="4007032" cy="2697480"/>
              <a:chOff x="4709159" y="2011680"/>
              <a:chExt cx="4007032" cy="2697480"/>
            </a:xfrm>
          </p:grpSpPr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+mj-lt"/>
                  </a:rPr>
                  <a:t>+</a:t>
                </a: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309360" y="4114800"/>
                <a:ext cx="548640" cy="0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7090679" y="4343400"/>
                <a:ext cx="0" cy="3657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7086600" y="2194560"/>
                <a:ext cx="0" cy="169164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09159" y="2195194"/>
                <a:ext cx="237744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09160" y="2011680"/>
                <a:ext cx="0" cy="18662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094220" y="2633538"/>
                <a:ext cx="1621971" cy="986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/>
                  <a:t>3</a:t>
                </a:r>
                <a:r>
                  <a:rPr lang="en-US" sz="2400" dirty="0" smtClean="0"/>
                  <a:t>) Combine PPN and offset</a:t>
                </a:r>
                <a:endParaRPr lang="en-US" sz="2400" dirty="0"/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6446520" y="4663440"/>
              <a:ext cx="1295400" cy="78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Address</a:t>
              </a:r>
              <a:endParaRPr lang="en-US" sz="2800" dirty="0">
                <a:solidFill>
                  <a:schemeClr val="accent4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528560" y="5304036"/>
            <a:ext cx="162197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4) Use PA to access memory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6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Entry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Contains either PPN or indication not in main </a:t>
            </a:r>
            <a:r>
              <a:rPr lang="en-US" dirty="0"/>
              <a:t>m</a:t>
            </a:r>
            <a:r>
              <a:rPr lang="en-US" dirty="0" smtClean="0"/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</a:t>
            </a:r>
            <a:r>
              <a:rPr lang="en-US" dirty="0"/>
              <a:t>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virtual page </a:t>
            </a:r>
            <a:r>
              <a:rPr lang="en-US" dirty="0" smtClean="0"/>
              <a:t>is in </a:t>
            </a:r>
            <a:r>
              <a:rPr lang="en-US" dirty="0"/>
              <a:t>physical </a:t>
            </a:r>
            <a:r>
              <a:rPr lang="en-US" dirty="0" smtClean="0"/>
              <a:t>memory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OS needs to fetch page from disk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Rights </a:t>
            </a:r>
            <a:r>
              <a:rPr lang="en-US" dirty="0"/>
              <a:t>checked on every access to see if </a:t>
            </a:r>
            <a:r>
              <a:rPr lang="en-US" dirty="0" smtClean="0"/>
              <a:t>allowed (provides protection)</a:t>
            </a:r>
            <a:endParaRPr lang="en-US" dirty="0"/>
          </a:p>
          <a:p>
            <a:pPr lvl="1"/>
            <a:r>
              <a:rPr lang="en-US" i="1" dirty="0" smtClean="0"/>
              <a:t>Read Only:</a:t>
            </a:r>
            <a:r>
              <a:rPr lang="en-US" dirty="0" smtClean="0"/>
              <a:t>  Can </a:t>
            </a:r>
            <a:r>
              <a:rPr lang="en-US" dirty="0"/>
              <a:t>read, but not write page</a:t>
            </a:r>
          </a:p>
          <a:p>
            <a:pPr lvl="1"/>
            <a:r>
              <a:rPr lang="en-US" i="1" dirty="0"/>
              <a:t>Read/Write:</a:t>
            </a:r>
            <a:r>
              <a:rPr lang="en-US" dirty="0"/>
              <a:t> </a:t>
            </a:r>
            <a:r>
              <a:rPr lang="en-US" dirty="0" smtClean="0"/>
              <a:t> Read </a:t>
            </a:r>
            <a:r>
              <a:rPr lang="en-US" dirty="0"/>
              <a:t>or write data on page</a:t>
            </a:r>
          </a:p>
          <a:p>
            <a:pPr lvl="1"/>
            <a:r>
              <a:rPr lang="en-US" i="1" dirty="0" smtClean="0"/>
              <a:t>Executable:</a:t>
            </a:r>
            <a:r>
              <a:rPr lang="en-US" dirty="0" smtClean="0"/>
              <a:t>  </a:t>
            </a:r>
            <a:r>
              <a:rPr lang="en-US" dirty="0"/>
              <a:t>Can fetch instructions from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Multiple instruction issue increases max speedup, but higher penalty for a stall</a:t>
            </a:r>
          </a:p>
          <a:p>
            <a:pPr lvl="1"/>
            <a:r>
              <a:rPr lang="en-US" dirty="0" smtClean="0"/>
              <a:t>Superscalar because can achieve CPI &lt; 1</a:t>
            </a:r>
          </a:p>
          <a:p>
            <a:pPr lvl="1"/>
            <a:r>
              <a:rPr lang="en-US" dirty="0" smtClean="0"/>
              <a:t>Requires a significant amount of extra hardware</a:t>
            </a:r>
          </a:p>
          <a:p>
            <a:r>
              <a:rPr lang="en-US" dirty="0" smtClean="0"/>
              <a:t>Employ more aggressive </a:t>
            </a:r>
            <a:r>
              <a:rPr lang="en-US" dirty="0" smtClean="0"/>
              <a:t>scheduling techniques to increase performance</a:t>
            </a:r>
          </a:p>
          <a:p>
            <a:pPr lvl="1"/>
            <a:r>
              <a:rPr lang="en-US" dirty="0"/>
              <a:t>Register renaming</a:t>
            </a:r>
          </a:p>
          <a:p>
            <a:pPr lvl="1"/>
            <a:r>
              <a:rPr lang="en-US" dirty="0" smtClean="0"/>
              <a:t>Speculation </a:t>
            </a:r>
            <a:r>
              <a:rPr lang="en-US" dirty="0" smtClean="0"/>
              <a:t>(guessing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Out-of-order </a:t>
            </a:r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page </a:t>
            </a:r>
            <a:r>
              <a:rPr lang="en-US" dirty="0" smtClean="0"/>
              <a:t>table (PT) contains </a:t>
            </a:r>
            <a:r>
              <a:rPr lang="en-US" dirty="0"/>
              <a:t>the mapping of virtual addresses to physical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Page tables located in main memory – Why?</a:t>
            </a:r>
          </a:p>
          <a:p>
            <a:pPr lvl="1"/>
            <a:r>
              <a:rPr lang="en-US" dirty="0" smtClean="0"/>
              <a:t>Too large to fit in registers (2</a:t>
            </a:r>
            <a:r>
              <a:rPr lang="en-US" baseline="30000" dirty="0" smtClean="0"/>
              <a:t>20</a:t>
            </a:r>
            <a:r>
              <a:rPr lang="en-US" dirty="0" smtClean="0"/>
              <a:t> entries for 4 </a:t>
            </a:r>
            <a:r>
              <a:rPr lang="en-US" dirty="0" err="1" smtClean="0"/>
              <a:t>KiB</a:t>
            </a:r>
            <a:r>
              <a:rPr lang="en-US" dirty="0" smtClean="0"/>
              <a:t> pages)</a:t>
            </a:r>
          </a:p>
          <a:p>
            <a:pPr lvl="1"/>
            <a:r>
              <a:rPr lang="en-US" dirty="0" smtClean="0"/>
              <a:t>Faster to access than disk and can be shared by multiple processors</a:t>
            </a:r>
          </a:p>
          <a:p>
            <a:r>
              <a:rPr lang="en-US" dirty="0" smtClean="0"/>
              <a:t>The OS maintains the PTs</a:t>
            </a:r>
          </a:p>
          <a:p>
            <a:pPr lvl="1"/>
            <a:r>
              <a:rPr lang="en-US" dirty="0"/>
              <a:t>Each process </a:t>
            </a:r>
            <a:r>
              <a:rPr lang="en-US" dirty="0" smtClean="0"/>
              <a:t>has </a:t>
            </a:r>
            <a:r>
              <a:rPr lang="en-US" dirty="0"/>
              <a:t>its own page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“State” of a process is PC, all registers, and PT</a:t>
            </a:r>
          </a:p>
          <a:p>
            <a:pPr lvl="1"/>
            <a:r>
              <a:rPr lang="en-US" dirty="0" smtClean="0"/>
              <a:t>OS stores address of the PT of the </a:t>
            </a:r>
            <a:r>
              <a:rPr lang="en-US" i="1" dirty="0" smtClean="0"/>
              <a:t>current</a:t>
            </a:r>
            <a:r>
              <a:rPr lang="en-US" dirty="0" smtClean="0"/>
              <a:t> process in the </a:t>
            </a:r>
            <a:r>
              <a:rPr lang="en-US" i="1" dirty="0" smtClean="0">
                <a:solidFill>
                  <a:srgbClr val="FF0000"/>
                </a:solidFill>
              </a:rPr>
              <a:t>Page Table Base Register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9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i="1" dirty="0" smtClean="0"/>
              <a:t>Solves fragmentation problem: </a:t>
            </a:r>
            <a:r>
              <a:rPr lang="en-US" dirty="0" smtClean="0"/>
              <a:t>all pages are the same size, so can utilize all available slots</a:t>
            </a:r>
          </a:p>
          <a:p>
            <a:r>
              <a:rPr lang="en-US" dirty="0" smtClean="0"/>
              <a:t>OS must reserve “</a:t>
            </a:r>
            <a:r>
              <a:rPr lang="en-US" i="1" dirty="0" smtClean="0">
                <a:solidFill>
                  <a:srgbClr val="FF0000"/>
                </a:solidFill>
              </a:rPr>
              <a:t>swap space</a:t>
            </a:r>
            <a:r>
              <a:rPr lang="en-US" dirty="0" smtClean="0"/>
              <a:t>” on disk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i="1" dirty="0" smtClean="0"/>
              <a:t>each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Running programs requires hard drive space!</a:t>
            </a:r>
          </a:p>
          <a:p>
            <a:r>
              <a:rPr lang="en-US" dirty="0" smtClean="0"/>
              <a:t>To grow a process, ask Operating System</a:t>
            </a:r>
          </a:p>
          <a:p>
            <a:pPr lvl="1"/>
            <a:r>
              <a:rPr lang="en-US" dirty="0" smtClean="0"/>
              <a:t>If unused pages in PM, OS uses them first</a:t>
            </a:r>
          </a:p>
          <a:p>
            <a:pPr lvl="1"/>
            <a:r>
              <a:rPr lang="en-US" dirty="0" smtClean="0"/>
              <a:t>If not, OS swaps some old pages (LRU) to disk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Paging/Virtual Memory Multiple Processes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141537" y="3822702"/>
            <a:ext cx="1274763" cy="2525714"/>
            <a:chOff x="1347" y="2408"/>
            <a:chExt cx="803" cy="1591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47" y="3398"/>
              <a:ext cx="80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A</a:t>
              </a:r>
              <a:endParaRPr lang="en-US" sz="2000" dirty="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537206" y="3822702"/>
            <a:ext cx="1258888" cy="2525714"/>
            <a:chOff x="3486" y="2408"/>
            <a:chExt cx="793" cy="1591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486" y="3398"/>
              <a:ext cx="79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B</a:t>
              </a:r>
              <a:endParaRPr lang="en-US" sz="2000" dirty="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User A: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Review: Paging Terminology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Programs use </a:t>
            </a:r>
            <a:r>
              <a:rPr lang="en-US" i="1" dirty="0" smtClean="0">
                <a:solidFill>
                  <a:srgbClr val="FF0000"/>
                </a:solidFill>
              </a:rPr>
              <a:t>virtual addresses (VAs)</a:t>
            </a:r>
          </a:p>
          <a:p>
            <a:pPr lvl="1"/>
            <a:r>
              <a:rPr lang="en-US" dirty="0" smtClean="0"/>
              <a:t>Space of all virtual addresses </a:t>
            </a:r>
            <a:r>
              <a:rPr lang="en-US" dirty="0" smtClean="0">
                <a:solidFill>
                  <a:srgbClr val="000000"/>
                </a:solidFill>
              </a:rPr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virtual memory (VM)</a:t>
            </a:r>
          </a:p>
          <a:p>
            <a:pPr lvl="1"/>
            <a:r>
              <a:rPr lang="en-US" dirty="0" smtClean="0"/>
              <a:t>Divided into pages indexed by </a:t>
            </a:r>
            <a:r>
              <a:rPr lang="en-US" i="1" dirty="0" smtClean="0">
                <a:solidFill>
                  <a:srgbClr val="FF0000"/>
                </a:solidFill>
              </a:rPr>
              <a:t>virtual page number (VPN)</a:t>
            </a:r>
          </a:p>
          <a:p>
            <a:r>
              <a:rPr lang="en-US" dirty="0" smtClean="0"/>
              <a:t>Main memory indexed by </a:t>
            </a:r>
            <a:r>
              <a:rPr lang="en-US" i="1" dirty="0" smtClean="0">
                <a:solidFill>
                  <a:srgbClr val="FF0000"/>
                </a:solidFill>
              </a:rPr>
              <a:t>physical addresses (PAs)</a:t>
            </a:r>
          </a:p>
          <a:p>
            <a:pPr lvl="1"/>
            <a:r>
              <a:rPr lang="en-US" sz="2811" dirty="0" smtClean="0"/>
              <a:t>Space of all physical addresses called </a:t>
            </a:r>
            <a:r>
              <a:rPr lang="en-US" sz="2811" i="1" dirty="0" smtClean="0">
                <a:solidFill>
                  <a:srgbClr val="FF0000"/>
                </a:solidFill>
              </a:rPr>
              <a:t>physical memory (PM)</a:t>
            </a:r>
          </a:p>
          <a:p>
            <a:pPr lvl="1"/>
            <a:r>
              <a:rPr lang="en-US" sz="2811" dirty="0" smtClean="0"/>
              <a:t>Divided into pages indexed by </a:t>
            </a:r>
            <a:r>
              <a:rPr lang="en-US" sz="2811" i="1" dirty="0" smtClean="0">
                <a:solidFill>
                  <a:srgbClr val="FF0000"/>
                </a:solidFill>
              </a:rPr>
              <a:t>physical page number (PPN)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 fields?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2468880" cy="2011680"/>
            <a:chOff x="1273629" y="4197096"/>
            <a:chExt cx="246888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2468880" cy="2011680"/>
              <a:chOff x="7955280" y="3293581"/>
              <a:chExt cx="246888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2292531" cy="523220"/>
                <a:chOff x="960651" y="1743728"/>
                <a:chExt cx="2292460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1737306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26		26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2292531" cy="523220"/>
                <a:chOff x="960438" y="3240088"/>
                <a:chExt cx="229253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24		20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2292531" cy="523220"/>
                <a:chOff x="960438" y="4154488"/>
                <a:chExt cx="229253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22		22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2292531" cy="523220"/>
                <a:chOff x="947738" y="5068888"/>
                <a:chExt cx="229253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26		22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246888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17373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VPN	PPN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852160"/>
            <a:ext cx="228600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Memory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Administrivia</a:t>
            </a:r>
          </a:p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 (TLB)</a:t>
            </a:r>
          </a:p>
          <a:p>
            <a:r>
              <a:rPr lang="en-US" dirty="0" smtClean="0"/>
              <a:t>VM Performance</a:t>
            </a:r>
          </a:p>
          <a:p>
            <a:r>
              <a:rPr lang="en-US" dirty="0" smtClean="0"/>
              <a:t>VM Wrap-up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r>
              <a:rPr lang="en-US" dirty="0" smtClean="0">
                <a:solidFill>
                  <a:schemeClr val="accent1"/>
                </a:solidFill>
              </a:rPr>
              <a:t>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760"/>
          </a:xfrm>
        </p:spPr>
        <p:txBody>
          <a:bodyPr>
            <a:noAutofit/>
          </a:bodyPr>
          <a:lstStyle/>
          <a:p>
            <a:r>
              <a:rPr lang="en-US" dirty="0" smtClean="0"/>
              <a:t>Project 3 (individual) due Sunday 8/5</a:t>
            </a:r>
          </a:p>
          <a:p>
            <a:r>
              <a:rPr lang="en-US" dirty="0" smtClean="0"/>
              <a:t>Final Review – Friday 8/3, 3-6pm in 306 Soda</a:t>
            </a:r>
          </a:p>
          <a:p>
            <a:r>
              <a:rPr lang="en-US" dirty="0" smtClean="0"/>
              <a:t>Final – Thurs 8/9, 9am-12pm, 245 Li Ka </a:t>
            </a:r>
            <a:r>
              <a:rPr lang="en-US" dirty="0" err="1" smtClean="0"/>
              <a:t>Shing</a:t>
            </a:r>
            <a:endParaRPr lang="en-US" dirty="0" smtClean="0"/>
          </a:p>
          <a:p>
            <a:pPr lvl="1"/>
            <a:r>
              <a:rPr lang="en-US" dirty="0" smtClean="0"/>
              <a:t>Focus on 2</a:t>
            </a:r>
            <a:r>
              <a:rPr lang="en-US" baseline="30000" dirty="0" smtClean="0"/>
              <a:t>nd</a:t>
            </a:r>
            <a:r>
              <a:rPr lang="en-US" dirty="0" smtClean="0"/>
              <a:t> half material, though midterm material still fair game</a:t>
            </a:r>
          </a:p>
          <a:p>
            <a:pPr lvl="1"/>
            <a:r>
              <a:rPr lang="en-US" dirty="0" smtClean="0"/>
              <a:t>MIPS Green Sheet provided again</a:t>
            </a:r>
          </a:p>
          <a:p>
            <a:pPr lvl="1"/>
            <a:r>
              <a:rPr lang="en-US" dirty="0" smtClean="0"/>
              <a:t>Two-sided handwritten cheat sheet</a:t>
            </a:r>
          </a:p>
          <a:p>
            <a:pPr lvl="2"/>
            <a:r>
              <a:rPr lang="en-US" dirty="0" smtClean="0"/>
              <a:t>Can use the back side of your midterm cheat sheet!</a:t>
            </a:r>
            <a:endParaRPr lang="en-US" sz="2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r>
              <a:rPr lang="en-US" dirty="0" smtClean="0">
                <a:solidFill>
                  <a:schemeClr val="accent1"/>
                </a:solidFill>
              </a:rPr>
              <a:t>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76140" y="6035040"/>
            <a:ext cx="4814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http://www.geekosystem.com/engineering-professor-meme/2/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6400800" cy="421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Memory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Translation </a:t>
            </a:r>
            <a:r>
              <a:rPr lang="en-US" dirty="0" err="1" smtClean="0">
                <a:solidFill>
                  <a:srgbClr val="FF0000"/>
                </a:solidFill>
              </a:rPr>
              <a:t>Lookaside</a:t>
            </a:r>
            <a:r>
              <a:rPr lang="en-US" dirty="0" smtClean="0">
                <a:solidFill>
                  <a:srgbClr val="FF0000"/>
                </a:solidFill>
              </a:rPr>
              <a:t> Buffer (TLB)</a:t>
            </a:r>
          </a:p>
          <a:p>
            <a:r>
              <a:rPr lang="en-US" dirty="0" smtClean="0"/>
              <a:t>VM Performance</a:t>
            </a:r>
          </a:p>
          <a:p>
            <a:r>
              <a:rPr lang="en-US" dirty="0" smtClean="0"/>
              <a:t>VM Wrap-up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39763" y="2193560"/>
            <a:ext cx="1874838" cy="4095750"/>
            <a:chOff x="555" y="1352"/>
            <a:chExt cx="1181" cy="2580"/>
          </a:xfrm>
        </p:grpSpPr>
        <p:sp>
          <p:nvSpPr>
            <p:cNvPr id="1603589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0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1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2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3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603594" name="Rectangle 10"/>
            <p:cNvSpPr>
              <a:spLocks noChangeArrowheads="1"/>
            </p:cNvSpPr>
            <p:nvPr/>
          </p:nvSpPr>
          <p:spPr bwMode="auto">
            <a:xfrm>
              <a:off x="555" y="2016"/>
              <a:ext cx="111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 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1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555" y="3488"/>
              <a:ext cx="1181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 2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</p:grpSp>
      <p:sp>
        <p:nvSpPr>
          <p:cNvPr id="1603596" name="Line 12"/>
          <p:cNvSpPr>
            <a:spLocks noChangeShapeType="1"/>
          </p:cNvSpPr>
          <p:nvPr/>
        </p:nvSpPr>
        <p:spPr bwMode="auto">
          <a:xfrm>
            <a:off x="6007100" y="140616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7" name="Rectangle 13" descr="Dark upward diagonal"/>
          <p:cNvSpPr>
            <a:spLocks noChangeArrowheads="1"/>
          </p:cNvSpPr>
          <p:nvPr/>
        </p:nvSpPr>
        <p:spPr bwMode="auto">
          <a:xfrm>
            <a:off x="6007100" y="62829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8" name="Rectangle 14" descr="Dark upward diagonal"/>
          <p:cNvSpPr>
            <a:spLocks noChangeArrowheads="1"/>
          </p:cNvSpPr>
          <p:nvPr/>
        </p:nvSpPr>
        <p:spPr bwMode="auto">
          <a:xfrm>
            <a:off x="6007100" y="59654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9" name="Rectangle 15" descr="90%"/>
          <p:cNvSpPr>
            <a:spLocks noChangeArrowheads="1"/>
          </p:cNvSpPr>
          <p:nvPr/>
        </p:nvSpPr>
        <p:spPr bwMode="auto">
          <a:xfrm>
            <a:off x="6007100" y="56606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0" name="Rectangle 16" descr="Dark upward diagonal"/>
          <p:cNvSpPr>
            <a:spLocks noChangeArrowheads="1"/>
          </p:cNvSpPr>
          <p:nvPr/>
        </p:nvSpPr>
        <p:spPr bwMode="auto">
          <a:xfrm>
            <a:off x="6007100" y="53558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1" name="Rectangle 17" descr="90%"/>
          <p:cNvSpPr>
            <a:spLocks noChangeArrowheads="1"/>
          </p:cNvSpPr>
          <p:nvPr/>
        </p:nvSpPr>
        <p:spPr bwMode="auto">
          <a:xfrm>
            <a:off x="6007100" y="50510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2" name="Rectangle 18" descr="90%"/>
          <p:cNvSpPr>
            <a:spLocks noChangeArrowheads="1"/>
          </p:cNvSpPr>
          <p:nvPr/>
        </p:nvSpPr>
        <p:spPr bwMode="auto">
          <a:xfrm>
            <a:off x="6007100" y="47462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3" name="Line 19"/>
          <p:cNvSpPr>
            <a:spLocks noChangeShapeType="1"/>
          </p:cNvSpPr>
          <p:nvPr/>
        </p:nvSpPr>
        <p:spPr bwMode="auto">
          <a:xfrm>
            <a:off x="7226300" y="139346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4" name="Rectangle 20" descr="90%"/>
          <p:cNvSpPr>
            <a:spLocks noChangeArrowheads="1"/>
          </p:cNvSpPr>
          <p:nvPr/>
        </p:nvSpPr>
        <p:spPr bwMode="auto">
          <a:xfrm>
            <a:off x="6007100" y="21681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5" name="Rectangle 21" descr="90%"/>
          <p:cNvSpPr>
            <a:spLocks noChangeArrowheads="1"/>
          </p:cNvSpPr>
          <p:nvPr/>
        </p:nvSpPr>
        <p:spPr bwMode="auto">
          <a:xfrm>
            <a:off x="6007100" y="18633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6" name="Rectangle 22" descr="90%"/>
          <p:cNvSpPr>
            <a:spLocks noChangeArrowheads="1"/>
          </p:cNvSpPr>
          <p:nvPr/>
        </p:nvSpPr>
        <p:spPr bwMode="auto">
          <a:xfrm>
            <a:off x="6007100" y="15585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7" name="Rectangle 23"/>
          <p:cNvSpPr>
            <a:spLocks noChangeArrowheads="1"/>
          </p:cNvSpPr>
          <p:nvPr/>
        </p:nvSpPr>
        <p:spPr bwMode="auto">
          <a:xfrm>
            <a:off x="6089650" y="15109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1 </a:t>
            </a:r>
          </a:p>
        </p:txBody>
      </p:sp>
      <p:sp>
        <p:nvSpPr>
          <p:cNvPr id="1603608" name="Rectangle 24"/>
          <p:cNvSpPr>
            <a:spLocks noChangeArrowheads="1"/>
          </p:cNvSpPr>
          <p:nvPr/>
        </p:nvSpPr>
        <p:spPr bwMode="auto">
          <a:xfrm>
            <a:off x="6007100" y="247296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z="2400" b="1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603609" name="Rectangle 25" descr="Dark upward diagonal"/>
          <p:cNvSpPr>
            <a:spLocks noChangeArrowheads="1"/>
          </p:cNvSpPr>
          <p:nvPr/>
        </p:nvSpPr>
        <p:spPr bwMode="auto">
          <a:xfrm>
            <a:off x="6007100" y="33873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0" name="Rectangle 26" descr="Dark upward diagonal"/>
          <p:cNvSpPr>
            <a:spLocks noChangeArrowheads="1"/>
          </p:cNvSpPr>
          <p:nvPr/>
        </p:nvSpPr>
        <p:spPr bwMode="auto">
          <a:xfrm>
            <a:off x="6007100" y="30825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1" name="Rectangle 27" descr="Dark upward diagonal"/>
          <p:cNvSpPr>
            <a:spLocks noChangeArrowheads="1"/>
          </p:cNvSpPr>
          <p:nvPr/>
        </p:nvSpPr>
        <p:spPr bwMode="auto">
          <a:xfrm>
            <a:off x="6007100" y="27777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2" name="Rectangle 28"/>
          <p:cNvSpPr>
            <a:spLocks noChangeArrowheads="1"/>
          </p:cNvSpPr>
          <p:nvPr/>
        </p:nvSpPr>
        <p:spPr bwMode="auto">
          <a:xfrm>
            <a:off x="6072188" y="27301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2 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816100" y="2015760"/>
            <a:ext cx="4203700" cy="2997200"/>
            <a:chOff x="1816100" y="2015760"/>
            <a:chExt cx="4203700" cy="2997200"/>
          </a:xfrm>
        </p:grpSpPr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816100" y="2015760"/>
              <a:ext cx="4203700" cy="698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841500" y="3247660"/>
              <a:ext cx="4152900" cy="1765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54563" y="1641110"/>
            <a:ext cx="3498850" cy="4794251"/>
            <a:chOff x="4754563" y="1641110"/>
            <a:chExt cx="3498850" cy="4794251"/>
          </a:xfrm>
        </p:grpSpPr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4754563" y="1641110"/>
              <a:ext cx="1450975" cy="3532188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5473700" y="2299923"/>
              <a:ext cx="609600" cy="2535238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7110413" y="3255598"/>
              <a:ext cx="1042988" cy="3179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7110413" y="2906348"/>
              <a:ext cx="1143000" cy="254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7061200" y="3533410"/>
              <a:ext cx="736600" cy="2554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5002213" y="2031635"/>
              <a:ext cx="1084263" cy="3738563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603620" name="Rectangle 36" descr="Dark upward diagonal"/>
          <p:cNvSpPr>
            <a:spLocks noChangeArrowheads="1"/>
          </p:cNvSpPr>
          <p:nvPr/>
        </p:nvSpPr>
        <p:spPr bwMode="auto">
          <a:xfrm>
            <a:off x="774700" y="480976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1" name="Rectangle 37" descr="Dark upward diagonal"/>
          <p:cNvSpPr>
            <a:spLocks noChangeArrowheads="1"/>
          </p:cNvSpPr>
          <p:nvPr/>
        </p:nvSpPr>
        <p:spPr bwMode="auto">
          <a:xfrm>
            <a:off x="774700" y="446686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2" name="Line 38" descr="Dark upward diagonal"/>
          <p:cNvSpPr>
            <a:spLocks noChangeShapeType="1"/>
          </p:cNvSpPr>
          <p:nvPr/>
        </p:nvSpPr>
        <p:spPr bwMode="auto">
          <a:xfrm>
            <a:off x="774700" y="480817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3" name="Line 39" descr="Dark upward diagonal"/>
          <p:cNvSpPr>
            <a:spLocks noChangeShapeType="1"/>
          </p:cNvSpPr>
          <p:nvPr/>
        </p:nvSpPr>
        <p:spPr bwMode="auto">
          <a:xfrm>
            <a:off x="774700" y="516059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4" name="Rectangle 40"/>
          <p:cNvSpPr>
            <a:spLocks noChangeArrowheads="1"/>
          </p:cNvSpPr>
          <p:nvPr/>
        </p:nvSpPr>
        <p:spPr bwMode="auto">
          <a:xfrm>
            <a:off x="1014413" y="4809760"/>
            <a:ext cx="55342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VA2</a:t>
            </a:r>
            <a:endParaRPr lang="en-US" altLang="ko-KR" sz="18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Retrieving Data from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76500" y="2603500"/>
            <a:ext cx="232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1)  Access page table for address translation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39000" y="1371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Physical Memory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2768600" y="4572000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2)  Access correct physical address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311400" y="5562600"/>
            <a:ext cx="3594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Requires two accesses of physical memory!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Virtual Memory</a:t>
            </a:r>
          </a:p>
          <a:p>
            <a:r>
              <a:rPr lang="en-US" dirty="0" smtClean="0"/>
              <a:t>Page Tables</a:t>
            </a:r>
          </a:p>
          <a:p>
            <a:r>
              <a:rPr lang="en-US" dirty="0" smtClean="0"/>
              <a:t>Administrivia</a:t>
            </a:r>
          </a:p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 (TLB)</a:t>
            </a:r>
          </a:p>
          <a:p>
            <a:r>
              <a:rPr lang="en-US" dirty="0" smtClean="0"/>
              <a:t>VM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8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2 physical memory accesses per data access </a:t>
            </a:r>
            <a:br>
              <a:rPr lang="en-US" dirty="0" smtClean="0"/>
            </a:br>
            <a:r>
              <a:rPr lang="en-US" dirty="0" smtClean="0"/>
              <a:t>= SLOW!</a:t>
            </a:r>
          </a:p>
          <a:p>
            <a:r>
              <a:rPr lang="en-US" dirty="0" smtClean="0"/>
              <a:t>Since locality in pages of data, there must be locality in the translations of those pages</a:t>
            </a:r>
          </a:p>
          <a:p>
            <a:r>
              <a:rPr lang="en-US" dirty="0" smtClean="0"/>
              <a:t>Build a separate cache for the Page Table</a:t>
            </a:r>
          </a:p>
          <a:p>
            <a:pPr lvl="1"/>
            <a:r>
              <a:rPr lang="en-US" dirty="0" smtClean="0"/>
              <a:t>For historical reasons, cache is called a </a:t>
            </a:r>
            <a:r>
              <a:rPr lang="en-US" i="1" dirty="0" smtClean="0">
                <a:solidFill>
                  <a:srgbClr val="FF0000"/>
                </a:solidFill>
              </a:rPr>
              <a:t>Translation </a:t>
            </a:r>
            <a:r>
              <a:rPr lang="en-US" i="1" dirty="0" err="1" smtClean="0">
                <a:solidFill>
                  <a:srgbClr val="FF0000"/>
                </a:solidFill>
              </a:rPr>
              <a:t>Lookaside</a:t>
            </a:r>
            <a:r>
              <a:rPr lang="en-US" i="1" dirty="0" smtClean="0">
                <a:solidFill>
                  <a:srgbClr val="FF0000"/>
                </a:solidFill>
              </a:rPr>
              <a:t> Buffer (TLB)</a:t>
            </a:r>
          </a:p>
          <a:p>
            <a:pPr lvl="1"/>
            <a:r>
              <a:rPr lang="en-US" dirty="0" smtClean="0"/>
              <a:t>Notice that what is stored in the TLB is NOT data, but the VPN </a:t>
            </a:r>
            <a:r>
              <a:rPr lang="en-US" dirty="0" smtClean="0">
                <a:sym typeface="Wingdings" pitchFamily="2" charset="2"/>
              </a:rPr>
              <a:t> PPN mapping translations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TLBs vs.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116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TLBs usually small, typically 16 – 512 entries</a:t>
            </a:r>
          </a:p>
          <a:p>
            <a:r>
              <a:rPr lang="en-US" dirty="0" smtClean="0"/>
              <a:t>TLB access time comparable to cache (« main memory)</a:t>
            </a:r>
          </a:p>
          <a:p>
            <a:r>
              <a:rPr lang="en-US" dirty="0" smtClean="0"/>
              <a:t>TLBs can have </a:t>
            </a:r>
            <a:r>
              <a:rPr lang="en-US" dirty="0" err="1" smtClean="0"/>
              <a:t>associativity</a:t>
            </a:r>
            <a:endParaRPr lang="en-US" dirty="0" smtClean="0"/>
          </a:p>
          <a:p>
            <a:pPr lvl="1"/>
            <a:r>
              <a:rPr lang="en-US" altLang="ko-KR" dirty="0" smtClean="0"/>
              <a:t>Usually fully/highly associative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6401" y="1618488"/>
            <a:ext cx="3948005" cy="2875046"/>
            <a:chOff x="406401" y="2531523"/>
            <a:chExt cx="3948005" cy="2875046"/>
          </a:xfrm>
        </p:grpSpPr>
        <p:sp>
          <p:nvSpPr>
            <p:cNvPr id="8" name="Rectangle 7"/>
            <p:cNvSpPr/>
            <p:nvPr/>
          </p:nvSpPr>
          <p:spPr>
            <a:xfrm>
              <a:off x="164592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D$ / I$</a:t>
              </a:r>
              <a:endParaRPr lang="en-US" sz="32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3152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0896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6401" y="2658523"/>
              <a:ext cx="13080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Memory Address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1866" y="2531523"/>
              <a:ext cx="1261534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Data at memory address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37744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377440" y="4206240"/>
              <a:ext cx="19769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next cache level / main memory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9728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20640" y="1828800"/>
            <a:ext cx="3550920" cy="2663369"/>
            <a:chOff x="5120640" y="2743200"/>
            <a:chExt cx="3550920" cy="2663369"/>
          </a:xfrm>
        </p:grpSpPr>
        <p:sp>
          <p:nvSpPr>
            <p:cNvPr id="17" name="Rectangle 16"/>
            <p:cNvSpPr/>
            <p:nvPr/>
          </p:nvSpPr>
          <p:spPr>
            <a:xfrm>
              <a:off x="603504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mtClean="0"/>
                <a:t>TLB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12064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49808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57800" y="301752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VPN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1466" y="3017520"/>
              <a:ext cx="740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PPN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66560" y="4206240"/>
              <a:ext cx="190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Page Table in main memory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76656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Where Are TLBs Located?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286001"/>
          </a:xfrm>
        </p:spPr>
        <p:txBody>
          <a:bodyPr/>
          <a:lstStyle/>
          <a:p>
            <a:r>
              <a:rPr lang="en-US" dirty="0" smtClean="0"/>
              <a:t>Which should we check first: Cache or TLB?</a:t>
            </a:r>
          </a:p>
          <a:p>
            <a:pPr lvl="1"/>
            <a:r>
              <a:rPr lang="en-US" dirty="0" smtClean="0"/>
              <a:t>Can cache hold requested data if corresponding page is not in physical memory?</a:t>
            </a:r>
          </a:p>
          <a:p>
            <a:pPr lvl="1"/>
            <a:r>
              <a:rPr lang="en-US" dirty="0" smtClean="0"/>
              <a:t>With TLB first, does cache receive VA or PA?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000" y="26035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7060" y="3111500"/>
            <a:ext cx="55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PA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97280" y="3657600"/>
            <a:ext cx="6675120" cy="2651760"/>
            <a:chOff x="1097280" y="3657600"/>
            <a:chExt cx="6675120" cy="265176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572000" y="3840480"/>
              <a:ext cx="109728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Cache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19456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6"/>
                  </a:solidFill>
                  <a:latin typeface="+mj-lt"/>
                </a:rPr>
                <a:t>VA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93192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4"/>
                  </a:solidFill>
                  <a:latin typeface="+mj-lt"/>
                </a:rPr>
                <a:t>PA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66928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297680" y="4790440"/>
              <a:ext cx="53380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669280" y="457200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3192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9260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2834640" y="4771390"/>
              <a:ext cx="109728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97280" y="3840480"/>
              <a:ext cx="109728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CPU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309360" y="3840480"/>
              <a:ext cx="146304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Main Memory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834640" y="384048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TLB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834640" y="519684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Page Table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19456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393192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8404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566928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5669280" y="4572000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194560" y="4572000"/>
              <a:ext cx="2377440" cy="1737360"/>
              <a:chOff x="2194560" y="4572000"/>
              <a:chExt cx="2377440" cy="17373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4297680" y="457200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297680" y="4572000"/>
                <a:ext cx="0" cy="17373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468880" y="630936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68880" y="4754880"/>
                <a:ext cx="0" cy="15544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2194560" y="475488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5029200" y="5212080"/>
            <a:ext cx="356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it is now the TLB that does translation, not the Page Table!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Translation Using TLB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828800"/>
            <a:ext cx="109728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Tag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1680" y="1828800"/>
            <a:ext cx="118872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Index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828800"/>
            <a:ext cx="137160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Page Offset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1828800" y="2834640"/>
          <a:ext cx="329184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TLB</a:t>
                      </a:r>
                      <a:r>
                        <a:rPr lang="en-US" sz="2400" baseline="0" dirty="0" smtClean="0">
                          <a:solidFill>
                            <a:schemeClr val="accent6"/>
                          </a:solidFill>
                        </a:rPr>
                        <a:t> Tag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(used just like in a cache)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  <a:r>
                        <a:rPr lang="en-US" sz="2400" b="1" baseline="0" dirty="0" smtClean="0"/>
                        <a:t>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828800" y="2423160"/>
            <a:ext cx="329184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TLB</a:t>
            </a:r>
            <a:endParaRPr lang="en-US" sz="2800" b="1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54480" y="2197100"/>
            <a:ext cx="1051560" cy="1460500"/>
            <a:chOff x="1554480" y="2197100"/>
            <a:chExt cx="1051560" cy="14605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606040" y="2197100"/>
              <a:ext cx="0" cy="2743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554480" y="2468880"/>
              <a:ext cx="105156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54480" y="2468880"/>
              <a:ext cx="0" cy="11887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554480" y="3657600"/>
              <a:ext cx="274320" cy="0"/>
            </a:xfrm>
            <a:prstGeom prst="line">
              <a:avLst/>
            </a:prstGeom>
            <a:ln w="38100">
              <a:solidFill>
                <a:schemeClr val="accent6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eft Brace 19"/>
          <p:cNvSpPr/>
          <p:nvPr/>
        </p:nvSpPr>
        <p:spPr>
          <a:xfrm rot="5400000">
            <a:off x="1963420" y="548640"/>
            <a:ext cx="182880" cy="2286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12801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VPN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94960" y="4297680"/>
            <a:ext cx="3566160" cy="368300"/>
            <a:chOff x="5394960" y="4572000"/>
            <a:chExt cx="3566160" cy="368300"/>
          </a:xfrm>
        </p:grpSpPr>
        <p:sp>
          <p:nvSpPr>
            <p:cNvPr id="22" name="Rectangle 21"/>
            <p:cNvSpPr/>
            <p:nvPr/>
          </p:nvSpPr>
          <p:spPr>
            <a:xfrm>
              <a:off x="5394960" y="4572000"/>
              <a:ext cx="21945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4"/>
                  </a:solidFill>
                </a:rPr>
                <a:t>PPN</a:t>
              </a:r>
              <a:endParaRPr 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89520" y="457200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/>
                  </a:solidFill>
                </a:rPr>
                <a:t>Page Offset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94960" y="5120640"/>
            <a:ext cx="3566160" cy="368300"/>
            <a:chOff x="5394960" y="5394960"/>
            <a:chExt cx="3566160" cy="368300"/>
          </a:xfrm>
        </p:grpSpPr>
        <p:sp>
          <p:nvSpPr>
            <p:cNvPr id="25" name="Rectangle 24"/>
            <p:cNvSpPr/>
            <p:nvPr/>
          </p:nvSpPr>
          <p:spPr>
            <a:xfrm>
              <a:off x="5394960" y="5394960"/>
              <a:ext cx="12801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75120" y="539496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Index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046720" y="5394960"/>
              <a:ext cx="9144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Offset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18100" y="3657600"/>
            <a:ext cx="1374140" cy="640080"/>
            <a:chOff x="5118100" y="3657600"/>
            <a:chExt cx="1374140" cy="64008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18100" y="3657600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492240" y="3657600"/>
              <a:ext cx="0" cy="640080"/>
            </a:xfrm>
            <a:prstGeom prst="line">
              <a:avLst/>
            </a:prstGeom>
            <a:ln w="3810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86200" y="2197100"/>
            <a:ext cx="4389120" cy="2100580"/>
            <a:chOff x="3886200" y="2197100"/>
            <a:chExt cx="4389120" cy="2100580"/>
          </a:xfrm>
        </p:grpSpPr>
        <p:cxnSp>
          <p:nvCxnSpPr>
            <p:cNvPr id="34" name="Straight Connector 33"/>
            <p:cNvCxnSpPr>
              <a:stCxn id="9" idx="2"/>
            </p:cNvCxnSpPr>
            <p:nvPr/>
          </p:nvCxnSpPr>
          <p:spPr>
            <a:xfrm>
              <a:off x="3886200" y="219710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86200" y="2468880"/>
              <a:ext cx="43891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8275320" y="2468880"/>
              <a:ext cx="0" cy="1828800"/>
            </a:xfrm>
            <a:prstGeom prst="line">
              <a:avLst/>
            </a:prstGeom>
            <a:ln w="381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663440" y="1783080"/>
            <a:ext cx="2144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Virtual Address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94960" y="4663440"/>
            <a:ext cx="356616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400" b="1" dirty="0" smtClean="0"/>
              <a:t>Physical Address</a:t>
            </a:r>
            <a:endParaRPr lang="en-US" sz="2400" b="1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30152"/>
              </p:ext>
            </p:extLst>
          </p:nvPr>
        </p:nvGraphicFramePr>
        <p:xfrm>
          <a:off x="1097280" y="5029200"/>
          <a:ext cx="306675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"/>
                <a:gridCol w="1280160"/>
                <a:gridCol w="160371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Data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182880" y="5029200"/>
            <a:ext cx="9144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Data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Cache</a:t>
            </a:r>
            <a:endParaRPr lang="en-US" sz="2800" b="1" dirty="0">
              <a:latin typeface="+mj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160520" y="5486400"/>
            <a:ext cx="3200400" cy="274320"/>
            <a:chOff x="4160520" y="5486400"/>
            <a:chExt cx="3200400" cy="274320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7353300" y="5486400"/>
              <a:ext cx="0" cy="274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434840" y="5760720"/>
              <a:ext cx="2926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434840" y="5575300"/>
              <a:ext cx="0" cy="182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160520" y="5577840"/>
              <a:ext cx="27432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9700" y="3291840"/>
            <a:ext cx="1803400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PA split two different ways!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5852160"/>
            <a:ext cx="42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Note:  </a:t>
            </a:r>
            <a:r>
              <a:rPr lang="en-US" sz="2400" dirty="0" smtClean="0">
                <a:solidFill>
                  <a:srgbClr val="FF0000"/>
                </a:solidFill>
              </a:rPr>
              <a:t>TIO for VA &amp; PA unrelated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429768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Valid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Access Rights:  </a:t>
            </a:r>
            <a:r>
              <a:rPr lang="en-US" sz="2800" dirty="0" smtClean="0"/>
              <a:t>Same usage as previously discussed for page tables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Dirty:</a:t>
            </a:r>
            <a:r>
              <a:rPr lang="en-US" sz="2800" i="1" dirty="0" smtClean="0"/>
              <a:t>  </a:t>
            </a:r>
            <a:r>
              <a:rPr lang="en-US" sz="2800" dirty="0" smtClean="0"/>
              <a:t>Basically always use write-back, so indicates whether or not to write page to disk when replaced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Ref:  </a:t>
            </a:r>
            <a:r>
              <a:rPr lang="en-US" sz="2800" dirty="0" smtClean="0"/>
              <a:t>Used to implement LRU</a:t>
            </a:r>
          </a:p>
          <a:p>
            <a:pPr lvl="1"/>
            <a:r>
              <a:rPr lang="en-US" sz="2400" dirty="0" smtClean="0"/>
              <a:t>Set when page is accessed, cleared periodically by OS</a:t>
            </a:r>
          </a:p>
          <a:p>
            <a:pPr lvl="1"/>
            <a:r>
              <a:rPr lang="en-US" sz="2400" dirty="0" smtClean="0"/>
              <a:t>If Ref = 1, then page was referenced recently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TLB Tag:</a:t>
            </a:r>
            <a:r>
              <a:rPr lang="en-US" sz="2800" dirty="0" smtClean="0"/>
              <a:t>  VPN mod (# TLB entries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2012 -- Lecture #24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Typical TLB Entry Format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137160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05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following?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2-way set associative TLB with 512 entries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5492931" cy="2011680"/>
            <a:chOff x="1273629" y="4197096"/>
            <a:chExt cx="5492931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5492931" cy="2011680"/>
              <a:chOff x="7955280" y="3293581"/>
              <a:chExt cx="5492931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5401491" cy="523220"/>
                <a:chOff x="960651" y="1743728"/>
                <a:chExt cx="5401325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48461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12			14				38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5401491" cy="523220"/>
                <a:chOff x="960438" y="3240088"/>
                <a:chExt cx="540149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18			8				</a:t>
                  </a:r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45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5401491" cy="523220"/>
                <a:chOff x="960438" y="4154488"/>
                <a:chExt cx="540149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14			12				40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5401491" cy="523220"/>
                <a:chOff x="947738" y="5068888"/>
                <a:chExt cx="540149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17			9				43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548640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48463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TLB Tag	TLB Index	TLB Entry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530352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14400" y="338328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TLB (input: VPN, output: PPN)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Hit:</a:t>
            </a:r>
            <a:r>
              <a:rPr lang="en-US" dirty="0" smtClean="0"/>
              <a:t>  Fetch translation, return PPN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Miss:</a:t>
            </a:r>
            <a:r>
              <a:rPr lang="en-US" dirty="0" smtClean="0"/>
              <a:t>  Check page table (in memory)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Page Table Hit:</a:t>
            </a:r>
            <a:r>
              <a:rPr lang="en-US" dirty="0" smtClean="0"/>
              <a:t>  Load page table entry into TLB</a:t>
            </a:r>
          </a:p>
          <a:p>
            <a:pPr lvl="2"/>
            <a:r>
              <a:rPr lang="en-US" i="1" dirty="0" smtClean="0"/>
              <a:t>Page Table Miss (</a:t>
            </a:r>
            <a:r>
              <a:rPr lang="en-US" i="1" dirty="0" smtClean="0">
                <a:solidFill>
                  <a:srgbClr val="FF0000"/>
                </a:solidFill>
              </a:rPr>
              <a:t>Page Fault</a:t>
            </a:r>
            <a:r>
              <a:rPr lang="en-US" i="1" dirty="0" smtClean="0"/>
              <a:t>):</a:t>
            </a:r>
            <a:r>
              <a:rPr lang="en-US" dirty="0" smtClean="0"/>
              <a:t>  Fetch page from disk to memory, update corresponding page table entry, then load entry into TLB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cache (input: PPN, output: data)</a:t>
            </a:r>
          </a:p>
          <a:p>
            <a:pPr lvl="1"/>
            <a:r>
              <a:rPr lang="en-US" i="1" dirty="0" smtClean="0"/>
              <a:t>Cache Hit:</a:t>
            </a:r>
            <a:r>
              <a:rPr lang="en-US" dirty="0" smtClean="0"/>
              <a:t>  Return data value to processor</a:t>
            </a:r>
          </a:p>
          <a:p>
            <a:pPr lvl="1"/>
            <a:r>
              <a:rPr lang="en-US" i="1" dirty="0" smtClean="0"/>
              <a:t>Cache Miss:</a:t>
            </a:r>
            <a:r>
              <a:rPr lang="en-US" dirty="0" smtClean="0"/>
              <a:t>  Fetch data value from memory, store it in cache, return it to processor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Fetching Data on a Memory Read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96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Faults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Load the page off the disk into a free page of memory</a:t>
            </a:r>
          </a:p>
          <a:p>
            <a:pPr lvl="1"/>
            <a:r>
              <a:rPr lang="en-US" dirty="0" smtClean="0"/>
              <a:t>Switch to some other process while we wait</a:t>
            </a:r>
          </a:p>
          <a:p>
            <a:r>
              <a:rPr lang="en-US" dirty="0" smtClean="0"/>
              <a:t>Interrupt thrown when page loaded and the process' page table is updated</a:t>
            </a:r>
          </a:p>
          <a:p>
            <a:pPr lvl="1"/>
            <a:r>
              <a:rPr lang="en-US" dirty="0" smtClean="0"/>
              <a:t>When we switch back to the task, the desired data will be in memory</a:t>
            </a:r>
          </a:p>
          <a:p>
            <a:r>
              <a:rPr lang="en-US" dirty="0" smtClean="0"/>
              <a:t>If memory full, replace page (LRU), writing back if necessary, and update </a:t>
            </a:r>
            <a:r>
              <a:rPr lang="en-US" i="1" dirty="0" smtClean="0"/>
              <a:t>both </a:t>
            </a:r>
            <a:r>
              <a:rPr lang="en-US" dirty="0" smtClean="0"/>
              <a:t>page tables</a:t>
            </a:r>
          </a:p>
          <a:p>
            <a:pPr lvl="1"/>
            <a:r>
              <a:rPr lang="en-US" dirty="0" smtClean="0"/>
              <a:t>Continuous swapping between disk and memory called “thrashing”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5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Performance Metrics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VM performance also uses Hit/Miss Rates and Miss Penalties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 Rate:</a:t>
            </a:r>
            <a:r>
              <a:rPr lang="en-US" dirty="0" smtClean="0"/>
              <a:t>  Fraction of TLB accesses that result in a TLB Miss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Page Table Miss Rate:</a:t>
            </a:r>
            <a:r>
              <a:rPr lang="en-US" dirty="0" smtClean="0"/>
              <a:t>  Fraction of PT accesses that result in a page fault</a:t>
            </a:r>
          </a:p>
          <a:p>
            <a:r>
              <a:rPr lang="en-US" dirty="0" smtClean="0"/>
              <a:t>Caching performance definitions remain the same</a:t>
            </a:r>
          </a:p>
          <a:p>
            <a:pPr lvl="1"/>
            <a:r>
              <a:rPr lang="en-US" dirty="0" smtClean="0"/>
              <a:t>Somewhat independent, as TLB will always pass PA to cache regardless of TLB hit or miss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Fetch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Are the following scenarios for a single data access possible?</a:t>
            </a:r>
          </a:p>
          <a:p>
            <a:pPr lvl="1"/>
            <a:r>
              <a:rPr lang="en-US" dirty="0" smtClean="0"/>
              <a:t>TLB Miss, Page Fault			</a:t>
            </a:r>
          </a:p>
          <a:p>
            <a:pPr lvl="1"/>
            <a:r>
              <a:rPr lang="en-US" dirty="0" smtClean="0"/>
              <a:t>TLB Hit, Page Table Hit		</a:t>
            </a:r>
          </a:p>
          <a:p>
            <a:pPr lvl="1"/>
            <a:r>
              <a:rPr lang="en-US" dirty="0" smtClean="0"/>
              <a:t>TLB Miss, Cache Hit			</a:t>
            </a:r>
          </a:p>
          <a:p>
            <a:pPr lvl="1"/>
            <a:r>
              <a:rPr lang="en-US" dirty="0" smtClean="0"/>
              <a:t>Page Table Hit, Cache Miss		</a:t>
            </a:r>
          </a:p>
          <a:p>
            <a:pPr lvl="1"/>
            <a:r>
              <a:rPr lang="en-US" dirty="0" smtClean="0"/>
              <a:t>Page Fault, Cache Hit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54300"/>
            <a:ext cx="8128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194560" y="1554480"/>
            <a:ext cx="6804810" cy="4901316"/>
            <a:chOff x="2194560" y="1737360"/>
            <a:chExt cx="6804810" cy="4901316"/>
          </a:xfrm>
        </p:grpSpPr>
        <p:sp>
          <p:nvSpPr>
            <p:cNvPr id="3044355" name="Rectangle 3"/>
            <p:cNvSpPr>
              <a:spLocks noChangeArrowheads="1"/>
            </p:cNvSpPr>
            <p:nvPr/>
          </p:nvSpPr>
          <p:spPr bwMode="auto">
            <a:xfrm>
              <a:off x="4023360" y="1920240"/>
              <a:ext cx="10972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err="1" smtClean="0"/>
                <a:t>Regs</a:t>
              </a:r>
              <a:endParaRPr lang="en-US" sz="3200" b="1" dirty="0"/>
            </a:p>
          </p:txBody>
        </p:sp>
        <p:sp>
          <p:nvSpPr>
            <p:cNvPr id="3044361" name="Rectangle 9"/>
            <p:cNvSpPr>
              <a:spLocks noChangeArrowheads="1"/>
            </p:cNvSpPr>
            <p:nvPr/>
          </p:nvSpPr>
          <p:spPr bwMode="auto">
            <a:xfrm>
              <a:off x="3566160" y="3566160"/>
              <a:ext cx="20116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L2 Cache</a:t>
              </a:r>
              <a:endParaRPr lang="en-US" sz="3200" b="1" dirty="0"/>
            </a:p>
          </p:txBody>
        </p:sp>
        <p:sp>
          <p:nvSpPr>
            <p:cNvPr id="3044362" name="Rectangle 10"/>
            <p:cNvSpPr>
              <a:spLocks noChangeArrowheads="1"/>
            </p:cNvSpPr>
            <p:nvPr/>
          </p:nvSpPr>
          <p:spPr bwMode="auto">
            <a:xfrm>
              <a:off x="3108960" y="4389120"/>
              <a:ext cx="29260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Memory</a:t>
              </a:r>
              <a:endParaRPr lang="en-US" sz="3200" b="1" dirty="0"/>
            </a:p>
          </p:txBody>
        </p:sp>
        <p:sp>
          <p:nvSpPr>
            <p:cNvPr id="3044363" name="Rectangle 11"/>
            <p:cNvSpPr>
              <a:spLocks noChangeArrowheads="1"/>
            </p:cNvSpPr>
            <p:nvPr/>
          </p:nvSpPr>
          <p:spPr bwMode="auto">
            <a:xfrm>
              <a:off x="2560320" y="5212080"/>
              <a:ext cx="402336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Disk</a:t>
              </a:r>
              <a:endParaRPr lang="en-US" sz="3200" b="1" dirty="0"/>
            </a:p>
          </p:txBody>
        </p:sp>
        <p:sp>
          <p:nvSpPr>
            <p:cNvPr id="3044364" name="Rectangle 12"/>
            <p:cNvSpPr>
              <a:spLocks noChangeArrowheads="1"/>
            </p:cNvSpPr>
            <p:nvPr/>
          </p:nvSpPr>
          <p:spPr bwMode="auto">
            <a:xfrm>
              <a:off x="2194560" y="6035040"/>
              <a:ext cx="47548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Tape</a:t>
              </a:r>
              <a:endParaRPr lang="en-US" sz="3200" b="1" dirty="0"/>
            </a:p>
          </p:txBody>
        </p:sp>
        <p:sp>
          <p:nvSpPr>
            <p:cNvPr id="3044365" name="Line 13"/>
            <p:cNvSpPr>
              <a:spLocks noChangeShapeType="1"/>
            </p:cNvSpPr>
            <p:nvPr/>
          </p:nvSpPr>
          <p:spPr bwMode="auto">
            <a:xfrm>
              <a:off x="4572000" y="22860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6" name="Line 14"/>
            <p:cNvSpPr>
              <a:spLocks noChangeShapeType="1"/>
            </p:cNvSpPr>
            <p:nvPr/>
          </p:nvSpPr>
          <p:spPr bwMode="auto">
            <a:xfrm>
              <a:off x="4572000" y="393192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7" name="Line 15"/>
            <p:cNvSpPr>
              <a:spLocks noChangeShapeType="1"/>
            </p:cNvSpPr>
            <p:nvPr/>
          </p:nvSpPr>
          <p:spPr bwMode="auto">
            <a:xfrm>
              <a:off x="4572000" y="475488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8" name="Line 16"/>
            <p:cNvSpPr>
              <a:spLocks noChangeShapeType="1"/>
            </p:cNvSpPr>
            <p:nvPr/>
          </p:nvSpPr>
          <p:spPr bwMode="auto">
            <a:xfrm>
              <a:off x="4572000" y="557784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9" name="Rectangle 17"/>
            <p:cNvSpPr>
              <a:spLocks noChangeArrowheads="1"/>
            </p:cNvSpPr>
            <p:nvPr/>
          </p:nvSpPr>
          <p:spPr bwMode="auto">
            <a:xfrm>
              <a:off x="4663440" y="2286000"/>
              <a:ext cx="2339358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err="1" smtClean="0">
                  <a:solidFill>
                    <a:schemeClr val="tx1"/>
                  </a:solidFill>
                  <a:latin typeface="+mj-lt"/>
                </a:rPr>
                <a:t>Instr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Operands</a:t>
              </a:r>
            </a:p>
          </p:txBody>
        </p:sp>
        <p:sp>
          <p:nvSpPr>
            <p:cNvPr id="3044370" name="Rectangle 18"/>
            <p:cNvSpPr>
              <a:spLocks noChangeArrowheads="1"/>
            </p:cNvSpPr>
            <p:nvPr/>
          </p:nvSpPr>
          <p:spPr bwMode="auto">
            <a:xfrm>
              <a:off x="4663440" y="3931920"/>
              <a:ext cx="1048236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Blocks</a:t>
              </a:r>
            </a:p>
          </p:txBody>
        </p:sp>
        <p:sp>
          <p:nvSpPr>
            <p:cNvPr id="3044371" name="Rectangle 19"/>
            <p:cNvSpPr>
              <a:spLocks noChangeArrowheads="1"/>
            </p:cNvSpPr>
            <p:nvPr/>
          </p:nvSpPr>
          <p:spPr bwMode="auto">
            <a:xfrm>
              <a:off x="4663440" y="4754880"/>
              <a:ext cx="962379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Pages</a:t>
              </a:r>
            </a:p>
          </p:txBody>
        </p:sp>
        <p:sp>
          <p:nvSpPr>
            <p:cNvPr id="3044372" name="Rectangle 20"/>
            <p:cNvSpPr>
              <a:spLocks noChangeArrowheads="1"/>
            </p:cNvSpPr>
            <p:nvPr/>
          </p:nvSpPr>
          <p:spPr bwMode="auto">
            <a:xfrm>
              <a:off x="4663440" y="5577840"/>
              <a:ext cx="775853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Files</a:t>
              </a:r>
            </a:p>
          </p:txBody>
        </p:sp>
        <p:sp>
          <p:nvSpPr>
            <p:cNvPr id="3044373" name="Rectangle 21"/>
            <p:cNvSpPr>
              <a:spLocks noChangeArrowheads="1"/>
            </p:cNvSpPr>
            <p:nvPr/>
          </p:nvSpPr>
          <p:spPr bwMode="auto">
            <a:xfrm>
              <a:off x="7132320" y="1737360"/>
              <a:ext cx="186705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Upper Level</a:t>
              </a:r>
            </a:p>
          </p:txBody>
        </p:sp>
        <p:sp>
          <p:nvSpPr>
            <p:cNvPr id="3044374" name="Rectangle 22"/>
            <p:cNvSpPr>
              <a:spLocks noChangeArrowheads="1"/>
            </p:cNvSpPr>
            <p:nvPr/>
          </p:nvSpPr>
          <p:spPr bwMode="auto">
            <a:xfrm>
              <a:off x="7132320" y="6217920"/>
              <a:ext cx="18496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Lower Level</a:t>
              </a:r>
            </a:p>
          </p:txBody>
        </p:sp>
        <p:sp>
          <p:nvSpPr>
            <p:cNvPr id="3044375" name="Line 23"/>
            <p:cNvSpPr>
              <a:spLocks noChangeShapeType="1"/>
            </p:cNvSpPr>
            <p:nvPr/>
          </p:nvSpPr>
          <p:spPr bwMode="auto">
            <a:xfrm flipV="1">
              <a:off x="7315200" y="2103120"/>
              <a:ext cx="0" cy="411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6" name="Rectangle 24"/>
            <p:cNvSpPr>
              <a:spLocks noChangeArrowheads="1"/>
            </p:cNvSpPr>
            <p:nvPr/>
          </p:nvSpPr>
          <p:spPr bwMode="auto">
            <a:xfrm>
              <a:off x="7498080" y="2103120"/>
              <a:ext cx="101162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Faster</a:t>
              </a:r>
            </a:p>
          </p:txBody>
        </p:sp>
        <p:sp>
          <p:nvSpPr>
            <p:cNvPr id="3044377" name="Line 25"/>
            <p:cNvSpPr>
              <a:spLocks noChangeShapeType="1"/>
            </p:cNvSpPr>
            <p:nvPr/>
          </p:nvSpPr>
          <p:spPr bwMode="auto">
            <a:xfrm>
              <a:off x="7680960" y="2468880"/>
              <a:ext cx="0" cy="33832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8" name="Rectangle 26"/>
            <p:cNvSpPr>
              <a:spLocks noChangeArrowheads="1"/>
            </p:cNvSpPr>
            <p:nvPr/>
          </p:nvSpPr>
          <p:spPr bwMode="auto">
            <a:xfrm>
              <a:off x="7498080" y="5852160"/>
              <a:ext cx="10388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Larger</a:t>
              </a:r>
            </a:p>
          </p:txBody>
        </p:sp>
        <p:sp>
          <p:nvSpPr>
            <p:cNvPr id="3044380" name="Rectangle 28"/>
            <p:cNvSpPr>
              <a:spLocks noChangeArrowheads="1"/>
            </p:cNvSpPr>
            <p:nvPr/>
          </p:nvSpPr>
          <p:spPr bwMode="auto">
            <a:xfrm>
              <a:off x="3794760" y="2743200"/>
              <a:ext cx="15544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L1 Cache</a:t>
              </a:r>
              <a:endParaRPr lang="en-US" sz="3200" b="1" dirty="0"/>
            </a:p>
          </p:txBody>
        </p:sp>
        <p:sp>
          <p:nvSpPr>
            <p:cNvPr id="3044381" name="Line 29"/>
            <p:cNvSpPr>
              <a:spLocks noChangeShapeType="1"/>
            </p:cNvSpPr>
            <p:nvPr/>
          </p:nvSpPr>
          <p:spPr bwMode="auto">
            <a:xfrm>
              <a:off x="4572000" y="310896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82" name="Rectangle 30"/>
            <p:cNvSpPr>
              <a:spLocks noChangeArrowheads="1"/>
            </p:cNvSpPr>
            <p:nvPr/>
          </p:nvSpPr>
          <p:spPr bwMode="auto">
            <a:xfrm>
              <a:off x="4663440" y="3108960"/>
              <a:ext cx="1048236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Blocks</a:t>
              </a:r>
            </a:p>
          </p:txBody>
        </p:sp>
      </p:grp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06058" y="4114800"/>
            <a:ext cx="1754719" cy="1371600"/>
            <a:chOff x="706058" y="4297680"/>
            <a:chExt cx="1754719" cy="1371600"/>
          </a:xfrm>
        </p:grpSpPr>
        <p:sp>
          <p:nvSpPr>
            <p:cNvPr id="39" name="Left Brace 38"/>
            <p:cNvSpPr/>
            <p:nvPr/>
          </p:nvSpPr>
          <p:spPr>
            <a:xfrm>
              <a:off x="2095017" y="4297680"/>
              <a:ext cx="365760" cy="1371600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6058" y="4480560"/>
              <a:ext cx="1493134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rgbClr val="FF0000"/>
                  </a:solidFill>
                </a:rPr>
                <a:t>Next Up: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dirty="0" smtClean="0">
                  <a:solidFill>
                    <a:srgbClr val="FF0000"/>
                  </a:solidFill>
                </a:rPr>
                <a:t>Virtual</a:t>
              </a:r>
              <a:br>
                <a:rPr lang="en-US" sz="2800" dirty="0" smtClean="0">
                  <a:solidFill>
                    <a:srgbClr val="FF0000"/>
                  </a:solidFill>
                </a:rPr>
              </a:br>
              <a:r>
                <a:rPr lang="en-US" sz="2800" dirty="0" smtClean="0">
                  <a:solidFill>
                    <a:srgbClr val="FF0000"/>
                  </a:solidFill>
                </a:rPr>
                <a:t>Memory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81559" y="2194560"/>
            <a:ext cx="1604252" cy="1828800"/>
            <a:chOff x="1481559" y="2194560"/>
            <a:chExt cx="1604252" cy="1828800"/>
          </a:xfrm>
        </p:grpSpPr>
        <p:sp>
          <p:nvSpPr>
            <p:cNvPr id="43" name="Left Brace 42"/>
            <p:cNvSpPr/>
            <p:nvPr/>
          </p:nvSpPr>
          <p:spPr>
            <a:xfrm>
              <a:off x="2720051" y="2194560"/>
              <a:ext cx="365760" cy="1828800"/>
            </a:xfrm>
            <a:prstGeom prst="leftBrac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81559" y="2720051"/>
              <a:ext cx="1354238" cy="79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accent1"/>
                  </a:solidFill>
                </a:rPr>
                <a:t>Earlier:</a:t>
              </a:r>
              <a:br>
                <a:rPr lang="en-US" sz="2800" b="1" dirty="0" smtClean="0">
                  <a:solidFill>
                    <a:schemeClr val="accent1"/>
                  </a:solidFill>
                </a:rPr>
              </a:br>
              <a:r>
                <a:rPr lang="en-US" sz="2800" dirty="0" smtClean="0">
                  <a:solidFill>
                    <a:schemeClr val="accent1"/>
                  </a:solidFill>
                </a:rPr>
                <a:t>Caches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8917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A program tries to load a word at X that causes a TLB miss but not a page fault. 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Are the following statements TRUE or FALSE?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T</a:t>
            </a:r>
            <a:r>
              <a:rPr lang="en-US" sz="2800" dirty="0" smtClean="0"/>
              <a:t>he page table does not contain a valid mapping for the virtual page corresponding to the address X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The word that the program is trying to load is present in physical memory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1645920" cy="2011680"/>
            <a:chOff x="1273629" y="4197096"/>
            <a:chExt cx="164592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1469571" cy="523220"/>
                <a:chOff x="960651" y="1743728"/>
                <a:chExt cx="1469526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2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1469571" cy="523220"/>
                <a:chOff x="960438" y="3240088"/>
                <a:chExt cx="146957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1469571" cy="523220"/>
                <a:chOff x="960438" y="4154488"/>
                <a:chExt cx="146957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1469571" cy="523220"/>
                <a:chOff x="947738" y="5068888"/>
                <a:chExt cx="146957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146304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Updating Scenarios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Using V = valid, D = dirty, R = ref to mean that field is set to the shown value for </a:t>
            </a:r>
            <a:r>
              <a:rPr lang="en-US" i="1" dirty="0" smtClean="0"/>
              <a:t>any</a:t>
            </a:r>
            <a:r>
              <a:rPr lang="en-US" dirty="0" smtClean="0"/>
              <a:t> entry in either PT or TLB</a:t>
            </a:r>
          </a:p>
          <a:p>
            <a:r>
              <a:rPr lang="en-US" dirty="0" smtClean="0"/>
              <a:t>Which of the following scenarios for a single data access are possible?</a:t>
            </a:r>
          </a:p>
          <a:p>
            <a:pPr lvl="1"/>
            <a:r>
              <a:rPr lang="en-US" dirty="0" smtClean="0"/>
              <a:t>Read, D = 1		</a:t>
            </a:r>
          </a:p>
          <a:p>
            <a:pPr lvl="1"/>
            <a:r>
              <a:rPr lang="en-US" dirty="0" smtClean="0"/>
              <a:t>Write, R = 1		</a:t>
            </a:r>
          </a:p>
          <a:p>
            <a:pPr lvl="1"/>
            <a:r>
              <a:rPr lang="en-US" dirty="0" smtClean="0"/>
              <a:t>Read, V = 0		</a:t>
            </a:r>
          </a:p>
          <a:p>
            <a:pPr lvl="1"/>
            <a:r>
              <a:rPr lang="en-US" dirty="0" smtClean="0"/>
              <a:t>Write, D = 0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216400"/>
            <a:ext cx="812800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Assume the page table entry in question is present in the TLB and we are using a </a:t>
            </a:r>
            <a:r>
              <a:rPr lang="en-US" sz="2800" dirty="0" err="1" smtClean="0">
                <a:solidFill>
                  <a:srgbClr val="000000"/>
                </a:solidFill>
              </a:rPr>
              <a:t>uniprocessor</a:t>
            </a:r>
            <a:r>
              <a:rPr lang="en-US" sz="2800" dirty="0" smtClean="0">
                <a:solidFill>
                  <a:srgbClr val="000000"/>
                </a:solidFill>
              </a:rPr>
              <a:t> system. 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Are the following statements TRUE or FALSE?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The valid bit for that page must be the same in the PT and TLB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The dirty bit for that page must be the same in the PT and TLB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1645920" cy="2011680"/>
            <a:chOff x="1273629" y="4197096"/>
            <a:chExt cx="164592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1469571" cy="523220"/>
                <a:chOff x="960651" y="1743728"/>
                <a:chExt cx="1469526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2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1469571" cy="523220"/>
                <a:chOff x="960438" y="3240088"/>
                <a:chExt cx="146957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1469571" cy="523220"/>
                <a:chOff x="960438" y="4154488"/>
                <a:chExt cx="146957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1469571" cy="523220"/>
                <a:chOff x="947738" y="5068888"/>
                <a:chExt cx="146957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486400"/>
            <a:ext cx="146304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err="1" smtClean="0"/>
              <a:t>Wishlist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Memory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Buffer (TLB)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VM Performance</a:t>
            </a:r>
          </a:p>
          <a:p>
            <a:r>
              <a:rPr lang="en-US" dirty="0" smtClean="0"/>
              <a:t>VM Wrap-up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Virtual Memory is the level of the memory hierarchy that sits </a:t>
            </a:r>
            <a:r>
              <a:rPr lang="en-US" i="1" dirty="0" smtClean="0"/>
              <a:t>below</a:t>
            </a:r>
            <a:r>
              <a:rPr lang="en-US" dirty="0" smtClean="0"/>
              <a:t> main memory</a:t>
            </a:r>
          </a:p>
          <a:p>
            <a:pPr lvl="1"/>
            <a:r>
              <a:rPr lang="en-US" dirty="0" smtClean="0"/>
              <a:t>TLB comes </a:t>
            </a:r>
            <a:r>
              <a:rPr lang="en-US" i="1" dirty="0" smtClean="0"/>
              <a:t>before</a:t>
            </a:r>
            <a:r>
              <a:rPr lang="en-US" dirty="0" smtClean="0"/>
              <a:t> cache, but affects transfer of data from disk to main memory</a:t>
            </a:r>
          </a:p>
          <a:p>
            <a:pPr lvl="1"/>
            <a:r>
              <a:rPr lang="en-US" dirty="0" smtClean="0"/>
              <a:t>Previously we assumed main memory was lowest level, now we just have to account for disk accesses</a:t>
            </a:r>
          </a:p>
          <a:p>
            <a:r>
              <a:rPr lang="en-US" dirty="0" smtClean="0"/>
              <a:t>Same CPI, AMAT equations apply, but now treat main memory like a mid-level cache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B787-953E-CB44-A01E-5FE23BF0F50F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45400" y="2146300"/>
            <a:ext cx="889000" cy="584200"/>
            <a:chOff x="5048" y="1256"/>
            <a:chExt cx="560" cy="368"/>
          </a:xfrm>
        </p:grpSpPr>
        <p:sp>
          <p:nvSpPr>
            <p:cNvPr id="1615876" name="Oval 4" descr="90%"/>
            <p:cNvSpPr>
              <a:spLocks noChangeArrowheads="1"/>
            </p:cNvSpPr>
            <p:nvPr/>
          </p:nvSpPr>
          <p:spPr bwMode="auto">
            <a:xfrm>
              <a:off x="5048" y="149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7" name="Oval 5" descr="90%"/>
            <p:cNvSpPr>
              <a:spLocks noChangeArrowheads="1"/>
            </p:cNvSpPr>
            <p:nvPr/>
          </p:nvSpPr>
          <p:spPr bwMode="auto">
            <a:xfrm>
              <a:off x="5048" y="1448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8" name="Oval 6" descr="90%"/>
            <p:cNvSpPr>
              <a:spLocks noChangeArrowheads="1"/>
            </p:cNvSpPr>
            <p:nvPr/>
          </p:nvSpPr>
          <p:spPr bwMode="auto">
            <a:xfrm>
              <a:off x="5048" y="1400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9" name="Oval 7" descr="90%"/>
            <p:cNvSpPr>
              <a:spLocks noChangeArrowheads="1"/>
            </p:cNvSpPr>
            <p:nvPr/>
          </p:nvSpPr>
          <p:spPr bwMode="auto">
            <a:xfrm>
              <a:off x="5048" y="1352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0" name="Oval 8" descr="90%"/>
            <p:cNvSpPr>
              <a:spLocks noChangeArrowheads="1"/>
            </p:cNvSpPr>
            <p:nvPr/>
          </p:nvSpPr>
          <p:spPr bwMode="auto">
            <a:xfrm>
              <a:off x="5048" y="1304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1" name="Oval 9" descr="90%"/>
            <p:cNvSpPr>
              <a:spLocks noChangeArrowheads="1"/>
            </p:cNvSpPr>
            <p:nvPr/>
          </p:nvSpPr>
          <p:spPr bwMode="auto">
            <a:xfrm>
              <a:off x="5048" y="125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2" name="Oval 10" descr="90%"/>
            <p:cNvSpPr>
              <a:spLocks noChangeArrowheads="1"/>
            </p:cNvSpPr>
            <p:nvPr/>
          </p:nvSpPr>
          <p:spPr bwMode="auto">
            <a:xfrm>
              <a:off x="5240" y="1304"/>
              <a:ext cx="176" cy="3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5883" name="Line 11"/>
          <p:cNvSpPr>
            <a:spLocks noChangeShapeType="1"/>
          </p:cNvSpPr>
          <p:nvPr/>
        </p:nvSpPr>
        <p:spPr bwMode="auto">
          <a:xfrm>
            <a:off x="1168400" y="2438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4" name="Line 12"/>
          <p:cNvSpPr>
            <a:spLocks noChangeShapeType="1"/>
          </p:cNvSpPr>
          <p:nvPr/>
        </p:nvSpPr>
        <p:spPr bwMode="auto">
          <a:xfrm>
            <a:off x="2501900" y="2438400"/>
            <a:ext cx="55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5" name="Line 13"/>
          <p:cNvSpPr>
            <a:spLocks noChangeShapeType="1"/>
          </p:cNvSpPr>
          <p:nvPr/>
        </p:nvSpPr>
        <p:spPr bwMode="auto">
          <a:xfrm>
            <a:off x="5359400" y="24384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6" name="Line 14"/>
          <p:cNvSpPr>
            <a:spLocks noChangeShapeType="1"/>
          </p:cNvSpPr>
          <p:nvPr/>
        </p:nvSpPr>
        <p:spPr bwMode="auto">
          <a:xfrm>
            <a:off x="7035800" y="2438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7" name="Rectangle 15"/>
          <p:cNvSpPr>
            <a:spLocks noChangeArrowheads="1"/>
          </p:cNvSpPr>
          <p:nvPr/>
        </p:nvSpPr>
        <p:spPr bwMode="auto">
          <a:xfrm>
            <a:off x="392113" y="22256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1615888" name="Rectangle 16"/>
          <p:cNvSpPr>
            <a:spLocks noChangeArrowheads="1"/>
          </p:cNvSpPr>
          <p:nvPr/>
        </p:nvSpPr>
        <p:spPr bwMode="auto">
          <a:xfrm>
            <a:off x="1674813" y="2263775"/>
            <a:ext cx="849312" cy="3762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cache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1549400"/>
            <a:ext cx="1133475" cy="1752600"/>
            <a:chOff x="3768" y="960"/>
            <a:chExt cx="714" cy="1104"/>
          </a:xfrm>
        </p:grpSpPr>
        <p:sp>
          <p:nvSpPr>
            <p:cNvPr id="1615890" name="Rectangle 18"/>
            <p:cNvSpPr>
              <a:spLocks noChangeArrowheads="1"/>
            </p:cNvSpPr>
            <p:nvPr/>
          </p:nvSpPr>
          <p:spPr bwMode="auto">
            <a:xfrm>
              <a:off x="3792" y="960"/>
              <a:ext cx="672" cy="11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1" name="Rectangle 19"/>
            <p:cNvSpPr>
              <a:spLocks noChangeArrowheads="1"/>
            </p:cNvSpPr>
            <p:nvPr/>
          </p:nvSpPr>
          <p:spPr bwMode="auto">
            <a:xfrm>
              <a:off x="3768" y="1314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2" name="Rectangle 20"/>
          <p:cNvSpPr>
            <a:spLocks noChangeArrowheads="1"/>
          </p:cNvSpPr>
          <p:nvPr/>
        </p:nvSpPr>
        <p:spPr bwMode="auto">
          <a:xfrm>
            <a:off x="7466013" y="1349375"/>
            <a:ext cx="13509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secondary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5893" name="Rectangle 21"/>
          <p:cNvSpPr>
            <a:spLocks noChangeArrowheads="1"/>
          </p:cNvSpPr>
          <p:nvPr/>
        </p:nvSpPr>
        <p:spPr bwMode="auto">
          <a:xfrm>
            <a:off x="546100" y="3581400"/>
            <a:ext cx="7924606" cy="2367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Caching</a:t>
            </a:r>
            <a:r>
              <a:rPr lang="en-US" altLang="ko-KR" sz="2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      </a:t>
            </a:r>
            <a:r>
              <a:rPr lang="en-US" altLang="ko-KR" sz="2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 			</a:t>
            </a:r>
            <a:r>
              <a:rPr lang="en-US" altLang="ko-KR" sz="2800" i="1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Demand </a:t>
            </a: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entry	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frame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block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32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(≈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4Ki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rate (1% to 20%)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rate (&lt;0.001%)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5M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)</a:t>
            </a:r>
            <a:endParaRPr lang="en-US" altLang="ko-KR" sz="24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09900" y="1549400"/>
            <a:ext cx="1133475" cy="1752600"/>
            <a:chOff x="1896" y="976"/>
            <a:chExt cx="714" cy="1104"/>
          </a:xfrm>
        </p:grpSpPr>
        <p:sp>
          <p:nvSpPr>
            <p:cNvPr id="1615895" name="Rectangle 23" descr="90%"/>
            <p:cNvSpPr>
              <a:spLocks noChangeArrowheads="1"/>
            </p:cNvSpPr>
            <p:nvPr/>
          </p:nvSpPr>
          <p:spPr bwMode="auto">
            <a:xfrm>
              <a:off x="1920" y="976"/>
              <a:ext cx="672" cy="1104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6" name="Rectangle 24" descr="90%"/>
            <p:cNvSpPr>
              <a:spLocks noChangeArrowheads="1"/>
            </p:cNvSpPr>
            <p:nvPr/>
          </p:nvSpPr>
          <p:spPr bwMode="auto">
            <a:xfrm>
              <a:off x="1896" y="1330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7" name="Rectangle 25"/>
          <p:cNvSpPr>
            <a:spLocks noChangeArrowheads="1"/>
          </p:cNvSpPr>
          <p:nvPr/>
        </p:nvSpPr>
        <p:spPr bwMode="auto">
          <a:xfrm>
            <a:off x="4608513" y="22002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Typical Performance Stats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DRAM = 200 clock cycles (≈100 nanoseconds)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Disk = 20,000,000 clock cycles (≈10 milliseconds)</a:t>
            </a:r>
          </a:p>
          <a:p>
            <a:r>
              <a:rPr lang="en-US" dirty="0" smtClean="0"/>
              <a:t>Average Memory Access Time (no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1 + 5%×10 + 5%×40%×200 = 5.5 clock cycles </a:t>
            </a:r>
          </a:p>
          <a:p>
            <a:r>
              <a:rPr lang="en-US" dirty="0" smtClean="0"/>
              <a:t>Average Memory Access Time (with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5.5 (AMAT with no paging) +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+ 5%×40%× (1-HR</a:t>
            </a:r>
            <a:r>
              <a:rPr lang="en-US" baseline="-25000" dirty="0" smtClean="0"/>
              <a:t>Mem</a:t>
            </a:r>
            <a:r>
              <a:rPr lang="en-US" dirty="0" smtClean="0"/>
              <a:t>)×20,000,000</a:t>
            </a:r>
          </a:p>
          <a:p>
            <a:r>
              <a:rPr lang="en-US" dirty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0.02×0.01×20,000,000 </a:t>
            </a:r>
            <a:r>
              <a:rPr lang="en-US" dirty="0"/>
              <a:t>= </a:t>
            </a:r>
            <a:r>
              <a:rPr lang="en-US" dirty="0" smtClean="0"/>
              <a:t>4005.5  (≈728x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hours!</a:t>
            </a:r>
          </a:p>
          <a:p>
            <a:r>
              <a:rPr lang="en-US" dirty="0" smtClean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0.02×0.001×20,000,000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0.02×0.000001×20,000,000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</a:t>
            </a:r>
            <a:r>
              <a:rPr lang="en-US" dirty="0" err="1" smtClean="0">
                <a:solidFill>
                  <a:schemeClr val="accent1"/>
                </a:solidFill>
              </a:rPr>
              <a:t>TLBs</a:t>
            </a:r>
            <a:r>
              <a:rPr lang="en-US" dirty="0" smtClean="0">
                <a:solidFill>
                  <a:schemeClr val="accent1"/>
                </a:solidFill>
              </a:rPr>
              <a:t> on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altLang="ko-KR" i="1" dirty="0">
                <a:ea typeface="굴림" charset="-127"/>
                <a:cs typeface="굴림" charset="-127"/>
              </a:rPr>
              <a:t>TLB Reach: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Amount of </a:t>
            </a:r>
            <a:r>
              <a:rPr lang="en-US" altLang="ko-KR" dirty="0">
                <a:ea typeface="굴림" charset="-127"/>
                <a:cs typeface="굴림" charset="-127"/>
              </a:rPr>
              <a:t>virtual address space that can be simultaneously mapped by TLB</a:t>
            </a:r>
            <a:r>
              <a:rPr lang="en-US" altLang="ko-KR" dirty="0" smtClean="0">
                <a:ea typeface="굴림" charset="-127"/>
                <a:cs typeface="굴림" charset="-127"/>
              </a:rPr>
              <a:t>:</a:t>
            </a:r>
            <a:endParaRPr lang="en-US" dirty="0" smtClean="0"/>
          </a:p>
          <a:p>
            <a:pPr lvl="1"/>
            <a:r>
              <a:rPr lang="en-US" dirty="0" smtClean="0"/>
              <a:t>TLB typically has 128 entries of page size 4-8 </a:t>
            </a:r>
            <a:r>
              <a:rPr lang="en-US" dirty="0" err="1" smtClean="0"/>
              <a:t>KiB</a:t>
            </a:r>
            <a:endParaRPr lang="en-US" dirty="0" smtClean="0"/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128 × 4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512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just 0.5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MiB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What can you do to have better performance?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Multi-level TLBs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Variable page size (segments)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Special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situationally</a:t>
            </a:r>
            <a:r>
              <a:rPr lang="en-US" altLang="ko-KR" dirty="0" smtClean="0">
                <a:ea typeface="굴림" charset="-127"/>
                <a:cs typeface="굴림" charset="-127"/>
              </a:rPr>
              <a:t>-used “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superpages</a:t>
            </a:r>
            <a:r>
              <a:rPr lang="en-US" altLang="ko-KR" dirty="0" smtClean="0">
                <a:ea typeface="굴림" charset="-127"/>
                <a:cs typeface="굴림" charset="-127"/>
              </a:rPr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657600" y="4908553"/>
            <a:ext cx="5414211" cy="400110"/>
            <a:chOff x="3657600" y="4908553"/>
            <a:chExt cx="5414211" cy="40011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3657600" y="5120640"/>
              <a:ext cx="109728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40444" y="4908553"/>
              <a:ext cx="4331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Conceptually same as multi-level caches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06127" y="5426242"/>
            <a:ext cx="1804731" cy="974558"/>
            <a:chOff x="6906127" y="5426242"/>
            <a:chExt cx="1804731" cy="974558"/>
          </a:xfrm>
        </p:grpSpPr>
        <p:sp>
          <p:nvSpPr>
            <p:cNvPr id="11" name="Right Brace 10"/>
            <p:cNvSpPr/>
            <p:nvPr/>
          </p:nvSpPr>
          <p:spPr>
            <a:xfrm>
              <a:off x="6906127" y="5426242"/>
              <a:ext cx="274320" cy="974558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34721" y="5570621"/>
              <a:ext cx="15761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Not covered here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1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Principle of Locality </a:t>
            </a:r>
          </a:p>
          <a:p>
            <a:pPr lvl="1"/>
            <a:r>
              <a:rPr lang="en-US" dirty="0" smtClean="0"/>
              <a:t>Allows caches to offer (close to) speed of cache memory with size of DRAM memory</a:t>
            </a:r>
          </a:p>
          <a:p>
            <a:pPr lvl="1"/>
            <a:r>
              <a:rPr lang="en-US" dirty="0" smtClean="0"/>
              <a:t>Can we use this at the next level to give speed of DRAM memory with size of Disk memory?</a:t>
            </a:r>
          </a:p>
          <a:p>
            <a:endParaRPr lang="en-US" dirty="0" smtClean="0"/>
          </a:p>
          <a:p>
            <a:r>
              <a:rPr lang="en-US" dirty="0" smtClean="0"/>
              <a:t>What other things do we need from our memory system?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4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Memory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Buffer (TLB)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VM Performance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VM Wrap-up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Motivation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</a:t>
            </a:r>
            <a:r>
              <a:rPr lang="en-US" dirty="0"/>
              <a:t>a</a:t>
            </a:r>
            <a:r>
              <a:rPr lang="en-US" dirty="0" smtClean="0"/>
              <a:t>s cache for disk </a:t>
            </a:r>
            <a:br>
              <a:rPr lang="en-US" dirty="0" smtClean="0"/>
            </a:br>
            <a:r>
              <a:rPr lang="en-US" dirty="0" smtClean="0"/>
              <a:t>(reduce disk accesses)</a:t>
            </a:r>
          </a:p>
          <a:p>
            <a:pPr lvl="1"/>
            <a:r>
              <a:rPr lang="en-US" dirty="0" smtClean="0"/>
              <a:t>Disk is so slow it significantly affects performance</a:t>
            </a:r>
          </a:p>
          <a:p>
            <a:pPr lvl="1"/>
            <a:r>
              <a:rPr lang="en-US" dirty="0" smtClean="0"/>
              <a:t>Paging maximizes memory usage with large, evenly-sized pages that can go anywhere</a:t>
            </a:r>
          </a:p>
          <a:p>
            <a:r>
              <a:rPr lang="en-US" dirty="0" smtClean="0"/>
              <a:t>Allows processor to run multiple processes simultaneously</a:t>
            </a:r>
          </a:p>
          <a:p>
            <a:pPr lvl="1"/>
            <a:r>
              <a:rPr lang="en-US" dirty="0" smtClean="0"/>
              <a:t>Gives each process illusion of its own (large) VM </a:t>
            </a:r>
          </a:p>
          <a:p>
            <a:pPr lvl="1"/>
            <a:r>
              <a:rPr lang="en-US" dirty="0" smtClean="0"/>
              <a:t>Each process uses standard set of VAs</a:t>
            </a:r>
          </a:p>
          <a:p>
            <a:pPr lvl="1"/>
            <a:r>
              <a:rPr lang="en-US" dirty="0" smtClean="0"/>
              <a:t>Access rights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4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Paging 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/>
              <a:t>Paging requires address </a:t>
            </a:r>
            <a:r>
              <a:rPr lang="en-US" i="1" dirty="0">
                <a:solidFill>
                  <a:srgbClr val="FF0000"/>
                </a:solidFill>
              </a:rPr>
              <a:t>translation</a:t>
            </a:r>
          </a:p>
          <a:p>
            <a:pPr lvl="1"/>
            <a:r>
              <a:rPr lang="en-US" dirty="0"/>
              <a:t>Can run programs larger than main memory</a:t>
            </a:r>
          </a:p>
          <a:p>
            <a:pPr lvl="1"/>
            <a:r>
              <a:rPr lang="en-US" dirty="0"/>
              <a:t>Hides variable machine configurations (RAM/HD)</a:t>
            </a:r>
          </a:p>
          <a:p>
            <a:pPr lvl="1"/>
            <a:r>
              <a:rPr lang="en-US" dirty="0"/>
              <a:t>Solves fragmentation problem</a:t>
            </a:r>
          </a:p>
          <a:p>
            <a:r>
              <a:rPr lang="en-US" dirty="0" smtClean="0"/>
              <a:t>Address mappings stored in page tables in memory</a:t>
            </a:r>
          </a:p>
          <a:p>
            <a:pPr lvl="1"/>
            <a:r>
              <a:rPr lang="en-US" dirty="0" smtClean="0"/>
              <a:t>Additional memory access mitigated with TLB</a:t>
            </a:r>
          </a:p>
          <a:p>
            <a:pPr lvl="1"/>
            <a:r>
              <a:rPr lang="en-US" dirty="0" smtClean="0"/>
              <a:t>Check TLB, then Page Table (if necessary), then Cache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Hardware/Software Support for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Memory </a:t>
            </a:r>
            <a:r>
              <a:rPr lang="en-US" dirty="0">
                <a:solidFill>
                  <a:schemeClr val="accent1"/>
                </a:solidFill>
              </a:rPr>
              <a:t>Protection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491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Different tasks can share parts of their virtual address spaces</a:t>
            </a:r>
          </a:p>
          <a:p>
            <a:pPr lvl="1"/>
            <a:r>
              <a:rPr lang="en-US" dirty="0"/>
              <a:t>But need to protect against errant access</a:t>
            </a:r>
          </a:p>
          <a:p>
            <a:pPr lvl="1"/>
            <a:r>
              <a:rPr lang="en-US" dirty="0"/>
              <a:t>Requires OS assistance</a:t>
            </a:r>
          </a:p>
          <a:p>
            <a:r>
              <a:rPr lang="en-US" dirty="0"/>
              <a:t>Hardware support for OS protection</a:t>
            </a:r>
          </a:p>
          <a:p>
            <a:pPr lvl="1"/>
            <a:r>
              <a:rPr lang="en-US" dirty="0"/>
              <a:t>Privileged supervisor mode (</a:t>
            </a:r>
            <a:r>
              <a:rPr lang="en-US" dirty="0" smtClean="0"/>
              <a:t>a.k.a. </a:t>
            </a:r>
            <a:r>
              <a:rPr lang="en-US" i="1" dirty="0"/>
              <a:t>kernel mode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Privileged instructions</a:t>
            </a:r>
          </a:p>
          <a:p>
            <a:pPr lvl="1"/>
            <a:r>
              <a:rPr lang="en-US" dirty="0"/>
              <a:t>Page tables and other state information only accessible in supervisor mode</a:t>
            </a:r>
          </a:p>
          <a:p>
            <a:pPr lvl="1"/>
            <a:r>
              <a:rPr lang="en-US" dirty="0"/>
              <a:t>System call exception (e.g</a:t>
            </a:r>
            <a:r>
              <a:rPr lang="en-US" dirty="0" smtClean="0"/>
              <a:t>.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/>
              <a:t> in MIPS)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Context Switching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How does a single processor run many programs at once?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Context switch:</a:t>
            </a:r>
            <a:r>
              <a:rPr lang="en-US" dirty="0" smtClean="0"/>
              <a:t>  Changing of internal state of processor (switching between processes)</a:t>
            </a:r>
          </a:p>
          <a:p>
            <a:pPr lvl="1"/>
            <a:r>
              <a:rPr lang="en-US" dirty="0" smtClean="0"/>
              <a:t>Save register values (and PC) and change value in Page Table Base register</a:t>
            </a:r>
          </a:p>
          <a:p>
            <a:r>
              <a:rPr lang="en-US" dirty="0" smtClean="0"/>
              <a:t>What happens to the TLB?</a:t>
            </a:r>
          </a:p>
          <a:p>
            <a:pPr lvl="1"/>
            <a:r>
              <a:rPr lang="en-US" dirty="0" smtClean="0"/>
              <a:t>Current entries are for different process</a:t>
            </a:r>
          </a:p>
          <a:p>
            <a:pPr lvl="1"/>
            <a:r>
              <a:rPr lang="en-US" dirty="0" smtClean="0"/>
              <a:t>Set all entries to invalid on context switch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937760"/>
          </a:xfrm>
        </p:spPr>
        <p:txBody>
          <a:bodyPr/>
          <a:lstStyle/>
          <a:p>
            <a:r>
              <a:rPr lang="en-US" sz="2400" dirty="0" smtClean="0"/>
              <a:t>User program view:</a:t>
            </a:r>
          </a:p>
          <a:p>
            <a:pPr lvl="1"/>
            <a:r>
              <a:rPr lang="en-US" sz="2000" dirty="0" smtClean="0"/>
              <a:t>Contiguous memory</a:t>
            </a:r>
          </a:p>
          <a:p>
            <a:pPr lvl="1"/>
            <a:r>
              <a:rPr lang="en-US" sz="2000" dirty="0" smtClean="0"/>
              <a:t>Start from some set VA</a:t>
            </a:r>
          </a:p>
          <a:p>
            <a:pPr lvl="1"/>
            <a:r>
              <a:rPr lang="en-US" sz="2000" dirty="0" smtClean="0"/>
              <a:t>“Infinitely” large</a:t>
            </a:r>
          </a:p>
          <a:p>
            <a:pPr lvl="1"/>
            <a:r>
              <a:rPr lang="en-US" sz="2000" dirty="0" smtClean="0"/>
              <a:t>Is the only running program</a:t>
            </a:r>
          </a:p>
          <a:p>
            <a:r>
              <a:rPr lang="en-US" sz="2400" dirty="0" smtClean="0"/>
              <a:t>Reality:</a:t>
            </a:r>
          </a:p>
          <a:p>
            <a:pPr lvl="1"/>
            <a:r>
              <a:rPr lang="en-US" sz="2000" dirty="0" smtClean="0"/>
              <a:t>Non-contiguous memory</a:t>
            </a:r>
          </a:p>
          <a:p>
            <a:pPr lvl="1"/>
            <a:r>
              <a:rPr lang="en-US" sz="2000" dirty="0" smtClean="0"/>
              <a:t>Start wherever available memory is</a:t>
            </a:r>
          </a:p>
          <a:p>
            <a:pPr lvl="1"/>
            <a:r>
              <a:rPr lang="en-US" sz="2000" dirty="0" smtClean="0"/>
              <a:t>Finite size</a:t>
            </a:r>
          </a:p>
          <a:p>
            <a:pPr lvl="1"/>
            <a:r>
              <a:rPr lang="en-US" sz="2000" dirty="0" smtClean="0"/>
              <a:t>Many programs running simultaneously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648200" cy="4937760"/>
          </a:xfrm>
        </p:spPr>
        <p:txBody>
          <a:bodyPr/>
          <a:lstStyle/>
          <a:p>
            <a:r>
              <a:rPr lang="en-US" sz="2400" dirty="0" smtClean="0"/>
              <a:t>Virtual memory provides:</a:t>
            </a:r>
          </a:p>
          <a:p>
            <a:pPr lvl="1"/>
            <a:r>
              <a:rPr lang="en-US" sz="2000" dirty="0" smtClean="0"/>
              <a:t>Illusion of contiguous memory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programs starting at same set address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llusion of ~ infinite memory </a:t>
            </a:r>
            <a:br>
              <a:rPr lang="en-US" sz="2000" dirty="0" smtClean="0"/>
            </a:br>
            <a:r>
              <a:rPr lang="en-US" sz="2000" dirty="0" smtClean="0"/>
              <a:t>(2</a:t>
            </a:r>
            <a:r>
              <a:rPr lang="en-US" sz="2000" baseline="30000" dirty="0" smtClean="0"/>
              <a:t>32</a:t>
            </a:r>
            <a:r>
              <a:rPr lang="en-US" sz="2000" dirty="0" smtClean="0"/>
              <a:t> or 2</a:t>
            </a:r>
            <a:r>
              <a:rPr lang="en-US" sz="2000" baseline="30000" dirty="0" smtClean="0"/>
              <a:t>64</a:t>
            </a:r>
            <a:r>
              <a:rPr lang="en-US" sz="2000" dirty="0" smtClean="0"/>
              <a:t> bytes)</a:t>
            </a:r>
          </a:p>
          <a:p>
            <a:pPr lvl="1"/>
            <a:r>
              <a:rPr lang="en-US" sz="2000" dirty="0" smtClean="0"/>
              <a:t>Protection	, Sharing</a:t>
            </a:r>
          </a:p>
          <a:p>
            <a:r>
              <a:rPr lang="en-US" sz="2400" dirty="0" smtClean="0"/>
              <a:t>Implementation:</a:t>
            </a:r>
          </a:p>
          <a:p>
            <a:pPr lvl="1"/>
            <a:r>
              <a:rPr lang="en-US" sz="2000" dirty="0" smtClean="0"/>
              <a:t>Divide memory into chunks (pages)</a:t>
            </a:r>
          </a:p>
          <a:p>
            <a:pPr lvl="1"/>
            <a:r>
              <a:rPr lang="en-US" sz="2000" dirty="0" smtClean="0"/>
              <a:t>OS controls page table that maps virtual into physical addresses</a:t>
            </a:r>
          </a:p>
          <a:p>
            <a:pPr lvl="1"/>
            <a:r>
              <a:rPr lang="en-US" sz="2000" dirty="0" smtClean="0"/>
              <a:t>memory as a cache for disk</a:t>
            </a:r>
          </a:p>
          <a:p>
            <a:pPr lvl="1"/>
            <a:r>
              <a:rPr lang="en-US" sz="2000" dirty="0" smtClean="0"/>
              <a:t>TLB is a cache for the page table</a:t>
            </a:r>
            <a:endParaRPr lang="en-US" dirty="0"/>
          </a:p>
        </p:txBody>
      </p:sp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94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 multiple processes to simultaneously occupy memory and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Don’t let programs read from or write to each other’s memories</a:t>
            </a:r>
          </a:p>
          <a:p>
            <a:r>
              <a:rPr lang="en-US" dirty="0" smtClean="0"/>
              <a:t>Give each program the illusion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that it has its own </a:t>
            </a:r>
            <a:r>
              <a:rPr lang="en-US" i="1" dirty="0" smtClean="0"/>
              <a:t>private address space </a:t>
            </a:r>
            <a:r>
              <a:rPr lang="en-US" dirty="0" smtClean="0"/>
              <a:t>(via </a:t>
            </a:r>
            <a:r>
              <a:rPr lang="en-US" i="1" dirty="0" smtClean="0">
                <a:solidFill>
                  <a:srgbClr val="FF0000"/>
                </a:solidFill>
              </a:rPr>
              <a:t>translation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Suppose code starts at address 0x00400000, then different processes each think their code resides at the same address</a:t>
            </a:r>
          </a:p>
          <a:p>
            <a:pPr lvl="1"/>
            <a:r>
              <a:rPr lang="en-US" dirty="0" smtClean="0"/>
              <a:t>Each program must have a different view of memory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92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level in the memory hierarchy</a:t>
            </a:r>
          </a:p>
          <a:p>
            <a:pPr lvl="1"/>
            <a:r>
              <a:rPr lang="en-US" dirty="0" smtClean="0"/>
              <a:t>Provides illusion of very large main memory</a:t>
            </a:r>
          </a:p>
          <a:p>
            <a:pPr lvl="1"/>
            <a:r>
              <a:rPr lang="en-US" dirty="0" smtClean="0"/>
              <a:t>Working set of “pages” residing in main memory </a:t>
            </a:r>
            <a:br>
              <a:rPr lang="en-US" dirty="0" smtClean="0"/>
            </a:br>
            <a:r>
              <a:rPr lang="en-US" dirty="0" smtClean="0"/>
              <a:t>(subset of all pages residing on disk)</a:t>
            </a:r>
          </a:p>
          <a:p>
            <a:r>
              <a:rPr lang="en-US" b="1" dirty="0" smtClean="0"/>
              <a:t>Main goal:</a:t>
            </a:r>
            <a:r>
              <a:rPr lang="en-US" dirty="0" smtClean="0"/>
              <a:t>  Avoid reaching all the way back to disk as much as possible</a:t>
            </a:r>
          </a:p>
          <a:p>
            <a:r>
              <a:rPr lang="en-US" b="1" dirty="0" smtClean="0"/>
              <a:t>Additional goals:</a:t>
            </a:r>
          </a:p>
          <a:p>
            <a:pPr lvl="1"/>
            <a:r>
              <a:rPr lang="en-US" dirty="0" smtClean="0"/>
              <a:t>Let OS share memory among many programs and protect them from each other</a:t>
            </a:r>
          </a:p>
          <a:p>
            <a:pPr lvl="1"/>
            <a:r>
              <a:rPr lang="en-US" dirty="0" smtClean="0"/>
              <a:t>Each process thinks it has all the memory to itself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to Physical Address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23360"/>
            <a:ext cx="8229600" cy="2446874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program operates in its own virtual address space and thinks it’s the only program running</a:t>
            </a:r>
          </a:p>
          <a:p>
            <a:r>
              <a:rPr lang="en-US" sz="2800" dirty="0" smtClean="0"/>
              <a:t>Each is protected from the other</a:t>
            </a:r>
          </a:p>
          <a:p>
            <a:r>
              <a:rPr lang="en-US" sz="2800" dirty="0" smtClean="0"/>
              <a:t>OS can decide where each goes in memory</a:t>
            </a:r>
          </a:p>
          <a:p>
            <a:r>
              <a:rPr lang="en-US" sz="2800" dirty="0" smtClean="0"/>
              <a:t>Hardware gives virtual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physical mapping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731520" y="1554480"/>
            <a:ext cx="7680960" cy="2194560"/>
            <a:chOff x="731520" y="1280160"/>
            <a:chExt cx="7680960" cy="2194560"/>
          </a:xfrm>
        </p:grpSpPr>
        <p:sp>
          <p:nvSpPr>
            <p:cNvPr id="3052548" name="Rectangle 4"/>
            <p:cNvSpPr>
              <a:spLocks noChangeArrowheads="1"/>
            </p:cNvSpPr>
            <p:nvPr/>
          </p:nvSpPr>
          <p:spPr bwMode="auto">
            <a:xfrm>
              <a:off x="73152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Program operates in its virtual address space</a:t>
              </a:r>
              <a:endParaRPr lang="en-US" sz="2000" dirty="0"/>
            </a:p>
          </p:txBody>
        </p:sp>
        <p:sp>
          <p:nvSpPr>
            <p:cNvPr id="3052549" name="Line 5"/>
            <p:cNvSpPr>
              <a:spLocks noChangeShapeType="1"/>
            </p:cNvSpPr>
            <p:nvPr/>
          </p:nvSpPr>
          <p:spPr bwMode="auto">
            <a:xfrm>
              <a:off x="23774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0" name="Text Box 6"/>
            <p:cNvSpPr txBox="1">
              <a:spLocks noChangeArrowheads="1"/>
            </p:cNvSpPr>
            <p:nvPr/>
          </p:nvSpPr>
          <p:spPr bwMode="auto">
            <a:xfrm>
              <a:off x="2377440" y="1645920"/>
              <a:ext cx="1517338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V</a:t>
              </a:r>
              <a:r>
                <a:rPr lang="en-US" sz="2000" dirty="0" smtClean="0">
                  <a:solidFill>
                    <a:schemeClr val="accent4"/>
                  </a:solidFill>
                </a:rPr>
                <a:t>irtual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Address (VA)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4"/>
                  </a:solidFill>
                </a:rPr>
                <a:t>(</a:t>
              </a:r>
              <a:r>
                <a:rPr lang="en-US" sz="2000" dirty="0">
                  <a:solidFill>
                    <a:schemeClr val="accent4"/>
                  </a:solidFill>
                </a:rPr>
                <a:t>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2" name="Rectangle 8"/>
            <p:cNvSpPr>
              <a:spLocks noChangeArrowheads="1"/>
            </p:cNvSpPr>
            <p:nvPr/>
          </p:nvSpPr>
          <p:spPr bwMode="auto">
            <a:xfrm>
              <a:off x="4023360" y="1828800"/>
              <a:ext cx="1097280" cy="1097280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HW mapping</a:t>
              </a:r>
              <a:endParaRPr lang="en-US" sz="2000" dirty="0"/>
            </a:p>
          </p:txBody>
        </p:sp>
        <p:sp>
          <p:nvSpPr>
            <p:cNvPr id="3052554" name="Line 10"/>
            <p:cNvSpPr>
              <a:spLocks noChangeShapeType="1"/>
            </p:cNvSpPr>
            <p:nvPr/>
          </p:nvSpPr>
          <p:spPr bwMode="auto">
            <a:xfrm>
              <a:off x="51206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5" name="Text Box 11"/>
            <p:cNvSpPr txBox="1">
              <a:spLocks noChangeArrowheads="1"/>
            </p:cNvSpPr>
            <p:nvPr/>
          </p:nvSpPr>
          <p:spPr bwMode="auto">
            <a:xfrm>
              <a:off x="5120640" y="1645920"/>
              <a:ext cx="1497653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P</a:t>
              </a:r>
              <a:r>
                <a:rPr lang="en-US" sz="2000" dirty="0" smtClean="0">
                  <a:solidFill>
                    <a:schemeClr val="accent4"/>
                  </a:solidFill>
                </a:rPr>
                <a:t>hysical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Address (PA)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4"/>
                  </a:solidFill>
                </a:rPr>
                <a:t>(</a:t>
              </a:r>
              <a:r>
                <a:rPr lang="en-US" sz="2000" dirty="0">
                  <a:solidFill>
                    <a:schemeClr val="accent4"/>
                  </a:solidFill>
                </a:rPr>
                <a:t>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6" name="Rectangle 12"/>
            <p:cNvSpPr>
              <a:spLocks noChangeArrowheads="1"/>
            </p:cNvSpPr>
            <p:nvPr/>
          </p:nvSpPr>
          <p:spPr bwMode="auto">
            <a:xfrm>
              <a:off x="676656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Physical memory (including caches)</a:t>
              </a:r>
              <a:endParaRPr lang="en-US" sz="2000" dirty="0"/>
            </a:p>
          </p:txBody>
        </p:sp>
        <p:sp>
          <p:nvSpPr>
            <p:cNvPr id="3052558" name="Line 14"/>
            <p:cNvSpPr>
              <a:spLocks noChangeShapeType="1"/>
            </p:cNvSpPr>
            <p:nvPr/>
          </p:nvSpPr>
          <p:spPr bwMode="auto">
            <a:xfrm>
              <a:off x="4572000" y="128016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9" name="Line 15"/>
            <p:cNvSpPr>
              <a:spLocks noChangeShapeType="1"/>
            </p:cNvSpPr>
            <p:nvPr/>
          </p:nvSpPr>
          <p:spPr bwMode="auto">
            <a:xfrm>
              <a:off x="4572000" y="292608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Trying to find a book in the UCB system</a:t>
            </a:r>
          </a:p>
          <a:p>
            <a:r>
              <a:rPr lang="en-US" dirty="0" smtClean="0"/>
              <a:t>Book title is like </a:t>
            </a:r>
            <a:r>
              <a:rPr lang="en-US" i="1" dirty="0" smtClean="0">
                <a:solidFill>
                  <a:srgbClr val="FF0000"/>
                </a:solidFill>
              </a:rPr>
              <a:t>virtual address (VA)</a:t>
            </a:r>
            <a:endParaRPr lang="en-US" dirty="0" smtClean="0"/>
          </a:p>
          <a:p>
            <a:pPr lvl="1"/>
            <a:r>
              <a:rPr lang="en-US" dirty="0" smtClean="0"/>
              <a:t>What you want/are requesting</a:t>
            </a:r>
            <a:endParaRPr lang="en-US" i="1" dirty="0" smtClean="0"/>
          </a:p>
          <a:p>
            <a:r>
              <a:rPr lang="en-US" dirty="0" smtClean="0"/>
              <a:t>Book call number is like </a:t>
            </a:r>
            <a:r>
              <a:rPr lang="en-US" i="1" dirty="0" smtClean="0">
                <a:solidFill>
                  <a:srgbClr val="FF0000"/>
                </a:solidFill>
              </a:rPr>
              <a:t>physical address (PA)</a:t>
            </a:r>
            <a:endParaRPr lang="en-US" dirty="0" smtClean="0"/>
          </a:p>
          <a:p>
            <a:pPr lvl="1"/>
            <a:r>
              <a:rPr lang="en-US" dirty="0" smtClean="0"/>
              <a:t>Where it is actually located</a:t>
            </a:r>
          </a:p>
          <a:p>
            <a:r>
              <a:rPr lang="en-US" dirty="0" smtClean="0"/>
              <a:t>Card catalogue is like a </a:t>
            </a:r>
            <a:r>
              <a:rPr lang="en-US" i="1" dirty="0" smtClean="0">
                <a:solidFill>
                  <a:srgbClr val="FF0000"/>
                </a:solidFill>
              </a:rPr>
              <a:t>page table (PT)</a:t>
            </a:r>
          </a:p>
          <a:p>
            <a:pPr lvl="1"/>
            <a:r>
              <a:rPr lang="en-US" dirty="0" smtClean="0"/>
              <a:t>Maps from book title to call number</a:t>
            </a:r>
          </a:p>
          <a:p>
            <a:pPr lvl="1"/>
            <a:r>
              <a:rPr lang="en-US" dirty="0" smtClean="0"/>
              <a:t>Does not contain the actual that data you want</a:t>
            </a:r>
          </a:p>
          <a:p>
            <a:pPr lvl="1"/>
            <a:r>
              <a:rPr lang="en-US" dirty="0" smtClean="0"/>
              <a:t>The catalogue itself takes up space in the library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Analogy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9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27709</TotalTime>
  <Words>3168</Words>
  <Application>Microsoft Office PowerPoint</Application>
  <PresentationFormat>On-screen Show (4:3)</PresentationFormat>
  <Paragraphs>788</Paragraphs>
  <Slides>55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Image</vt:lpstr>
      <vt:lpstr>PowerPoint Presentation</vt:lpstr>
      <vt:lpstr>Review of Last Lecture (1/2)</vt:lpstr>
      <vt:lpstr>Agenda</vt:lpstr>
      <vt:lpstr>Memory Hierarchy</vt:lpstr>
      <vt:lpstr>Memory Hierarchy Requirements</vt:lpstr>
      <vt:lpstr>Memory Hierarchy Requirements</vt:lpstr>
      <vt:lpstr>Virtual Memory</vt:lpstr>
      <vt:lpstr>Virtual to Physical Address Translation</vt:lpstr>
      <vt:lpstr>VM Analogy (1/2)</vt:lpstr>
      <vt:lpstr>VM Analogy (2/2)</vt:lpstr>
      <vt:lpstr>Agenda</vt:lpstr>
      <vt:lpstr>First Attempt: Base and Bound Reg</vt:lpstr>
      <vt:lpstr>Mapping VM to PM</vt:lpstr>
      <vt:lpstr>Paging Organization</vt:lpstr>
      <vt:lpstr>Virtual Memory Mapping Function</vt:lpstr>
      <vt:lpstr>Address Mapping</vt:lpstr>
      <vt:lpstr>Address Mapping: Page Table</vt:lpstr>
      <vt:lpstr>Page Table Layout</vt:lpstr>
      <vt:lpstr>Page Table Entry Format</vt:lpstr>
      <vt:lpstr>Page Tables (1/2)</vt:lpstr>
      <vt:lpstr>Page Tables (2/2)</vt:lpstr>
      <vt:lpstr>Paging/Virtual Memory Multiple Processes</vt:lpstr>
      <vt:lpstr>Review: Paging Terminology</vt:lpstr>
      <vt:lpstr>PowerPoint Presentation</vt:lpstr>
      <vt:lpstr>Agenda</vt:lpstr>
      <vt:lpstr>Administrivia (1/2)</vt:lpstr>
      <vt:lpstr>Administrivia (2/2)</vt:lpstr>
      <vt:lpstr>Agenda</vt:lpstr>
      <vt:lpstr>Retrieving Data from Memory</vt:lpstr>
      <vt:lpstr>Virtual Memory Problem</vt:lpstr>
      <vt:lpstr>TLBs vs. Caches</vt:lpstr>
      <vt:lpstr>Where Are TLBs Located?</vt:lpstr>
      <vt:lpstr>Address Translation Using TLB</vt:lpstr>
      <vt:lpstr>Typical TLB Entry Format</vt:lpstr>
      <vt:lpstr>PowerPoint Presentation</vt:lpstr>
      <vt:lpstr>Fetching Data on a Memory Read</vt:lpstr>
      <vt:lpstr>Page Faults</vt:lpstr>
      <vt:lpstr>Performance Metrics</vt:lpstr>
      <vt:lpstr>Data Fetch Scenarios</vt:lpstr>
      <vt:lpstr>PowerPoint Presentation</vt:lpstr>
      <vt:lpstr>Updating Scenarios</vt:lpstr>
      <vt:lpstr>PowerPoint Presentation</vt:lpstr>
      <vt:lpstr>Get To Know Your Staff</vt:lpstr>
      <vt:lpstr>Agenda</vt:lpstr>
      <vt:lpstr>VM Performance</vt:lpstr>
      <vt:lpstr>Typical Performance Stats</vt:lpstr>
      <vt:lpstr>Impact of Paging on AMAT (1/2)</vt:lpstr>
      <vt:lpstr>Impact of Paging on AMAT (2/2)</vt:lpstr>
      <vt:lpstr>Impact of TLBs on Performance</vt:lpstr>
      <vt:lpstr>Agenda</vt:lpstr>
      <vt:lpstr>Virtual Memory Motivation</vt:lpstr>
      <vt:lpstr>Paging Summary</vt:lpstr>
      <vt:lpstr>Hardware/Software Support for  Memory Protection</vt:lpstr>
      <vt:lpstr>Context Switching</vt:lpstr>
      <vt:lpstr>Virtual Memory 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406</cp:revision>
  <cp:lastPrinted>2011-04-08T04:07:47Z</cp:lastPrinted>
  <dcterms:created xsi:type="dcterms:W3CDTF">2011-04-18T22:06:20Z</dcterms:created>
  <dcterms:modified xsi:type="dcterms:W3CDTF">2012-07-30T18:24:01Z</dcterms:modified>
</cp:coreProperties>
</file>