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52"/>
  </p:notesMasterIdLst>
  <p:handoutMasterIdLst>
    <p:handoutMasterId r:id="rId53"/>
  </p:handoutMasterIdLst>
  <p:sldIdLst>
    <p:sldId id="427" r:id="rId2"/>
    <p:sldId id="458" r:id="rId3"/>
    <p:sldId id="429" r:id="rId4"/>
    <p:sldId id="430" r:id="rId5"/>
    <p:sldId id="440" r:id="rId6"/>
    <p:sldId id="441" r:id="rId7"/>
    <p:sldId id="442" r:id="rId8"/>
    <p:sldId id="443" r:id="rId9"/>
    <p:sldId id="444" r:id="rId10"/>
    <p:sldId id="446" r:id="rId11"/>
    <p:sldId id="431" r:id="rId12"/>
    <p:sldId id="447" r:id="rId13"/>
    <p:sldId id="448" r:id="rId14"/>
    <p:sldId id="432" r:id="rId15"/>
    <p:sldId id="454" r:id="rId16"/>
    <p:sldId id="455" r:id="rId17"/>
    <p:sldId id="451" r:id="rId18"/>
    <p:sldId id="452" r:id="rId19"/>
    <p:sldId id="453" r:id="rId20"/>
    <p:sldId id="456" r:id="rId21"/>
    <p:sldId id="457" r:id="rId22"/>
    <p:sldId id="464" r:id="rId23"/>
    <p:sldId id="465" r:id="rId24"/>
    <p:sldId id="463" r:id="rId25"/>
    <p:sldId id="466" r:id="rId26"/>
    <p:sldId id="375" r:id="rId27"/>
    <p:sldId id="467" r:id="rId28"/>
    <p:sldId id="471" r:id="rId29"/>
    <p:sldId id="468" r:id="rId30"/>
    <p:sldId id="434" r:id="rId31"/>
    <p:sldId id="469" r:id="rId32"/>
    <p:sldId id="470" r:id="rId33"/>
    <p:sldId id="473" r:id="rId34"/>
    <p:sldId id="436" r:id="rId35"/>
    <p:sldId id="472" r:id="rId36"/>
    <p:sldId id="474" r:id="rId37"/>
    <p:sldId id="459" r:id="rId38"/>
    <p:sldId id="410" r:id="rId39"/>
    <p:sldId id="475" r:id="rId40"/>
    <p:sldId id="476" r:id="rId41"/>
    <p:sldId id="477" r:id="rId42"/>
    <p:sldId id="478" r:id="rId43"/>
    <p:sldId id="479" r:id="rId44"/>
    <p:sldId id="460" r:id="rId45"/>
    <p:sldId id="439" r:id="rId46"/>
    <p:sldId id="415" r:id="rId47"/>
    <p:sldId id="414" r:id="rId48"/>
    <p:sldId id="462" r:id="rId49"/>
    <p:sldId id="422" r:id="rId50"/>
    <p:sldId id="423" r:id="rId51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0" autoAdjust="0"/>
    <p:restoredTop sz="88085" autoAdjust="0"/>
  </p:normalViewPr>
  <p:slideViewPr>
    <p:cSldViewPr snapToGrid="0">
      <p:cViewPr varScale="1">
        <p:scale>
          <a:sx n="82" d="100"/>
          <a:sy n="82" d="100"/>
        </p:scale>
        <p:origin x="-14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8933265-5E23-BF49-B6BF-1934B9BC786E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50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7AA1BC7-CCFC-484A-97F3-979F740C57F6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561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0863" y="4559301"/>
            <a:ext cx="6303962" cy="4321175"/>
          </a:xfrm>
          <a:noFill/>
          <a:ln w="9525"/>
        </p:spPr>
        <p:txBody>
          <a:bodyPr lIns="95641" tIns="46982" rIns="95641" bIns="46982"/>
          <a:lstStyle/>
          <a:p>
            <a:endParaRPr lang="en-US"/>
          </a:p>
        </p:txBody>
      </p:sp>
      <p:sp>
        <p:nvSpPr>
          <p:cNvPr id="2969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73175" y="617538"/>
            <a:ext cx="4783138" cy="3586162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17538"/>
            <a:ext cx="4783137" cy="35861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334" y="4560570"/>
            <a:ext cx="6304279" cy="4318874"/>
          </a:xfrm>
          <a:noFill/>
        </p:spPr>
        <p:txBody>
          <a:bodyPr wrap="square" lIns="96642" tIns="48321" rIns="96642" bIns="4832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1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4363"/>
            <a:ext cx="4783137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6" y="4563191"/>
            <a:ext cx="6301588" cy="43175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8" tIns="47539" rIns="95078" bIns="4753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37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4363"/>
            <a:ext cx="4783137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3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6" y="4563191"/>
            <a:ext cx="6301588" cy="43175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8" tIns="47539" rIns="95078" bIns="4753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9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1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2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0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8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9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0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45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63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2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9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hkn.eecs.berkeley.edu/coursesurveys" TargetMode="External"/><Relationship Id="rId2" Type="http://schemas.openxmlformats.org/officeDocument/2006/relationships/hyperlink" Target="http://teaching.berkeley.edu/dta-dep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ecs.berkeley.edu/Scheduling/EE/schedule-draft.html" TargetMode="External"/><Relationship Id="rId4" Type="http://schemas.openxmlformats.org/officeDocument/2006/relationships/hyperlink" Target="http://www.eecs.berkeley.edu/Scheduling/CS/schedule-draft.html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illow.coe.berkeley.edu/PHP/gsiapp/menu.php?dept=eec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895725"/>
            <a:ext cx="9144000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chemeClr val="tx1"/>
                </a:solidFill>
              </a:rPr>
              <a:t>Instructor:</a:t>
            </a:r>
            <a:r>
              <a:rPr lang="en-US" dirty="0" smtClean="0">
                <a:solidFill>
                  <a:schemeClr val="tx1"/>
                </a:solidFill>
              </a:rPr>
              <a:t>  Justin Hsia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Summer 2012 -- Lecture #28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58800"/>
            <a:ext cx="9144000" cy="4492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CS 61C: Great Ideas in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Computer Architecture</a:t>
            </a:r>
            <a:r>
              <a:rPr lang="en-US" sz="3556" dirty="0" smtClean="0"/>
              <a:t/>
            </a:r>
            <a:br>
              <a:rPr lang="en-US" sz="3556" dirty="0" smtClean="0"/>
            </a:br>
            <a:endParaRPr lang="en-US" sz="3556" dirty="0" smtClean="0"/>
          </a:p>
          <a:p>
            <a:endParaRPr lang="en-US" sz="3556" dirty="0" smtClean="0"/>
          </a:p>
          <a:p>
            <a:pPr>
              <a:spcBef>
                <a:spcPts val="0"/>
              </a:spcBef>
            </a:pPr>
            <a:r>
              <a:rPr lang="en-US" i="1" dirty="0" smtClean="0"/>
              <a:t>Course Summary &amp; Review</a:t>
            </a:r>
          </a:p>
        </p:txBody>
      </p:sp>
    </p:spTree>
    <p:extLst>
      <p:ext uri="{BB962C8B-B14F-4D97-AF65-F5344CB8AC3E}">
        <p14:creationId xmlns:p14="http://schemas.microsoft.com/office/powerpoint/2010/main" val="302468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Logic Circuit Description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Build Synchronous Digital Systems out of combinational and sequential logic</a:t>
            </a:r>
          </a:p>
          <a:p>
            <a:r>
              <a:rPr lang="en-US" dirty="0" smtClean="0"/>
              <a:t>Equivalence between Circuit Diagrams, Truth Tables, and Boolean Expressions</a:t>
            </a:r>
          </a:p>
          <a:p>
            <a:pPr lvl="1"/>
            <a:r>
              <a:rPr lang="en-US" dirty="0" smtClean="0"/>
              <a:t>Can convert between all representations</a:t>
            </a:r>
          </a:p>
          <a:p>
            <a:r>
              <a:rPr lang="en-US" dirty="0" smtClean="0"/>
              <a:t>Boolean algebra allows for circuit simplification (</a:t>
            </a:r>
            <a:r>
              <a:rPr lang="en-US" dirty="0" err="1" smtClean="0"/>
              <a:t>Karnaugh</a:t>
            </a:r>
            <a:r>
              <a:rPr lang="en-US" dirty="0" smtClean="0"/>
              <a:t> maps, too)</a:t>
            </a:r>
          </a:p>
          <a:p>
            <a:r>
              <a:rPr lang="en-US" dirty="0" smtClean="0"/>
              <a:t>FSMs built with registers and CL</a:t>
            </a:r>
          </a:p>
          <a:p>
            <a:r>
              <a:rPr lang="en-US" dirty="0" smtClean="0"/>
              <a:t>In reality, everything wires and transistors</a:t>
            </a:r>
          </a:p>
          <a:p>
            <a:pPr lvl="1"/>
            <a:r>
              <a:rPr lang="en-US" dirty="0" smtClean="0"/>
              <a:t>Voltage-controlled switches (1: high, 0: low)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3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04" y="889929"/>
            <a:ext cx="8311657" cy="566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0" y="54509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Great Idea #2: Moore’s Law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2329970" y="2276200"/>
            <a:ext cx="2882900" cy="101309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ea typeface="Helvetica" charset="0"/>
                <a:cs typeface="Helvetica" charset="0"/>
              </a:rPr>
              <a:t>Predicts: </a:t>
            </a:r>
            <a:r>
              <a:rPr lang="en-US" sz="2000" dirty="0" smtClean="0">
                <a:ea typeface="Helvetica" charset="0"/>
                <a:cs typeface="Helvetica" charset="0"/>
              </a:rPr>
              <a:t>Transistor count </a:t>
            </a:r>
          </a:p>
          <a:p>
            <a:r>
              <a:rPr lang="en-US" sz="2000" dirty="0" smtClean="0">
                <a:ea typeface="Helvetica" charset="0"/>
                <a:cs typeface="Helvetica" charset="0"/>
              </a:rPr>
              <a:t>per chip doubles </a:t>
            </a:r>
          </a:p>
          <a:p>
            <a:r>
              <a:rPr lang="en-US" sz="2000" dirty="0" smtClean="0">
                <a:ea typeface="Helvetica" charset="0"/>
                <a:cs typeface="Helvetica" charset="0"/>
              </a:rPr>
              <a:t>every </a:t>
            </a:r>
            <a:r>
              <a:rPr lang="en-US" sz="2000" dirty="0">
                <a:ea typeface="Helvetica" charset="0"/>
                <a:cs typeface="Helvetica" charset="0"/>
              </a:rPr>
              <a:t>2 years</a:t>
            </a:r>
            <a:endParaRPr lang="en-US" sz="1600" dirty="0">
              <a:ea typeface="Helvetica" charset="0"/>
              <a:cs typeface="Helvetica" charset="0"/>
            </a:endParaRPr>
          </a:p>
        </p:txBody>
      </p:sp>
      <p:pic>
        <p:nvPicPr>
          <p:cNvPr id="30" name="Picture 22" descr="gordon-moore"/>
          <p:cNvPicPr>
            <a:picLocks noChangeAspect="1" noChangeArrowheads="1"/>
          </p:cNvPicPr>
          <p:nvPr/>
        </p:nvPicPr>
        <p:blipFill rotWithShape="1">
          <a:blip r:embed="rId3"/>
          <a:srcRect t="3676"/>
          <a:stretch/>
        </p:blipFill>
        <p:spPr bwMode="auto">
          <a:xfrm>
            <a:off x="7133045" y="3086099"/>
            <a:ext cx="13987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6898989" y="4946761"/>
            <a:ext cx="1866900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>
                <a:ea typeface="Helvetica" charset="0"/>
                <a:cs typeface="Helvetica" charset="0"/>
              </a:rPr>
              <a:t>Gordon </a:t>
            </a:r>
            <a:r>
              <a:rPr lang="en-US" sz="1800" b="1" dirty="0" smtClean="0">
                <a:ea typeface="Helvetica" charset="0"/>
                <a:cs typeface="Helvetica" charset="0"/>
              </a:rPr>
              <a:t>Moore</a:t>
            </a:r>
            <a:endParaRPr lang="en-US" b="1" dirty="0">
              <a:ea typeface="Helvetica" charset="0"/>
              <a:cs typeface="Helvetica" charset="0"/>
            </a:endParaRPr>
          </a:p>
          <a:p>
            <a:pPr algn="ctr"/>
            <a:r>
              <a:rPr lang="en-US" dirty="0" smtClean="0">
                <a:ea typeface="Helvetica" charset="0"/>
                <a:cs typeface="Helvetica" charset="0"/>
              </a:rPr>
              <a:t>I</a:t>
            </a:r>
            <a:r>
              <a:rPr lang="en-US" sz="1800" dirty="0" smtClean="0">
                <a:ea typeface="Helvetica" charset="0"/>
                <a:cs typeface="Helvetica" charset="0"/>
              </a:rPr>
              <a:t>ntel </a:t>
            </a:r>
            <a:r>
              <a:rPr lang="en-US" sz="1800" dirty="0">
                <a:ea typeface="Helvetica" charset="0"/>
                <a:cs typeface="Helvetica" charset="0"/>
              </a:rPr>
              <a:t>Cofounder</a:t>
            </a:r>
            <a:br>
              <a:rPr lang="en-US" sz="1800" dirty="0">
                <a:ea typeface="Helvetica" charset="0"/>
                <a:cs typeface="Helvetica" charset="0"/>
              </a:rPr>
            </a:br>
            <a:r>
              <a:rPr lang="en-US" sz="1800" dirty="0">
                <a:ea typeface="Helvetica" charset="0"/>
                <a:cs typeface="Helvetica" charset="0"/>
              </a:rPr>
              <a:t>B.S. Cal </a:t>
            </a:r>
            <a:r>
              <a:rPr lang="en-US" sz="1800" dirty="0" smtClean="0">
                <a:ea typeface="Helvetica" charset="0"/>
                <a:cs typeface="Helvetica" charset="0"/>
              </a:rPr>
              <a:t>1950</a:t>
            </a:r>
            <a:endParaRPr lang="en-US" sz="1800" dirty="0">
              <a:ea typeface="Helvetica" charset="0"/>
              <a:cs typeface="Helvetica" charset="0"/>
            </a:endParaRP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 rot="16200000">
            <a:off x="-1946291" y="3190524"/>
            <a:ext cx="476887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ea typeface="Helvetica" charset="0"/>
                <a:cs typeface="Helvetica" charset="0"/>
              </a:rPr>
              <a:t># of transistors on an</a:t>
            </a:r>
            <a:r>
              <a:rPr lang="en-US" sz="2000" dirty="0" smtClean="0">
                <a:solidFill>
                  <a:schemeClr val="tx1"/>
                </a:solidFill>
                <a:ea typeface="Helvetica" charset="0"/>
                <a:cs typeface="Helvetica" charset="0"/>
              </a:rPr>
              <a:t>  integrated circuit (IC</a:t>
            </a:r>
            <a:r>
              <a:rPr lang="en-US" sz="2000" dirty="0">
                <a:solidFill>
                  <a:schemeClr val="tx1"/>
                </a:solidFill>
                <a:ea typeface="Helvetica" charset="0"/>
                <a:cs typeface="Helvetica" charset="0"/>
              </a:rPr>
              <a:t>)</a:t>
            </a:r>
          </a:p>
        </p:txBody>
      </p:sp>
      <p:sp>
        <p:nvSpPr>
          <p:cNvPr id="34" name="Rectangle 24"/>
          <p:cNvSpPr>
            <a:spLocks noChangeArrowheads="1"/>
          </p:cNvSpPr>
          <p:nvPr/>
        </p:nvSpPr>
        <p:spPr bwMode="auto">
          <a:xfrm>
            <a:off x="1668442" y="6189877"/>
            <a:ext cx="66152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ea typeface="Helvetica" charset="0"/>
                <a:cs typeface="Helvetica" charset="0"/>
              </a:rPr>
              <a:t>Year:</a:t>
            </a:r>
            <a:endParaRPr lang="en-US" dirty="0">
              <a:solidFill>
                <a:schemeClr val="tx1"/>
              </a:solidFill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Technology Trends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Dynamic power = </a:t>
            </a:r>
            <a:r>
              <a:rPr lang="en-US" dirty="0"/>
              <a:t>C × V</a:t>
            </a:r>
            <a:r>
              <a:rPr lang="en-US" baseline="30000" dirty="0"/>
              <a:t>2</a:t>
            </a:r>
            <a:r>
              <a:rPr lang="en-US" dirty="0"/>
              <a:t> × </a:t>
            </a:r>
            <a:r>
              <a:rPr lang="en-US" i="1" dirty="0"/>
              <a:t>f</a:t>
            </a:r>
          </a:p>
          <a:p>
            <a:pPr lvl="1"/>
            <a:r>
              <a:rPr lang="en-US" dirty="0" smtClean="0"/>
              <a:t>Capacitance, voltage, switching frequency</a:t>
            </a:r>
          </a:p>
          <a:p>
            <a:r>
              <a:rPr lang="en-US" dirty="0" smtClean="0"/>
              <a:t>In WSC:  </a:t>
            </a:r>
            <a:r>
              <a:rPr lang="en-US" dirty="0"/>
              <a:t>Power Usage Effectiveness (PUE</a:t>
            </a:r>
            <a:r>
              <a:rPr lang="en-US" dirty="0" smtClean="0"/>
              <a:t>) =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Total building power / IT equipment </a:t>
            </a:r>
            <a:r>
              <a:rPr lang="en-US" dirty="0" smtClean="0"/>
              <a:t>power</a:t>
            </a:r>
          </a:p>
          <a:p>
            <a:r>
              <a:rPr lang="en-US" dirty="0" smtClean="0"/>
              <a:t>Technology growth is slowing, processors have hit a power wall</a:t>
            </a:r>
          </a:p>
          <a:p>
            <a:pPr lvl="1"/>
            <a:r>
              <a:rPr lang="en-US" dirty="0" smtClean="0"/>
              <a:t>Everywhere:  transistor density, CPU speed, disk and memory capacity</a:t>
            </a:r>
          </a:p>
          <a:p>
            <a:pPr lvl="1"/>
            <a:r>
              <a:rPr lang="en-US" dirty="0" smtClean="0"/>
              <a:t>Performance improvements now coming from parallelism and multicore processors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4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74133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Transition to Multicore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7/10/2012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2"/>
          <a:srcRect t="11171"/>
          <a:stretch>
            <a:fillRect/>
          </a:stretch>
        </p:blipFill>
        <p:spPr bwMode="auto">
          <a:xfrm>
            <a:off x="594360" y="914400"/>
            <a:ext cx="795283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7040880" y="2468880"/>
            <a:ext cx="18161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700" dirty="0">
                <a:effectLst/>
                <a:latin typeface="Tahoma" charset="0"/>
                <a:ea typeface="Tahoma" charset="0"/>
                <a:cs typeface="Tahoma" charset="0"/>
              </a:rPr>
              <a:t>Sequential App Performance</a:t>
            </a:r>
          </a:p>
        </p:txBody>
      </p:sp>
    </p:spTree>
    <p:extLst>
      <p:ext uri="{BB962C8B-B14F-4D97-AF65-F5344CB8AC3E}">
        <p14:creationId xmlns:p14="http://schemas.microsoft.com/office/powerpoint/2010/main" val="2262916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>
                <a:solidFill>
                  <a:srgbClr val="FF0000"/>
                </a:solidFill>
              </a:rPr>
              <a:t>Great Idea #3: Principle of Locality/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Memory Hierarchy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22" y="1388529"/>
            <a:ext cx="9053512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6083300" y="2103120"/>
            <a:ext cx="1689100" cy="2446020"/>
            <a:chOff x="6083300" y="2103120"/>
            <a:chExt cx="1689100" cy="2446020"/>
          </a:xfrm>
        </p:grpSpPr>
        <p:sp>
          <p:nvSpPr>
            <p:cNvPr id="3" name="TextBox 2"/>
            <p:cNvSpPr txBox="1"/>
            <p:nvPr/>
          </p:nvSpPr>
          <p:spPr>
            <a:xfrm>
              <a:off x="6083300" y="2844800"/>
              <a:ext cx="16891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Trade-off in speed and cost vs. capacity!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6766560" y="2103120"/>
              <a:ext cx="0" cy="8001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0800000" flipV="1">
              <a:off x="6766560" y="3749040"/>
              <a:ext cx="0" cy="8001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168400" y="1567140"/>
            <a:ext cx="172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Increasing distance from application/user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2011680" y="2468880"/>
            <a:ext cx="0" cy="800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80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Memory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Programmer treats as one long array</a:t>
            </a:r>
          </a:p>
          <a:p>
            <a:pPr lvl="1"/>
            <a:r>
              <a:rPr lang="en-US" dirty="0" smtClean="0"/>
              <a:t>You know that this is just an illusion (VM)!</a:t>
            </a:r>
          </a:p>
          <a:p>
            <a:r>
              <a:rPr lang="en-US" dirty="0" smtClean="0"/>
              <a:t>Memory </a:t>
            </a:r>
            <a:r>
              <a:rPr lang="en-US" dirty="0"/>
              <a:t>is </a:t>
            </a:r>
            <a:r>
              <a:rPr lang="en-US" i="1" dirty="0"/>
              <a:t>byte-addressed</a:t>
            </a:r>
          </a:p>
          <a:p>
            <a:pPr lvl="1"/>
            <a:r>
              <a:rPr lang="en-US" dirty="0"/>
              <a:t>Most data (including instructions) in words and </a:t>
            </a:r>
            <a:r>
              <a:rPr lang="en-US" i="1" dirty="0"/>
              <a:t>word-aligned</a:t>
            </a:r>
            <a:r>
              <a:rPr lang="en-US" dirty="0"/>
              <a:t>, so all word addresses are multiples of 4 (end in 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0b00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Multicore</a:t>
            </a:r>
            <a:r>
              <a:rPr lang="en-US" dirty="0" smtClean="0"/>
              <a:t> systems use shared memory</a:t>
            </a:r>
            <a:endParaRPr lang="en-US" dirty="0"/>
          </a:p>
          <a:p>
            <a:pPr lvl="1"/>
            <a:r>
              <a:rPr lang="en-US" dirty="0" smtClean="0"/>
              <a:t>Synchronization/cache coherence necessary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9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Memory Management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86400" cy="4937760"/>
          </a:xfrm>
        </p:spPr>
        <p:txBody>
          <a:bodyPr>
            <a:noAutofit/>
          </a:bodyPr>
          <a:lstStyle/>
          <a:p>
            <a:r>
              <a:rPr lang="en-US" dirty="0" smtClean="0"/>
              <a:t>Program’s </a:t>
            </a:r>
            <a:r>
              <a:rPr lang="en-US" i="1" dirty="0" smtClean="0"/>
              <a:t>address space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contains four regions:</a:t>
            </a:r>
          </a:p>
          <a:p>
            <a:pPr lvl="1">
              <a:buClr>
                <a:schemeClr val="tx1"/>
              </a:buClr>
            </a:pPr>
            <a:r>
              <a:rPr lang="en-US" b="1" dirty="0" smtClean="0"/>
              <a:t>Stack:</a:t>
            </a:r>
            <a:r>
              <a:rPr lang="en-US" dirty="0" smtClean="0"/>
              <a:t>  local variables, grows downward </a:t>
            </a:r>
          </a:p>
          <a:p>
            <a:pPr lvl="1">
              <a:buClr>
                <a:schemeClr val="tx1"/>
              </a:buClr>
            </a:pPr>
            <a:r>
              <a:rPr lang="en-US" b="1" dirty="0" smtClean="0"/>
              <a:t>Heap:</a:t>
            </a:r>
            <a:r>
              <a:rPr lang="en-US" dirty="0" smtClean="0"/>
              <a:t>  space requested for pointers via  </a:t>
            </a:r>
            <a:r>
              <a:rPr lang="en-US" dirty="0" err="1" smtClean="0">
                <a:latin typeface="Courier New" charset="0"/>
              </a:rPr>
              <a:t>malloc</a:t>
            </a:r>
            <a:r>
              <a:rPr lang="en-US" dirty="0" smtClean="0">
                <a:latin typeface="Courier New" charset="0"/>
              </a:rPr>
              <a:t>()</a:t>
            </a:r>
            <a:r>
              <a:rPr lang="en-US" dirty="0" smtClean="0"/>
              <a:t>;  resizes dynamically, grows upward</a:t>
            </a:r>
          </a:p>
          <a:p>
            <a:pPr lvl="1">
              <a:buClr>
                <a:schemeClr val="tx1"/>
              </a:buClr>
            </a:pPr>
            <a:r>
              <a:rPr lang="en-US" b="1" dirty="0" smtClean="0"/>
              <a:t>Static Data:</a:t>
            </a:r>
            <a:r>
              <a:rPr lang="en-US" dirty="0" smtClean="0"/>
              <a:t>  global and static variables, does not grow or shrink</a:t>
            </a:r>
          </a:p>
          <a:p>
            <a:pPr lvl="1">
              <a:buClr>
                <a:schemeClr val="tx1"/>
              </a:buClr>
            </a:pPr>
            <a:r>
              <a:rPr lang="en-US" b="1" dirty="0" smtClean="0"/>
              <a:t>Code:</a:t>
            </a:r>
            <a:r>
              <a:rPr lang="en-US" dirty="0" smtClean="0"/>
              <a:t>  loaded when program </a:t>
            </a:r>
            <a:br>
              <a:rPr lang="en-US" dirty="0" smtClean="0"/>
            </a:br>
            <a:r>
              <a:rPr lang="en-US" dirty="0" smtClean="0"/>
              <a:t>starts, does not change size</a:t>
            </a:r>
          </a:p>
        </p:txBody>
      </p:sp>
      <p:grpSp>
        <p:nvGrpSpPr>
          <p:cNvPr id="4" name="Content Placeholder 7"/>
          <p:cNvGrpSpPr>
            <a:grpSpLocks noGrp="1" noChangeAspect="1"/>
          </p:cNvGrpSpPr>
          <p:nvPr/>
        </p:nvGrpSpPr>
        <p:grpSpPr>
          <a:xfrm>
            <a:off x="4754880" y="1828800"/>
            <a:ext cx="3836670" cy="4299665"/>
            <a:chOff x="4480561" y="914400"/>
            <a:chExt cx="3959796" cy="4758452"/>
          </a:xfrm>
        </p:grpSpPr>
        <p:sp>
          <p:nvSpPr>
            <p:cNvPr id="9" name="Rectangle 2" descr="Wide upward diagonal"/>
            <p:cNvSpPr>
              <a:spLocks noChangeArrowheads="1"/>
            </p:cNvSpPr>
            <p:nvPr/>
          </p:nvSpPr>
          <p:spPr bwMode="auto">
            <a:xfrm>
              <a:off x="5994400" y="1549400"/>
              <a:ext cx="2438400" cy="1828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  <a:cs typeface="ＭＳ Ｐゴシック" charset="-128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5994400" y="1016000"/>
              <a:ext cx="2438400" cy="4572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  <a:cs typeface="ＭＳ Ｐゴシック" charset="-128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6001957" y="4757357"/>
              <a:ext cx="2438400" cy="838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  <a:cs typeface="ＭＳ Ｐゴシック" charset="-128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5994400" y="4064000"/>
              <a:ext cx="24384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  <a:cs typeface="ＭＳ Ｐゴシック" charset="-128"/>
              </a:endParaRP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5994400" y="3378200"/>
              <a:ext cx="2438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ＭＳ Ｐゴシック" charset="-128"/>
              </a:endParaRP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5994400" y="1549400"/>
              <a:ext cx="2438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ＭＳ Ｐゴシック" charset="-128"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6737350" y="4820601"/>
              <a:ext cx="990600" cy="584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200" dirty="0">
                  <a:latin typeface="+mn-lt"/>
                  <a:cs typeface="ＭＳ Ｐゴシック" charset="-128"/>
                </a:rPr>
                <a:t>code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6283325" y="4076700"/>
              <a:ext cx="1898650" cy="584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200">
                  <a:latin typeface="+mn-lt"/>
                  <a:cs typeface="ＭＳ Ｐゴシック" charset="-128"/>
                </a:rPr>
                <a:t>static data</a:t>
              </a: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6724650" y="3390900"/>
              <a:ext cx="1016000" cy="584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200">
                  <a:latin typeface="+mn-lt"/>
                  <a:cs typeface="ＭＳ Ｐゴシック" charset="-128"/>
                </a:rPr>
                <a:t>heap</a:t>
              </a: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6718300" y="1016000"/>
              <a:ext cx="1028700" cy="584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200" dirty="0">
                  <a:latin typeface="+mn-lt"/>
                  <a:cs typeface="ＭＳ Ｐゴシック" charset="-128"/>
                </a:rPr>
                <a:t>stack</a:t>
              </a:r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V="1">
              <a:off x="7213600" y="2997200"/>
              <a:ext cx="0" cy="3810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ＭＳ Ｐゴシック" charset="-128"/>
              </a:endParaRPr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7213600" y="1549400"/>
              <a:ext cx="0" cy="3810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ＭＳ Ｐゴシック" charset="-128"/>
              </a:endParaRP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4480561" y="914400"/>
              <a:ext cx="1463040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b="1" i="1" dirty="0">
                  <a:latin typeface="Calibri" charset="0"/>
                </a:rPr>
                <a:t>~ FFFF </a:t>
              </a:r>
              <a:r>
                <a:rPr lang="en-US" b="1" i="1" dirty="0" err="1">
                  <a:latin typeface="Calibri" charset="0"/>
                </a:rPr>
                <a:t>FFFF</a:t>
              </a:r>
              <a:r>
                <a:rPr lang="en-US" b="1" i="1" baseline="-25000" dirty="0" err="1">
                  <a:latin typeface="Calibri" charset="0"/>
                </a:rPr>
                <a:t>hex</a:t>
              </a:r>
              <a:endParaRPr lang="en-US" b="1" i="1" dirty="0">
                <a:latin typeface="Calibri" charset="0"/>
              </a:endParaRP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5212080" y="5303520"/>
              <a:ext cx="731520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b="1" i="1" dirty="0">
                  <a:latin typeface="Calibri" charset="0"/>
                </a:rPr>
                <a:t>~ 0</a:t>
              </a:r>
              <a:r>
                <a:rPr lang="en-US" b="1" i="1" baseline="-25000" dirty="0">
                  <a:latin typeface="Calibri" charset="0"/>
                </a:rPr>
                <a:t>hex</a:t>
              </a:r>
              <a:endParaRPr lang="en-US" b="1" i="1" dirty="0">
                <a:latin typeface="Calibri" charset="0"/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7/03/2012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B018-ABFD-469E-B0DE-491C2D60B3F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9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30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46843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Take advantage of the </a:t>
            </a:r>
            <a:r>
              <a:rPr lang="en-US" sz="2400" dirty="0" smtClean="0">
                <a:solidFill>
                  <a:srgbClr val="FF0000"/>
                </a:solidFill>
              </a:rPr>
              <a:t>principle of locality </a:t>
            </a:r>
            <a:r>
              <a:rPr lang="en-US" sz="2400" dirty="0" smtClean="0"/>
              <a:t>to present the user with as much memory as is available in the </a:t>
            </a:r>
            <a:r>
              <a:rPr lang="en-US" sz="2400" i="1" dirty="0" smtClean="0"/>
              <a:t>cheapest</a:t>
            </a:r>
            <a:r>
              <a:rPr lang="en-US" sz="2400" dirty="0" smtClean="0"/>
              <a:t> technology at the speed offered by the </a:t>
            </a:r>
            <a:r>
              <a:rPr lang="en-US" sz="2400" i="1" dirty="0" smtClean="0"/>
              <a:t>fastest</a:t>
            </a:r>
            <a:r>
              <a:rPr lang="en-US" sz="2400" dirty="0" smtClean="0"/>
              <a:t> technology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8/06/2012</a:t>
            </a:r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824FD-B09A-2B46-A3E4-62B8596CB0B4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Typical Memory Hierarchy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822960" y="2743200"/>
            <a:ext cx="4754880" cy="2468880"/>
            <a:chOff x="822960" y="1280160"/>
            <a:chExt cx="4754880" cy="2468880"/>
          </a:xfrm>
        </p:grpSpPr>
        <p:sp>
          <p:nvSpPr>
            <p:cNvPr id="36" name="Rectangle 12"/>
            <p:cNvSpPr>
              <a:spLocks noChangeArrowheads="1"/>
            </p:cNvSpPr>
            <p:nvPr/>
          </p:nvSpPr>
          <p:spPr bwMode="auto">
            <a:xfrm>
              <a:off x="822960" y="1280160"/>
              <a:ext cx="4754880" cy="2468880"/>
            </a:xfrm>
            <a:prstGeom prst="rect">
              <a:avLst/>
            </a:prstGeom>
            <a:noFill/>
            <a:ln w="25400">
              <a:solidFill>
                <a:schemeClr val="accent6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Rectangle 13"/>
            <p:cNvSpPr>
              <a:spLocks noChangeArrowheads="1"/>
            </p:cNvSpPr>
            <p:nvPr/>
          </p:nvSpPr>
          <p:spPr bwMode="auto">
            <a:xfrm>
              <a:off x="822960" y="1280160"/>
              <a:ext cx="4754880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accent6"/>
                  </a:solidFill>
                </a:rPr>
                <a:t>On-Chip Components</a:t>
              </a:r>
            </a:p>
          </p:txBody>
        </p:sp>
      </p:grpSp>
      <p:sp>
        <p:nvSpPr>
          <p:cNvPr id="39" name="Rectangle 3" descr="10%"/>
          <p:cNvSpPr>
            <a:spLocks noChangeArrowheads="1"/>
          </p:cNvSpPr>
          <p:nvPr/>
        </p:nvSpPr>
        <p:spPr bwMode="auto">
          <a:xfrm>
            <a:off x="4530764" y="3810000"/>
            <a:ext cx="884859" cy="11977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Second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Level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Cache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(SRAM)</a:t>
            </a:r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1005839" y="3276600"/>
            <a:ext cx="2743200" cy="242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 smtClean="0"/>
              <a:t>Control</a:t>
            </a:r>
            <a:endParaRPr lang="en-US" sz="2000" dirty="0"/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1005840" y="3733800"/>
            <a:ext cx="1371600" cy="13477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1005840" y="3725333"/>
            <a:ext cx="137160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noAutofit/>
          </a:bodyPr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Datapath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7640987" y="2743200"/>
            <a:ext cx="1117600" cy="24320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Secondary</a:t>
            </a:r>
          </a:p>
          <a:p>
            <a:pPr algn="ctr"/>
            <a:r>
              <a:rPr lang="en-US" dirty="0" smtClean="0"/>
              <a:t>Memory</a:t>
            </a:r>
          </a:p>
          <a:p>
            <a:pPr algn="ctr"/>
            <a:r>
              <a:rPr lang="en-US" dirty="0" smtClean="0"/>
              <a:t>(Disk</a:t>
            </a:r>
          </a:p>
          <a:p>
            <a:pPr algn="ctr"/>
            <a:r>
              <a:rPr lang="en-US" dirty="0" smtClean="0"/>
              <a:t>or Flash)</a:t>
            </a:r>
            <a:endParaRPr lang="en-US" dirty="0"/>
          </a:p>
        </p:txBody>
      </p:sp>
      <p:sp>
        <p:nvSpPr>
          <p:cNvPr id="44" name="Line 14"/>
          <p:cNvSpPr>
            <a:spLocks noChangeShapeType="1"/>
          </p:cNvSpPr>
          <p:nvPr/>
        </p:nvSpPr>
        <p:spPr bwMode="auto">
          <a:xfrm flipV="1">
            <a:off x="2302933" y="2744785"/>
            <a:ext cx="5339645" cy="159173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15"/>
          <p:cNvSpPr>
            <a:spLocks noChangeShapeType="1"/>
          </p:cNvSpPr>
          <p:nvPr/>
        </p:nvSpPr>
        <p:spPr bwMode="auto">
          <a:xfrm>
            <a:off x="2302933" y="5025142"/>
            <a:ext cx="5339645" cy="146756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1952975" y="4333875"/>
            <a:ext cx="355600" cy="6937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/>
          <a:lstStyle/>
          <a:p>
            <a:r>
              <a:rPr lang="en-US" dirty="0" err="1" smtClean="0"/>
              <a:t>RegFile</a:t>
            </a:r>
            <a:endParaRPr lang="en-US" dirty="0"/>
          </a:p>
        </p:txBody>
      </p:sp>
      <p:sp>
        <p:nvSpPr>
          <p:cNvPr id="47" name="Rectangle 19" descr="10%"/>
          <p:cNvSpPr>
            <a:spLocks noChangeArrowheads="1"/>
          </p:cNvSpPr>
          <p:nvPr/>
        </p:nvSpPr>
        <p:spPr bwMode="auto">
          <a:xfrm>
            <a:off x="6040787" y="3657600"/>
            <a:ext cx="1041400" cy="13509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Main </a:t>
            </a:r>
          </a:p>
          <a:p>
            <a:pPr algn="ctr"/>
            <a:r>
              <a:rPr lang="en-US" dirty="0" smtClean="0"/>
              <a:t>Memory </a:t>
            </a:r>
          </a:p>
          <a:p>
            <a:pPr algn="ctr"/>
            <a:r>
              <a:rPr lang="en-US" dirty="0" smtClean="0"/>
              <a:t>(DRAM)</a:t>
            </a:r>
            <a:endParaRPr lang="en-US" dirty="0"/>
          </a:p>
        </p:txBody>
      </p:sp>
      <p:sp>
        <p:nvSpPr>
          <p:cNvPr id="48" name="Rectangle 21"/>
          <p:cNvSpPr>
            <a:spLocks noChangeArrowheads="1"/>
          </p:cNvSpPr>
          <p:nvPr/>
        </p:nvSpPr>
        <p:spPr bwMode="auto">
          <a:xfrm rot="5400000">
            <a:off x="3200400" y="4520528"/>
            <a:ext cx="640080" cy="5486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0" tIns="18288" rIns="0" bIns="0">
            <a:no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Data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Cache</a:t>
            </a:r>
          </a:p>
        </p:txBody>
      </p:sp>
      <p:sp>
        <p:nvSpPr>
          <p:cNvPr id="49" name="Rectangle 23"/>
          <p:cNvSpPr>
            <a:spLocks noChangeArrowheads="1"/>
          </p:cNvSpPr>
          <p:nvPr/>
        </p:nvSpPr>
        <p:spPr bwMode="auto">
          <a:xfrm rot="5400000">
            <a:off x="3200400" y="3880448"/>
            <a:ext cx="640080" cy="5486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18288" rIns="0" bIns="0">
            <a:no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</a:rPr>
              <a:t>Instr</a:t>
            </a:r>
            <a:endParaRPr lang="en-US" sz="1600" dirty="0">
              <a:solidFill>
                <a:srgbClr val="000000"/>
              </a:solidFill>
            </a:endParaRP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Cache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91440" y="6172200"/>
            <a:ext cx="8961120" cy="365228"/>
            <a:chOff x="91440" y="5394960"/>
            <a:chExt cx="8961120" cy="365228"/>
          </a:xfrm>
        </p:grpSpPr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>
              <a:off x="91440" y="5394960"/>
              <a:ext cx="8961120" cy="3652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400" b="1" dirty="0" smtClean="0">
                  <a:solidFill>
                    <a:schemeClr val="tx1"/>
                  </a:solidFill>
                </a:rPr>
                <a:t>Cost/bit:	   </a:t>
              </a:r>
              <a:r>
                <a:rPr lang="en-US" sz="2400" dirty="0" smtClean="0">
                  <a:solidFill>
                    <a:schemeClr val="tx1"/>
                  </a:solidFill>
                </a:rPr>
                <a:t>highest											     lowest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2739264" y="5577840"/>
              <a:ext cx="493776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91440" y="5303520"/>
            <a:ext cx="8961120" cy="365760"/>
            <a:chOff x="91440" y="4297680"/>
            <a:chExt cx="8961120" cy="365760"/>
          </a:xfrm>
        </p:grpSpPr>
        <p:sp>
          <p:nvSpPr>
            <p:cNvPr id="54" name="Rectangle 29"/>
            <p:cNvSpPr>
              <a:spLocks noChangeArrowheads="1"/>
            </p:cNvSpPr>
            <p:nvPr/>
          </p:nvSpPr>
          <p:spPr bwMode="auto">
            <a:xfrm>
              <a:off x="91440" y="4297680"/>
              <a:ext cx="8961120" cy="3652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400" b="1" dirty="0" smtClean="0">
                  <a:solidFill>
                    <a:schemeClr val="tx1"/>
                  </a:solidFill>
                </a:rPr>
                <a:t>Speed:			</a:t>
              </a:r>
              <a:r>
                <a:rPr lang="en-US" sz="2400" dirty="0" smtClean="0">
                  <a:solidFill>
                    <a:schemeClr val="tx1"/>
                  </a:solidFill>
                  <a:cs typeface="Arial" charset="0"/>
                </a:rPr>
                <a:t>½</a:t>
              </a:r>
              <a:r>
                <a:rPr lang="en-US" sz="2400" dirty="0" smtClean="0">
                  <a:solidFill>
                    <a:schemeClr val="tx1"/>
                  </a:solidFill>
                </a:rPr>
                <a:t>’s		       1’s			10’s		</a:t>
              </a:r>
              <a:r>
                <a:rPr lang="en-US" sz="2400" dirty="0" smtClean="0"/>
                <a:t>  </a:t>
              </a:r>
              <a:r>
                <a:rPr lang="en-US" sz="2400" dirty="0" smtClean="0">
                  <a:solidFill>
                    <a:schemeClr val="tx1"/>
                  </a:solidFill>
                </a:rPr>
                <a:t>100’s		 1,000,000’s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005840" y="4297680"/>
              <a:ext cx="1004711" cy="36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(cycles)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91439" y="5760720"/>
            <a:ext cx="8961120" cy="365760"/>
            <a:chOff x="91439" y="4846320"/>
            <a:chExt cx="8961120" cy="365760"/>
          </a:xfrm>
        </p:grpSpPr>
        <p:sp>
          <p:nvSpPr>
            <p:cNvPr id="57" name="Rectangle 30"/>
            <p:cNvSpPr>
              <a:spLocks noChangeArrowheads="1"/>
            </p:cNvSpPr>
            <p:nvPr/>
          </p:nvSpPr>
          <p:spPr bwMode="auto">
            <a:xfrm>
              <a:off x="91439" y="4846320"/>
              <a:ext cx="8961120" cy="3652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400" b="1" dirty="0" smtClean="0">
                  <a:solidFill>
                    <a:schemeClr val="tx1"/>
                  </a:solidFill>
                </a:rPr>
                <a:t>Size:		     </a:t>
              </a:r>
              <a:r>
                <a:rPr lang="en-US" sz="2400" dirty="0" smtClean="0">
                  <a:solidFill>
                    <a:schemeClr val="tx1"/>
                  </a:solidFill>
                </a:rPr>
                <a:t>100’s	     10K’s		</a:t>
              </a:r>
              <a:r>
                <a:rPr lang="en-US" sz="2400" dirty="0" smtClean="0"/>
                <a:t> </a:t>
              </a:r>
              <a:r>
                <a:rPr lang="en-US" sz="2400" dirty="0" smtClean="0">
                  <a:solidFill>
                    <a:schemeClr val="tx1"/>
                  </a:solidFill>
                </a:rPr>
                <a:t>M’s		     G’s			  T’s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05840" y="4846320"/>
              <a:ext cx="1004711" cy="36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(bytes)</a:t>
              </a:r>
              <a:endParaRPr lang="en-US" dirty="0"/>
            </a:p>
          </p:txBody>
        </p:sp>
      </p:grpSp>
      <p:sp>
        <p:nvSpPr>
          <p:cNvPr id="59" name="Rectangle 23"/>
          <p:cNvSpPr>
            <a:spLocks noChangeArrowheads="1"/>
          </p:cNvSpPr>
          <p:nvPr/>
        </p:nvSpPr>
        <p:spPr bwMode="auto">
          <a:xfrm rot="5400000">
            <a:off x="2618424" y="4013013"/>
            <a:ext cx="640080" cy="274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18288" rIns="0" bIns="0">
            <a:no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I TLB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0" name="Rectangle 21"/>
          <p:cNvSpPr>
            <a:spLocks noChangeArrowheads="1"/>
          </p:cNvSpPr>
          <p:nvPr/>
        </p:nvSpPr>
        <p:spPr bwMode="auto">
          <a:xfrm rot="5400000">
            <a:off x="2615182" y="4657688"/>
            <a:ext cx="640080" cy="274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0" tIns="18288" rIns="0" bIns="0">
            <a:no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D TLB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41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Accessing Data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60715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Check TLB/PT if page is in main memory</a:t>
            </a:r>
          </a:p>
          <a:p>
            <a:pPr lvl="1"/>
            <a:r>
              <a:rPr lang="en-US" sz="2400" dirty="0" smtClean="0"/>
              <a:t>Page fault to load from disk (swap space) if not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Check cache for data</a:t>
            </a:r>
          </a:p>
          <a:p>
            <a:pPr lvl="1"/>
            <a:r>
              <a:rPr lang="en-US" sz="2400" dirty="0" smtClean="0"/>
              <a:t>Fetch from main memory on cache miss</a:t>
            </a:r>
          </a:p>
          <a:p>
            <a:pPr lvl="1"/>
            <a:r>
              <a:rPr lang="en-US" sz="2400" dirty="0" smtClean="0"/>
              <a:t>Return data to processor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097280" y="3749040"/>
            <a:ext cx="6675120" cy="2651760"/>
            <a:chOff x="1097280" y="3657600"/>
            <a:chExt cx="6675120" cy="265176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572000" y="3840480"/>
              <a:ext cx="1097280" cy="914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+mj-lt"/>
                </a:rPr>
                <a:t>Cache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194560" y="4023360"/>
              <a:ext cx="640080" cy="3679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400" dirty="0">
                  <a:solidFill>
                    <a:schemeClr val="accent6"/>
                  </a:solidFill>
                  <a:latin typeface="+mj-lt"/>
                </a:rPr>
                <a:t>VA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31920" y="4023360"/>
              <a:ext cx="640080" cy="3679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400" dirty="0">
                  <a:solidFill>
                    <a:schemeClr val="accent4"/>
                  </a:solidFill>
                  <a:latin typeface="+mj-lt"/>
                </a:rPr>
                <a:t>PA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669280" y="3657600"/>
              <a:ext cx="64008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dirty="0">
                  <a:solidFill>
                    <a:schemeClr val="accent1"/>
                  </a:solidFill>
                  <a:latin typeface="+mj-lt"/>
                </a:rPr>
                <a:t>miss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297680" y="4790440"/>
              <a:ext cx="533800" cy="4207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>
                  <a:solidFill>
                    <a:schemeClr val="accent1"/>
                  </a:solidFill>
                  <a:latin typeface="+mj-lt"/>
                </a:rPr>
                <a:t>hit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669280" y="4572000"/>
              <a:ext cx="640080" cy="3679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400" dirty="0">
                  <a:solidFill>
                    <a:schemeClr val="tx1"/>
                  </a:solidFill>
                  <a:latin typeface="+mj-lt"/>
                </a:rPr>
                <a:t>data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931920" y="3657600"/>
              <a:ext cx="64008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dirty="0">
                  <a:solidFill>
                    <a:schemeClr val="accent1"/>
                  </a:solidFill>
                  <a:latin typeface="+mj-lt"/>
                </a:rPr>
                <a:t>hit</a:t>
              </a: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2926080" y="4754880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834640" y="4771390"/>
              <a:ext cx="1097280" cy="4207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dirty="0">
                  <a:solidFill>
                    <a:schemeClr val="accent1"/>
                  </a:solidFill>
                  <a:latin typeface="+mj-lt"/>
                </a:rPr>
                <a:t>miss</a:t>
              </a: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1097280" y="3840480"/>
              <a:ext cx="1097280" cy="10972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800" dirty="0" smtClean="0">
                  <a:latin typeface="+mj-lt"/>
                </a:rPr>
                <a:t>CPU</a:t>
              </a:r>
              <a:endParaRPr lang="en-US" sz="2800" dirty="0">
                <a:latin typeface="+mj-lt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6309360" y="3840480"/>
              <a:ext cx="1463040" cy="10972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sz="2800" dirty="0" smtClean="0">
                  <a:latin typeface="+mj-lt"/>
                </a:rPr>
                <a:t>Main Memory</a:t>
              </a:r>
              <a:endParaRPr lang="en-US" sz="2800" dirty="0">
                <a:latin typeface="+mj-lt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834640" y="3840480"/>
              <a:ext cx="1097280" cy="914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800" dirty="0" smtClean="0">
                  <a:latin typeface="+mj-lt"/>
                </a:rPr>
                <a:t>TLB</a:t>
              </a:r>
              <a:endParaRPr lang="en-US" sz="2800" dirty="0">
                <a:latin typeface="+mj-lt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2834640" y="5196840"/>
              <a:ext cx="1097280" cy="914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normAutofit lnSpcReduction="10000"/>
            </a:bodyPr>
            <a:lstStyle/>
            <a:p>
              <a:pPr algn="ctr"/>
              <a:r>
                <a:rPr lang="en-US" sz="2800" dirty="0" smtClean="0">
                  <a:latin typeface="+mj-lt"/>
                </a:rPr>
                <a:t>Page Table</a:t>
              </a:r>
              <a:endParaRPr lang="en-US" sz="2800" dirty="0">
                <a:latin typeface="+mj-lt"/>
              </a:endParaRPr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2194560" y="4023360"/>
              <a:ext cx="640080" cy="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3931920" y="4023360"/>
              <a:ext cx="640080" cy="0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3840480" y="4754880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5669280" y="4023360"/>
              <a:ext cx="640080" cy="0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5669280" y="4572000"/>
              <a:ext cx="6400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194560" y="4572000"/>
              <a:ext cx="2377440" cy="1737360"/>
              <a:chOff x="2194560" y="4572000"/>
              <a:chExt cx="2377440" cy="173736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H="1">
                <a:off x="4297680" y="4572000"/>
                <a:ext cx="27432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4297680" y="4572000"/>
                <a:ext cx="0" cy="17373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2468880" y="6309360"/>
                <a:ext cx="1828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468880" y="4754880"/>
                <a:ext cx="0" cy="15544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2194560" y="4754880"/>
                <a:ext cx="27432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8563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Caching Details (1/2)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Move data in contiguous </a:t>
            </a:r>
            <a:r>
              <a:rPr lang="en-US" i="1" dirty="0" smtClean="0"/>
              <a:t>blocks</a:t>
            </a:r>
            <a:endParaRPr lang="en-US" dirty="0" smtClean="0"/>
          </a:p>
          <a:p>
            <a:pPr lvl="1"/>
            <a:r>
              <a:rPr lang="en-US" dirty="0" smtClean="0"/>
              <a:t>Store data in cache, closer to processor</a:t>
            </a:r>
          </a:p>
          <a:p>
            <a:r>
              <a:rPr lang="en-US" dirty="0" smtClean="0"/>
              <a:t>Cache organization</a:t>
            </a:r>
          </a:p>
          <a:p>
            <a:pPr lvl="1"/>
            <a:r>
              <a:rPr lang="en-US" dirty="0" smtClean="0"/>
              <a:t>Map data addresses to the limited number of block locations in cache</a:t>
            </a:r>
          </a:p>
          <a:p>
            <a:pPr lvl="1"/>
            <a:r>
              <a:rPr lang="en-US" dirty="0" smtClean="0"/>
              <a:t>Set associativity:  # of slots per set</a:t>
            </a:r>
          </a:p>
          <a:p>
            <a:r>
              <a:rPr lang="en-US" dirty="0" smtClean="0"/>
              <a:t>TIO breakdown</a:t>
            </a:r>
          </a:p>
          <a:p>
            <a:pPr lvl="1"/>
            <a:r>
              <a:rPr lang="en-US" dirty="0" smtClean="0"/>
              <a:t>Tag as block identifier, Index to find set in cache, Offset to find data within block</a:t>
            </a:r>
          </a:p>
          <a:p>
            <a:r>
              <a:rPr lang="en-US" dirty="0" smtClean="0"/>
              <a:t>Also store management bits for </a:t>
            </a:r>
            <a:r>
              <a:rPr lang="en-US" i="1" dirty="0" smtClean="0"/>
              <a:t>each</a:t>
            </a:r>
            <a:r>
              <a:rPr lang="en-US" dirty="0" smtClean="0"/>
              <a:t> block</a:t>
            </a:r>
          </a:p>
          <a:p>
            <a:pPr lvl="1"/>
            <a:r>
              <a:rPr lang="en-US" dirty="0" smtClean="0"/>
              <a:t>Valid bit, (Dirty bit), Tag bits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Course Summary</a:t>
            </a:r>
          </a:p>
          <a:p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 smtClean="0"/>
              <a:t>What’s Next?</a:t>
            </a:r>
          </a:p>
          <a:p>
            <a:r>
              <a:rPr lang="en-US" dirty="0" smtClean="0"/>
              <a:t>Acknowledgements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Caching Details </a:t>
            </a:r>
            <a:r>
              <a:rPr lang="en-US" dirty="0" smtClean="0">
                <a:solidFill>
                  <a:schemeClr val="accent1"/>
                </a:solidFill>
              </a:rPr>
              <a:t>(2/2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Cache parameters affect performance</a:t>
            </a:r>
          </a:p>
          <a:p>
            <a:pPr lvl="1"/>
            <a:r>
              <a:rPr lang="en-US" dirty="0" smtClean="0"/>
              <a:t>Block size, cache size, set associativity</a:t>
            </a:r>
          </a:p>
          <a:p>
            <a:pPr lvl="1"/>
            <a:r>
              <a:rPr lang="en-US" dirty="0" smtClean="0"/>
              <a:t>Write-back/write-through policies</a:t>
            </a:r>
          </a:p>
          <a:p>
            <a:pPr lvl="1"/>
            <a:r>
              <a:rPr lang="en-US" dirty="0" smtClean="0"/>
              <a:t>Write allocate/no-write allocate policies</a:t>
            </a:r>
          </a:p>
          <a:p>
            <a:pPr lvl="1"/>
            <a:r>
              <a:rPr lang="en-US" dirty="0" smtClean="0"/>
              <a:t>Block replacement policy (Least Recently Used)</a:t>
            </a:r>
          </a:p>
          <a:p>
            <a:r>
              <a:rPr lang="en-US" dirty="0" smtClean="0"/>
              <a:t>Source of cache misses:  The 3 C’s</a:t>
            </a:r>
          </a:p>
          <a:p>
            <a:pPr lvl="1"/>
            <a:r>
              <a:rPr lang="en-US" dirty="0" smtClean="0"/>
              <a:t>Compulsory, capacity, conflict</a:t>
            </a:r>
          </a:p>
          <a:p>
            <a:r>
              <a:rPr lang="en-US" dirty="0" smtClean="0"/>
              <a:t>Multilevel caches reduce miss penalty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5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Virtual Memory Details (1/3)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Give main memory effective size of disk without major penalty to performance</a:t>
            </a:r>
          </a:p>
          <a:p>
            <a:pPr lvl="1"/>
            <a:r>
              <a:rPr lang="en-US" dirty="0" smtClean="0"/>
              <a:t>Move data in contiguous </a:t>
            </a:r>
            <a:r>
              <a:rPr lang="en-US" i="1" dirty="0" smtClean="0"/>
              <a:t>pages</a:t>
            </a:r>
            <a:r>
              <a:rPr lang="en-US" dirty="0" smtClean="0"/>
              <a:t> from disk to main memory</a:t>
            </a:r>
          </a:p>
          <a:p>
            <a:pPr lvl="1"/>
            <a:r>
              <a:rPr lang="en-US" dirty="0" smtClean="0"/>
              <a:t>Assumption is that memory is small compared to both disk and virtual address space (or many processes)</a:t>
            </a:r>
          </a:p>
          <a:p>
            <a:r>
              <a:rPr lang="en-US" dirty="0" smtClean="0"/>
              <a:t>Also provide protection for multiple processes</a:t>
            </a:r>
          </a:p>
          <a:p>
            <a:pPr lvl="1"/>
            <a:r>
              <a:rPr lang="en-US" dirty="0" smtClean="0"/>
              <a:t>Requires a lot of work by operating system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3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Virtual Memory Details (2/3)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/>
              <a:t>Paging requires address </a:t>
            </a:r>
            <a:r>
              <a:rPr lang="en-US" i="1" dirty="0"/>
              <a:t>translation</a:t>
            </a:r>
          </a:p>
          <a:p>
            <a:pPr lvl="1"/>
            <a:r>
              <a:rPr lang="en-US" dirty="0"/>
              <a:t>Can run programs larger than main memory</a:t>
            </a:r>
          </a:p>
          <a:p>
            <a:pPr lvl="1"/>
            <a:r>
              <a:rPr lang="en-US" dirty="0"/>
              <a:t>Hides variable machine configurations (</a:t>
            </a:r>
            <a:r>
              <a:rPr lang="en-US" dirty="0" smtClean="0"/>
              <a:t>RAM/HDD)</a:t>
            </a:r>
            <a:endParaRPr lang="en-US" dirty="0"/>
          </a:p>
          <a:p>
            <a:pPr lvl="1"/>
            <a:r>
              <a:rPr lang="en-US" dirty="0"/>
              <a:t>Solves fragmentation problem</a:t>
            </a:r>
          </a:p>
          <a:p>
            <a:r>
              <a:rPr lang="en-US" dirty="0" smtClean="0"/>
              <a:t>Address mappings stored in page tables in memory</a:t>
            </a:r>
          </a:p>
          <a:p>
            <a:pPr lvl="1"/>
            <a:r>
              <a:rPr lang="en-US" dirty="0" smtClean="0"/>
              <a:t>Additional memory access mitigated with TLB, which is a cache for page table</a:t>
            </a:r>
          </a:p>
          <a:p>
            <a:pPr lvl="1"/>
            <a:r>
              <a:rPr lang="en-US" dirty="0" smtClean="0"/>
              <a:t>Management bits:  Valid, Dirty, Ref, Access Rights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Summer 2012 -- Lecture #25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5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Virtual Memory Details (3/3)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Running multiple processes:</a:t>
            </a:r>
            <a:endParaRPr lang="en-US" i="1" dirty="0"/>
          </a:p>
          <a:p>
            <a:pPr lvl="1"/>
            <a:r>
              <a:rPr lang="en-US" dirty="0" smtClean="0"/>
              <a:t>Each process has its own page table and swap space in disk</a:t>
            </a:r>
          </a:p>
          <a:p>
            <a:pPr lvl="1"/>
            <a:r>
              <a:rPr lang="en-US" dirty="0" smtClean="0"/>
              <a:t>OS can switch between by saving and loading process </a:t>
            </a:r>
            <a:r>
              <a:rPr lang="en-US" i="1" dirty="0" smtClean="0"/>
              <a:t>states</a:t>
            </a:r>
            <a:r>
              <a:rPr lang="en-US" dirty="0" smtClean="0"/>
              <a:t> (PC, </a:t>
            </a:r>
            <a:r>
              <a:rPr lang="en-US" dirty="0" err="1" smtClean="0"/>
              <a:t>reg</a:t>
            </a:r>
            <a:r>
              <a:rPr lang="en-US" dirty="0" smtClean="0"/>
              <a:t> </a:t>
            </a:r>
            <a:r>
              <a:rPr lang="en-US" dirty="0" err="1" smtClean="0"/>
              <a:t>vals</a:t>
            </a:r>
            <a:r>
              <a:rPr lang="en-US" dirty="0" smtClean="0"/>
              <a:t>, page table address)</a:t>
            </a:r>
            <a:endParaRPr lang="en-US" i="1" dirty="0"/>
          </a:p>
          <a:p>
            <a:pPr lvl="1"/>
            <a:r>
              <a:rPr lang="en-US" dirty="0" smtClean="0"/>
              <a:t>On </a:t>
            </a:r>
            <a:r>
              <a:rPr lang="en-US" i="1" dirty="0" smtClean="0"/>
              <a:t>context switch</a:t>
            </a:r>
            <a:r>
              <a:rPr lang="en-US" dirty="0" smtClean="0"/>
              <a:t>, flush TLB and pipeline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Summer 2012 -- Lecture #25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5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Input/Output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Disk Latency =</a:t>
            </a:r>
            <a:r>
              <a:rPr lang="en-US" dirty="0" smtClean="0">
                <a:ea typeface="ＭＳ Ｐゴシック" pitchFamily="34" charset="-128"/>
              </a:rPr>
              <a:t> Seek Time + Rotation Time + Transfer Time + Controller Overhead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Processor must synchronize with I/O devices before use due to difference in data rates: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Polling works, but expensive due to repeated queries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Exceptions are “unexpected” events in processor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Interrupts are asynchronous events that are often used for interacting with I/O devices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 SW, need special handling code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Great Idea #4: Parallelism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6/18/2012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6766" y="2087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106842" y="1538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52978" y="1538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pic>
        <p:nvPicPr>
          <p:cNvPr id="9" name="Picture 8" descr="cern-rack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156" y="1207878"/>
            <a:ext cx="2859651" cy="166762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Leverage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14" name="Group 68"/>
          <p:cNvGrpSpPr/>
          <p:nvPr/>
        </p:nvGrpSpPr>
        <p:grpSpPr>
          <a:xfrm>
            <a:off x="4206240" y="2875506"/>
            <a:ext cx="4749483" cy="1756109"/>
            <a:chOff x="3657600" y="2875506"/>
            <a:chExt cx="4749483" cy="1756109"/>
          </a:xfrm>
        </p:grpSpPr>
        <p:grpSp>
          <p:nvGrpSpPr>
            <p:cNvPr id="15" name="Group 67"/>
            <p:cNvGrpSpPr/>
            <p:nvPr/>
          </p:nvGrpSpPr>
          <p:grpSpPr>
            <a:xfrm>
              <a:off x="3657600" y="2875506"/>
              <a:ext cx="4749483" cy="1756109"/>
              <a:chOff x="3657600" y="2875506"/>
              <a:chExt cx="4749483" cy="175610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657600" y="2875506"/>
                <a:ext cx="4749483" cy="1756109"/>
                <a:chOff x="3571557" y="2875506"/>
                <a:chExt cx="4749483" cy="1756109"/>
              </a:xfrm>
            </p:grpSpPr>
            <p:pic>
              <p:nvPicPr>
                <p:cNvPr id="18" name="Picture 5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571557" y="3108960"/>
                  <a:ext cx="1792390" cy="8568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5394960" y="2875506"/>
                  <a:ext cx="1291358" cy="494237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7137717" y="2875506"/>
                  <a:ext cx="1183323" cy="494237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" name="Group 144"/>
                <p:cNvGrpSpPr/>
                <p:nvPr/>
              </p:nvGrpSpPr>
              <p:grpSpPr>
                <a:xfrm>
                  <a:off x="5394960" y="3369743"/>
                  <a:ext cx="2926080" cy="1261872"/>
                  <a:chOff x="5039367" y="3369743"/>
                  <a:chExt cx="2926080" cy="1261872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039367" y="3369743"/>
                    <a:ext cx="2926080" cy="1261872"/>
                  </a:xfrm>
                  <a:prstGeom prst="rect">
                    <a:avLst/>
                  </a:prstGeom>
                  <a:noFill/>
                  <a:ln w="25400"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5405127" y="3438144"/>
                    <a:ext cx="731520" cy="314727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Core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6330725" y="3413668"/>
                    <a:ext cx="34336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 smtClean="0"/>
                      <a:t>…</a:t>
                    </a:r>
                    <a:endParaRPr lang="en-US" dirty="0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5130807" y="3810000"/>
                    <a:ext cx="2743200" cy="356616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rgbClr val="000000"/>
                        </a:solidFill>
                      </a:rPr>
                      <a:t>Memory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5130807" y="4199466"/>
                    <a:ext cx="2743200" cy="355600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rgbClr val="000000"/>
                        </a:solidFill>
                      </a:rPr>
                      <a:t>Input/Output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7" name="TextBox 16"/>
              <p:cNvSpPr txBox="1"/>
              <p:nvPr/>
            </p:nvSpPr>
            <p:spPr>
              <a:xfrm>
                <a:off x="6419364" y="3050297"/>
                <a:ext cx="1138838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en-US" b="1" dirty="0" smtClean="0"/>
                  <a:t>Computer</a:t>
                </a: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223760" y="3438144"/>
              <a:ext cx="731520" cy="314727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Core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Content Placeholder 42"/>
          <p:cNvSpPr txBox="1">
            <a:spLocks/>
          </p:cNvSpPr>
          <p:nvPr/>
        </p:nvSpPr>
        <p:spPr>
          <a:xfrm>
            <a:off x="0" y="1387066"/>
            <a:ext cx="342190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search “Katz”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&gt; 1 instruction @ one time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&gt; 1 data item @ one time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All gates functioning in parallel at same time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grpSp>
        <p:nvGrpSpPr>
          <p:cNvPr id="24" name="Group 71"/>
          <p:cNvGrpSpPr/>
          <p:nvPr/>
        </p:nvGrpSpPr>
        <p:grpSpPr>
          <a:xfrm>
            <a:off x="3493007" y="3752871"/>
            <a:ext cx="3950208" cy="2391899"/>
            <a:chOff x="4215383" y="3665261"/>
            <a:chExt cx="3950208" cy="2391899"/>
          </a:xfrm>
        </p:grpSpPr>
        <p:grpSp>
          <p:nvGrpSpPr>
            <p:cNvPr id="28" name="Group 32"/>
            <p:cNvGrpSpPr/>
            <p:nvPr/>
          </p:nvGrpSpPr>
          <p:grpSpPr>
            <a:xfrm>
              <a:off x="4215383" y="3665261"/>
              <a:ext cx="3950208" cy="2391899"/>
              <a:chOff x="4215383" y="3665261"/>
              <a:chExt cx="3950208" cy="23919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4297679" y="5625230"/>
                <a:ext cx="3785616" cy="341684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Cache Memory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9" name="Group 34"/>
              <p:cNvGrpSpPr/>
              <p:nvPr/>
            </p:nvGrpSpPr>
            <p:grpSpPr>
              <a:xfrm>
                <a:off x="4215383" y="3665261"/>
                <a:ext cx="3950208" cy="2391900"/>
                <a:chOff x="4215383" y="3665261"/>
                <a:chExt cx="3950208" cy="2391900"/>
              </a:xfrm>
            </p:grpSpPr>
            <p:grpSp>
              <p:nvGrpSpPr>
                <p:cNvPr id="30" name="Group 49"/>
                <p:cNvGrpSpPr/>
                <p:nvPr/>
              </p:nvGrpSpPr>
              <p:grpSpPr>
                <a:xfrm>
                  <a:off x="4215383" y="3665261"/>
                  <a:ext cx="3950208" cy="2391900"/>
                  <a:chOff x="4189492" y="3683609"/>
                  <a:chExt cx="3829824" cy="2600062"/>
                </a:xfrm>
              </p:grpSpPr>
              <p:sp>
                <p:nvSpPr>
                  <p:cNvPr id="54" name="Rectangle 53"/>
                  <p:cNvSpPr/>
                  <p:nvPr/>
                </p:nvSpPr>
                <p:spPr>
                  <a:xfrm>
                    <a:off x="4189492" y="4733064"/>
                    <a:ext cx="3829824" cy="1550607"/>
                  </a:xfrm>
                  <a:prstGeom prst="rect">
                    <a:avLst/>
                  </a:prstGeom>
                  <a:noFill/>
                  <a:ln w="25400"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5" name="Straight Connector 54"/>
                  <p:cNvCxnSpPr/>
                  <p:nvPr/>
                </p:nvCxnSpPr>
                <p:spPr>
                  <a:xfrm flipH="1">
                    <a:off x="4189492" y="3683609"/>
                    <a:ext cx="2828044" cy="1049455"/>
                  </a:xfrm>
                  <a:prstGeom prst="line">
                    <a:avLst/>
                  </a:prstGeom>
                  <a:ln w="25400" cap="flat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7721528" y="3716361"/>
                    <a:ext cx="297788" cy="1016703"/>
                  </a:xfrm>
                  <a:prstGeom prst="line">
                    <a:avLst/>
                  </a:prstGeom>
                  <a:ln w="25400" cap="flat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1" name="TextBox 50"/>
                <p:cNvSpPr txBox="1"/>
                <p:nvPr/>
              </p:nvSpPr>
              <p:spPr>
                <a:xfrm>
                  <a:off x="5136348" y="4282790"/>
                  <a:ext cx="6413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Core</a:t>
                  </a:r>
                  <a:endParaRPr lang="en-US" b="1" dirty="0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4297680" y="4718050"/>
                  <a:ext cx="1828800" cy="850900"/>
                </a:xfrm>
                <a:prstGeom prst="rect">
                  <a:avLst/>
                </a:prstGeom>
                <a:noFill/>
                <a:ln w="9525"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dirty="0" smtClean="0">
                      <a:solidFill>
                        <a:srgbClr val="000000"/>
                      </a:solidFill>
                    </a:rPr>
                    <a:t>Instruction Unit(s)</a:t>
                  </a:r>
                </a:p>
                <a:p>
                  <a:pPr algn="ctr">
                    <a:lnSpc>
                      <a:spcPct val="90000"/>
                    </a:lnSpc>
                  </a:pPr>
                  <a:endParaRPr lang="en-US" dirty="0" smtClean="0">
                    <a:solidFill>
                      <a:srgbClr val="000000"/>
                    </a:solidFill>
                  </a:endParaRPr>
                </a:p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181344" y="4718304"/>
                  <a:ext cx="1901952" cy="488950"/>
                </a:xfrm>
                <a:prstGeom prst="rect">
                  <a:avLst/>
                </a:prstGeom>
                <a:noFill/>
                <a:ln w="9525"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dirty="0" smtClean="0">
                      <a:solidFill>
                        <a:srgbClr val="000000"/>
                      </a:solidFill>
                    </a:rPr>
                    <a:t>Functional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dirty="0" err="1" smtClean="0">
                      <a:solidFill>
                        <a:srgbClr val="000000"/>
                      </a:solidFill>
                    </a:rPr>
                    <a:t>Unit(s</a:t>
                  </a:r>
                  <a:r>
                    <a:rPr lang="en-US" dirty="0" smtClean="0">
                      <a:solidFill>
                        <a:srgbClr val="000000"/>
                      </a:solidFill>
                    </a:rPr>
                    <a:t>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36" name="Picture 35" descr="600px-Pipeline_5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11762" y="4921249"/>
                <a:ext cx="908064" cy="654673"/>
              </a:xfrm>
              <a:prstGeom prst="rect">
                <a:avLst/>
              </a:prstGeom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6181344" y="5257800"/>
                <a:ext cx="475488" cy="310896"/>
              </a:xfrm>
              <a:prstGeom prst="rect">
                <a:avLst/>
              </a:prstGeom>
              <a:noFill/>
              <a:ln w="9525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A</a:t>
                </a:r>
                <a:r>
                  <a:rPr lang="en-US" sz="1400" baseline="-25000" dirty="0" smtClean="0">
                    <a:solidFill>
                      <a:srgbClr val="000000"/>
                    </a:solidFill>
                  </a:rPr>
                  <a:t>0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+B</a:t>
                </a:r>
                <a:r>
                  <a:rPr lang="en-US" sz="1400" baseline="-25000" dirty="0" smtClean="0">
                    <a:solidFill>
                      <a:srgbClr val="000000"/>
                    </a:solidFill>
                  </a:rPr>
                  <a:t>0</a:t>
                </a:r>
                <a:endParaRPr lang="en-US" sz="1400" baseline="-25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6656832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1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1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32320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2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2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607808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3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3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76"/>
          <p:cNvGrpSpPr/>
          <p:nvPr/>
        </p:nvGrpSpPr>
        <p:grpSpPr>
          <a:xfrm>
            <a:off x="6876288" y="5345410"/>
            <a:ext cx="2084832" cy="1326788"/>
            <a:chOff x="6876288" y="5345410"/>
            <a:chExt cx="2084832" cy="1326788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7351776" y="5345410"/>
              <a:ext cx="1609344" cy="621504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876288" y="5656305"/>
              <a:ext cx="896112" cy="1000527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7680960" y="5643860"/>
              <a:ext cx="1263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Logic Gates</a:t>
              </a:r>
              <a:endParaRPr lang="en-US" b="1" dirty="0"/>
            </a:p>
          </p:txBody>
        </p:sp>
        <p:grpSp>
          <p:nvGrpSpPr>
            <p:cNvPr id="32" name="Group 177"/>
            <p:cNvGrpSpPr/>
            <p:nvPr/>
          </p:nvGrpSpPr>
          <p:grpSpPr>
            <a:xfrm>
              <a:off x="7772400" y="5952744"/>
              <a:ext cx="1188720" cy="719454"/>
              <a:chOff x="7772400" y="5983724"/>
              <a:chExt cx="1188720" cy="719454"/>
            </a:xfrm>
          </p:grpSpPr>
          <p:graphicFrame>
            <p:nvGraphicFramePr>
              <p:cNvPr id="82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00564644"/>
                  </p:ext>
                </p:extLst>
              </p:nvPr>
            </p:nvGraphicFramePr>
            <p:xfrm>
              <a:off x="7863840" y="5985161"/>
              <a:ext cx="1044389" cy="7180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691" name="Image" r:id="rId7" imgW="3492063" imgH="2400000" progId="">
                      <p:embed/>
                    </p:oleObj>
                  </mc:Choice>
                  <mc:Fallback>
                    <p:oleObj name="Image" r:id="rId7" imgW="3492063" imgH="2400000" progId="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63840" y="5985161"/>
                            <a:ext cx="1044389" cy="7180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" name="Rectangle 82"/>
              <p:cNvSpPr/>
              <p:nvPr/>
            </p:nvSpPr>
            <p:spPr>
              <a:xfrm>
                <a:off x="7772400" y="5983724"/>
                <a:ext cx="1188720" cy="704088"/>
              </a:xfrm>
              <a:prstGeom prst="rect">
                <a:avLst/>
              </a:prstGeom>
              <a:noFill/>
              <a:ln w="254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0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Types of Parallelism (1/4)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Request-Level Parallelism (RLP)</a:t>
            </a:r>
          </a:p>
          <a:p>
            <a:pPr lvl="1">
              <a:buFont typeface="Calibri" pitchFamily="34" charset="0"/>
              <a:buChar char="–"/>
              <a:defRPr/>
            </a:pPr>
            <a:r>
              <a:rPr lang="en-US" dirty="0" smtClean="0"/>
              <a:t>Handling many requests per second </a:t>
            </a:r>
            <a:br>
              <a:rPr lang="en-US" dirty="0" smtClean="0"/>
            </a:br>
            <a:r>
              <a:rPr lang="en-US" dirty="0" smtClean="0"/>
              <a:t>(e.g. web search)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Data-Level Parallelism (DLP)</a:t>
            </a:r>
          </a:p>
          <a:p>
            <a:pPr lvl="1">
              <a:buFont typeface="Calibri" pitchFamily="34" charset="0"/>
              <a:buChar char="–"/>
              <a:defRPr/>
            </a:pPr>
            <a:r>
              <a:rPr lang="en-US" dirty="0" smtClean="0">
                <a:ea typeface="+mn-ea"/>
                <a:cs typeface="+mn-cs"/>
              </a:rPr>
              <a:t>Operate on many pieces of data at once</a:t>
            </a:r>
          </a:p>
          <a:p>
            <a:pPr lvl="1">
              <a:buFont typeface="Calibri" pitchFamily="34" charset="0"/>
              <a:buChar char="–"/>
              <a:defRPr/>
            </a:pPr>
            <a:r>
              <a:rPr lang="en-US" dirty="0" smtClean="0"/>
              <a:t>SIMD:  at the level of single instructions</a:t>
            </a:r>
          </a:p>
          <a:p>
            <a:pPr lvl="1">
              <a:buFont typeface="Calibri" pitchFamily="34" charset="0"/>
              <a:buChar char="–"/>
              <a:defRPr/>
            </a:pPr>
            <a:r>
              <a:rPr lang="en-US" dirty="0" err="1" smtClean="0">
                <a:ea typeface="+mn-ea"/>
                <a:cs typeface="+mn-cs"/>
              </a:rPr>
              <a:t>MapReduce</a:t>
            </a:r>
            <a:r>
              <a:rPr lang="en-US" dirty="0" smtClean="0">
                <a:ea typeface="+mn-ea"/>
                <a:cs typeface="+mn-cs"/>
              </a:rPr>
              <a:t>:  at the level of programs (split into map and reduce)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2012 -- Lecture 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E3F61-864C-0D4C-BE46-04F521AFF64A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Types of Parallelism (2/4)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Thread-Level Parallelism (TLP)</a:t>
            </a:r>
          </a:p>
          <a:p>
            <a:pPr lvl="1"/>
            <a:r>
              <a:rPr lang="en-US" dirty="0" smtClean="0"/>
              <a:t>Have many processors, run either different programs or different parts of same program at same time</a:t>
            </a:r>
          </a:p>
          <a:p>
            <a:pPr lvl="1"/>
            <a:r>
              <a:rPr lang="en-US" dirty="0" smtClean="0"/>
              <a:t>If same program, need to deal with shared memory (cache coherence and synchronization primitives to prevent data races)</a:t>
            </a:r>
          </a:p>
          <a:p>
            <a:pPr lvl="1"/>
            <a:r>
              <a:rPr lang="en-US" dirty="0" smtClean="0"/>
              <a:t>Splitting up work properly is difficult!</a:t>
            </a:r>
          </a:p>
          <a:p>
            <a:pPr lvl="2"/>
            <a:r>
              <a:rPr lang="en-US" dirty="0" smtClean="0"/>
              <a:t>Shared vs. private variables in </a:t>
            </a:r>
            <a:r>
              <a:rPr lang="en-US" dirty="0" err="1" smtClean="0"/>
              <a:t>OpenMP</a:t>
            </a:r>
            <a:endParaRPr lang="en-US" dirty="0" smtClean="0"/>
          </a:p>
          <a:p>
            <a:pPr lvl="2"/>
            <a:r>
              <a:rPr lang="en-US" dirty="0" smtClean="0"/>
              <a:t>Often requires re-designing your 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Types of Parallelism (3/4)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Thread-Level Parallelism (TLP)</a:t>
            </a:r>
          </a:p>
          <a:p>
            <a:pPr lvl="1"/>
            <a:r>
              <a:rPr lang="en-US" dirty="0" smtClean="0"/>
              <a:t>Synchronization requires hardware support</a:t>
            </a:r>
          </a:p>
          <a:p>
            <a:pPr lvl="2"/>
            <a:r>
              <a:rPr lang="en-US" dirty="0" smtClean="0"/>
              <a:t>Test-and-set mechanism</a:t>
            </a:r>
          </a:p>
          <a:p>
            <a:pPr lvl="2"/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ll</a:t>
            </a:r>
            <a:r>
              <a:rPr lang="en-US" dirty="0" smtClean="0"/>
              <a:t> and 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sc</a:t>
            </a:r>
            <a:r>
              <a:rPr lang="en-US" dirty="0" smtClean="0"/>
              <a:t> in MIPS</a:t>
            </a:r>
          </a:p>
          <a:p>
            <a:pPr lvl="1"/>
            <a:r>
              <a:rPr lang="en-US" dirty="0" err="1" smtClean="0"/>
              <a:t>OpenMP</a:t>
            </a:r>
            <a:r>
              <a:rPr lang="en-US" dirty="0" smtClean="0"/>
              <a:t> directives</a:t>
            </a:r>
          </a:p>
          <a:p>
            <a:pPr lvl="2"/>
            <a:r>
              <a:rPr lang="en-US" dirty="0" smtClean="0"/>
              <a:t>parallel, for, sections, single, etc.</a:t>
            </a:r>
          </a:p>
          <a:p>
            <a:pPr lvl="2"/>
            <a:r>
              <a:rPr lang="en-US" dirty="0" smtClean="0"/>
              <a:t>critical, atomic,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Types of Parallelism (4/4)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Instruction Level Parallelism (ILP)</a:t>
            </a:r>
          </a:p>
          <a:p>
            <a:pPr lvl="1"/>
            <a:r>
              <a:rPr lang="en-US" dirty="0" smtClean="0"/>
              <a:t>Pipelining:  increase throughput by adding registers</a:t>
            </a:r>
          </a:p>
          <a:p>
            <a:pPr lvl="2"/>
            <a:r>
              <a:rPr lang="en-US" dirty="0" smtClean="0"/>
              <a:t>Reduce critical path, increase max frequency</a:t>
            </a:r>
          </a:p>
          <a:p>
            <a:pPr lvl="2"/>
            <a:r>
              <a:rPr lang="en-US" dirty="0" smtClean="0"/>
              <a:t>Working on multiple instructions at once introduces hazards (structural, data, control)</a:t>
            </a:r>
          </a:p>
          <a:p>
            <a:pPr lvl="2"/>
            <a:r>
              <a:rPr lang="en-US" dirty="0" smtClean="0"/>
              <a:t>Forwarding, delay slots, code reordering</a:t>
            </a:r>
          </a:p>
          <a:p>
            <a:pPr lvl="1"/>
            <a:r>
              <a:rPr lang="en-US" dirty="0" smtClean="0"/>
              <a:t>Multiple instruction issue (superscalar)</a:t>
            </a:r>
          </a:p>
          <a:p>
            <a:pPr lvl="2"/>
            <a:r>
              <a:rPr lang="en-US" dirty="0" smtClean="0"/>
              <a:t>Register renaming, speculation, out-of-order execution</a:t>
            </a:r>
          </a:p>
          <a:p>
            <a:pPr lvl="2"/>
            <a:r>
              <a:rPr lang="en-US" dirty="0" smtClean="0"/>
              <a:t>Loop unrolling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Six Great Ideas in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Computer Architecture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/>
              <a:t>Layers of Representation/Interpretation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/>
              <a:t>Moore’s Law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/>
              <a:t>Principle of Locality/Memory Hierarchy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/>
              <a:t>Parallelism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/>
              <a:t>Performance Measurement &amp; Improvement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/>
              <a:t>Dependability via Redundancy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34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Great Idea #5: Performance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Measurement and Improvement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216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Allows direct comparisons of architectures and quantification of improvements</a:t>
            </a:r>
          </a:p>
          <a:p>
            <a:pPr marL="342900" lvl="1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3200" dirty="0" smtClean="0"/>
              <a:t>It is all about </a:t>
            </a:r>
            <a:r>
              <a:rPr lang="en-US" sz="3200" i="1" dirty="0" smtClean="0"/>
              <a:t>time to finish</a:t>
            </a:r>
            <a:r>
              <a:rPr lang="en-US" sz="3200" dirty="0" smtClean="0"/>
              <a:t> (latency)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Includes both </a:t>
            </a:r>
            <a:r>
              <a:rPr lang="en-US" i="1" dirty="0" smtClean="0"/>
              <a:t>setup</a:t>
            </a:r>
            <a:r>
              <a:rPr lang="en-US" dirty="0" smtClean="0"/>
              <a:t> and </a:t>
            </a:r>
            <a:r>
              <a:rPr lang="en-US" i="1" dirty="0" smtClean="0"/>
              <a:t>execution</a:t>
            </a:r>
            <a:r>
              <a:rPr lang="en-US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Match </a:t>
            </a:r>
            <a:r>
              <a:rPr lang="en-US" dirty="0"/>
              <a:t>application </a:t>
            </a:r>
            <a:r>
              <a:rPr lang="en-US" dirty="0" smtClean="0"/>
              <a:t>and hardware </a:t>
            </a:r>
            <a:r>
              <a:rPr lang="en-US" dirty="0"/>
              <a:t>to exploit: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Locality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Parallelism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Special hardware features, like specialized </a:t>
            </a:r>
            <a:r>
              <a:rPr lang="en-US" dirty="0" smtClean="0"/>
              <a:t>instructions (e.g. matrix manipulation)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4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Performance Measurements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Execution time (latency) and work per time (throughput)</a:t>
            </a:r>
          </a:p>
          <a:p>
            <a:pPr lvl="1"/>
            <a:r>
              <a:rPr lang="en-US" dirty="0" smtClean="0"/>
              <a:t>CPU Time = Instructions × CPI × Clock Cycle Time</a:t>
            </a:r>
          </a:p>
          <a:p>
            <a:r>
              <a:rPr lang="en-US" dirty="0" smtClean="0"/>
              <a:t>Memory Access:</a:t>
            </a:r>
          </a:p>
          <a:p>
            <a:pPr lvl="1"/>
            <a:r>
              <a:rPr lang="en-US" dirty="0" smtClean="0"/>
              <a:t>AMAT, </a:t>
            </a:r>
            <a:r>
              <a:rPr lang="en-US" dirty="0" err="1" smtClean="0"/>
              <a:t>CPI</a:t>
            </a:r>
            <a:r>
              <a:rPr lang="en-US" baseline="-25000" dirty="0" err="1" smtClean="0"/>
              <a:t>stall</a:t>
            </a:r>
            <a:r>
              <a:rPr lang="en-US" dirty="0" smtClean="0"/>
              <a:t> use hit time, miss rate, miss penalty</a:t>
            </a:r>
          </a:p>
          <a:p>
            <a:pPr lvl="1"/>
            <a:r>
              <a:rPr lang="en-US" dirty="0" smtClean="0"/>
              <a:t>Definitions recursive back to last level in hierarchy</a:t>
            </a:r>
          </a:p>
          <a:p>
            <a:r>
              <a:rPr lang="en-US" dirty="0" smtClean="0"/>
              <a:t>Amdahl’s Law</a:t>
            </a:r>
          </a:p>
          <a:p>
            <a:pPr lvl="1"/>
            <a:r>
              <a:rPr lang="en-US" dirty="0" smtClean="0"/>
              <a:t>Speedup = 1 / [ (1-F) + F/S ]</a:t>
            </a:r>
          </a:p>
          <a:p>
            <a:pPr lvl="1"/>
            <a:r>
              <a:rPr lang="en-US" dirty="0" smtClean="0"/>
              <a:t>Why we almost never get max possible speedup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Performance Programming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b="1" dirty="0" smtClean="0"/>
              <a:t>Key challenge:</a:t>
            </a:r>
            <a:r>
              <a:rPr lang="en-US" dirty="0" smtClean="0"/>
              <a:t>  Craft parallel programs that that scale well (weak/strong scaling)</a:t>
            </a:r>
          </a:p>
          <a:p>
            <a:pPr lvl="1"/>
            <a:r>
              <a:rPr lang="en-US" dirty="0" smtClean="0"/>
              <a:t>Scheduling, load balancing, time for synchronization, overhead for communication</a:t>
            </a:r>
          </a:p>
          <a:p>
            <a:r>
              <a:rPr lang="en-US" dirty="0" smtClean="0"/>
              <a:t>Some techniques:</a:t>
            </a:r>
          </a:p>
          <a:p>
            <a:pPr lvl="1"/>
            <a:r>
              <a:rPr lang="en-US" dirty="0" smtClean="0"/>
              <a:t>Register/Cache Blocking</a:t>
            </a:r>
          </a:p>
          <a:p>
            <a:pPr lvl="1"/>
            <a:r>
              <a:rPr lang="en-US" dirty="0" smtClean="0"/>
              <a:t>Data Parallelism &amp; Loop Unrolling</a:t>
            </a:r>
          </a:p>
          <a:p>
            <a:pPr lvl="1"/>
            <a:r>
              <a:rPr lang="en-US" dirty="0" smtClean="0"/>
              <a:t>Multithreading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Dependability Measures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Failure rates and time</a:t>
            </a:r>
          </a:p>
          <a:p>
            <a:pPr lvl="1"/>
            <a:r>
              <a:rPr lang="en-US" dirty="0" smtClean="0"/>
              <a:t>MTTF, MTTR, MTBF</a:t>
            </a:r>
          </a:p>
          <a:p>
            <a:r>
              <a:rPr lang="en-US" dirty="0" smtClean="0"/>
              <a:t>Availability = MTTF / (MTTF + MTTR) </a:t>
            </a:r>
          </a:p>
          <a:p>
            <a:pPr lvl="1"/>
            <a:r>
              <a:rPr lang="en-US" dirty="0" smtClean="0"/>
              <a:t>Use measures in # of 9s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Great Idea #6: Dependability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via Redundancy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Redundancy so that a failing piece doesn’t make the whole system fail</a:t>
            </a:r>
          </a:p>
          <a:p>
            <a:r>
              <a:rPr lang="en-US" sz="2800" dirty="0"/>
              <a:t>Applies to everything from datacenters to storage to memory</a:t>
            </a:r>
          </a:p>
          <a:p>
            <a:pPr lvl="1"/>
            <a:r>
              <a:rPr lang="en-US" sz="2400" dirty="0"/>
              <a:t>Redundant datacenters so that can lose 1 datacenter but Internet service stays online</a:t>
            </a:r>
          </a:p>
          <a:p>
            <a:pPr lvl="1"/>
            <a:r>
              <a:rPr lang="en-US" sz="2400" dirty="0"/>
              <a:t>Redundant disks so that can lose 1 disk but not lose data (Redundant Arrays of Independent Disks/RAID)</a:t>
            </a:r>
          </a:p>
          <a:p>
            <a:pPr lvl="1"/>
            <a:r>
              <a:rPr lang="en-US" sz="2400" dirty="0"/>
              <a:t>Redundant memory bits of so that can lose 1 bit but no data (Error Correcting Code/ECC Memory)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2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Redundant Arrays of Inexpensive Disks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Possible to simulate behavior of single larger disk with an array of smaller disks </a:t>
            </a:r>
          </a:p>
          <a:p>
            <a:pPr lvl="1"/>
            <a:r>
              <a:rPr lang="en-US" dirty="0" smtClean="0"/>
              <a:t>Cheaper, higher bandwidth, more resistant to failure</a:t>
            </a:r>
          </a:p>
          <a:p>
            <a:r>
              <a:rPr lang="en-US" sz="2800" dirty="0" smtClean="0"/>
              <a:t>RAID 0 – No redundancy</a:t>
            </a:r>
          </a:p>
          <a:p>
            <a:r>
              <a:rPr lang="en-US" sz="2800" dirty="0" smtClean="0"/>
              <a:t>RAID 1 – Mirroring for redundancy</a:t>
            </a:r>
          </a:p>
          <a:p>
            <a:r>
              <a:rPr lang="en-US" sz="2800" dirty="0" smtClean="0"/>
              <a:t>RAID 2 – Bit-level striping</a:t>
            </a:r>
          </a:p>
          <a:p>
            <a:r>
              <a:rPr lang="en-US" sz="2800" dirty="0" smtClean="0"/>
              <a:t>RAID 3 – Parity disks</a:t>
            </a:r>
          </a:p>
          <a:p>
            <a:r>
              <a:rPr lang="en-US" sz="2800" dirty="0" smtClean="0"/>
              <a:t>RAID 4 – Block-level striping with parity disk</a:t>
            </a:r>
          </a:p>
          <a:p>
            <a:r>
              <a:rPr lang="en-US" sz="2800" dirty="0" smtClean="0"/>
              <a:t>RAID 5 – Striped parity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Error Detection &amp; Correction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Even parity using XOR</a:t>
            </a:r>
          </a:p>
          <a:p>
            <a:r>
              <a:rPr lang="en-US" dirty="0" smtClean="0"/>
              <a:t>Hamming Distance</a:t>
            </a:r>
          </a:p>
          <a:p>
            <a:pPr lvl="1"/>
            <a:r>
              <a:rPr lang="en-US" dirty="0" smtClean="0"/>
              <a:t>Distance 2 can detect 1-bit error</a:t>
            </a:r>
          </a:p>
          <a:p>
            <a:pPr lvl="1"/>
            <a:r>
              <a:rPr lang="en-US" dirty="0" smtClean="0"/>
              <a:t>Distance 3 can correct 1-bit error</a:t>
            </a:r>
          </a:p>
          <a:p>
            <a:pPr lvl="1"/>
            <a:r>
              <a:rPr lang="en-US" dirty="0" smtClean="0"/>
              <a:t>Distance 4 can correct 1-bit error and detect 2-bit error</a:t>
            </a:r>
          </a:p>
          <a:p>
            <a:r>
              <a:rPr lang="en-US" dirty="0" smtClean="0"/>
              <a:t>Hamming ECC</a:t>
            </a:r>
          </a:p>
          <a:p>
            <a:pPr lvl="1"/>
            <a:r>
              <a:rPr lang="en-US" dirty="0" smtClean="0"/>
              <a:t>Introduce extra parity bits (one per </a:t>
            </a:r>
            <a:r>
              <a:rPr lang="en-US" i="1" dirty="0" smtClean="0"/>
              <a:t>group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Sum of group errors indicates corrupted bit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Course Summary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Administrivia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What’s Next?</a:t>
            </a:r>
          </a:p>
          <a:p>
            <a:r>
              <a:rPr lang="en-US" dirty="0" smtClean="0"/>
              <a:t>Acknowledgements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Administrivia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22733" cy="4870760"/>
          </a:xfrm>
        </p:spPr>
        <p:txBody>
          <a:bodyPr>
            <a:normAutofit/>
          </a:bodyPr>
          <a:lstStyle/>
          <a:p>
            <a:r>
              <a:rPr lang="en-US" dirty="0" smtClean="0"/>
              <a:t>Last discussion today</a:t>
            </a:r>
          </a:p>
          <a:p>
            <a:r>
              <a:rPr lang="en-US" dirty="0" smtClean="0"/>
              <a:t>Lectures: Old finals problems &amp; </a:t>
            </a:r>
            <a:br>
              <a:rPr lang="en-US" dirty="0" smtClean="0"/>
            </a:br>
            <a:r>
              <a:rPr lang="en-US" dirty="0" smtClean="0"/>
              <a:t>“Biological Computing” </a:t>
            </a:r>
          </a:p>
          <a:p>
            <a:r>
              <a:rPr lang="en-US" dirty="0" smtClean="0"/>
              <a:t>Final Exam (Thu) @ 9am-12pm, 245 Li Ka </a:t>
            </a:r>
            <a:r>
              <a:rPr lang="en-US" dirty="0" err="1" smtClean="0"/>
              <a:t>Shing</a:t>
            </a:r>
            <a:endParaRPr lang="en-US" dirty="0" smtClean="0"/>
          </a:p>
          <a:p>
            <a:pPr lvl="1"/>
            <a:r>
              <a:rPr lang="en-US" dirty="0" smtClean="0"/>
              <a:t>Two-sided handwritten cheat sheet</a:t>
            </a:r>
          </a:p>
          <a:p>
            <a:pPr lvl="1"/>
            <a:r>
              <a:rPr lang="en-US" dirty="0" smtClean="0"/>
              <a:t>Green sheet provided</a:t>
            </a:r>
          </a:p>
          <a:p>
            <a:r>
              <a:rPr lang="en-US" dirty="0" smtClean="0"/>
              <a:t>Extra OH:  Justin MW 12-1pm, 411 Soda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Project 2:  </a:t>
            </a:r>
            <a:r>
              <a:rPr lang="en-US" dirty="0" err="1" smtClean="0">
                <a:solidFill>
                  <a:schemeClr val="accent1"/>
                </a:solidFill>
              </a:rPr>
              <a:t>sgemm-small.c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270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" t="1725" r="7754" b="2356"/>
          <a:stretch/>
        </p:blipFill>
        <p:spPr bwMode="auto">
          <a:xfrm>
            <a:off x="1319514" y="1192192"/>
            <a:ext cx="6342927" cy="527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422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65" y="4076992"/>
            <a:ext cx="2184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674" y="5264442"/>
            <a:ext cx="24257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noFill/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Great Idea #1: Levels </a:t>
            </a:r>
            <a:r>
              <a:rPr lang="en-US" dirty="0">
                <a:solidFill>
                  <a:srgbClr val="FF0000"/>
                </a:solidFill>
              </a:rPr>
              <a:t>of </a:t>
            </a:r>
            <a:r>
              <a:rPr lang="en-US" dirty="0" smtClean="0">
                <a:solidFill>
                  <a:srgbClr val="FF0000"/>
                </a:solidFill>
              </a:rPr>
              <a:t>Representation/Interpretation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28821" y="2197530"/>
            <a:ext cx="3848100" cy="896937"/>
          </a:xfrm>
          <a:noFill/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chemeClr val="accent5"/>
                </a:solidFill>
              </a:rPr>
              <a:t>lw</a:t>
            </a:r>
            <a:r>
              <a:rPr lang="en-US" sz="1600" dirty="0">
                <a:solidFill>
                  <a:schemeClr val="accent5"/>
                </a:solidFill>
              </a:rPr>
              <a:t>	  $t0, 0($2)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chemeClr val="accent5"/>
                </a:solidFill>
              </a:rPr>
              <a:t>lw</a:t>
            </a:r>
            <a:r>
              <a:rPr lang="en-US" sz="1600" dirty="0">
                <a:solidFill>
                  <a:schemeClr val="accent5"/>
                </a:solidFill>
              </a:rPr>
              <a:t>	  $t1, 4($2)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chemeClr val="accent5"/>
                </a:solidFill>
              </a:rPr>
              <a:t>sw</a:t>
            </a:r>
            <a:r>
              <a:rPr lang="en-US" sz="1600" dirty="0">
                <a:solidFill>
                  <a:schemeClr val="accent5"/>
                </a:solidFill>
              </a:rPr>
              <a:t>	  $t1, 0($2)</a:t>
            </a:r>
          </a:p>
          <a:p>
            <a:pPr marL="342900" indent="-342900"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chemeClr val="accent5"/>
                </a:solidFill>
              </a:rPr>
              <a:t>sw</a:t>
            </a:r>
            <a:r>
              <a:rPr lang="en-US" sz="1600" dirty="0">
                <a:solidFill>
                  <a:schemeClr val="accent5"/>
                </a:solidFill>
              </a:rPr>
              <a:t>	  $t0, 4($2)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1028700" y="1435290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Higher-Level Language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Program </a:t>
            </a:r>
            <a:r>
              <a:rPr lang="en-US" sz="1800" b="1" dirty="0">
                <a:solidFill>
                  <a:schemeClr val="tx1"/>
                </a:solidFill>
              </a:rPr>
              <a:t>(e.g</a:t>
            </a:r>
            <a:r>
              <a:rPr lang="en-US" sz="1800" b="1" dirty="0" smtClean="0">
                <a:solidFill>
                  <a:schemeClr val="tx1"/>
                </a:solidFill>
              </a:rPr>
              <a:t>.  C</a:t>
            </a:r>
            <a:r>
              <a:rPr lang="en-US" sz="18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1028700" y="2393659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chemeClr val="accent5"/>
                </a:solidFill>
              </a:rPr>
              <a:t>Assembly </a:t>
            </a:r>
            <a:r>
              <a:rPr lang="en-US" sz="1800" b="1" dirty="0" smtClean="0">
                <a:solidFill>
                  <a:schemeClr val="accent5"/>
                </a:solidFill>
              </a:rPr>
              <a:t>Language Program </a:t>
            </a:r>
            <a:r>
              <a:rPr lang="en-US" sz="1800" b="1" dirty="0">
                <a:solidFill>
                  <a:schemeClr val="accent5"/>
                </a:solidFill>
              </a:rPr>
              <a:t>(</a:t>
            </a:r>
            <a:r>
              <a:rPr lang="en-US" sz="1800" b="1" dirty="0" smtClean="0">
                <a:solidFill>
                  <a:schemeClr val="accent5"/>
                </a:solidFill>
              </a:rPr>
              <a:t>e.g.  MIPS</a:t>
            </a:r>
            <a:r>
              <a:rPr lang="en-US" sz="1800" b="1" dirty="0">
                <a:solidFill>
                  <a:schemeClr val="accent5"/>
                </a:solidFill>
              </a:rPr>
              <a:t>)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1028700" y="3295840"/>
            <a:ext cx="2590800" cy="52219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chemeClr val="accent4"/>
                </a:solidFill>
              </a:rPr>
              <a:t>Machine </a:t>
            </a:r>
            <a:r>
              <a:rPr lang="en-US" sz="1800" b="1" dirty="0" smtClean="0">
                <a:solidFill>
                  <a:schemeClr val="accent4"/>
                </a:solidFill>
              </a:rPr>
              <a:t>Language </a:t>
            </a:r>
            <a:r>
              <a:rPr lang="en-US" sz="1800" b="1" dirty="0">
                <a:solidFill>
                  <a:schemeClr val="accent4"/>
                </a:solidFill>
              </a:rPr>
              <a:t>Program (MIPS)</a:t>
            </a: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304800" y="4616640"/>
            <a:ext cx="4038600" cy="53886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chemeClr val="accent6"/>
                </a:solidFill>
              </a:rPr>
              <a:t>Hardware Architecture </a:t>
            </a:r>
            <a:r>
              <a:rPr lang="en-US" sz="1800" b="1" dirty="0" smtClean="0">
                <a:solidFill>
                  <a:schemeClr val="accent6"/>
                </a:solidFill>
              </a:rPr>
              <a:t>Description</a:t>
            </a:r>
            <a:br>
              <a:rPr lang="en-US" sz="1800" b="1" dirty="0" smtClean="0">
                <a:solidFill>
                  <a:schemeClr val="accent6"/>
                </a:solidFill>
              </a:rPr>
            </a:br>
            <a:r>
              <a:rPr lang="en-US" sz="1800" b="1" dirty="0" smtClean="0">
                <a:solidFill>
                  <a:schemeClr val="accent6"/>
                </a:solidFill>
              </a:rPr>
              <a:t>(</a:t>
            </a:r>
            <a:r>
              <a:rPr lang="en-US" sz="1800" b="1" dirty="0">
                <a:solidFill>
                  <a:schemeClr val="accent6"/>
                </a:solidFill>
              </a:rPr>
              <a:t>e.g</a:t>
            </a:r>
            <a:r>
              <a:rPr lang="en-US" sz="1800" b="1" dirty="0" smtClean="0">
                <a:solidFill>
                  <a:schemeClr val="accent6"/>
                </a:solidFill>
              </a:rPr>
              <a:t>.  </a:t>
            </a:r>
            <a:r>
              <a:rPr lang="en-US" sz="1800" b="1" dirty="0">
                <a:solidFill>
                  <a:schemeClr val="accent6"/>
                </a:solidFill>
              </a:rPr>
              <a:t>block diagrams)</a:t>
            </a:r>
            <a:r>
              <a:rPr lang="en-US" sz="1800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2327148" y="1984413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2413000" y="2019680"/>
            <a:ext cx="1308100" cy="2887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i="1" dirty="0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2413000" y="2953586"/>
            <a:ext cx="1435100" cy="2887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i="1" dirty="0">
                <a:solidFill>
                  <a:schemeClr val="tx1"/>
                </a:solidFill>
              </a:rPr>
              <a:t>Assembler</a:t>
            </a:r>
          </a:p>
        </p:txBody>
      </p:sp>
      <p:sp>
        <p:nvSpPr>
          <p:cNvPr id="28685" name="Line 15"/>
          <p:cNvSpPr>
            <a:spLocks noChangeShapeType="1"/>
          </p:cNvSpPr>
          <p:nvPr/>
        </p:nvSpPr>
        <p:spPr bwMode="auto">
          <a:xfrm>
            <a:off x="2355723" y="3841940"/>
            <a:ext cx="0" cy="774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6" name="Rectangle 16"/>
          <p:cNvSpPr>
            <a:spLocks noChangeArrowheads="1"/>
          </p:cNvSpPr>
          <p:nvPr/>
        </p:nvSpPr>
        <p:spPr bwMode="auto">
          <a:xfrm>
            <a:off x="558800" y="4045520"/>
            <a:ext cx="1676400" cy="5242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800" i="1" dirty="0">
                <a:solidFill>
                  <a:schemeClr val="tx1"/>
                </a:solidFill>
              </a:rPr>
              <a:t>Machine Interpretation</a:t>
            </a:r>
          </a:p>
        </p:txBody>
      </p:sp>
      <p:sp>
        <p:nvSpPr>
          <p:cNvPr id="28687" name="Rectangle 17"/>
          <p:cNvSpPr>
            <a:spLocks noChangeArrowheads="1"/>
          </p:cNvSpPr>
          <p:nvPr/>
        </p:nvSpPr>
        <p:spPr bwMode="auto">
          <a:xfrm>
            <a:off x="4624585" y="1345034"/>
            <a:ext cx="3086100" cy="7096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40" tIns="25400" rIns="9144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78000"/>
              </a:lnSpc>
            </a:pPr>
            <a:r>
              <a:rPr lang="en-US" sz="1800" dirty="0">
                <a:solidFill>
                  <a:schemeClr val="tx1"/>
                </a:solidFill>
              </a:rPr>
              <a:t>temp = </a:t>
            </a:r>
            <a:r>
              <a:rPr lang="en-US" sz="1800" dirty="0" err="1">
                <a:solidFill>
                  <a:schemeClr val="tx1"/>
                </a:solidFill>
              </a:rPr>
              <a:t>v[k</a:t>
            </a:r>
            <a:r>
              <a:rPr lang="en-US" sz="1800" dirty="0">
                <a:solidFill>
                  <a:schemeClr val="tx1"/>
                </a:solidFill>
              </a:rPr>
              <a:t>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dirty="0" err="1">
                <a:solidFill>
                  <a:schemeClr val="tx1"/>
                </a:solidFill>
              </a:rPr>
              <a:t>v[k</a:t>
            </a:r>
            <a:r>
              <a:rPr lang="en-US" sz="1800" dirty="0">
                <a:solidFill>
                  <a:schemeClr val="tx1"/>
                </a:solidFill>
              </a:rPr>
              <a:t>] = v[k+1];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dirty="0">
                <a:solidFill>
                  <a:schemeClr val="tx1"/>
                </a:solidFill>
              </a:rPr>
              <a:t>v[k+1] = temp;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8689" name="Rectangle 20"/>
          <p:cNvSpPr>
            <a:spLocks noChangeArrowheads="1"/>
          </p:cNvSpPr>
          <p:nvPr/>
        </p:nvSpPr>
        <p:spPr bwMode="auto">
          <a:xfrm>
            <a:off x="4624585" y="3125450"/>
            <a:ext cx="4478789" cy="9515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solidFill>
                  <a:schemeClr val="accent4"/>
                </a:solidFill>
                <a:latin typeface="Courier New" charset="0"/>
              </a:rPr>
              <a:t>0000 1001 1100 0110 1010 1111 0101 1000</a:t>
            </a:r>
          </a:p>
          <a:p>
            <a:pPr algn="l"/>
            <a:r>
              <a:rPr lang="en-US" sz="1400" dirty="0">
                <a:solidFill>
                  <a:schemeClr val="accent4"/>
                </a:solidFill>
                <a:latin typeface="Courier New" charset="0"/>
              </a:rPr>
              <a:t>1010 1111 0101 1000 0000 1001 1100 0110 </a:t>
            </a:r>
          </a:p>
          <a:p>
            <a:pPr algn="l"/>
            <a:r>
              <a:rPr lang="en-US" sz="1400" dirty="0">
                <a:solidFill>
                  <a:schemeClr val="accent4"/>
                </a:solidFill>
                <a:latin typeface="Courier New" charset="0"/>
              </a:rPr>
              <a:t>1100 0110 1010 1111 0101 1000 0000 1001 </a:t>
            </a:r>
          </a:p>
          <a:p>
            <a:pPr algn="l"/>
            <a:r>
              <a:rPr lang="en-US" sz="1400" dirty="0">
                <a:solidFill>
                  <a:schemeClr val="accent4"/>
                </a:solidFill>
                <a:latin typeface="Courier New" charset="0"/>
              </a:rPr>
              <a:t>0101 1000 0000 1001 1100 0110 1010 1111</a:t>
            </a:r>
            <a:r>
              <a:rPr lang="en-US" sz="1400" dirty="0">
                <a:solidFill>
                  <a:schemeClr val="accent4"/>
                </a:solidFill>
                <a:latin typeface="Courier" charset="0"/>
              </a:rPr>
              <a:t> </a:t>
            </a:r>
          </a:p>
        </p:txBody>
      </p:sp>
      <p:sp>
        <p:nvSpPr>
          <p:cNvPr id="28690" name="Rectangle 22"/>
          <p:cNvSpPr>
            <a:spLocks noChangeArrowheads="1"/>
          </p:cNvSpPr>
          <p:nvPr/>
        </p:nvSpPr>
        <p:spPr bwMode="auto">
          <a:xfrm>
            <a:off x="304800" y="3835780"/>
            <a:ext cx="403860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1" name="Line 23"/>
          <p:cNvSpPr>
            <a:spLocks noChangeShapeType="1"/>
          </p:cNvSpPr>
          <p:nvPr/>
        </p:nvSpPr>
        <p:spPr bwMode="auto">
          <a:xfrm flipH="1">
            <a:off x="2327148" y="2929318"/>
            <a:ext cx="3175" cy="3665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2" name="Rectangle 24"/>
          <p:cNvSpPr>
            <a:spLocks noChangeArrowheads="1"/>
          </p:cNvSpPr>
          <p:nvPr/>
        </p:nvSpPr>
        <p:spPr bwMode="auto">
          <a:xfrm>
            <a:off x="469900" y="5880478"/>
            <a:ext cx="3708400" cy="53886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00B050"/>
                </a:solidFill>
              </a:rPr>
              <a:t>Logic Circuit Description</a:t>
            </a:r>
            <a:br>
              <a:rPr lang="en-US" sz="1800" b="1" dirty="0">
                <a:solidFill>
                  <a:srgbClr val="00B050"/>
                </a:solidFill>
              </a:rPr>
            </a:br>
            <a:r>
              <a:rPr lang="en-US" sz="1800" b="1" dirty="0">
                <a:solidFill>
                  <a:srgbClr val="00B050"/>
                </a:solidFill>
              </a:rPr>
              <a:t>(Circuit Schematic Diagrams)</a:t>
            </a:r>
          </a:p>
        </p:txBody>
      </p:sp>
      <p:sp>
        <p:nvSpPr>
          <p:cNvPr id="28693" name="Line 26"/>
          <p:cNvSpPr>
            <a:spLocks noChangeShapeType="1"/>
          </p:cNvSpPr>
          <p:nvPr/>
        </p:nvSpPr>
        <p:spPr bwMode="auto">
          <a:xfrm>
            <a:off x="2355723" y="5154988"/>
            <a:ext cx="0" cy="7254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4" name="Rectangle 27"/>
          <p:cNvSpPr>
            <a:spLocks noChangeArrowheads="1"/>
          </p:cNvSpPr>
          <p:nvPr/>
        </p:nvSpPr>
        <p:spPr bwMode="auto">
          <a:xfrm>
            <a:off x="254000" y="5267515"/>
            <a:ext cx="1981200" cy="5242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800" i="1" dirty="0">
                <a:solidFill>
                  <a:schemeClr val="tx1"/>
                </a:solidFill>
              </a:rPr>
              <a:t>Architecture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833531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Project 2:  </a:t>
            </a:r>
            <a:r>
              <a:rPr lang="en-US" dirty="0" err="1" smtClean="0">
                <a:solidFill>
                  <a:schemeClr val="accent1"/>
                </a:solidFill>
              </a:rPr>
              <a:t>sgemm-small.c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" t="1935" r="7595" b="2146"/>
          <a:stretch/>
        </p:blipFill>
        <p:spPr bwMode="auto">
          <a:xfrm>
            <a:off x="1331089" y="1203766"/>
            <a:ext cx="6342926" cy="527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5968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Project 2:  </a:t>
            </a:r>
            <a:r>
              <a:rPr lang="en-US" dirty="0" err="1" smtClean="0">
                <a:solidFill>
                  <a:schemeClr val="accent1"/>
                </a:solidFill>
              </a:rPr>
              <a:t>sgemm-openmp.c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7475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" t="1514" r="7753" b="2146"/>
          <a:stretch/>
        </p:blipFill>
        <p:spPr bwMode="auto">
          <a:xfrm>
            <a:off x="1365813" y="1180618"/>
            <a:ext cx="6296628" cy="53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3795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Project 2 Fastest Submissions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sgemm</a:t>
            </a:r>
            <a:r>
              <a:rPr lang="en-US" b="1" dirty="0" smtClean="0"/>
              <a:t>-small (small):</a:t>
            </a:r>
            <a:endParaRPr lang="en-US" b="1" dirty="0" smtClean="0"/>
          </a:p>
          <a:p>
            <a:pPr marL="914400" lvl="1" indent="-514350">
              <a:buFont typeface="+mj-lt"/>
              <a:buAutoNum type="arabicParenR"/>
            </a:pPr>
            <a:r>
              <a:rPr lang="en-US" i="1" dirty="0" smtClean="0"/>
              <a:t>12.4</a:t>
            </a:r>
            <a:r>
              <a:rPr lang="en-US" i="1" dirty="0" smtClean="0"/>
              <a:t> </a:t>
            </a:r>
            <a:r>
              <a:rPr lang="en-US" i="1" dirty="0" err="1" smtClean="0"/>
              <a:t>Gflop</a:t>
            </a:r>
            <a:r>
              <a:rPr lang="en-US" i="1" dirty="0" smtClean="0"/>
              <a:t>/s</a:t>
            </a: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err="1" smtClean="0"/>
              <a:t>Harkiran</a:t>
            </a:r>
            <a:r>
              <a:rPr lang="en-US" dirty="0" smtClean="0"/>
              <a:t> </a:t>
            </a:r>
            <a:r>
              <a:rPr lang="en-US" dirty="0" err="1" smtClean="0"/>
              <a:t>Bolaria</a:t>
            </a:r>
            <a:r>
              <a:rPr lang="en-US" dirty="0" smtClean="0"/>
              <a:t>, Andrew </a:t>
            </a:r>
            <a:r>
              <a:rPr lang="en-US" dirty="0" err="1" smtClean="0"/>
              <a:t>Cai</a:t>
            </a:r>
            <a:endParaRPr lang="en-US" dirty="0" smtClean="0"/>
          </a:p>
          <a:p>
            <a:pPr marL="914400" lvl="1" indent="-514350">
              <a:buFont typeface="+mj-lt"/>
              <a:buAutoNum type="arabicParenR"/>
            </a:pPr>
            <a:r>
              <a:rPr lang="en-US" i="1" dirty="0" smtClean="0"/>
              <a:t>11</a:t>
            </a:r>
            <a:r>
              <a:rPr lang="en-US" i="1" dirty="0" smtClean="0"/>
              <a:t>.0 </a:t>
            </a:r>
            <a:r>
              <a:rPr lang="en-US" i="1" dirty="0" err="1" smtClean="0"/>
              <a:t>Gflop</a:t>
            </a:r>
            <a:r>
              <a:rPr lang="en-US" i="1" dirty="0" smtClean="0"/>
              <a:t>/s</a:t>
            </a:r>
            <a:r>
              <a:rPr lang="en-US" dirty="0" smtClean="0"/>
              <a:t>	</a:t>
            </a:r>
            <a:r>
              <a:rPr lang="en-US" dirty="0"/>
              <a:t>	Yun Jae Cho, </a:t>
            </a:r>
            <a:r>
              <a:rPr lang="en-US" dirty="0" err="1"/>
              <a:t>Duc</a:t>
            </a:r>
            <a:r>
              <a:rPr lang="en-US" dirty="0"/>
              <a:t> Nguyen</a:t>
            </a:r>
            <a:endParaRPr lang="en-US" dirty="0" smtClean="0"/>
          </a:p>
          <a:p>
            <a:pPr marL="914400" lvl="1" indent="-514350">
              <a:buFont typeface="+mj-lt"/>
              <a:buAutoNum type="arabicParenR"/>
            </a:pPr>
            <a:r>
              <a:rPr lang="en-US" i="1" dirty="0" smtClean="0"/>
              <a:t>10.4</a:t>
            </a:r>
            <a:r>
              <a:rPr lang="en-US" i="1" dirty="0" smtClean="0"/>
              <a:t> </a:t>
            </a:r>
            <a:r>
              <a:rPr lang="en-US" i="1" dirty="0" err="1" smtClean="0"/>
              <a:t>Gflop</a:t>
            </a:r>
            <a:r>
              <a:rPr lang="en-US" i="1" dirty="0" smtClean="0"/>
              <a:t>/s</a:t>
            </a:r>
            <a:r>
              <a:rPr lang="en-US" dirty="0" smtClean="0"/>
              <a:t>	</a:t>
            </a:r>
            <a:r>
              <a:rPr lang="en-US" dirty="0" smtClean="0"/>
              <a:t>	Shawn Park, </a:t>
            </a:r>
            <a:r>
              <a:rPr lang="en-US" dirty="0" err="1" smtClean="0"/>
              <a:t>Tananun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dirty="0" err="1" smtClean="0"/>
              <a:t>Songdechakraiwut</a:t>
            </a:r>
            <a:endParaRPr lang="en-US" dirty="0" smtClean="0"/>
          </a:p>
          <a:p>
            <a:r>
              <a:rPr lang="en-US" b="1" dirty="0" err="1" smtClean="0"/>
              <a:t>sgemm</a:t>
            </a:r>
            <a:r>
              <a:rPr lang="en-US" b="1" dirty="0" smtClean="0"/>
              <a:t>-small (36×36):</a:t>
            </a:r>
            <a:endParaRPr lang="en-US" b="1" dirty="0" smtClean="0"/>
          </a:p>
          <a:p>
            <a:pPr marL="914400" lvl="1" indent="-514350">
              <a:buFont typeface="+mj-lt"/>
              <a:buAutoNum type="arabicParenR"/>
            </a:pPr>
            <a:r>
              <a:rPr lang="en-US" i="1" dirty="0" smtClean="0"/>
              <a:t>16</a:t>
            </a:r>
            <a:r>
              <a:rPr lang="en-US" i="1" dirty="0" smtClean="0"/>
              <a:t>.4 </a:t>
            </a:r>
            <a:r>
              <a:rPr lang="en-US" i="1" dirty="0" err="1" smtClean="0"/>
              <a:t>Gflop</a:t>
            </a:r>
            <a:r>
              <a:rPr lang="en-US" i="1" dirty="0" smtClean="0"/>
              <a:t>/s</a:t>
            </a:r>
            <a:r>
              <a:rPr lang="en-US" dirty="0" smtClean="0"/>
              <a:t>	</a:t>
            </a:r>
            <a:r>
              <a:rPr lang="en-US" dirty="0" smtClean="0"/>
              <a:t>	Luis De Pombo, Steven Roger</a:t>
            </a:r>
            <a:endParaRPr lang="en-US" dirty="0" smtClean="0"/>
          </a:p>
          <a:p>
            <a:pPr marL="914400" lvl="1" indent="-514350">
              <a:buFont typeface="+mj-lt"/>
              <a:buAutoNum type="arabicParenR"/>
            </a:pPr>
            <a:r>
              <a:rPr lang="en-US" i="1" dirty="0" smtClean="0"/>
              <a:t>16</a:t>
            </a:r>
            <a:r>
              <a:rPr lang="en-US" i="1" dirty="0" smtClean="0"/>
              <a:t>.4 </a:t>
            </a:r>
            <a:r>
              <a:rPr lang="en-US" i="1" dirty="0" err="1" smtClean="0"/>
              <a:t>Gflop</a:t>
            </a:r>
            <a:r>
              <a:rPr lang="en-US" i="1" dirty="0" smtClean="0"/>
              <a:t>/s</a:t>
            </a:r>
            <a:r>
              <a:rPr lang="en-US" dirty="0" smtClean="0"/>
              <a:t>	</a:t>
            </a:r>
            <a:r>
              <a:rPr lang="en-US" dirty="0" smtClean="0"/>
              <a:t>	Bryan Cote, Myron Chen</a:t>
            </a:r>
            <a:endParaRPr lang="en-US" dirty="0" smtClean="0"/>
          </a:p>
          <a:p>
            <a:pPr marL="914400" lvl="1" indent="-514350">
              <a:buFont typeface="+mj-lt"/>
              <a:buAutoNum type="arabicParenR"/>
            </a:pPr>
            <a:r>
              <a:rPr lang="en-US" i="1" dirty="0" smtClean="0"/>
              <a:t>16</a:t>
            </a:r>
            <a:r>
              <a:rPr lang="en-US" i="1" dirty="0" smtClean="0"/>
              <a:t>.1 </a:t>
            </a:r>
            <a:r>
              <a:rPr lang="en-US" i="1" dirty="0" err="1" smtClean="0"/>
              <a:t>Gflop</a:t>
            </a:r>
            <a:r>
              <a:rPr lang="en-US" i="1" dirty="0" smtClean="0"/>
              <a:t>/s</a:t>
            </a:r>
            <a:r>
              <a:rPr lang="en-US" dirty="0" smtClean="0"/>
              <a:t>	</a:t>
            </a:r>
            <a:r>
              <a:rPr lang="en-US" dirty="0" smtClean="0"/>
              <a:t>	Chris </a:t>
            </a:r>
            <a:r>
              <a:rPr lang="en-US" dirty="0" err="1" smtClean="0"/>
              <a:t>Buonocore</a:t>
            </a:r>
            <a:r>
              <a:rPr lang="en-US" dirty="0" smtClean="0"/>
              <a:t>, Ali </a:t>
            </a:r>
            <a:r>
              <a:rPr lang="en-US" dirty="0" err="1" smtClean="0"/>
              <a:t>Jishi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0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Project 2 Fastest Submissions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sgemm-openmp</a:t>
            </a:r>
            <a:r>
              <a:rPr lang="en-US" b="1" dirty="0" smtClean="0"/>
              <a:t>:</a:t>
            </a:r>
            <a:endParaRPr lang="en-US" b="1" dirty="0" smtClean="0"/>
          </a:p>
          <a:p>
            <a:pPr marL="914400" lvl="1" indent="-514350">
              <a:buFont typeface="+mj-lt"/>
              <a:buAutoNum type="arabicParenR"/>
            </a:pPr>
            <a:r>
              <a:rPr lang="en-US" i="1" dirty="0" smtClean="0"/>
              <a:t>77.2 </a:t>
            </a:r>
            <a:r>
              <a:rPr lang="en-US" i="1" dirty="0" err="1" smtClean="0"/>
              <a:t>Gflop</a:t>
            </a:r>
            <a:r>
              <a:rPr lang="en-US" i="1" dirty="0" smtClean="0"/>
              <a:t>/s</a:t>
            </a:r>
            <a:r>
              <a:rPr lang="en-US" dirty="0" smtClean="0"/>
              <a:t>	</a:t>
            </a:r>
            <a:r>
              <a:rPr lang="en-US" dirty="0"/>
              <a:t>	Chris </a:t>
            </a:r>
            <a:r>
              <a:rPr lang="en-US" dirty="0" err="1"/>
              <a:t>Buonocore</a:t>
            </a:r>
            <a:r>
              <a:rPr lang="en-US" dirty="0"/>
              <a:t>, Ali </a:t>
            </a:r>
            <a:r>
              <a:rPr lang="en-US" dirty="0" err="1" smtClean="0"/>
              <a:t>Jishi</a:t>
            </a:r>
            <a:endParaRPr lang="en-US" dirty="0" smtClean="0"/>
          </a:p>
          <a:p>
            <a:pPr marL="914400" lvl="1" indent="-514350">
              <a:buFont typeface="+mj-lt"/>
              <a:buAutoNum type="arabicParenR"/>
            </a:pPr>
            <a:r>
              <a:rPr lang="en-US" i="1" dirty="0" smtClean="0"/>
              <a:t>73.0 </a:t>
            </a:r>
            <a:r>
              <a:rPr lang="en-US" i="1" dirty="0" err="1" smtClean="0"/>
              <a:t>Gflop</a:t>
            </a:r>
            <a:r>
              <a:rPr lang="en-US" i="1" dirty="0" smtClean="0"/>
              <a:t>/s		</a:t>
            </a:r>
            <a:r>
              <a:rPr lang="en-US" dirty="0"/>
              <a:t>Shawn Park, </a:t>
            </a:r>
            <a:r>
              <a:rPr lang="en-US" dirty="0" err="1"/>
              <a:t>Tananun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		</a:t>
            </a:r>
            <a:r>
              <a:rPr lang="en-US" dirty="0" err="1" smtClean="0"/>
              <a:t>Songdechakraiwut</a:t>
            </a:r>
            <a:endParaRPr lang="en-US" dirty="0" smtClean="0"/>
          </a:p>
          <a:p>
            <a:pPr marL="914400" lvl="1" indent="-514350">
              <a:buFont typeface="+mj-lt"/>
              <a:buAutoNum type="arabicParenR"/>
            </a:pPr>
            <a:r>
              <a:rPr lang="en-US" i="1" dirty="0" smtClean="0"/>
              <a:t>72.8</a:t>
            </a:r>
            <a:r>
              <a:rPr lang="en-US" i="1" dirty="0" smtClean="0"/>
              <a:t> </a:t>
            </a:r>
            <a:r>
              <a:rPr lang="en-US" i="1" dirty="0" err="1" smtClean="0"/>
              <a:t>Gflop</a:t>
            </a:r>
            <a:r>
              <a:rPr lang="en-US" i="1" dirty="0" smtClean="0"/>
              <a:t>/s</a:t>
            </a:r>
            <a:r>
              <a:rPr lang="en-US" dirty="0" smtClean="0"/>
              <a:t>	</a:t>
            </a:r>
            <a:r>
              <a:rPr lang="en-US" dirty="0" smtClean="0"/>
              <a:t>	Moshe Leon, </a:t>
            </a:r>
            <a:r>
              <a:rPr lang="en-US" dirty="0" err="1" smtClean="0"/>
              <a:t>Ashkon</a:t>
            </a:r>
            <a:r>
              <a:rPr lang="en-US" dirty="0" smtClean="0"/>
              <a:t> </a:t>
            </a:r>
            <a:r>
              <a:rPr lang="en-US" dirty="0" err="1" smtClean="0"/>
              <a:t>Soroudi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4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Course Summary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What’s Next?</a:t>
            </a:r>
          </a:p>
          <a:p>
            <a:r>
              <a:rPr lang="en-US" dirty="0" smtClean="0"/>
              <a:t>Acknowledgements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What’s Next?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Take classes </a:t>
            </a:r>
            <a:r>
              <a:rPr lang="en-US" sz="2800" dirty="0"/>
              <a:t>from great teachers! (teacher &gt; class)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hlinkClick r:id="rId2"/>
              </a:rPr>
              <a:t>Distinguished Teaching Award</a:t>
            </a:r>
            <a:r>
              <a:rPr lang="en-US" sz="2400" dirty="0"/>
              <a:t> (very hard to get)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hlinkClick r:id="rId3"/>
              </a:rPr>
              <a:t>HKN Course evaluations</a:t>
            </a:r>
            <a:r>
              <a:rPr lang="en-US" sz="2400" dirty="0"/>
              <a:t> (</a:t>
            </a:r>
            <a:r>
              <a:rPr lang="en-US" sz="2400" dirty="0" smtClean="0"/>
              <a:t>≥ 6 </a:t>
            </a:r>
            <a:r>
              <a:rPr lang="en-US" sz="2400" dirty="0"/>
              <a:t>is very good)</a:t>
            </a:r>
          </a:p>
          <a:p>
            <a:pPr lvl="1"/>
            <a:r>
              <a:rPr lang="en-US" sz="2400" dirty="0" smtClean="0"/>
              <a:t>Upcoming instructors for classes:  (</a:t>
            </a:r>
            <a:r>
              <a:rPr lang="en-US" sz="2400" dirty="0" smtClean="0">
                <a:hlinkClick r:id="rId4"/>
              </a:rPr>
              <a:t>CS</a:t>
            </a:r>
            <a:r>
              <a:rPr lang="en-US" sz="2400" dirty="0" smtClean="0"/>
              <a:t> / </a:t>
            </a:r>
            <a:r>
              <a:rPr lang="en-US" sz="2400" dirty="0" smtClean="0">
                <a:hlinkClick r:id="rId5"/>
              </a:rPr>
              <a:t>EE</a:t>
            </a:r>
            <a:r>
              <a:rPr lang="en-US" sz="2400" dirty="0" smtClean="0"/>
              <a:t>)</a:t>
            </a:r>
          </a:p>
          <a:p>
            <a:r>
              <a:rPr lang="en-US" sz="2800" dirty="0" smtClean="0"/>
              <a:t>Classes </a:t>
            </a:r>
            <a:r>
              <a:rPr lang="en-US" sz="2800" dirty="0"/>
              <a:t>related to CS </a:t>
            </a:r>
            <a:r>
              <a:rPr lang="en-US" sz="2800" dirty="0" smtClean="0"/>
              <a:t>61C</a:t>
            </a:r>
          </a:p>
          <a:p>
            <a:pPr lvl="1"/>
            <a:r>
              <a:rPr lang="en-US" sz="2400" dirty="0"/>
              <a:t>CS169 Software Engineering (for </a:t>
            </a:r>
            <a:r>
              <a:rPr lang="en-US" sz="2400" dirty="0" err="1"/>
              <a:t>SaaS</a:t>
            </a:r>
            <a:r>
              <a:rPr lang="en-US" sz="2400" dirty="0"/>
              <a:t>, Fox/Patterson Fall 12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/>
              <a:t>CS194-15 Engineering Parallel </a:t>
            </a:r>
            <a:r>
              <a:rPr lang="en-US" sz="2400" dirty="0" smtClean="0"/>
              <a:t>Software</a:t>
            </a:r>
            <a:endParaRPr lang="en-US" sz="2400" dirty="0"/>
          </a:p>
          <a:p>
            <a:pPr lvl="1"/>
            <a:r>
              <a:rPr lang="en-US" sz="2400" dirty="0"/>
              <a:t>CS164 Programming Languages and Compilers</a:t>
            </a:r>
          </a:p>
          <a:p>
            <a:pPr lvl="1"/>
            <a:r>
              <a:rPr lang="en-US" sz="2400" dirty="0" smtClean="0"/>
              <a:t>CS162 </a:t>
            </a:r>
            <a:r>
              <a:rPr lang="en-US" sz="2400" dirty="0"/>
              <a:t>Operating Systems and Systems </a:t>
            </a:r>
            <a:r>
              <a:rPr lang="en-US" sz="2400" dirty="0" smtClean="0"/>
              <a:t>Programming</a:t>
            </a:r>
          </a:p>
          <a:p>
            <a:pPr lvl="1"/>
            <a:r>
              <a:rPr lang="en-US" sz="2400" dirty="0" smtClean="0"/>
              <a:t>CS152 </a:t>
            </a:r>
            <a:r>
              <a:rPr lang="en-US" sz="2400" dirty="0"/>
              <a:t>Computer Architecture and Engineering (Sp13)</a:t>
            </a:r>
          </a:p>
          <a:p>
            <a:pPr lvl="1"/>
            <a:r>
              <a:rPr lang="en-US" sz="2400" dirty="0" smtClean="0"/>
              <a:t>CS150 </a:t>
            </a:r>
            <a:r>
              <a:rPr lang="en-US" sz="2400" dirty="0"/>
              <a:t>Components and Design Techniques for Digital </a:t>
            </a:r>
            <a:r>
              <a:rPr lang="en-US" sz="2400" dirty="0" smtClean="0"/>
              <a:t>Systems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6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Opportunities in Teaching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4406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Interest in joining the CS staff?</a:t>
            </a:r>
          </a:p>
          <a:p>
            <a:pPr lvl="1"/>
            <a:r>
              <a:rPr lang="en-US" dirty="0" smtClean="0"/>
              <a:t>Applies for CS 10, 61A, 61B, 61C</a:t>
            </a:r>
          </a:p>
          <a:p>
            <a:pPr lvl="1"/>
            <a:r>
              <a:rPr lang="en-US" b="1" dirty="0" smtClean="0"/>
              <a:t>Usual path:</a:t>
            </a:r>
            <a:r>
              <a:rPr lang="en-US" dirty="0" smtClean="0"/>
              <a:t>  Lab Assistant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SymbolProp BT" pitchFamily="100" charset="2"/>
              </a:rPr>
              <a:t> Reader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SymbolProp BT" pitchFamily="100" charset="2"/>
              </a:rPr>
              <a:t> </a:t>
            </a:r>
            <a:r>
              <a:rPr lang="en-US" dirty="0" smtClean="0"/>
              <a:t>TA</a:t>
            </a:r>
          </a:p>
          <a:p>
            <a:pPr lvl="1"/>
            <a:r>
              <a:rPr lang="en-US" b="1" dirty="0" smtClean="0"/>
              <a:t>Also:</a:t>
            </a:r>
            <a:r>
              <a:rPr lang="en-US" dirty="0" smtClean="0"/>
              <a:t>  Self-Paced Center Tutor</a:t>
            </a:r>
          </a:p>
          <a:p>
            <a:r>
              <a:rPr lang="en-US" dirty="0" smtClean="0"/>
              <a:t>Requirements:</a:t>
            </a:r>
          </a:p>
          <a:p>
            <a:pPr lvl="1"/>
            <a:r>
              <a:rPr lang="en-US" dirty="0" smtClean="0"/>
              <a:t>Interest in teaching</a:t>
            </a:r>
          </a:p>
          <a:p>
            <a:pPr lvl="1"/>
            <a:r>
              <a:rPr lang="en-US" dirty="0" smtClean="0"/>
              <a:t>Stricter grade requirements based on where you want to jump in</a:t>
            </a:r>
          </a:p>
          <a:p>
            <a:r>
              <a:rPr lang="en-US" dirty="0" smtClean="0"/>
              <a:t>Applying:</a:t>
            </a:r>
          </a:p>
          <a:p>
            <a:pPr lvl="1"/>
            <a:r>
              <a:rPr lang="en-US" dirty="0" smtClean="0">
                <a:hlinkClick r:id="rId3"/>
              </a:rPr>
              <a:t>Application form</a:t>
            </a:r>
            <a:r>
              <a:rPr lang="en-US" dirty="0" smtClean="0"/>
              <a:t> (for TA, Reader, or Lab Assistant)</a:t>
            </a:r>
          </a:p>
          <a:p>
            <a:pPr lvl="1"/>
            <a:r>
              <a:rPr lang="en-US" dirty="0" smtClean="0"/>
              <a:t>Doesn’t hurt to e-mail professor as well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Opportunities at Cal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4426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Why are we a top university in the </a:t>
            </a:r>
            <a:r>
              <a:rPr lang="en-US" dirty="0"/>
              <a:t>WORLD?</a:t>
            </a:r>
          </a:p>
          <a:p>
            <a:pPr lvl="1"/>
            <a:r>
              <a:rPr lang="en-US" dirty="0"/>
              <a:t>Research, </a:t>
            </a:r>
            <a:r>
              <a:rPr lang="en-US" dirty="0" smtClean="0"/>
              <a:t>research</a:t>
            </a:r>
            <a:r>
              <a:rPr lang="en-US" dirty="0"/>
              <a:t>, research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Classes are just the tip of the iceberg</a:t>
            </a:r>
            <a:endParaRPr lang="en-US" dirty="0"/>
          </a:p>
          <a:p>
            <a:pPr lvl="1"/>
            <a:r>
              <a:rPr lang="en-US" dirty="0" smtClean="0"/>
              <a:t>Whether you want to go to grad school or industry, you need someone to vouch for you</a:t>
            </a:r>
            <a:endParaRPr lang="en-US" dirty="0"/>
          </a:p>
          <a:p>
            <a:pPr lvl="1"/>
            <a:r>
              <a:rPr lang="en-US" dirty="0" smtClean="0"/>
              <a:t>Won’t know if you like it or not until you try</a:t>
            </a:r>
          </a:p>
          <a:p>
            <a:r>
              <a:rPr lang="en-US" dirty="0" smtClean="0"/>
              <a:t>Find </a:t>
            </a:r>
            <a:r>
              <a:rPr lang="en-US" dirty="0"/>
              <a:t>out what you like, do lots of web research (read published papers), hit OH of </a:t>
            </a:r>
            <a:r>
              <a:rPr lang="en-US" dirty="0" smtClean="0"/>
              <a:t>professor, </a:t>
            </a:r>
            <a:r>
              <a:rPr lang="en-US" dirty="0"/>
              <a:t>show </a:t>
            </a:r>
            <a:r>
              <a:rPr lang="en-US" i="1" dirty="0"/>
              <a:t>enthusiasm &amp; </a:t>
            </a:r>
            <a:r>
              <a:rPr lang="en-US" i="1" dirty="0" smtClean="0"/>
              <a:t>initiative</a:t>
            </a:r>
            <a:endParaRPr lang="en-US" i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Course Summary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What’s Next?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Acknowledgements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Special Thanks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6766560" y="2202663"/>
            <a:ext cx="18288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Professor</a:t>
            </a: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David Patterson</a:t>
            </a:r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/>
          <a:srcRect l="13176" r="7307"/>
          <a:stretch>
            <a:fillRect/>
          </a:stretch>
        </p:blipFill>
        <p:spPr bwMode="auto">
          <a:xfrm>
            <a:off x="4937760" y="1463040"/>
            <a:ext cx="1645920" cy="238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/>
          <a:srcRect l="3780" t="2094" r="1483"/>
          <a:stretch>
            <a:fillRect/>
          </a:stretch>
        </p:blipFill>
        <p:spPr bwMode="auto">
          <a:xfrm>
            <a:off x="2560320" y="1463040"/>
            <a:ext cx="1645920" cy="238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731520" y="2194560"/>
            <a:ext cx="1828800" cy="8229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Professor</a:t>
            </a: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Randy Katz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731520" y="4755740"/>
            <a:ext cx="18288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Lecturer SOE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Dan Garcia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/>
          <a:srcRect l="6651" r="3350" b="2346"/>
          <a:stretch>
            <a:fillRect/>
          </a:stretch>
        </p:blipFill>
        <p:spPr bwMode="auto">
          <a:xfrm>
            <a:off x="2560320" y="4023360"/>
            <a:ext cx="1645920" cy="238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766560" y="4480560"/>
            <a:ext cx="1855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Su11 Instructor</a:t>
            </a:r>
          </a:p>
          <a:p>
            <a:r>
              <a:rPr lang="en-US" sz="2400" b="1" dirty="0" smtClean="0"/>
              <a:t>Michael </a:t>
            </a:r>
            <a:r>
              <a:rPr lang="en-US" sz="2400" b="1" dirty="0" err="1" smtClean="0"/>
              <a:t>Greenbaum</a:t>
            </a:r>
            <a:endParaRPr lang="en-US" sz="2400" b="1" dirty="0"/>
          </a:p>
        </p:txBody>
      </p:sp>
      <p:pic>
        <p:nvPicPr>
          <p:cNvPr id="3074" name="Picture 2" descr="Michael Greenbaum"/>
          <p:cNvPicPr>
            <a:picLocks noChangeAspect="1" noChangeArrowheads="1"/>
          </p:cNvPicPr>
          <p:nvPr/>
        </p:nvPicPr>
        <p:blipFill>
          <a:blip r:embed="rId5"/>
          <a:srcRect l="11494" t="10286" r="7507" b="1964"/>
          <a:stretch>
            <a:fillRect/>
          </a:stretch>
        </p:blipFill>
        <p:spPr bwMode="auto">
          <a:xfrm>
            <a:off x="4937760" y="4023360"/>
            <a:ext cx="1645920" cy="2377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Number Representation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i="1" dirty="0" smtClean="0"/>
              <a:t>Anything</a:t>
            </a:r>
            <a:r>
              <a:rPr lang="en-US" dirty="0" smtClean="0"/>
              <a:t> can be represented as a number!</a:t>
            </a:r>
          </a:p>
          <a:p>
            <a:pPr lvl="1"/>
            <a:r>
              <a:rPr lang="en-US" dirty="0" smtClean="0"/>
              <a:t>With </a:t>
            </a:r>
            <a:r>
              <a:rPr lang="en-US" i="1" dirty="0" smtClean="0"/>
              <a:t>n</a:t>
            </a:r>
            <a:r>
              <a:rPr lang="en-US" dirty="0" smtClean="0"/>
              <a:t> digits in base B, can represent </a:t>
            </a:r>
            <a:r>
              <a:rPr lang="en-US" dirty="0" err="1" smtClean="0"/>
              <a:t>B</a:t>
            </a:r>
            <a:r>
              <a:rPr lang="en-US" i="1" baseline="30000" dirty="0" err="1" smtClean="0"/>
              <a:t>n</a:t>
            </a:r>
            <a:r>
              <a:rPr lang="en-US" dirty="0" smtClean="0"/>
              <a:t> things</a:t>
            </a:r>
          </a:p>
          <a:p>
            <a:r>
              <a:rPr lang="en-US" dirty="0" smtClean="0"/>
              <a:t>IEC (vs. SI) prefixes</a:t>
            </a:r>
            <a:r>
              <a:rPr lang="en-US" dirty="0"/>
              <a:t> (2</a:t>
            </a:r>
            <a:r>
              <a:rPr lang="en-US" baseline="30000" dirty="0"/>
              <a:t>10</a:t>
            </a:r>
            <a:r>
              <a:rPr lang="en-US" dirty="0"/>
              <a:t> ≈ 10</a:t>
            </a:r>
            <a:r>
              <a:rPr lang="en-US" baseline="30000" dirty="0"/>
              <a:t>3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Signed and unsigned integers</a:t>
            </a:r>
          </a:p>
          <a:p>
            <a:pPr lvl="1"/>
            <a:r>
              <a:rPr lang="en-US" dirty="0" smtClean="0"/>
              <a:t>Addition, subtraction, overflow, sign extension</a:t>
            </a:r>
          </a:p>
          <a:p>
            <a:pPr lvl="1"/>
            <a:r>
              <a:rPr lang="en-US" dirty="0" smtClean="0"/>
              <a:t>Two’s complement (better than 1’s and </a:t>
            </a:r>
            <a:r>
              <a:rPr lang="en-US" dirty="0" err="1" smtClean="0"/>
              <a:t>sign&amp;mag</a:t>
            </a:r>
            <a:r>
              <a:rPr lang="en-US" dirty="0" smtClean="0"/>
              <a:t>)</a:t>
            </a:r>
          </a:p>
          <a:p>
            <a:r>
              <a:rPr lang="en-US" dirty="0" smtClean="0"/>
              <a:t>Floating point (sign, biased </a:t>
            </a:r>
            <a:r>
              <a:rPr lang="en-US" dirty="0" err="1" smtClean="0"/>
              <a:t>exp</a:t>
            </a:r>
            <a:r>
              <a:rPr lang="en-US" dirty="0" smtClean="0"/>
              <a:t>, </a:t>
            </a:r>
            <a:r>
              <a:rPr lang="en-US" dirty="0" err="1" smtClean="0"/>
              <a:t>significand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Inf</a:t>
            </a:r>
            <a:r>
              <a:rPr lang="en-US" dirty="0" smtClean="0"/>
              <a:t>, </a:t>
            </a:r>
            <a:r>
              <a:rPr lang="en-US" dirty="0" err="1" smtClean="0"/>
              <a:t>NaN</a:t>
            </a:r>
            <a:r>
              <a:rPr lang="en-US" dirty="0" smtClean="0"/>
              <a:t>, 0, </a:t>
            </a:r>
            <a:r>
              <a:rPr lang="en-US" dirty="0" err="1" smtClean="0"/>
              <a:t>denorms</a:t>
            </a:r>
            <a:endParaRPr lang="en-US" dirty="0" smtClean="0"/>
          </a:p>
          <a:p>
            <a:pPr lvl="1"/>
            <a:r>
              <a:rPr lang="en-US" dirty="0" smtClean="0"/>
              <a:t>Precision and truncation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2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accent1"/>
                </a:solidFill>
              </a:rPr>
              <a:t>Special Thanks to the Staff: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TAs:	Brandon Lee</a:t>
            </a:r>
            <a:br>
              <a:rPr lang="en-US" sz="3600" dirty="0" smtClean="0"/>
            </a:br>
            <a:r>
              <a:rPr lang="en-US" sz="3600" dirty="0" smtClean="0"/>
              <a:t>		Paul </a:t>
            </a:r>
            <a:r>
              <a:rPr lang="en-US" sz="3600" dirty="0" err="1" smtClean="0"/>
              <a:t>Ruan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		Raphael Townshend</a:t>
            </a:r>
            <a:br>
              <a:rPr lang="en-US" sz="3600" dirty="0" smtClean="0"/>
            </a:br>
            <a:r>
              <a:rPr lang="en-US" sz="3600" dirty="0" smtClean="0"/>
              <a:t>		Sung </a:t>
            </a:r>
            <a:r>
              <a:rPr lang="en-US" sz="3600" dirty="0" err="1" smtClean="0"/>
              <a:t>Roa</a:t>
            </a:r>
            <a:r>
              <a:rPr lang="en-US" sz="3600" dirty="0" smtClean="0"/>
              <a:t> Yoon</a:t>
            </a:r>
          </a:p>
          <a:p>
            <a:r>
              <a:rPr lang="en-US" sz="2800" dirty="0" smtClean="0"/>
              <a:t>Readers:	</a:t>
            </a:r>
            <a:br>
              <a:rPr lang="en-US" sz="2800" dirty="0" smtClean="0"/>
            </a:br>
            <a:r>
              <a:rPr lang="en-US" sz="2800" dirty="0" smtClean="0"/>
              <a:t>	Allen Xiao		Jamie Li</a:t>
            </a:r>
            <a:br>
              <a:rPr lang="en-US" sz="2800" dirty="0" smtClean="0"/>
            </a:br>
            <a:r>
              <a:rPr lang="en-US" sz="2800" dirty="0" smtClean="0"/>
              <a:t>	Linda </a:t>
            </a:r>
            <a:r>
              <a:rPr lang="en-US" sz="2800" dirty="0" err="1" smtClean="0"/>
              <a:t>Cai</a:t>
            </a:r>
            <a:r>
              <a:rPr lang="en-US" sz="2800" dirty="0"/>
              <a:t>	</a:t>
            </a:r>
            <a:r>
              <a:rPr lang="en-US" sz="2800" dirty="0" smtClean="0"/>
              <a:t>	Roger Gong</a:t>
            </a:r>
          </a:p>
          <a:p>
            <a:r>
              <a:rPr lang="en-US" sz="2800" dirty="0" smtClean="0"/>
              <a:t>Lab Assistants: </a:t>
            </a:r>
            <a:br>
              <a:rPr lang="en-US" sz="2800" dirty="0" smtClean="0"/>
            </a:br>
            <a:r>
              <a:rPr lang="en-US" sz="2800" dirty="0" smtClean="0"/>
              <a:t>	Crystal Dou		Hoang Nguyen</a:t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2800" dirty="0" err="1" smtClean="0"/>
              <a:t>Inderjit</a:t>
            </a:r>
            <a:r>
              <a:rPr lang="en-US" sz="2800" dirty="0" smtClean="0"/>
              <a:t> </a:t>
            </a:r>
            <a:r>
              <a:rPr lang="en-US" sz="2800" dirty="0" err="1" smtClean="0"/>
              <a:t>Jutla</a:t>
            </a:r>
            <a:r>
              <a:rPr lang="en-US" sz="2800" dirty="0" smtClean="0"/>
              <a:t>		Oscar </a:t>
            </a:r>
            <a:r>
              <a:rPr lang="en-US" sz="2800" dirty="0" err="1" smtClean="0"/>
              <a:t>Bachtiar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Higher-Level Language (HLL)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We studied C because exposes more of hardware (particularly memory)</a:t>
            </a:r>
          </a:p>
          <a:p>
            <a:pPr lvl="1"/>
            <a:r>
              <a:rPr lang="en-US" dirty="0" smtClean="0"/>
              <a:t>Compiled language is machine-dependent</a:t>
            </a:r>
          </a:p>
          <a:p>
            <a:r>
              <a:rPr lang="en-US" dirty="0"/>
              <a:t>Arrays and strings</a:t>
            </a:r>
          </a:p>
          <a:p>
            <a:pPr lvl="1"/>
            <a:r>
              <a:rPr lang="en-US" dirty="0"/>
              <a:t>Don’t run off the end or forget null terminator</a:t>
            </a:r>
          </a:p>
          <a:p>
            <a:r>
              <a:rPr lang="en-US" dirty="0" smtClean="0"/>
              <a:t>Pointers hold addresses, used to pass by ref</a:t>
            </a:r>
          </a:p>
          <a:p>
            <a:pPr lvl="1"/>
            <a:r>
              <a:rPr lang="en-US" dirty="0" smtClean="0"/>
              <a:t>Pointer arithmetic</a:t>
            </a:r>
          </a:p>
          <a:p>
            <a:pPr lvl="1"/>
            <a:r>
              <a:rPr lang="en-US" dirty="0" smtClean="0"/>
              <a:t>Array vs. pointer syntax</a:t>
            </a:r>
            <a:endParaRPr lang="en-US" dirty="0"/>
          </a:p>
          <a:p>
            <a:r>
              <a:rPr lang="en-US" dirty="0" err="1" smtClean="0"/>
              <a:t>Structs</a:t>
            </a:r>
            <a:r>
              <a:rPr lang="en-US" dirty="0" smtClean="0"/>
              <a:t> are padded collections of variables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Assembly Language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Close to the level that a machine understands</a:t>
            </a:r>
          </a:p>
          <a:p>
            <a:pPr lvl="1"/>
            <a:r>
              <a:rPr lang="en-US" dirty="0" smtClean="0"/>
              <a:t>ISA in human-readable format</a:t>
            </a:r>
          </a:p>
          <a:p>
            <a:pPr lvl="1"/>
            <a:r>
              <a:rPr lang="en-US" dirty="0" smtClean="0"/>
              <a:t>TAL vs. MAL (pseudo-instructions)</a:t>
            </a:r>
          </a:p>
          <a:p>
            <a:r>
              <a:rPr lang="en-US" dirty="0" smtClean="0"/>
              <a:t>RISC vs. CISC and effects</a:t>
            </a:r>
          </a:p>
          <a:p>
            <a:r>
              <a:rPr lang="en-US" dirty="0" smtClean="0"/>
              <a:t>MIPS Instruction Formats:  R, I, J</a:t>
            </a:r>
          </a:p>
          <a:p>
            <a:pPr lvl="1"/>
            <a:r>
              <a:rPr lang="en-US" dirty="0" smtClean="0"/>
              <a:t>Meaning and limitations of the fields</a:t>
            </a:r>
          </a:p>
          <a:p>
            <a:pPr lvl="1"/>
            <a:r>
              <a:rPr lang="en-US" dirty="0" smtClean="0"/>
              <a:t>Relative (branch) vs. absolute (jump) addressing</a:t>
            </a:r>
          </a:p>
          <a:p>
            <a:pPr lvl="1"/>
            <a:r>
              <a:rPr lang="en-US" dirty="0" smtClean="0"/>
              <a:t>Register conventions (saved/volatile; caller/</a:t>
            </a:r>
            <a:r>
              <a:rPr lang="en-US" dirty="0" err="1" smtClean="0"/>
              <a:t>callee</a:t>
            </a:r>
            <a:r>
              <a:rPr lang="en-US" dirty="0" smtClean="0"/>
              <a:t>)</a:t>
            </a:r>
          </a:p>
          <a:p>
            <a:r>
              <a:rPr lang="en-US" dirty="0"/>
              <a:t>Assembler:  </a:t>
            </a:r>
            <a:r>
              <a:rPr lang="en-US" dirty="0" err="1"/>
              <a:t>instr</a:t>
            </a:r>
            <a:r>
              <a:rPr lang="en-US" dirty="0"/>
              <a:t> translation, </a:t>
            </a:r>
            <a:r>
              <a:rPr lang="en-US" dirty="0" err="1"/>
              <a:t>sym</a:t>
            </a:r>
            <a:r>
              <a:rPr lang="en-US" dirty="0"/>
              <a:t>/</a:t>
            </a:r>
            <a:r>
              <a:rPr lang="en-US" dirty="0" err="1"/>
              <a:t>rel</a:t>
            </a:r>
            <a:r>
              <a:rPr lang="en-US" dirty="0"/>
              <a:t> </a:t>
            </a:r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Machine Language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Everything is just 0’s and 1’s!</a:t>
            </a:r>
          </a:p>
          <a:p>
            <a:pPr lvl="1"/>
            <a:r>
              <a:rPr lang="en-US" dirty="0" smtClean="0"/>
              <a:t>Usually done by assembler &amp; linker, but can also do manually</a:t>
            </a:r>
          </a:p>
          <a:p>
            <a:pPr lvl="1"/>
            <a:r>
              <a:rPr lang="en-US" dirty="0" smtClean="0"/>
              <a:t>At this level, just raw bits!  No differentiation between instructions and different types of data</a:t>
            </a:r>
          </a:p>
          <a:p>
            <a:pPr lvl="1"/>
            <a:r>
              <a:rPr lang="en-US" dirty="0" smtClean="0"/>
              <a:t>Alignment matters</a:t>
            </a:r>
          </a:p>
          <a:p>
            <a:r>
              <a:rPr lang="en-US" dirty="0" smtClean="0"/>
              <a:t>Executable produced by linker, run by loader</a:t>
            </a:r>
          </a:p>
          <a:p>
            <a:pPr lvl="1"/>
            <a:r>
              <a:rPr lang="en-US" dirty="0" smtClean="0"/>
              <a:t>OS creates new process (PT, swap space)</a:t>
            </a:r>
          </a:p>
          <a:p>
            <a:pPr lvl="1"/>
            <a:r>
              <a:rPr lang="en-US" dirty="0" smtClean="0"/>
              <a:t>Instructions loaded and run by processor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0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Hardware Architecture Description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Processor split into </a:t>
            </a:r>
            <a:r>
              <a:rPr lang="en-US" dirty="0" err="1" smtClean="0"/>
              <a:t>Datapath</a:t>
            </a:r>
            <a:r>
              <a:rPr lang="en-US" dirty="0" smtClean="0"/>
              <a:t> and Control</a:t>
            </a:r>
          </a:p>
          <a:p>
            <a:pPr lvl="1"/>
            <a:r>
              <a:rPr lang="en-US" i="1" dirty="0" err="1" smtClean="0"/>
              <a:t>Datapath</a:t>
            </a:r>
            <a:r>
              <a:rPr lang="en-US" i="1" dirty="0" smtClean="0"/>
              <a:t> components:  </a:t>
            </a:r>
            <a:r>
              <a:rPr lang="en-US" dirty="0" smtClean="0"/>
              <a:t>I$/D$, </a:t>
            </a:r>
            <a:r>
              <a:rPr lang="en-US" dirty="0" err="1" smtClean="0"/>
              <a:t>RegFile</a:t>
            </a:r>
            <a:r>
              <a:rPr lang="en-US" dirty="0" smtClean="0"/>
              <a:t>, ALU, Extender, </a:t>
            </a:r>
            <a:r>
              <a:rPr lang="en-US" dirty="0" err="1" smtClean="0"/>
              <a:t>MUXes</a:t>
            </a:r>
            <a:endParaRPr lang="en-US" dirty="0" smtClean="0"/>
          </a:p>
          <a:p>
            <a:pPr lvl="2"/>
            <a:r>
              <a:rPr lang="en-US" dirty="0" err="1" smtClean="0"/>
              <a:t>Datapath</a:t>
            </a:r>
            <a:r>
              <a:rPr lang="en-US" dirty="0" smtClean="0"/>
              <a:t> Stages:  IF, ID, EX, MEM, WB</a:t>
            </a:r>
          </a:p>
          <a:p>
            <a:pPr lvl="1"/>
            <a:r>
              <a:rPr lang="en-US" i="1" dirty="0" smtClean="0"/>
              <a:t>Controller:</a:t>
            </a:r>
            <a:r>
              <a:rPr lang="en-US" dirty="0" smtClean="0"/>
              <a:t>  Use “AND” and “OR” Logic blocks to determine control signal values for </a:t>
            </a:r>
            <a:r>
              <a:rPr lang="en-US" i="1" dirty="0" smtClean="0"/>
              <a:t>each </a:t>
            </a:r>
            <a:r>
              <a:rPr lang="en-US" dirty="0" smtClean="0"/>
              <a:t>instruction</a:t>
            </a:r>
          </a:p>
          <a:p>
            <a:r>
              <a:rPr lang="en-US" dirty="0" smtClean="0"/>
              <a:t>Can build/design components hierarchically</a:t>
            </a:r>
            <a:endParaRPr lang="en-US" dirty="0"/>
          </a:p>
          <a:p>
            <a:r>
              <a:rPr lang="en-US" dirty="0" smtClean="0"/>
              <a:t>Behavior of many circuits/programs can be represented using Finite State Machines</a:t>
            </a:r>
          </a:p>
          <a:p>
            <a:pPr lvl="1"/>
            <a:r>
              <a:rPr lang="en-US" dirty="0" smtClean="0"/>
              <a:t>States, transition function, initial state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2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25302</TotalTime>
  <Words>2551</Words>
  <Application>Microsoft Office PowerPoint</Application>
  <PresentationFormat>On-screen Show (4:3)</PresentationFormat>
  <Paragraphs>572</Paragraphs>
  <Slides>50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Image</vt:lpstr>
      <vt:lpstr>PowerPoint Presentation</vt:lpstr>
      <vt:lpstr>Agenda</vt:lpstr>
      <vt:lpstr>Six Great Ideas in  Computer Architecture</vt:lpstr>
      <vt:lpstr>Great Idea #1: Levels of Representation/Interpretation</vt:lpstr>
      <vt:lpstr>Number Representation</vt:lpstr>
      <vt:lpstr>Higher-Level Language (HLL)</vt:lpstr>
      <vt:lpstr>Assembly Language</vt:lpstr>
      <vt:lpstr>Machine Language</vt:lpstr>
      <vt:lpstr>Hardware Architecture Description</vt:lpstr>
      <vt:lpstr>Logic Circuit Description</vt:lpstr>
      <vt:lpstr>Great Idea #2: Moore’s Law</vt:lpstr>
      <vt:lpstr>Technology Trends</vt:lpstr>
      <vt:lpstr>Transition to Multicore</vt:lpstr>
      <vt:lpstr>Great Idea #3: Principle of Locality/ Memory Hierarchy</vt:lpstr>
      <vt:lpstr>Memory</vt:lpstr>
      <vt:lpstr>Memory Management</vt:lpstr>
      <vt:lpstr>Typical Memory Hierarchy</vt:lpstr>
      <vt:lpstr>Accessing Data</vt:lpstr>
      <vt:lpstr>Caching Details (1/2)</vt:lpstr>
      <vt:lpstr>Caching Details (2/2)</vt:lpstr>
      <vt:lpstr>Virtual Memory Details (1/3)</vt:lpstr>
      <vt:lpstr>Virtual Memory Details (2/3)</vt:lpstr>
      <vt:lpstr>Virtual Memory Details (3/3)</vt:lpstr>
      <vt:lpstr>Input/Output</vt:lpstr>
      <vt:lpstr>Great Idea #4: Parallelism</vt:lpstr>
      <vt:lpstr>Types of Parallelism (1/4)</vt:lpstr>
      <vt:lpstr>Types of Parallelism (2/4)</vt:lpstr>
      <vt:lpstr>Types of Parallelism (3/4)</vt:lpstr>
      <vt:lpstr>Types of Parallelism (4/4)</vt:lpstr>
      <vt:lpstr>Great Idea #5: Performance Measurement and Improvement</vt:lpstr>
      <vt:lpstr>Performance Measurements</vt:lpstr>
      <vt:lpstr>Performance Programming</vt:lpstr>
      <vt:lpstr>Dependability Measures</vt:lpstr>
      <vt:lpstr>Great Idea #6: Dependability  via Redundancy</vt:lpstr>
      <vt:lpstr>Redundant Arrays of Inexpensive Disks</vt:lpstr>
      <vt:lpstr>Error Detection &amp; Correction</vt:lpstr>
      <vt:lpstr>Agenda</vt:lpstr>
      <vt:lpstr>Administrivia</vt:lpstr>
      <vt:lpstr>Project 2:  sgemm-small.c</vt:lpstr>
      <vt:lpstr>Project 2:  sgemm-small.c</vt:lpstr>
      <vt:lpstr>Project 2:  sgemm-openmp.c</vt:lpstr>
      <vt:lpstr>Project 2 Fastest Submissions</vt:lpstr>
      <vt:lpstr>Project 2 Fastest Submissions</vt:lpstr>
      <vt:lpstr>Agenda</vt:lpstr>
      <vt:lpstr>What’s Next?</vt:lpstr>
      <vt:lpstr>Opportunities in Teaching</vt:lpstr>
      <vt:lpstr>Opportunities at Cal</vt:lpstr>
      <vt:lpstr>Agenda</vt:lpstr>
      <vt:lpstr>Special Thanks</vt:lpstr>
      <vt:lpstr>Special Thanks to the Staff: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jhsia</cp:lastModifiedBy>
  <cp:revision>163</cp:revision>
  <cp:lastPrinted>2010-12-02T16:43:49Z</cp:lastPrinted>
  <dcterms:created xsi:type="dcterms:W3CDTF">2011-04-28T04:55:59Z</dcterms:created>
  <dcterms:modified xsi:type="dcterms:W3CDTF">2012-08-06T16:24:38Z</dcterms:modified>
</cp:coreProperties>
</file>