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44"/>
  </p:notesMasterIdLst>
  <p:handoutMasterIdLst>
    <p:handoutMasterId r:id="rId45"/>
  </p:handoutMasterIdLst>
  <p:sldIdLst>
    <p:sldId id="474" r:id="rId2"/>
    <p:sldId id="441" r:id="rId3"/>
    <p:sldId id="481" r:id="rId4"/>
    <p:sldId id="470" r:id="rId5"/>
    <p:sldId id="466" r:id="rId6"/>
    <p:sldId id="473" r:id="rId7"/>
    <p:sldId id="471" r:id="rId8"/>
    <p:sldId id="476" r:id="rId9"/>
    <p:sldId id="472" r:id="rId10"/>
    <p:sldId id="483" r:id="rId11"/>
    <p:sldId id="477" r:id="rId12"/>
    <p:sldId id="432" r:id="rId13"/>
    <p:sldId id="393" r:id="rId14"/>
    <p:sldId id="397" r:id="rId15"/>
    <p:sldId id="396" r:id="rId16"/>
    <p:sldId id="394" r:id="rId17"/>
    <p:sldId id="446" r:id="rId18"/>
    <p:sldId id="467" r:id="rId19"/>
    <p:sldId id="447" r:id="rId20"/>
    <p:sldId id="448" r:id="rId21"/>
    <p:sldId id="433" r:id="rId22"/>
    <p:sldId id="416" r:id="rId23"/>
    <p:sldId id="450" r:id="rId24"/>
    <p:sldId id="444" r:id="rId25"/>
    <p:sldId id="445" r:id="rId26"/>
    <p:sldId id="451" r:id="rId27"/>
    <p:sldId id="449" r:id="rId28"/>
    <p:sldId id="452" r:id="rId29"/>
    <p:sldId id="455" r:id="rId30"/>
    <p:sldId id="427" r:id="rId31"/>
    <p:sldId id="355" r:id="rId32"/>
    <p:sldId id="356" r:id="rId33"/>
    <p:sldId id="456" r:id="rId34"/>
    <p:sldId id="482" r:id="rId35"/>
    <p:sldId id="454" r:id="rId36"/>
    <p:sldId id="352" r:id="rId37"/>
    <p:sldId id="354" r:id="rId38"/>
    <p:sldId id="457" r:id="rId39"/>
    <p:sldId id="368" r:id="rId40"/>
    <p:sldId id="475" r:id="rId41"/>
    <p:sldId id="480" r:id="rId42"/>
    <p:sldId id="370" r:id="rId43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66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54" autoAdjust="0"/>
    <p:restoredTop sz="93857" autoAdjust="0"/>
  </p:normalViewPr>
  <p:slideViewPr>
    <p:cSldViewPr snapToGrid="0">
      <p:cViewPr varScale="1">
        <p:scale>
          <a:sx n="88" d="100"/>
          <a:sy n="88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-3552" y="-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8933265-5E23-BF49-B6BF-1934B9BC786E}" type="datetimeFigureOut">
              <a:rPr lang="en-US" smtClean="0"/>
              <a:pPr/>
              <a:t>6/27/2013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912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7AA1BC7-CCFC-484A-97F3-979F740C57F6}" type="datetimeFigureOut">
              <a:rPr lang="en-US" smtClean="0"/>
              <a:pPr/>
              <a:t>6/27/2013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1487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74763" y="617538"/>
            <a:ext cx="4779962" cy="358457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625" y="4559916"/>
            <a:ext cx="6303242" cy="432086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6647" tIns="48323" rIns="96647" bIns="4832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76350" y="617538"/>
            <a:ext cx="4779963" cy="358457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86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50625" y="4559916"/>
            <a:ext cx="6303242" cy="432086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6647" tIns="48323" rIns="96647" bIns="4832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76350" y="617538"/>
            <a:ext cx="4779963" cy="358457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625" y="4559916"/>
            <a:ext cx="6303242" cy="432086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6647" tIns="48323" rIns="96647" bIns="4832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7" tIns="47538" rIns="95077" bIns="475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7" tIns="47538" rIns="95077" bIns="475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27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74763" y="617538"/>
            <a:ext cx="4779962" cy="358457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625" y="4559916"/>
            <a:ext cx="6303242" cy="432086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6646" tIns="48322" rIns="96646" bIns="483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300" dirty="0" smtClean="0"/>
              <a:t> Uninitialized variables contain garbage, so p may point to an invalid memory address</a:t>
            </a:r>
          </a:p>
          <a:p>
            <a:pPr>
              <a:buFont typeface="Arial" pitchFamily="34" charset="0"/>
              <a:buChar char="•"/>
            </a:pPr>
            <a:r>
              <a:rPr lang="en-US" sz="1300" dirty="0" smtClean="0"/>
              <a:t> Trying to write to an invalid address will crash program (segmentation fault)</a:t>
            </a:r>
          </a:p>
          <a:p>
            <a:pPr>
              <a:buFont typeface="Arial" pitchFamily="34" charset="0"/>
              <a:buChar char="•"/>
            </a:pPr>
            <a:r>
              <a:rPr lang="en-US" sz="1300" dirty="0" smtClean="0"/>
              <a:t> There’s a (very) small chance p may just happen to contain a valid address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74763" y="617538"/>
            <a:ext cx="4779962" cy="358457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24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50625" y="4559916"/>
            <a:ext cx="6303242" cy="432086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6646" tIns="48322" rIns="96646" bIns="483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7" tIns="47538" rIns="95077" bIns="475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Arial" pitchFamily="34" charset="0"/>
              <a:buNone/>
            </a:pPr>
            <a:endParaRPr lang="en-US" sz="1300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33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76350" y="617538"/>
            <a:ext cx="4779963" cy="358457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625" y="4559916"/>
            <a:ext cx="6303242" cy="432086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6647" tIns="48323" rIns="96647" bIns="4832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76350" y="617538"/>
            <a:ext cx="4779963" cy="358457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625" y="4559916"/>
            <a:ext cx="6303242" cy="432086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6647" tIns="48323" rIns="96647" bIns="4832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74763" y="617538"/>
            <a:ext cx="4779962" cy="358457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625" y="4559916"/>
            <a:ext cx="6303242" cy="432086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6647" tIns="48323" rIns="96647" bIns="4832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40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74763" y="617538"/>
            <a:ext cx="4779962" cy="358457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625" y="4559916"/>
            <a:ext cx="6303242" cy="432086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6647" tIns="48323" rIns="96647" bIns="4832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0863" y="4559301"/>
            <a:ext cx="6303962" cy="4321175"/>
          </a:xfrm>
          <a:noFill/>
          <a:ln w="9525"/>
        </p:spPr>
        <p:txBody>
          <a:bodyPr lIns="95641" tIns="46982" rIns="95641" bIns="46982"/>
          <a:lstStyle/>
          <a:p>
            <a:endParaRPr lang="en-US"/>
          </a:p>
        </p:txBody>
      </p:sp>
      <p:sp>
        <p:nvSpPr>
          <p:cNvPr id="29699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73175" y="617538"/>
            <a:ext cx="4783138" cy="3586162"/>
          </a:xfr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8" tIns="47539" rIns="95078" bIns="4753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 smtClean="0">
              <a:latin typeface="Arial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76350" y="617538"/>
            <a:ext cx="4779963" cy="358457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625" y="4559916"/>
            <a:ext cx="6303242" cy="432086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6647" tIns="48323" rIns="96647" bIns="4832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76350" y="617538"/>
            <a:ext cx="4779963" cy="358457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625" y="4559916"/>
            <a:ext cx="6303242" cy="432086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6647" tIns="48323" rIns="96647" bIns="48323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0" y="6781800"/>
          <a:ext cx="9144000" cy="8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50" name="Image" r:id="rId3" imgW="10057143" imgH="1269841" progId="">
                  <p:embed/>
                </p:oleObj>
              </mc:Choice>
              <mc:Fallback>
                <p:oleObj name="Image" r:id="rId3" imgW="10057143" imgH="1269841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781800"/>
                        <a:ext cx="9144000" cy="8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8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8153400" y="0"/>
            <a:ext cx="9906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153400" y="831850"/>
            <a:ext cx="990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CF6B1-C410-DE41-99C1-A52DCD7C20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6/26/2013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Summer 2013 --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3895725"/>
            <a:ext cx="9144000" cy="1752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 smtClean="0">
                <a:solidFill>
                  <a:schemeClr val="tx1"/>
                </a:solidFill>
              </a:rPr>
              <a:t>Instructor:</a:t>
            </a:r>
            <a:r>
              <a:rPr lang="en-US" dirty="0" smtClean="0">
                <a:solidFill>
                  <a:schemeClr val="tx1"/>
                </a:solidFill>
              </a:rPr>
              <a:t>  Justin Hsia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6/26/2013</a:t>
            </a:r>
            <a:endParaRPr lang="en-US" dirty="0">
              <a:latin typeface="+mj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Summer 2013 -- Lecture #3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>
                <a:latin typeface="+mj-lt"/>
              </a:rPr>
              <a:pPr/>
              <a:t>1</a:t>
            </a:fld>
            <a:endParaRPr lang="en-US" dirty="0">
              <a:latin typeface="+mj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58800"/>
            <a:ext cx="9144000" cy="44921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1"/>
                </a:solidFill>
              </a:rPr>
              <a:t>CS 61C: Great Ideas in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Computer Architecture</a:t>
            </a:r>
            <a:r>
              <a:rPr lang="en-US" sz="3556" dirty="0" smtClean="0"/>
              <a:t/>
            </a:r>
            <a:br>
              <a:rPr lang="en-US" sz="3556" dirty="0" smtClean="0"/>
            </a:br>
            <a:endParaRPr lang="en-US" sz="3556" dirty="0" smtClean="0"/>
          </a:p>
          <a:p>
            <a:pPr>
              <a:spcBef>
                <a:spcPts val="3000"/>
              </a:spcBef>
            </a:pPr>
            <a:r>
              <a:rPr lang="en-US" dirty="0" smtClean="0"/>
              <a:t> </a:t>
            </a:r>
            <a:r>
              <a:rPr lang="en-US" i="1" dirty="0" smtClean="0"/>
              <a:t>C Arrays, Strings,</a:t>
            </a:r>
          </a:p>
          <a:p>
            <a:r>
              <a:rPr lang="en-US" i="1" dirty="0" smtClean="0"/>
              <a:t>More Pointers</a:t>
            </a:r>
          </a:p>
        </p:txBody>
      </p:sp>
    </p:spTree>
    <p:extLst>
      <p:ext uri="{BB962C8B-B14F-4D97-AF65-F5344CB8AC3E}">
        <p14:creationId xmlns:p14="http://schemas.microsoft.com/office/powerpoint/2010/main" val="385242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Increment and Dereference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Dereference operator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) and in/decrement operators are same level of precedence and are applied from </a:t>
            </a:r>
            <a:r>
              <a:rPr lang="en-US" i="1" dirty="0" smtClean="0"/>
              <a:t>right to left</a:t>
            </a:r>
            <a:endParaRPr lang="en-US" i="1" dirty="0"/>
          </a:p>
          <a:p>
            <a:pPr marL="0" indent="0">
              <a:spcBef>
                <a:spcPts val="1800"/>
              </a:spcBef>
              <a:buNone/>
            </a:pPr>
            <a:r>
              <a:rPr lang="en-US" sz="3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3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p++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returns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*p</a:t>
            </a:r>
            <a:r>
              <a:rPr lang="en-US" dirty="0" smtClean="0"/>
              <a:t>, then increments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p</a:t>
            </a:r>
          </a:p>
          <a:p>
            <a:pPr lvl="1">
              <a:spcBef>
                <a:spcPts val="24"/>
              </a:spcBef>
              <a:buFont typeface="Arial" pitchFamily="34" charset="0"/>
              <a:buChar char="•"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++</a:t>
            </a:r>
            <a:r>
              <a:rPr lang="en-US" dirty="0"/>
              <a:t> binds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/>
              <a:t> before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/>
              <a:t>, but takes effect </a:t>
            </a:r>
            <a:r>
              <a:rPr lang="en-US" dirty="0" smtClean="0"/>
              <a:t>last</a:t>
            </a:r>
            <a:endParaRPr lang="en-US" dirty="0"/>
          </a:p>
          <a:p>
            <a:pPr marL="0" indent="0">
              <a:buNone/>
            </a:pPr>
            <a:r>
              <a:rPr lang="en-US" sz="3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*--p</a:t>
            </a:r>
            <a:r>
              <a:rPr lang="en-US" dirty="0">
                <a:solidFill>
                  <a:srgbClr val="FF0000"/>
                </a:solidFill>
                <a:cs typeface="Courier"/>
              </a:rPr>
              <a:t> </a:t>
            </a:r>
            <a:r>
              <a:rPr lang="en-US" dirty="0" smtClean="0"/>
              <a:t>decrements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, returns </a:t>
            </a:r>
            <a:r>
              <a:rPr lang="en-US" dirty="0" err="1" smtClean="0"/>
              <a:t>val</a:t>
            </a:r>
            <a:r>
              <a:rPr lang="en-US" dirty="0" smtClean="0"/>
              <a:t> at that </a:t>
            </a:r>
            <a:r>
              <a:rPr lang="en-US" dirty="0" err="1" smtClean="0"/>
              <a:t>addr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--</a:t>
            </a:r>
            <a:r>
              <a:rPr lang="en-US" dirty="0" smtClean="0"/>
              <a:t> binds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 before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 and takes effect first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++*p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increments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*p</a:t>
            </a:r>
            <a:r>
              <a:rPr lang="en-US" dirty="0" smtClean="0"/>
              <a:t> and </a:t>
            </a:r>
            <a:r>
              <a:rPr lang="en-US" dirty="0"/>
              <a:t>returns that </a:t>
            </a:r>
            <a:r>
              <a:rPr lang="en-US" dirty="0" err="1"/>
              <a:t>val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 binds first (get </a:t>
            </a:r>
            <a:r>
              <a:rPr lang="en-US" dirty="0" err="1" smtClean="0"/>
              <a:t>val</a:t>
            </a:r>
            <a:r>
              <a:rPr lang="en-US" dirty="0" smtClean="0"/>
              <a:t>), then increment immediately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(*p)--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returns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*p</a:t>
            </a:r>
            <a:r>
              <a:rPr lang="en-US" dirty="0" smtClean="0"/>
              <a:t>, then decrements in </a:t>
            </a:r>
            <a:r>
              <a:rPr lang="en-US" dirty="0" err="1" smtClean="0"/>
              <a:t>mem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Post-decrement happens last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2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7" name="Slide Number Placeholder 1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8A5DC7-8BDF-994F-9CC6-B289B75E5426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685800" y="482599"/>
            <a:ext cx="73152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Question: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What is the output of the following code?</a:t>
            </a:r>
          </a:p>
          <a:p>
            <a:endParaRPr lang="en-US" sz="2800" dirty="0" smtClean="0">
              <a:ea typeface="Courier New" pitchFamily="24" charset="0"/>
              <a:cs typeface="Courier New" pitchFamily="24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char blocks[] = {‘6’,‘1’,‘C’};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sz="28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blocks, temp;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temp = *++</a:t>
            </a:r>
            <a:r>
              <a:rPr lang="en-US" sz="28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8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(“1:  %c\n”, temp);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temp = *</a:t>
            </a:r>
            <a:r>
              <a:rPr lang="en-US" sz="28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28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(“2:  %c\n”, temp);</a:t>
            </a:r>
          </a:p>
          <a:p>
            <a:endParaRPr lang="en-US" sz="2800" dirty="0" smtClean="0">
              <a:solidFill>
                <a:srgbClr val="000000"/>
              </a:solidFill>
            </a:endParaRPr>
          </a:p>
        </p:txBody>
      </p:sp>
      <p:grpSp>
        <p:nvGrpSpPr>
          <p:cNvPr id="2" name="Group 19"/>
          <p:cNvGrpSpPr/>
          <p:nvPr/>
        </p:nvGrpSpPr>
        <p:grpSpPr>
          <a:xfrm>
            <a:off x="6857999" y="4114800"/>
            <a:ext cx="1645921" cy="2011680"/>
            <a:chOff x="1273628" y="4197096"/>
            <a:chExt cx="1645921" cy="2011680"/>
          </a:xfrm>
        </p:grpSpPr>
        <p:grpSp>
          <p:nvGrpSpPr>
            <p:cNvPr id="3" name="Group 17"/>
            <p:cNvGrpSpPr/>
            <p:nvPr/>
          </p:nvGrpSpPr>
          <p:grpSpPr>
            <a:xfrm>
              <a:off x="1273628" y="4197096"/>
              <a:ext cx="1645921" cy="2011680"/>
              <a:chOff x="7955279" y="3293581"/>
              <a:chExt cx="1645921" cy="2011680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7955280" y="3657600"/>
                <a:ext cx="1561011" cy="523220"/>
                <a:chOff x="869214" y="1743728"/>
                <a:chExt cx="1560962" cy="392422"/>
              </a:xfrm>
            </p:grpSpPr>
            <p:sp>
              <p:nvSpPr>
                <p:cNvPr id="53259" name="TextBox 2"/>
                <p:cNvSpPr txBox="1">
                  <a:spLocks noChangeArrowheads="1"/>
                </p:cNvSpPr>
                <p:nvPr/>
              </p:nvSpPr>
              <p:spPr bwMode="auto">
                <a:xfrm>
                  <a:off x="1515805" y="1743728"/>
                  <a:ext cx="914371" cy="392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8000"/>
                      </a:solidFill>
                    </a:rPr>
                    <a:t>7	8</a:t>
                  </a:r>
                  <a:endParaRPr lang="en-US" sz="2800" b="1" dirty="0">
                    <a:solidFill>
                      <a:srgbClr val="FF800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60" name="Rectangle 6"/>
                <p:cNvSpPr>
                  <a:spLocks noChangeArrowheads="1"/>
                </p:cNvSpPr>
                <p:nvPr/>
              </p:nvSpPr>
              <p:spPr bwMode="auto">
                <a:xfrm>
                  <a:off x="869214" y="1772464"/>
                  <a:ext cx="562957" cy="3462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 dirty="0" smtClean="0"/>
                    <a:t>(A)</a:t>
                  </a:r>
                  <a:endParaRPr lang="en-US" sz="2400" b="1" dirty="0"/>
                </a:p>
              </p:txBody>
            </p:sp>
          </p:grpSp>
          <p:grpSp>
            <p:nvGrpSpPr>
              <p:cNvPr id="5" name="Group 2"/>
              <p:cNvGrpSpPr/>
              <p:nvPr/>
            </p:nvGrpSpPr>
            <p:grpSpPr>
              <a:xfrm>
                <a:off x="7955279" y="4023360"/>
                <a:ext cx="1561012" cy="523220"/>
                <a:chOff x="868997" y="3240088"/>
                <a:chExt cx="1561012" cy="523220"/>
              </a:xfrm>
            </p:grpSpPr>
            <p:sp>
              <p:nvSpPr>
                <p:cNvPr id="53250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1515609" y="3240088"/>
                  <a:ext cx="91440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408000"/>
                      </a:solidFill>
                    </a:rPr>
                    <a:t>7	1</a:t>
                  </a:r>
                  <a:endParaRPr lang="en-US" sz="2800" b="1" dirty="0">
                    <a:solidFill>
                      <a:srgbClr val="40800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4" name="Rectangle 7"/>
                <p:cNvSpPr>
                  <a:spLocks noChangeArrowheads="1"/>
                </p:cNvSpPr>
                <p:nvPr/>
              </p:nvSpPr>
              <p:spPr bwMode="auto">
                <a:xfrm>
                  <a:off x="868997" y="3263774"/>
                  <a:ext cx="566928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 dirty="0" smtClean="0"/>
                    <a:t>(B)</a:t>
                  </a:r>
                  <a:endParaRPr lang="en-US" sz="2400" b="1" dirty="0"/>
                </a:p>
              </p:txBody>
            </p:sp>
          </p:grpSp>
          <p:grpSp>
            <p:nvGrpSpPr>
              <p:cNvPr id="6" name="Group 3"/>
              <p:cNvGrpSpPr/>
              <p:nvPr/>
            </p:nvGrpSpPr>
            <p:grpSpPr>
              <a:xfrm>
                <a:off x="7955279" y="4389120"/>
                <a:ext cx="1561012" cy="523220"/>
                <a:chOff x="868997" y="4154488"/>
                <a:chExt cx="1561012" cy="523220"/>
              </a:xfrm>
            </p:grpSpPr>
            <p:sp>
              <p:nvSpPr>
                <p:cNvPr id="53251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1515609" y="4154488"/>
                  <a:ext cx="91440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66A0"/>
                      </a:solidFill>
                    </a:rPr>
                    <a:t>1	1</a:t>
                  </a:r>
                  <a:endParaRPr lang="en-US" sz="2800" b="1" dirty="0">
                    <a:solidFill>
                      <a:srgbClr val="FF66A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5" name="Rectangle 8"/>
                <p:cNvSpPr>
                  <a:spLocks noChangeArrowheads="1"/>
                </p:cNvSpPr>
                <p:nvPr/>
              </p:nvSpPr>
              <p:spPr bwMode="auto">
                <a:xfrm>
                  <a:off x="868997" y="4185489"/>
                  <a:ext cx="566928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 dirty="0"/>
                    <a:t>(C)</a:t>
                  </a:r>
                </a:p>
              </p:txBody>
            </p:sp>
          </p:grpSp>
          <p:grpSp>
            <p:nvGrpSpPr>
              <p:cNvPr id="9" name="Group 4"/>
              <p:cNvGrpSpPr/>
              <p:nvPr/>
            </p:nvGrpSpPr>
            <p:grpSpPr>
              <a:xfrm>
                <a:off x="7955280" y="4757158"/>
                <a:ext cx="1561011" cy="523220"/>
                <a:chOff x="856298" y="5068888"/>
                <a:chExt cx="1561011" cy="523220"/>
              </a:xfrm>
            </p:grpSpPr>
            <p:sp>
              <p:nvSpPr>
                <p:cNvPr id="53252" name="TextBox 5"/>
                <p:cNvSpPr txBox="1">
                  <a:spLocks noChangeArrowheads="1"/>
                </p:cNvSpPr>
                <p:nvPr/>
              </p:nvSpPr>
              <p:spPr bwMode="auto">
                <a:xfrm>
                  <a:off x="1502909" y="5068888"/>
                  <a:ext cx="91440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ln>
                        <a:solidFill>
                          <a:schemeClr val="tx1"/>
                        </a:solidFill>
                      </a:ln>
                      <a:solidFill>
                        <a:srgbClr val="FFE860"/>
                      </a:solidFill>
                    </a:rPr>
                    <a:t>1	C</a:t>
                  </a:r>
                  <a:endParaRPr lang="en-US" sz="2800" b="1" dirty="0">
                    <a:ln>
                      <a:solidFill>
                        <a:schemeClr val="tx1"/>
                      </a:solidFill>
                    </a:ln>
                    <a:solidFill>
                      <a:srgbClr val="FFE86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6" name="Rectangle 9"/>
                <p:cNvSpPr>
                  <a:spLocks noChangeArrowheads="1"/>
                </p:cNvSpPr>
                <p:nvPr/>
              </p:nvSpPr>
              <p:spPr bwMode="auto">
                <a:xfrm>
                  <a:off x="856298" y="5104926"/>
                  <a:ext cx="57099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 dirty="0" smtClean="0"/>
                    <a:t>(D)</a:t>
                  </a:r>
                  <a:endParaRPr lang="en-US" sz="2400" b="1" dirty="0"/>
                </a:p>
              </p:txBody>
            </p:sp>
          </p:grpSp>
          <p:sp>
            <p:nvSpPr>
              <p:cNvPr id="17" name="Rectangle 16"/>
              <p:cNvSpPr/>
              <p:nvPr/>
            </p:nvSpPr>
            <p:spPr>
              <a:xfrm>
                <a:off x="7955280" y="3293581"/>
                <a:ext cx="1645920" cy="201168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2"/>
            <p:cNvSpPr txBox="1">
              <a:spLocks noChangeArrowheads="1"/>
            </p:cNvSpPr>
            <p:nvPr/>
          </p:nvSpPr>
          <p:spPr bwMode="auto">
            <a:xfrm>
              <a:off x="1920240" y="4206240"/>
              <a:ext cx="914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smtClean="0"/>
                <a:t>1	2</a:t>
              </a:r>
              <a:endParaRPr lang="en-US" sz="2800" b="1" dirty="0">
                <a:latin typeface="Symbol" pitchFamily="1" charset="2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6949440" y="5303520"/>
            <a:ext cx="1463040" cy="3657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0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Miscellaneous C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Syntax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Arrays</a:t>
            </a:r>
          </a:p>
          <a:p>
            <a:r>
              <a:rPr lang="en-US" dirty="0" err="1" smtClean="0"/>
              <a:t>Administrivia</a:t>
            </a:r>
            <a:endParaRPr lang="en-US" dirty="0" smtClean="0"/>
          </a:p>
          <a:p>
            <a:r>
              <a:rPr lang="en-US" dirty="0" smtClean="0"/>
              <a:t>Strings</a:t>
            </a:r>
          </a:p>
          <a:p>
            <a:r>
              <a:rPr lang="en-US" dirty="0" smtClean="0"/>
              <a:t>More Pointers</a:t>
            </a:r>
          </a:p>
          <a:p>
            <a:pPr lvl="1"/>
            <a:r>
              <a:rPr lang="en-US" dirty="0" smtClean="0"/>
              <a:t>Pointer Arithmetic</a:t>
            </a:r>
          </a:p>
          <a:p>
            <a:pPr lvl="1"/>
            <a:r>
              <a:rPr lang="en-US" dirty="0" smtClean="0"/>
              <a:t>Pointer </a:t>
            </a:r>
            <a:r>
              <a:rPr lang="en-US" dirty="0" err="1" smtClean="0"/>
              <a:t>Misc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Array Basics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507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13300"/>
          </a:xfrm>
        </p:spPr>
        <p:txBody>
          <a:bodyPr>
            <a:normAutofit/>
          </a:bodyPr>
          <a:lstStyle/>
          <a:p>
            <a:r>
              <a:rPr lang="en-US" b="1" dirty="0" smtClean="0"/>
              <a:t>Declaration:</a:t>
            </a:r>
          </a:p>
          <a:p>
            <a:pPr>
              <a:buNone/>
            </a:pPr>
            <a:r>
              <a:rPr lang="en-US" dirty="0" smtClean="0">
                <a:latin typeface="+mj-lt"/>
                <a:cs typeface="Courier New"/>
              </a:rPr>
              <a:t>	</a:t>
            </a:r>
            <a:r>
              <a:rPr lang="en-US" sz="2800" dirty="0" err="1" smtClean="0">
                <a:latin typeface="Courier New"/>
                <a:cs typeface="Courier New"/>
              </a:rPr>
              <a:t>int</a:t>
            </a:r>
            <a:r>
              <a:rPr lang="en-US" sz="2800" dirty="0" smtClean="0">
                <a:latin typeface="Courier New"/>
                <a:cs typeface="Courier New"/>
              </a:rPr>
              <a:t> </a:t>
            </a:r>
            <a:r>
              <a:rPr lang="en-US" sz="2800" dirty="0" err="1" smtClean="0">
                <a:latin typeface="Courier New"/>
                <a:cs typeface="Courier New"/>
              </a:rPr>
              <a:t>ar</a:t>
            </a:r>
            <a:r>
              <a:rPr lang="en-US" sz="2800" dirty="0" smtClean="0">
                <a:latin typeface="Courier New"/>
                <a:cs typeface="Courier New"/>
              </a:rPr>
              <a:t>[2];</a:t>
            </a:r>
            <a:r>
              <a:rPr lang="en-US" sz="2800" dirty="0" smtClean="0"/>
              <a:t> declares a 2-element integer array (just a block of memory)</a:t>
            </a:r>
          </a:p>
          <a:p>
            <a:pPr>
              <a:spcBef>
                <a:spcPts val="1200"/>
              </a:spcBef>
              <a:buNone/>
            </a:pPr>
            <a:r>
              <a:rPr lang="en-US" sz="2800" dirty="0" smtClean="0">
                <a:latin typeface="Courier New"/>
                <a:cs typeface="Courier New"/>
              </a:rPr>
              <a:t>	</a:t>
            </a:r>
            <a:r>
              <a:rPr lang="en-US" sz="2800" dirty="0" err="1" smtClean="0">
                <a:latin typeface="Courier New"/>
                <a:cs typeface="Courier New"/>
              </a:rPr>
              <a:t>int</a:t>
            </a:r>
            <a:r>
              <a:rPr lang="en-US" sz="2800" dirty="0" smtClean="0">
                <a:latin typeface="Courier New"/>
                <a:cs typeface="Courier New"/>
              </a:rPr>
              <a:t> </a:t>
            </a:r>
            <a:r>
              <a:rPr lang="en-US" sz="2800" dirty="0" err="1" smtClean="0">
                <a:latin typeface="Courier New"/>
                <a:cs typeface="Courier New"/>
              </a:rPr>
              <a:t>ar</a:t>
            </a:r>
            <a:r>
              <a:rPr lang="en-US" sz="2800" dirty="0" smtClean="0">
                <a:latin typeface="Courier New"/>
                <a:cs typeface="Courier New"/>
              </a:rPr>
              <a:t>[] = {795, 635};</a:t>
            </a:r>
            <a:r>
              <a:rPr lang="en-US" sz="2800" dirty="0" smtClean="0"/>
              <a:t> declares and initializes a 2-element integer array</a:t>
            </a:r>
          </a:p>
          <a:p>
            <a:pPr>
              <a:spcBef>
                <a:spcPts val="1800"/>
              </a:spcBef>
            </a:pPr>
            <a:r>
              <a:rPr lang="en-US" b="1" dirty="0" smtClean="0"/>
              <a:t>Accessing elements:</a:t>
            </a:r>
          </a:p>
          <a:p>
            <a:pPr>
              <a:buNone/>
            </a:pPr>
            <a:r>
              <a:rPr lang="en-US" sz="2800" dirty="0" smtClean="0">
                <a:latin typeface="+mj-lt"/>
              </a:rPr>
              <a:t>	</a:t>
            </a:r>
            <a:r>
              <a:rPr lang="en-US" sz="2800" dirty="0" err="1" smtClean="0">
                <a:latin typeface="Courier New"/>
                <a:cs typeface="Courier New"/>
              </a:rPr>
              <a:t>ar</a:t>
            </a:r>
            <a:r>
              <a:rPr lang="en-US" sz="2800" dirty="0" smtClean="0">
                <a:latin typeface="Courier New"/>
                <a:cs typeface="Courier New"/>
              </a:rPr>
              <a:t>[num]</a:t>
            </a:r>
            <a:r>
              <a:rPr lang="en-US" sz="2800" dirty="0" smtClean="0"/>
              <a:t> returns the </a:t>
            </a:r>
            <a:r>
              <a:rPr lang="en-US" sz="2800" dirty="0" err="1" smtClean="0"/>
              <a:t>num</a:t>
            </a:r>
            <a:r>
              <a:rPr lang="en-US" sz="2800" baseline="30000" dirty="0" err="1" smtClean="0"/>
              <a:t>th</a:t>
            </a:r>
            <a:r>
              <a:rPr lang="en-US" sz="2800" dirty="0" smtClean="0"/>
              <a:t> element</a:t>
            </a:r>
          </a:p>
          <a:p>
            <a:pPr lvl="1"/>
            <a:r>
              <a:rPr lang="en-US" dirty="0" smtClean="0"/>
              <a:t>Zero-indexed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Arrays Basics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9699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Pitfall:</a:t>
            </a:r>
            <a:r>
              <a:rPr lang="en-US" dirty="0" smtClean="0">
                <a:solidFill>
                  <a:srgbClr val="FF0000"/>
                </a:solidFill>
              </a:rPr>
              <a:t>  An array in C does not know its own length, and its bounds are not checked!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e can accidentally access off the end of an array</a:t>
            </a:r>
          </a:p>
          <a:p>
            <a:pPr lvl="1"/>
            <a:r>
              <a:rPr lang="en-US" dirty="0" smtClean="0"/>
              <a:t>We must pass the array </a:t>
            </a:r>
            <a:r>
              <a:rPr lang="en-US" b="1" dirty="0" smtClean="0"/>
              <a:t>and its size </a:t>
            </a:r>
            <a:r>
              <a:rPr lang="en-US" dirty="0" smtClean="0"/>
              <a:t>to any procedure that is going to manipulate it</a:t>
            </a:r>
          </a:p>
          <a:p>
            <a:r>
              <a:rPr lang="en-US" dirty="0" smtClean="0"/>
              <a:t>Mistakes with array bounds cause </a:t>
            </a:r>
            <a:r>
              <a:rPr lang="en-US" i="1" dirty="0" smtClean="0"/>
              <a:t>segmentation faults</a:t>
            </a:r>
            <a:r>
              <a:rPr lang="en-US" dirty="0" smtClean="0"/>
              <a:t> and </a:t>
            </a:r>
            <a:r>
              <a:rPr lang="en-US" i="1" dirty="0" smtClean="0"/>
              <a:t>bus errors</a:t>
            </a:r>
          </a:p>
          <a:p>
            <a:pPr lvl="1"/>
            <a:r>
              <a:rPr lang="en-US" dirty="0" smtClean="0"/>
              <a:t>Be careful!  These are VERY difficult to find</a:t>
            </a:r>
            <a:br>
              <a:rPr lang="en-US" dirty="0" smtClean="0"/>
            </a:br>
            <a:r>
              <a:rPr lang="en-US" dirty="0" smtClean="0"/>
              <a:t>(You’ll learn how to debug these in lab)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Accessing an Array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7651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Array size </a:t>
            </a:r>
            <a:r>
              <a:rPr lang="en-US" i="1" dirty="0" smtClean="0"/>
              <a:t>n</a:t>
            </a:r>
            <a:r>
              <a:rPr lang="en-US" dirty="0" smtClean="0"/>
              <a:t>:  access entries </a:t>
            </a:r>
            <a:r>
              <a:rPr lang="en-US" i="1" dirty="0" smtClean="0"/>
              <a:t>0</a:t>
            </a:r>
            <a:r>
              <a:rPr lang="en-US" dirty="0" smtClean="0"/>
              <a:t> to </a:t>
            </a:r>
            <a:r>
              <a:rPr lang="en-US" i="1" dirty="0" smtClean="0"/>
              <a:t>n-1</a:t>
            </a:r>
            <a:endParaRPr lang="en-US" dirty="0" smtClean="0"/>
          </a:p>
          <a:p>
            <a:r>
              <a:rPr lang="en-US" dirty="0" smtClean="0"/>
              <a:t>Use separate variable for declaration &amp; bound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Bad pattern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600" dirty="0" err="1" smtClean="0">
                <a:latin typeface="Courier New"/>
                <a:cs typeface="Courier New"/>
              </a:rPr>
              <a:t>int</a:t>
            </a:r>
            <a:r>
              <a:rPr lang="en-US" sz="2600" dirty="0" smtClean="0">
                <a:latin typeface="Courier New"/>
                <a:cs typeface="Courier New"/>
              </a:rPr>
              <a:t> </a:t>
            </a:r>
            <a:r>
              <a:rPr lang="en-US" sz="2600" dirty="0" err="1" smtClean="0">
                <a:latin typeface="Courier New"/>
                <a:cs typeface="Courier New"/>
              </a:rPr>
              <a:t>i</a:t>
            </a:r>
            <a:r>
              <a:rPr lang="en-US" sz="2600" dirty="0" smtClean="0">
                <a:latin typeface="Courier New"/>
                <a:cs typeface="Courier New"/>
              </a:rPr>
              <a:t>, ar[10];</a:t>
            </a:r>
            <a:br>
              <a:rPr lang="en-US" sz="2600" dirty="0" smtClean="0">
                <a:latin typeface="Courier New"/>
                <a:cs typeface="Courier New"/>
              </a:rPr>
            </a:br>
            <a:r>
              <a:rPr lang="en-US" sz="2600" dirty="0" smtClean="0">
                <a:latin typeface="Courier New"/>
                <a:cs typeface="Courier New"/>
              </a:rPr>
              <a:t>for(</a:t>
            </a:r>
            <a:r>
              <a:rPr lang="en-US" sz="2600" dirty="0" err="1" smtClean="0">
                <a:latin typeface="Courier New"/>
                <a:cs typeface="Courier New"/>
              </a:rPr>
              <a:t>i</a:t>
            </a:r>
            <a:r>
              <a:rPr lang="en-US" sz="2600" dirty="0" smtClean="0">
                <a:latin typeface="Courier New"/>
                <a:cs typeface="Courier New"/>
              </a:rPr>
              <a:t>=0; </a:t>
            </a:r>
            <a:r>
              <a:rPr lang="en-US" sz="2600" dirty="0" err="1" smtClean="0">
                <a:latin typeface="Courier New"/>
                <a:cs typeface="Courier New"/>
              </a:rPr>
              <a:t>i</a:t>
            </a:r>
            <a:r>
              <a:rPr lang="en-US" sz="2600" dirty="0" smtClean="0">
                <a:latin typeface="Courier New"/>
                <a:cs typeface="Courier New"/>
              </a:rPr>
              <a:t>&lt;10; </a:t>
            </a:r>
            <a:r>
              <a:rPr lang="en-US" sz="2600" dirty="0" err="1" smtClean="0">
                <a:latin typeface="Courier New"/>
                <a:cs typeface="Courier New"/>
              </a:rPr>
              <a:t>i</a:t>
            </a:r>
            <a:r>
              <a:rPr lang="en-US" sz="2600" dirty="0" smtClean="0">
                <a:latin typeface="Courier New"/>
                <a:cs typeface="Courier New"/>
              </a:rPr>
              <a:t>++) {...}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Better pattern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600" dirty="0" err="1" smtClean="0">
                <a:latin typeface="Courier New"/>
                <a:cs typeface="Courier New"/>
              </a:rPr>
              <a:t>int</a:t>
            </a:r>
            <a:r>
              <a:rPr lang="en-US" sz="2600" dirty="0" smtClean="0">
                <a:latin typeface="Courier New"/>
                <a:cs typeface="Courier New"/>
              </a:rPr>
              <a:t> ARRAY_SIZE = 10;</a:t>
            </a:r>
            <a:br>
              <a:rPr lang="en-US" sz="2600" dirty="0" smtClean="0">
                <a:latin typeface="Courier New"/>
                <a:cs typeface="Courier New"/>
              </a:rPr>
            </a:br>
            <a:r>
              <a:rPr lang="en-US" sz="2600" dirty="0" err="1" smtClean="0">
                <a:latin typeface="Courier New"/>
                <a:cs typeface="Courier New"/>
              </a:rPr>
              <a:t>int</a:t>
            </a:r>
            <a:r>
              <a:rPr lang="en-US" sz="2600" dirty="0" smtClean="0">
                <a:latin typeface="Courier New"/>
                <a:cs typeface="Courier New"/>
              </a:rPr>
              <a:t> </a:t>
            </a:r>
            <a:r>
              <a:rPr lang="en-US" sz="2600" dirty="0" err="1" smtClean="0">
                <a:latin typeface="Courier New"/>
                <a:cs typeface="Courier New"/>
              </a:rPr>
              <a:t>i</a:t>
            </a:r>
            <a:r>
              <a:rPr lang="en-US" sz="2600" dirty="0" smtClean="0">
                <a:latin typeface="Courier New"/>
                <a:cs typeface="Courier New"/>
              </a:rPr>
              <a:t>, </a:t>
            </a:r>
            <a:r>
              <a:rPr lang="en-US" sz="2600" dirty="0" err="1" smtClean="0">
                <a:latin typeface="Courier New"/>
                <a:cs typeface="Courier New"/>
              </a:rPr>
              <a:t>ar</a:t>
            </a:r>
            <a:r>
              <a:rPr lang="en-US" sz="2600" dirty="0" smtClean="0">
                <a:latin typeface="Courier New"/>
                <a:cs typeface="Courier New"/>
              </a:rPr>
              <a:t>[ARRAY_SIZE];</a:t>
            </a:r>
            <a:br>
              <a:rPr lang="en-US" sz="2600" dirty="0" smtClean="0">
                <a:latin typeface="Courier New"/>
                <a:cs typeface="Courier New"/>
              </a:rPr>
            </a:br>
            <a:r>
              <a:rPr lang="en-US" sz="2600" dirty="0" smtClean="0">
                <a:latin typeface="Courier New"/>
                <a:cs typeface="Courier New"/>
              </a:rPr>
              <a:t>for(</a:t>
            </a:r>
            <a:r>
              <a:rPr lang="en-US" sz="2600" dirty="0" err="1" smtClean="0">
                <a:latin typeface="Courier New"/>
                <a:cs typeface="Courier New"/>
              </a:rPr>
              <a:t>i</a:t>
            </a:r>
            <a:r>
              <a:rPr lang="en-US" sz="2600" dirty="0" smtClean="0">
                <a:latin typeface="Courier New"/>
                <a:cs typeface="Courier New"/>
              </a:rPr>
              <a:t>=0; </a:t>
            </a:r>
            <a:r>
              <a:rPr lang="en-US" sz="2600" dirty="0" err="1" smtClean="0">
                <a:latin typeface="Courier New"/>
                <a:cs typeface="Courier New"/>
              </a:rPr>
              <a:t>i</a:t>
            </a:r>
            <a:r>
              <a:rPr lang="en-US" sz="2600" dirty="0" smtClean="0">
                <a:latin typeface="Courier New"/>
                <a:cs typeface="Courier New"/>
              </a:rPr>
              <a:t>&lt;ARRAY_SIZE; </a:t>
            </a:r>
            <a:r>
              <a:rPr lang="en-US" sz="2600" dirty="0" err="1" smtClean="0">
                <a:latin typeface="Courier New"/>
                <a:cs typeface="Courier New"/>
              </a:rPr>
              <a:t>i</a:t>
            </a:r>
            <a:r>
              <a:rPr lang="en-US" sz="2600" dirty="0" smtClean="0">
                <a:latin typeface="Courier New"/>
                <a:cs typeface="Courier New"/>
              </a:rPr>
              <a:t>++) {...}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146800" y="4493567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Single source of truth!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303520" y="4724400"/>
            <a:ext cx="82296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3213100"/>
            <a:ext cx="128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Bad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Pattern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724400"/>
            <a:ext cx="128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Better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Pattern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Arrays and Pointers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Arrays are (almost) identical to pointers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char *string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latin typeface="Courier New"/>
                <a:cs typeface="Courier New"/>
              </a:rPr>
              <a:t>char string[]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are nearly identical declarations</a:t>
            </a:r>
          </a:p>
          <a:p>
            <a:pPr lvl="1"/>
            <a:r>
              <a:rPr lang="en-US" dirty="0" smtClean="0"/>
              <a:t>Differ in subtle ways: initialization, </a:t>
            </a:r>
            <a:r>
              <a:rPr lang="en-US" dirty="0" err="1" smtClean="0"/>
              <a:t>sizeof</a:t>
            </a:r>
            <a:r>
              <a:rPr lang="en-US" dirty="0" smtClean="0"/>
              <a:t>(), etc.</a:t>
            </a:r>
          </a:p>
          <a:p>
            <a:pPr>
              <a:spcBef>
                <a:spcPts val="18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Key Concept:</a:t>
            </a:r>
            <a:r>
              <a:rPr lang="en-US" dirty="0" smtClean="0">
                <a:solidFill>
                  <a:srgbClr val="FF0000"/>
                </a:solidFill>
              </a:rPr>
              <a:t>  An array variable looks like a pointer to the first (0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) element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ar</a:t>
            </a:r>
            <a:r>
              <a:rPr lang="en-US" dirty="0">
                <a:latin typeface="Courier New"/>
                <a:cs typeface="Courier New"/>
              </a:rPr>
              <a:t>[0</a:t>
            </a:r>
            <a:r>
              <a:rPr lang="en-US" dirty="0" smtClean="0">
                <a:latin typeface="Courier New"/>
                <a:cs typeface="Courier New"/>
              </a:rPr>
              <a:t>]</a:t>
            </a:r>
            <a:r>
              <a:rPr lang="en-US" dirty="0" smtClean="0"/>
              <a:t> </a:t>
            </a:r>
            <a:r>
              <a:rPr lang="en-US" dirty="0"/>
              <a:t>same as </a:t>
            </a:r>
            <a:r>
              <a:rPr lang="en-US" dirty="0">
                <a:latin typeface="Courier New"/>
                <a:cs typeface="Courier New"/>
              </a:rPr>
              <a:t>*</a:t>
            </a:r>
            <a:r>
              <a:rPr lang="en-US" dirty="0" err="1" smtClean="0">
                <a:latin typeface="Courier New"/>
                <a:cs typeface="Courier New"/>
              </a:rPr>
              <a:t>ar</a:t>
            </a:r>
            <a:r>
              <a:rPr lang="en-US" dirty="0" smtClean="0">
                <a:latin typeface="+mj-lt"/>
                <a:cs typeface="Courier New"/>
              </a:rPr>
              <a:t>;   </a:t>
            </a:r>
            <a:r>
              <a:rPr lang="en-US" dirty="0" err="1" smtClean="0">
                <a:latin typeface="Courier New"/>
                <a:cs typeface="Courier New"/>
              </a:rPr>
              <a:t>ar</a:t>
            </a:r>
            <a:r>
              <a:rPr lang="en-US" dirty="0" smtClean="0">
                <a:latin typeface="Courier New"/>
                <a:cs typeface="Courier New"/>
              </a:rPr>
              <a:t>[</a:t>
            </a:r>
            <a:r>
              <a:rPr lang="en-US" dirty="0">
                <a:latin typeface="Courier New"/>
                <a:cs typeface="Courier New"/>
              </a:rPr>
              <a:t>2</a:t>
            </a:r>
            <a:r>
              <a:rPr lang="en-US" dirty="0" smtClean="0">
                <a:latin typeface="Courier New"/>
                <a:cs typeface="Courier New"/>
              </a:rPr>
              <a:t>]</a:t>
            </a:r>
            <a:r>
              <a:rPr lang="en-US" dirty="0" smtClean="0"/>
              <a:t> </a:t>
            </a:r>
            <a:r>
              <a:rPr lang="en-US" dirty="0"/>
              <a:t>same as </a:t>
            </a:r>
            <a:r>
              <a:rPr lang="en-US" dirty="0">
                <a:latin typeface="Courier New"/>
                <a:cs typeface="Courier New"/>
              </a:rPr>
              <a:t>*(</a:t>
            </a:r>
            <a:r>
              <a:rPr lang="en-US" dirty="0" smtClean="0">
                <a:latin typeface="Courier New"/>
                <a:cs typeface="Courier New"/>
              </a:rPr>
              <a:t>ar+2)</a:t>
            </a:r>
            <a:endParaRPr lang="en-US" dirty="0">
              <a:latin typeface="Courier New"/>
              <a:cs typeface="Courier New"/>
            </a:endParaRPr>
          </a:p>
          <a:p>
            <a:pPr lvl="1"/>
            <a:r>
              <a:rPr lang="en-US" dirty="0"/>
              <a:t>We can use pointer arithmetic to conveniently access </a:t>
            </a:r>
            <a:r>
              <a:rPr lang="en-US" dirty="0" smtClean="0"/>
              <a:t>arrays</a:t>
            </a:r>
          </a:p>
          <a:p>
            <a:pPr marL="342900" lvl="1" indent="-34290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3200" dirty="0"/>
              <a:t>An array variable is read-only (no assignment)</a:t>
            </a:r>
            <a:br>
              <a:rPr lang="en-US" sz="3200" dirty="0"/>
            </a:br>
            <a:r>
              <a:rPr lang="en-US" sz="3200" dirty="0"/>
              <a:t>(i.e. cannot use “</a:t>
            </a:r>
            <a:r>
              <a:rPr lang="en-US" sz="3200" dirty="0" err="1">
                <a:latin typeface="Courier New" pitchFamily="49" charset="0"/>
                <a:cs typeface="Courier New" pitchFamily="49" charset="0"/>
              </a:rPr>
              <a:t>ar</a:t>
            </a:r>
            <a:r>
              <a:rPr lang="en-US" sz="32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&lt;anything&gt;</a:t>
            </a:r>
            <a:r>
              <a:rPr lang="en-US" sz="3200" dirty="0" smtClean="0"/>
              <a:t>”)</a:t>
            </a:r>
            <a:endParaRPr lang="en-US" sz="3200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Array and Pointer Example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7900"/>
          </a:xfrm>
        </p:spPr>
        <p:txBody>
          <a:bodyPr>
            <a:normAutofit/>
          </a:bodyPr>
          <a:lstStyle/>
          <a:p>
            <a:r>
              <a:rPr lang="en-US" sz="3000" dirty="0" err="1" smtClean="0">
                <a:latin typeface="Courier New"/>
                <a:cs typeface="Courier New"/>
              </a:rPr>
              <a:t>ar</a:t>
            </a:r>
            <a:r>
              <a:rPr lang="en-US" sz="3000" dirty="0" smtClean="0">
                <a:latin typeface="Courier New"/>
                <a:cs typeface="Courier New"/>
              </a:rPr>
              <a:t>[</a:t>
            </a:r>
            <a:r>
              <a:rPr lang="en-US" sz="3000" dirty="0" err="1" smtClean="0">
                <a:latin typeface="Courier New"/>
                <a:cs typeface="Courier New"/>
              </a:rPr>
              <a:t>i</a:t>
            </a:r>
            <a:r>
              <a:rPr lang="en-US" sz="3000" dirty="0">
                <a:latin typeface="Courier New"/>
                <a:cs typeface="Courier New"/>
              </a:rPr>
              <a:t>]</a:t>
            </a:r>
            <a:r>
              <a:rPr lang="en-US" dirty="0"/>
              <a:t> is treated as</a:t>
            </a:r>
            <a:r>
              <a:rPr lang="en-US" dirty="0">
                <a:latin typeface="Comic Sans MS" charset="0"/>
              </a:rPr>
              <a:t> </a:t>
            </a:r>
            <a:r>
              <a:rPr lang="en-US" sz="3000" dirty="0">
                <a:latin typeface="Courier New"/>
                <a:cs typeface="Courier New"/>
              </a:rPr>
              <a:t>*(</a:t>
            </a:r>
            <a:r>
              <a:rPr lang="en-US" sz="3000" dirty="0" err="1" smtClean="0">
                <a:latin typeface="Courier New"/>
                <a:cs typeface="Courier New"/>
              </a:rPr>
              <a:t>ar+i</a:t>
            </a:r>
            <a:r>
              <a:rPr lang="en-US" sz="3000" dirty="0">
                <a:latin typeface="Courier New"/>
                <a:cs typeface="Courier New"/>
              </a:rPr>
              <a:t>)</a:t>
            </a:r>
          </a:p>
          <a:p>
            <a:r>
              <a:rPr lang="en-US" dirty="0"/>
              <a:t>To zero an array, the following </a:t>
            </a:r>
            <a:r>
              <a:rPr lang="en-US" dirty="0" smtClean="0"/>
              <a:t>three </a:t>
            </a:r>
            <a:r>
              <a:rPr lang="en-US" dirty="0"/>
              <a:t>ways are equivalent:</a:t>
            </a:r>
          </a:p>
          <a:p>
            <a:pPr marL="971550" lvl="1" indent="-514350">
              <a:spcBef>
                <a:spcPts val="1800"/>
              </a:spcBef>
              <a:buFont typeface="+mj-lt"/>
              <a:buAutoNum type="arabicParenR"/>
            </a:pPr>
            <a:r>
              <a:rPr lang="en-US" sz="2600" dirty="0">
                <a:latin typeface="Courier New"/>
                <a:cs typeface="Courier New"/>
              </a:rPr>
              <a:t>for(</a:t>
            </a:r>
            <a:r>
              <a:rPr lang="en-US" sz="2600" dirty="0" err="1">
                <a:latin typeface="Courier New"/>
                <a:cs typeface="Courier New"/>
              </a:rPr>
              <a:t>i</a:t>
            </a:r>
            <a:r>
              <a:rPr lang="en-US" sz="2600" dirty="0">
                <a:latin typeface="Courier New"/>
                <a:cs typeface="Courier New"/>
              </a:rPr>
              <a:t>=0; </a:t>
            </a:r>
            <a:r>
              <a:rPr lang="en-US" sz="2600" dirty="0" err="1" smtClean="0">
                <a:latin typeface="Courier New"/>
                <a:cs typeface="Courier New"/>
              </a:rPr>
              <a:t>i</a:t>
            </a:r>
            <a:r>
              <a:rPr lang="en-US" sz="2600" dirty="0" smtClean="0">
                <a:latin typeface="Courier New"/>
                <a:cs typeface="Courier New"/>
              </a:rPr>
              <a:t>&lt;SIZE; </a:t>
            </a:r>
            <a:r>
              <a:rPr lang="en-US" sz="2600" dirty="0" err="1">
                <a:latin typeface="Courier New"/>
                <a:cs typeface="Courier New"/>
              </a:rPr>
              <a:t>i</a:t>
            </a:r>
            <a:r>
              <a:rPr lang="en-US" sz="2600" dirty="0">
                <a:latin typeface="Courier New"/>
                <a:cs typeface="Courier New"/>
              </a:rPr>
              <a:t>++)  </a:t>
            </a:r>
            <a:r>
              <a:rPr lang="en-US" sz="2600" dirty="0" err="1" smtClean="0">
                <a:latin typeface="Courier New"/>
                <a:cs typeface="Courier New"/>
              </a:rPr>
              <a:t>ar</a:t>
            </a:r>
            <a:r>
              <a:rPr lang="en-US" sz="2600" dirty="0" smtClean="0">
                <a:latin typeface="Courier New"/>
                <a:cs typeface="Courier New"/>
              </a:rPr>
              <a:t>[</a:t>
            </a:r>
            <a:r>
              <a:rPr lang="en-US" sz="2600" dirty="0" err="1" smtClean="0">
                <a:latin typeface="Courier New"/>
                <a:cs typeface="Courier New"/>
              </a:rPr>
              <a:t>i</a:t>
            </a:r>
            <a:r>
              <a:rPr lang="en-US" sz="2600" dirty="0">
                <a:latin typeface="Courier New"/>
                <a:cs typeface="Courier New"/>
              </a:rPr>
              <a:t>] = 0;</a:t>
            </a:r>
          </a:p>
          <a:p>
            <a:pPr marL="971550" lvl="1" indent="-514350">
              <a:spcBef>
                <a:spcPts val="1800"/>
              </a:spcBef>
              <a:buFont typeface="+mj-lt"/>
              <a:buAutoNum type="arabicParenR"/>
            </a:pPr>
            <a:r>
              <a:rPr lang="en-US" sz="2600" dirty="0">
                <a:latin typeface="Courier New"/>
                <a:cs typeface="Courier New"/>
              </a:rPr>
              <a:t>for(</a:t>
            </a:r>
            <a:r>
              <a:rPr lang="en-US" sz="2600" dirty="0" err="1">
                <a:latin typeface="Courier New"/>
                <a:cs typeface="Courier New"/>
              </a:rPr>
              <a:t>i</a:t>
            </a:r>
            <a:r>
              <a:rPr lang="en-US" sz="2600" dirty="0">
                <a:latin typeface="Courier New"/>
                <a:cs typeface="Courier New"/>
              </a:rPr>
              <a:t>=0; </a:t>
            </a:r>
            <a:r>
              <a:rPr lang="en-US" sz="2600" dirty="0" err="1" smtClean="0">
                <a:latin typeface="Courier New"/>
                <a:cs typeface="Courier New"/>
              </a:rPr>
              <a:t>i</a:t>
            </a:r>
            <a:r>
              <a:rPr lang="en-US" sz="2600" dirty="0" smtClean="0">
                <a:latin typeface="Courier New"/>
                <a:cs typeface="Courier New"/>
              </a:rPr>
              <a:t>&lt;SIZE; </a:t>
            </a:r>
            <a:r>
              <a:rPr lang="en-US" sz="2600" dirty="0" err="1">
                <a:latin typeface="Courier New"/>
                <a:cs typeface="Courier New"/>
              </a:rPr>
              <a:t>i</a:t>
            </a:r>
            <a:r>
              <a:rPr lang="en-US" sz="2600" dirty="0">
                <a:latin typeface="Courier New"/>
                <a:cs typeface="Courier New"/>
              </a:rPr>
              <a:t>++) </a:t>
            </a:r>
            <a:r>
              <a:rPr lang="en-US" sz="2600" dirty="0" smtClean="0">
                <a:latin typeface="Courier New"/>
                <a:cs typeface="Courier New"/>
              </a:rPr>
              <a:t> *(</a:t>
            </a:r>
            <a:r>
              <a:rPr lang="en-US" sz="2600" dirty="0" err="1" smtClean="0">
                <a:latin typeface="Courier New"/>
                <a:cs typeface="Courier New"/>
              </a:rPr>
              <a:t>ar+i</a:t>
            </a:r>
            <a:r>
              <a:rPr lang="en-US" sz="2600" dirty="0">
                <a:latin typeface="Courier New"/>
                <a:cs typeface="Courier New"/>
              </a:rPr>
              <a:t>) = 0;</a:t>
            </a:r>
          </a:p>
          <a:p>
            <a:pPr marL="971550" lvl="1" indent="-514350">
              <a:spcBef>
                <a:spcPts val="1800"/>
              </a:spcBef>
              <a:buFont typeface="+mj-lt"/>
              <a:buAutoNum type="arabicParenR"/>
            </a:pPr>
            <a:r>
              <a:rPr lang="en-US" sz="2600" dirty="0" smtClean="0">
                <a:latin typeface="Courier New"/>
                <a:cs typeface="Courier New"/>
              </a:rPr>
              <a:t>for(p=</a:t>
            </a:r>
            <a:r>
              <a:rPr lang="en-US" sz="2600" dirty="0" err="1" smtClean="0">
                <a:latin typeface="Courier New"/>
                <a:cs typeface="Courier New"/>
              </a:rPr>
              <a:t>ar</a:t>
            </a:r>
            <a:r>
              <a:rPr lang="en-US" sz="2600" dirty="0" smtClean="0">
                <a:latin typeface="Courier New"/>
                <a:cs typeface="Courier New"/>
              </a:rPr>
              <a:t>; p&lt;</a:t>
            </a:r>
            <a:r>
              <a:rPr lang="en-US" sz="2600" dirty="0" err="1" smtClean="0">
                <a:latin typeface="Courier New"/>
                <a:cs typeface="Courier New"/>
              </a:rPr>
              <a:t>ar+SIZE</a:t>
            </a:r>
            <a:r>
              <a:rPr lang="en-US" sz="2600" dirty="0" smtClean="0">
                <a:latin typeface="Courier New"/>
                <a:cs typeface="Courier New"/>
              </a:rPr>
              <a:t>; </a:t>
            </a:r>
            <a:r>
              <a:rPr lang="en-US" sz="2600" dirty="0">
                <a:latin typeface="Courier New"/>
                <a:cs typeface="Courier New"/>
              </a:rPr>
              <a:t>p++) </a:t>
            </a:r>
            <a:r>
              <a:rPr lang="en-US" sz="2600" dirty="0" smtClean="0">
                <a:latin typeface="Courier New"/>
                <a:cs typeface="Courier New"/>
              </a:rPr>
              <a:t> *</a:t>
            </a:r>
            <a:r>
              <a:rPr lang="en-US" sz="2600" dirty="0">
                <a:latin typeface="Courier New"/>
                <a:cs typeface="Courier New"/>
              </a:rPr>
              <a:t>p = 0</a:t>
            </a:r>
            <a:r>
              <a:rPr lang="en-US" sz="2600" dirty="0" smtClean="0">
                <a:latin typeface="Courier New"/>
                <a:cs typeface="Courier New"/>
              </a:rPr>
              <a:t>;</a:t>
            </a:r>
            <a:endParaRPr lang="en-US" sz="2600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These use </a:t>
            </a:r>
            <a:r>
              <a:rPr lang="en-US" i="1" dirty="0" smtClean="0"/>
              <a:t>pointer arithmetic</a:t>
            </a:r>
            <a:r>
              <a:rPr lang="en-US" dirty="0" smtClean="0"/>
              <a:t>, which we will get to shortly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34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017520"/>
          </a:xfrm>
        </p:spPr>
        <p:txBody>
          <a:bodyPr>
            <a:normAutofit/>
          </a:bodyPr>
          <a:lstStyle/>
          <a:p>
            <a:pPr>
              <a:lnSpc>
                <a:spcPct val="75000"/>
              </a:lnSpc>
              <a:buFont typeface="Times" charset="0"/>
              <a:buNone/>
            </a:pPr>
            <a:r>
              <a:rPr lang="en-US" sz="2400" dirty="0" smtClean="0">
                <a:latin typeface="Courier New" charset="0"/>
              </a:rPr>
              <a:t>void </a:t>
            </a:r>
            <a:r>
              <a:rPr lang="en-US" sz="2400" dirty="0" err="1" smtClean="0">
                <a:latin typeface="Courier New" charset="0"/>
              </a:rPr>
              <a:t>foo</a:t>
            </a:r>
            <a:r>
              <a:rPr lang="en-US" sz="2400" dirty="0" smtClean="0">
                <a:latin typeface="Courier New" charset="0"/>
              </a:rPr>
              <a:t>() {</a:t>
            </a:r>
          </a:p>
          <a:p>
            <a:pPr>
              <a:lnSpc>
                <a:spcPct val="75000"/>
              </a:lnSpc>
              <a:buFont typeface="Times" charset="0"/>
              <a:buNone/>
            </a:pPr>
            <a:r>
              <a:rPr lang="en-US" sz="2400" dirty="0" smtClean="0">
                <a:latin typeface="Courier New" charset="0"/>
              </a:rPr>
              <a:t>  </a:t>
            </a:r>
            <a:r>
              <a:rPr lang="en-US" sz="2400" dirty="0" err="1" smtClean="0">
                <a:latin typeface="Courier New" charset="0"/>
              </a:rPr>
              <a:t>int</a:t>
            </a:r>
            <a:r>
              <a:rPr lang="en-US" sz="2400" dirty="0" smtClean="0">
                <a:latin typeface="Courier New" charset="0"/>
              </a:rPr>
              <a:t> *p, a[4], x;</a:t>
            </a:r>
          </a:p>
          <a:p>
            <a:pPr>
              <a:lnSpc>
                <a:spcPct val="75000"/>
              </a:lnSpc>
              <a:buFont typeface="Times" charset="0"/>
              <a:buNone/>
            </a:pPr>
            <a:r>
              <a:rPr lang="en-US" sz="2400" dirty="0" smtClean="0">
                <a:latin typeface="Courier New" charset="0"/>
              </a:rPr>
              <a:t>  p = &amp;x;</a:t>
            </a:r>
            <a:br>
              <a:rPr lang="en-US" sz="2400" dirty="0" smtClean="0">
                <a:latin typeface="Courier New" charset="0"/>
              </a:rPr>
            </a:br>
            <a:endParaRPr lang="en-US" sz="2400" dirty="0" smtClean="0">
              <a:latin typeface="Courier New" charset="0"/>
            </a:endParaRPr>
          </a:p>
          <a:p>
            <a:pPr>
              <a:lnSpc>
                <a:spcPct val="75000"/>
              </a:lnSpc>
              <a:buFont typeface="Times" charset="0"/>
              <a:buNone/>
            </a:pPr>
            <a:r>
              <a:rPr lang="en-US" sz="2400" dirty="0" smtClean="0">
                <a:latin typeface="Courier New" charset="0"/>
              </a:rPr>
              <a:t>  *p = 1;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urier New" charset="0"/>
              </a:rPr>
              <a:t>// or p[0]</a:t>
            </a:r>
          </a:p>
          <a:p>
            <a:pPr>
              <a:lnSpc>
                <a:spcPct val="75000"/>
              </a:lnSpc>
              <a:buFont typeface="Times" charset="0"/>
              <a:buNone/>
            </a:pPr>
            <a:r>
              <a:rPr lang="en-US" sz="2400" dirty="0" smtClean="0">
                <a:latin typeface="Courier New" charset="0"/>
              </a:rPr>
              <a:t>  </a:t>
            </a:r>
            <a:r>
              <a:rPr lang="en-US" sz="2400" dirty="0" err="1" smtClean="0">
                <a:latin typeface="Courier New" charset="0"/>
              </a:rPr>
              <a:t>printf</a:t>
            </a:r>
            <a:r>
              <a:rPr lang="en-US" sz="2400" dirty="0" smtClean="0">
                <a:latin typeface="Courier New" charset="0"/>
              </a:rPr>
              <a:t>("*p:%u, p:%u, &amp;p:%u\n",*</a:t>
            </a:r>
            <a:r>
              <a:rPr lang="en-US" sz="2400" dirty="0" err="1" smtClean="0">
                <a:latin typeface="Courier New" charset="0"/>
              </a:rPr>
              <a:t>p,p,&amp;p</a:t>
            </a:r>
            <a:r>
              <a:rPr lang="en-US" sz="2400" dirty="0" smtClean="0">
                <a:latin typeface="Courier New" charset="0"/>
              </a:rPr>
              <a:t>);</a:t>
            </a:r>
          </a:p>
          <a:p>
            <a:pPr>
              <a:lnSpc>
                <a:spcPct val="75000"/>
              </a:lnSpc>
              <a:buFont typeface="Times" charset="0"/>
              <a:buNone/>
            </a:pPr>
            <a:r>
              <a:rPr lang="en-US" sz="2400" dirty="0" smtClean="0">
                <a:latin typeface="Courier New" charset="0"/>
              </a:rPr>
              <a:t>	*a = 2;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urier New" charset="0"/>
              </a:rPr>
              <a:t>// or a[0]</a:t>
            </a:r>
            <a:r>
              <a:rPr lang="en-US" sz="2400" dirty="0" smtClean="0">
                <a:latin typeface="Courier New" charset="0"/>
              </a:rPr>
              <a:t/>
            </a:r>
            <a:br>
              <a:rPr lang="en-US" sz="2400" dirty="0" smtClean="0">
                <a:latin typeface="Courier New" charset="0"/>
              </a:rPr>
            </a:br>
            <a:r>
              <a:rPr lang="en-US" sz="2400" dirty="0" err="1" smtClean="0">
                <a:latin typeface="Courier New" charset="0"/>
              </a:rPr>
              <a:t>printf</a:t>
            </a:r>
            <a:r>
              <a:rPr lang="en-US" sz="2400" dirty="0" smtClean="0">
                <a:latin typeface="Courier New" charset="0"/>
              </a:rPr>
              <a:t>("*a:%u, a:%u, &amp;a:%u\n",*</a:t>
            </a:r>
            <a:r>
              <a:rPr lang="en-US" sz="2400" dirty="0" err="1" smtClean="0">
                <a:latin typeface="Courier New" charset="0"/>
              </a:rPr>
              <a:t>a,a,&amp;a</a:t>
            </a:r>
            <a:r>
              <a:rPr lang="en-US" sz="2400" dirty="0" smtClean="0">
                <a:latin typeface="Courier New" charset="0"/>
              </a:rPr>
              <a:t>);</a:t>
            </a:r>
          </a:p>
          <a:p>
            <a:pPr>
              <a:lnSpc>
                <a:spcPct val="75000"/>
              </a:lnSpc>
              <a:buFont typeface="Times" charset="0"/>
              <a:buNone/>
            </a:pPr>
            <a:r>
              <a:rPr lang="en-US" sz="2400" dirty="0" smtClean="0">
                <a:latin typeface="Courier New" charset="0"/>
              </a:rPr>
              <a:t>}</a:t>
            </a:r>
          </a:p>
          <a:p>
            <a:pPr>
              <a:lnSpc>
                <a:spcPct val="75000"/>
              </a:lnSpc>
              <a:buFont typeface="Times" charset="0"/>
              <a:buNone/>
            </a:pPr>
            <a:endParaRPr lang="en-US" sz="2400" dirty="0" smtClean="0">
              <a:latin typeface="Courier New" charset="0"/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19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</a:rPr>
              <a:t>Arrays Stored Differently Than Pointers</a:t>
            </a:r>
          </a:p>
        </p:txBody>
      </p:sp>
      <p:sp>
        <p:nvSpPr>
          <p:cNvPr id="53" name="Date Placeholder 5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6/26/2013</a:t>
            </a:r>
            <a:endParaRPr lang="en-US"/>
          </a:p>
        </p:txBody>
      </p:sp>
      <p:sp>
        <p:nvSpPr>
          <p:cNvPr id="55" name="Footer Placeholder 5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2013 -- Lecture #3</a:t>
            </a:r>
            <a:endParaRPr lang="en-US" dirty="0"/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87B94-8DD4-40E4-A8F6-3BB3ED41639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4037" name="Text Box 21"/>
          <p:cNvSpPr txBox="1">
            <a:spLocks noChangeArrowheads="1"/>
          </p:cNvSpPr>
          <p:nvPr/>
        </p:nvSpPr>
        <p:spPr bwMode="auto">
          <a:xfrm>
            <a:off x="5422392" y="4663440"/>
            <a:ext cx="36576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pPr algn="ctr"/>
            <a:r>
              <a:rPr lang="en-US" sz="1800" dirty="0">
                <a:solidFill>
                  <a:schemeClr val="accent2"/>
                </a:solidFill>
              </a:rPr>
              <a:t>?</a:t>
            </a:r>
            <a:endParaRPr lang="en-US" sz="2000" dirty="0"/>
          </a:p>
        </p:txBody>
      </p:sp>
      <p:sp>
        <p:nvSpPr>
          <p:cNvPr id="44038" name="Text Box 22"/>
          <p:cNvSpPr txBox="1">
            <a:spLocks noChangeArrowheads="1"/>
          </p:cNvSpPr>
          <p:nvPr/>
        </p:nvSpPr>
        <p:spPr bwMode="auto">
          <a:xfrm>
            <a:off x="7315200" y="4433888"/>
            <a:ext cx="55086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 </a:t>
            </a:r>
            <a:r>
              <a:rPr lang="en-US" sz="2800">
                <a:solidFill>
                  <a:schemeClr val="tx1"/>
                </a:solidFill>
              </a:rPr>
              <a:t>...</a:t>
            </a:r>
            <a:endParaRPr lang="en-US" sz="2000"/>
          </a:p>
        </p:txBody>
      </p:sp>
      <p:sp>
        <p:nvSpPr>
          <p:cNvPr id="44039" name="Text Box 23"/>
          <p:cNvSpPr txBox="1">
            <a:spLocks noChangeArrowheads="1"/>
          </p:cNvSpPr>
          <p:nvPr/>
        </p:nvSpPr>
        <p:spPr bwMode="auto">
          <a:xfrm>
            <a:off x="990600" y="4433888"/>
            <a:ext cx="55086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 </a:t>
            </a:r>
            <a:r>
              <a:rPr lang="en-US" sz="2800">
                <a:solidFill>
                  <a:schemeClr val="tx1"/>
                </a:solidFill>
              </a:rPr>
              <a:t>...</a:t>
            </a:r>
            <a:endParaRPr lang="en-US" sz="2000"/>
          </a:p>
        </p:txBody>
      </p:sp>
      <p:sp>
        <p:nvSpPr>
          <p:cNvPr id="44043" name="Text Box 27"/>
          <p:cNvSpPr txBox="1">
            <a:spLocks noChangeArrowheads="1"/>
          </p:cNvSpPr>
          <p:nvPr/>
        </p:nvSpPr>
        <p:spPr bwMode="auto">
          <a:xfrm>
            <a:off x="3511296" y="4663440"/>
            <a:ext cx="36576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pPr algn="ctr"/>
            <a:r>
              <a:rPr lang="en-US" sz="1800" dirty="0">
                <a:solidFill>
                  <a:schemeClr val="accent2"/>
                </a:solidFill>
              </a:rPr>
              <a:t>?</a:t>
            </a:r>
            <a:endParaRPr lang="en-US" sz="2000" dirty="0"/>
          </a:p>
        </p:txBody>
      </p:sp>
      <p:sp>
        <p:nvSpPr>
          <p:cNvPr id="44044" name="Text Box 28"/>
          <p:cNvSpPr txBox="1">
            <a:spLocks noChangeArrowheads="1"/>
          </p:cNvSpPr>
          <p:nvPr/>
        </p:nvSpPr>
        <p:spPr bwMode="auto">
          <a:xfrm>
            <a:off x="3895344" y="4663440"/>
            <a:ext cx="36576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pPr algn="ctr"/>
            <a:r>
              <a:rPr lang="en-US" sz="1800" dirty="0">
                <a:solidFill>
                  <a:schemeClr val="accent2"/>
                </a:solidFill>
              </a:rPr>
              <a:t>?</a:t>
            </a:r>
            <a:endParaRPr lang="en-US" sz="2000" dirty="0"/>
          </a:p>
        </p:txBody>
      </p:sp>
      <p:sp>
        <p:nvSpPr>
          <p:cNvPr id="1687584" name="Text Box 32"/>
          <p:cNvSpPr txBox="1">
            <a:spLocks noChangeArrowheads="1"/>
          </p:cNvSpPr>
          <p:nvPr/>
        </p:nvSpPr>
        <p:spPr bwMode="auto">
          <a:xfrm>
            <a:off x="3511296" y="4663440"/>
            <a:ext cx="365760" cy="276999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40</a:t>
            </a:r>
            <a:endParaRPr lang="en-US" sz="2000" dirty="0"/>
          </a:p>
        </p:txBody>
      </p:sp>
      <p:sp>
        <p:nvSpPr>
          <p:cNvPr id="1687585" name="Text Box 33"/>
          <p:cNvSpPr txBox="1">
            <a:spLocks noChangeArrowheads="1"/>
          </p:cNvSpPr>
          <p:nvPr/>
        </p:nvSpPr>
        <p:spPr bwMode="auto">
          <a:xfrm>
            <a:off x="3895344" y="4663440"/>
            <a:ext cx="365760" cy="276999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2</a:t>
            </a:r>
            <a:endParaRPr lang="en-US" sz="2000" dirty="0"/>
          </a:p>
        </p:txBody>
      </p:sp>
      <p:sp>
        <p:nvSpPr>
          <p:cNvPr id="44050" name="Rectangle 5"/>
          <p:cNvSpPr>
            <a:spLocks noChangeArrowheads="1"/>
          </p:cNvSpPr>
          <p:nvPr/>
        </p:nvSpPr>
        <p:spPr bwMode="auto">
          <a:xfrm>
            <a:off x="1600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Rectangle 6"/>
          <p:cNvSpPr>
            <a:spLocks noChangeArrowheads="1"/>
          </p:cNvSpPr>
          <p:nvPr/>
        </p:nvSpPr>
        <p:spPr bwMode="auto">
          <a:xfrm>
            <a:off x="1981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Rectangle 7"/>
          <p:cNvSpPr>
            <a:spLocks noChangeArrowheads="1"/>
          </p:cNvSpPr>
          <p:nvPr/>
        </p:nvSpPr>
        <p:spPr bwMode="auto">
          <a:xfrm>
            <a:off x="2362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3" name="Rectangle 8"/>
          <p:cNvSpPr>
            <a:spLocks noChangeArrowheads="1"/>
          </p:cNvSpPr>
          <p:nvPr/>
        </p:nvSpPr>
        <p:spPr bwMode="auto">
          <a:xfrm>
            <a:off x="3124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4" name="Rectangle 9"/>
          <p:cNvSpPr>
            <a:spLocks noChangeArrowheads="1"/>
          </p:cNvSpPr>
          <p:nvPr/>
        </p:nvSpPr>
        <p:spPr bwMode="auto">
          <a:xfrm>
            <a:off x="2743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Rectangle 10"/>
          <p:cNvSpPr>
            <a:spLocks noChangeArrowheads="1"/>
          </p:cNvSpPr>
          <p:nvPr/>
        </p:nvSpPr>
        <p:spPr bwMode="auto">
          <a:xfrm>
            <a:off x="3505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6" name="Rectangle 11"/>
          <p:cNvSpPr>
            <a:spLocks noChangeArrowheads="1"/>
          </p:cNvSpPr>
          <p:nvPr/>
        </p:nvSpPr>
        <p:spPr bwMode="auto">
          <a:xfrm>
            <a:off x="3886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7" name="Rectangle 12"/>
          <p:cNvSpPr>
            <a:spLocks noChangeArrowheads="1"/>
          </p:cNvSpPr>
          <p:nvPr/>
        </p:nvSpPr>
        <p:spPr bwMode="auto">
          <a:xfrm>
            <a:off x="4267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8" name="Rectangle 13"/>
          <p:cNvSpPr>
            <a:spLocks noChangeArrowheads="1"/>
          </p:cNvSpPr>
          <p:nvPr/>
        </p:nvSpPr>
        <p:spPr bwMode="auto">
          <a:xfrm>
            <a:off x="4648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9" name="Rectangle 14"/>
          <p:cNvSpPr>
            <a:spLocks noChangeArrowheads="1"/>
          </p:cNvSpPr>
          <p:nvPr/>
        </p:nvSpPr>
        <p:spPr bwMode="auto">
          <a:xfrm>
            <a:off x="5029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87589" name="Text Box 37"/>
          <p:cNvSpPr txBox="1">
            <a:spLocks noChangeArrowheads="1"/>
          </p:cNvSpPr>
          <p:nvPr/>
        </p:nvSpPr>
        <p:spPr bwMode="auto">
          <a:xfrm>
            <a:off x="5422392" y="4663440"/>
            <a:ext cx="365760" cy="276999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pPr algn="ctr"/>
            <a:r>
              <a:rPr lang="en-US" sz="1800" dirty="0">
                <a:solidFill>
                  <a:schemeClr val="accent2"/>
                </a:solidFill>
              </a:rPr>
              <a:t>1</a:t>
            </a:r>
            <a:endParaRPr lang="en-US" sz="2000" dirty="0"/>
          </a:p>
        </p:txBody>
      </p:sp>
      <p:sp>
        <p:nvSpPr>
          <p:cNvPr id="44061" name="Rectangle 15"/>
          <p:cNvSpPr>
            <a:spLocks noChangeArrowheads="1"/>
          </p:cNvSpPr>
          <p:nvPr/>
        </p:nvSpPr>
        <p:spPr bwMode="auto">
          <a:xfrm>
            <a:off x="5410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2" name="Rectangle 16"/>
          <p:cNvSpPr>
            <a:spLocks noChangeArrowheads="1"/>
          </p:cNvSpPr>
          <p:nvPr/>
        </p:nvSpPr>
        <p:spPr bwMode="auto">
          <a:xfrm>
            <a:off x="5791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3" name="Rectangle 17"/>
          <p:cNvSpPr>
            <a:spLocks noChangeArrowheads="1"/>
          </p:cNvSpPr>
          <p:nvPr/>
        </p:nvSpPr>
        <p:spPr bwMode="auto">
          <a:xfrm>
            <a:off x="6172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4" name="Rectangle 18"/>
          <p:cNvSpPr>
            <a:spLocks noChangeArrowheads="1"/>
          </p:cNvSpPr>
          <p:nvPr/>
        </p:nvSpPr>
        <p:spPr bwMode="auto">
          <a:xfrm>
            <a:off x="6553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5" name="Rectangle 19"/>
          <p:cNvSpPr>
            <a:spLocks noChangeArrowheads="1"/>
          </p:cNvSpPr>
          <p:nvPr/>
        </p:nvSpPr>
        <p:spPr bwMode="auto">
          <a:xfrm>
            <a:off x="6934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87591" name="Freeform 39"/>
          <p:cNvSpPr>
            <a:spLocks/>
          </p:cNvSpPr>
          <p:nvPr/>
        </p:nvSpPr>
        <p:spPr bwMode="auto">
          <a:xfrm>
            <a:off x="3776472" y="4846320"/>
            <a:ext cx="1737360" cy="365760"/>
          </a:xfrm>
          <a:custGeom>
            <a:avLst/>
            <a:gdLst>
              <a:gd name="T0" fmla="*/ 0 w 1607"/>
              <a:gd name="T1" fmla="*/ 2147483647 h 325"/>
              <a:gd name="T2" fmla="*/ 2147483647 w 1607"/>
              <a:gd name="T3" fmla="*/ 2147483647 h 325"/>
              <a:gd name="T4" fmla="*/ 2147483647 w 1607"/>
              <a:gd name="T5" fmla="*/ 0 h 325"/>
              <a:gd name="T6" fmla="*/ 0 60000 65536"/>
              <a:gd name="T7" fmla="*/ 0 60000 65536"/>
              <a:gd name="T8" fmla="*/ 0 60000 65536"/>
              <a:gd name="T9" fmla="*/ 0 w 1607"/>
              <a:gd name="T10" fmla="*/ 0 h 325"/>
              <a:gd name="T11" fmla="*/ 1607 w 1607"/>
              <a:gd name="T12" fmla="*/ 325 h 3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07" h="325">
                <a:moveTo>
                  <a:pt x="0" y="238"/>
                </a:moveTo>
                <a:cubicBezTo>
                  <a:pt x="321" y="294"/>
                  <a:pt x="635" y="325"/>
                  <a:pt x="903" y="285"/>
                </a:cubicBezTo>
                <a:cubicBezTo>
                  <a:pt x="1171" y="245"/>
                  <a:pt x="1460" y="59"/>
                  <a:pt x="1607" y="0"/>
                </a:cubicBezTo>
              </a:path>
            </a:pathLst>
          </a:cu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87593" name="AutoShape 41"/>
          <p:cNvSpPr>
            <a:spLocks noChangeArrowheads="1"/>
          </p:cNvSpPr>
          <p:nvPr/>
        </p:nvSpPr>
        <p:spPr bwMode="auto">
          <a:xfrm flipH="1">
            <a:off x="6080125" y="6019800"/>
            <a:ext cx="1524000" cy="3587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87594" name="Rectangle 42"/>
          <p:cNvSpPr>
            <a:spLocks noChangeArrowheads="1"/>
          </p:cNvSpPr>
          <p:nvPr/>
        </p:nvSpPr>
        <p:spPr bwMode="auto">
          <a:xfrm>
            <a:off x="3184525" y="5669280"/>
            <a:ext cx="280076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Courier New" charset="0"/>
              </a:rPr>
              <a:t>*p:1, p:40, &amp;</a:t>
            </a:r>
            <a:r>
              <a:rPr lang="en-US" sz="2000" b="1" dirty="0" smtClean="0">
                <a:solidFill>
                  <a:schemeClr val="tx1"/>
                </a:solidFill>
                <a:latin typeface="Courier New" charset="0"/>
              </a:rPr>
              <a:t>p:20</a:t>
            </a:r>
            <a:endParaRPr lang="en-US" sz="2000" b="1" dirty="0">
              <a:solidFill>
                <a:schemeClr val="tx1"/>
              </a:solidFill>
              <a:latin typeface="Courier New" charset="0"/>
            </a:endParaRPr>
          </a:p>
        </p:txBody>
      </p:sp>
      <p:sp>
        <p:nvSpPr>
          <p:cNvPr id="1687596" name="Rectangle 44"/>
          <p:cNvSpPr>
            <a:spLocks noChangeArrowheads="1"/>
          </p:cNvSpPr>
          <p:nvPr/>
        </p:nvSpPr>
        <p:spPr bwMode="auto">
          <a:xfrm>
            <a:off x="3184525" y="6019800"/>
            <a:ext cx="280076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Courier New" charset="0"/>
              </a:rPr>
              <a:t>*</a:t>
            </a:r>
            <a:r>
              <a:rPr lang="en-US" sz="2000" b="1" dirty="0" smtClean="0">
                <a:solidFill>
                  <a:schemeClr val="tx1"/>
                </a:solidFill>
                <a:latin typeface="Courier New" charset="0"/>
              </a:rPr>
              <a:t>a:2,</a:t>
            </a:r>
            <a:r>
              <a:rPr lang="en-US" sz="2000" b="1" dirty="0" smtClean="0">
                <a:latin typeface="Courier New" charset="0"/>
              </a:rPr>
              <a:t> </a:t>
            </a:r>
            <a:r>
              <a:rPr lang="en-US" sz="2000" b="1" dirty="0">
                <a:latin typeface="Courier New" charset="0"/>
              </a:rPr>
              <a:t>a:24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</a:rPr>
              <a:t>, </a:t>
            </a:r>
            <a:r>
              <a:rPr lang="en-US" sz="2000" b="1" dirty="0">
                <a:solidFill>
                  <a:srgbClr val="FF0000"/>
                </a:solidFill>
                <a:latin typeface="Courier New" charset="0"/>
              </a:rPr>
              <a:t>&amp;a:24</a:t>
            </a:r>
          </a:p>
        </p:txBody>
      </p:sp>
      <p:sp>
        <p:nvSpPr>
          <p:cNvPr id="41" name="Rectangle 28"/>
          <p:cNvSpPr>
            <a:spLocks noChangeArrowheads="1"/>
          </p:cNvSpPr>
          <p:nvPr/>
        </p:nvSpPr>
        <p:spPr bwMode="auto">
          <a:xfrm>
            <a:off x="7040880" y="5394960"/>
            <a:ext cx="2112736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/>
            <a:r>
              <a:rPr lang="en-US" sz="2000" b="1" dirty="0">
                <a:solidFill>
                  <a:srgbClr val="FF0000"/>
                </a:solidFill>
              </a:rPr>
              <a:t>K&amp;R: “An </a:t>
            </a:r>
            <a:r>
              <a:rPr lang="en-US" sz="2000" b="1" dirty="0" smtClean="0">
                <a:solidFill>
                  <a:srgbClr val="FF0000"/>
                </a:solidFill>
              </a:rPr>
              <a:t>array</a:t>
            </a:r>
            <a:r>
              <a:rPr lang="en-US" sz="2000" b="1" dirty="0" smtClean="0">
                <a:solidFill>
                  <a:schemeClr val="bg1"/>
                </a:solidFill>
              </a:rPr>
              <a:t>__.</a:t>
            </a:r>
          </a:p>
          <a:p>
            <a:pPr algn="r"/>
            <a:r>
              <a:rPr lang="en-US" sz="2000" b="1" dirty="0" smtClean="0">
                <a:solidFill>
                  <a:srgbClr val="FF0000"/>
                </a:solidFill>
              </a:rPr>
              <a:t>name is not</a:t>
            </a:r>
          </a:p>
          <a:p>
            <a:pPr algn="r"/>
            <a:r>
              <a:rPr lang="en-US" sz="2000" b="1" dirty="0" smtClean="0">
                <a:solidFill>
                  <a:srgbClr val="FF0000"/>
                </a:solidFill>
              </a:rPr>
              <a:t>a </a:t>
            </a:r>
            <a:r>
              <a:rPr lang="en-US" sz="2000" b="1" dirty="0">
                <a:solidFill>
                  <a:srgbClr val="FF0000"/>
                </a:solidFill>
              </a:rPr>
              <a:t>variable</a:t>
            </a:r>
            <a:r>
              <a:rPr lang="en-US" sz="2000" b="1" dirty="0" smtClean="0">
                <a:solidFill>
                  <a:srgbClr val="FF0000"/>
                </a:solidFill>
              </a:rPr>
              <a:t>”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2362200" y="4826000"/>
            <a:ext cx="2790825" cy="1498600"/>
            <a:chOff x="2362200" y="4826683"/>
            <a:chExt cx="2790518" cy="1497917"/>
          </a:xfrm>
        </p:grpSpPr>
        <p:sp>
          <p:nvSpPr>
            <p:cNvPr id="44076" name="Freeform 40"/>
            <p:cNvSpPr>
              <a:spLocks/>
            </p:cNvSpPr>
            <p:nvPr/>
          </p:nvSpPr>
          <p:spPr bwMode="auto">
            <a:xfrm>
              <a:off x="2689987" y="4992490"/>
              <a:ext cx="1345121" cy="1187450"/>
            </a:xfrm>
            <a:custGeom>
              <a:avLst/>
              <a:gdLst>
                <a:gd name="T0" fmla="*/ 0 w 138"/>
                <a:gd name="T1" fmla="*/ 2147483647 h 352"/>
                <a:gd name="T2" fmla="*/ 2147483647 w 138"/>
                <a:gd name="T3" fmla="*/ 2147483647 h 352"/>
                <a:gd name="T4" fmla="*/ 2147483647 w 138"/>
                <a:gd name="T5" fmla="*/ 2147483647 h 352"/>
                <a:gd name="T6" fmla="*/ 2147483647 w 138"/>
                <a:gd name="T7" fmla="*/ 0 h 3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8"/>
                <a:gd name="T13" fmla="*/ 0 h 352"/>
                <a:gd name="T14" fmla="*/ 138 w 138"/>
                <a:gd name="T15" fmla="*/ 352 h 3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8" h="352">
                  <a:moveTo>
                    <a:pt x="0" y="352"/>
                  </a:moveTo>
                  <a:cubicBezTo>
                    <a:pt x="38" y="351"/>
                    <a:pt x="31" y="175"/>
                    <a:pt x="49" y="139"/>
                  </a:cubicBezTo>
                  <a:cubicBezTo>
                    <a:pt x="67" y="104"/>
                    <a:pt x="96" y="150"/>
                    <a:pt x="111" y="127"/>
                  </a:cubicBezTo>
                  <a:cubicBezTo>
                    <a:pt x="126" y="104"/>
                    <a:pt x="138" y="76"/>
                    <a:pt x="138" y="0"/>
                  </a:cubicBezTo>
                </a:path>
              </a:pathLst>
            </a:custGeom>
            <a:noFill/>
            <a:ln w="12700">
              <a:solidFill>
                <a:srgbClr val="800080"/>
              </a:solidFill>
              <a:prstDash val="sysDot"/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077" name="Text Box 25"/>
            <p:cNvSpPr txBox="1">
              <a:spLocks noChangeArrowheads="1"/>
            </p:cNvSpPr>
            <p:nvPr/>
          </p:nvSpPr>
          <p:spPr bwMode="auto">
            <a:xfrm>
              <a:off x="2438400" y="5955268"/>
              <a:ext cx="313044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800080"/>
                  </a:solidFill>
                </a:rPr>
                <a:t>a</a:t>
              </a:r>
              <a:endParaRPr lang="en-US" sz="2000">
                <a:solidFill>
                  <a:srgbClr val="008000"/>
                </a:solidFill>
              </a:endParaRPr>
            </a:p>
          </p:txBody>
        </p:sp>
        <p:sp>
          <p:nvSpPr>
            <p:cNvPr id="43" name="Cloud 42"/>
            <p:cNvSpPr/>
            <p:nvPr/>
          </p:nvSpPr>
          <p:spPr bwMode="auto">
            <a:xfrm>
              <a:off x="2362200" y="5650220"/>
              <a:ext cx="533341" cy="364959"/>
            </a:xfrm>
            <a:prstGeom prst="cloud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44079" name="Text Box 24"/>
            <p:cNvSpPr txBox="1">
              <a:spLocks noChangeArrowheads="1"/>
            </p:cNvSpPr>
            <p:nvPr/>
          </p:nvSpPr>
          <p:spPr bwMode="auto">
            <a:xfrm>
              <a:off x="2413001" y="5650469"/>
              <a:ext cx="412893" cy="3385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24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44080" name="Right Triangle 44"/>
            <p:cNvSpPr>
              <a:spLocks noChangeArrowheads="1"/>
            </p:cNvSpPr>
            <p:nvPr/>
          </p:nvSpPr>
          <p:spPr bwMode="auto">
            <a:xfrm>
              <a:off x="3885698" y="4826683"/>
              <a:ext cx="124020" cy="124026"/>
            </a:xfrm>
            <a:prstGeom prst="rtTriangle">
              <a:avLst/>
            </a:prstGeom>
            <a:solidFill>
              <a:srgbClr val="800080"/>
            </a:solidFill>
            <a:ln w="12700">
              <a:noFill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081" name="Right Triangle 45"/>
            <p:cNvSpPr>
              <a:spLocks noChangeArrowheads="1"/>
            </p:cNvSpPr>
            <p:nvPr/>
          </p:nvSpPr>
          <p:spPr bwMode="auto">
            <a:xfrm>
              <a:off x="4266698" y="4826683"/>
              <a:ext cx="124020" cy="124026"/>
            </a:xfrm>
            <a:prstGeom prst="rtTriangle">
              <a:avLst/>
            </a:prstGeom>
            <a:solidFill>
              <a:srgbClr val="800080"/>
            </a:solidFill>
            <a:ln w="12700">
              <a:noFill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082" name="Right Triangle 46"/>
            <p:cNvSpPr>
              <a:spLocks noChangeArrowheads="1"/>
            </p:cNvSpPr>
            <p:nvPr/>
          </p:nvSpPr>
          <p:spPr bwMode="auto">
            <a:xfrm>
              <a:off x="4647698" y="4826683"/>
              <a:ext cx="124020" cy="124026"/>
            </a:xfrm>
            <a:prstGeom prst="rtTriangle">
              <a:avLst/>
            </a:prstGeom>
            <a:solidFill>
              <a:srgbClr val="800080"/>
            </a:solidFill>
            <a:ln w="12700">
              <a:noFill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083" name="Right Triangle 47"/>
            <p:cNvSpPr>
              <a:spLocks noChangeArrowheads="1"/>
            </p:cNvSpPr>
            <p:nvPr/>
          </p:nvSpPr>
          <p:spPr bwMode="auto">
            <a:xfrm>
              <a:off x="5028698" y="4826683"/>
              <a:ext cx="124020" cy="124026"/>
            </a:xfrm>
            <a:prstGeom prst="rtTriangle">
              <a:avLst/>
            </a:prstGeom>
            <a:solidFill>
              <a:srgbClr val="800080"/>
            </a:solidFill>
            <a:ln w="12700">
              <a:noFill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084" name="Text Box 24"/>
            <p:cNvSpPr txBox="1">
              <a:spLocks noChangeArrowheads="1"/>
            </p:cNvSpPr>
            <p:nvPr/>
          </p:nvSpPr>
          <p:spPr bwMode="auto">
            <a:xfrm>
              <a:off x="2438400" y="5345668"/>
              <a:ext cx="298780" cy="3385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?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50" name="Freeform 39"/>
          <p:cNvSpPr>
            <a:spLocks/>
          </p:cNvSpPr>
          <p:nvPr/>
        </p:nvSpPr>
        <p:spPr bwMode="auto">
          <a:xfrm flipH="1">
            <a:off x="2011680" y="5029200"/>
            <a:ext cx="1524000" cy="182880"/>
          </a:xfrm>
          <a:custGeom>
            <a:avLst/>
            <a:gdLst>
              <a:gd name="T0" fmla="*/ 0 w 1530"/>
              <a:gd name="T1" fmla="*/ 2147483647 h 310"/>
              <a:gd name="T2" fmla="*/ 2147483647 w 1530"/>
              <a:gd name="T3" fmla="*/ 2147483647 h 310"/>
              <a:gd name="T4" fmla="*/ 2147483647 w 1530"/>
              <a:gd name="T5" fmla="*/ 0 h 310"/>
              <a:gd name="T6" fmla="*/ 0 60000 65536"/>
              <a:gd name="T7" fmla="*/ 0 60000 65536"/>
              <a:gd name="T8" fmla="*/ 0 60000 65536"/>
              <a:gd name="T9" fmla="*/ 0 w 1530"/>
              <a:gd name="T10" fmla="*/ 0 h 310"/>
              <a:gd name="T11" fmla="*/ 1530 w 1530"/>
              <a:gd name="T12" fmla="*/ 310 h 3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0" h="310">
                <a:moveTo>
                  <a:pt x="0" y="153"/>
                </a:moveTo>
                <a:cubicBezTo>
                  <a:pt x="364" y="71"/>
                  <a:pt x="571" y="310"/>
                  <a:pt x="826" y="285"/>
                </a:cubicBezTo>
                <a:cubicBezTo>
                  <a:pt x="1081" y="260"/>
                  <a:pt x="1383" y="59"/>
                  <a:pt x="1530" y="0"/>
                </a:cubicBezTo>
              </a:path>
            </a:pathLst>
          </a:cu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69" name="Group 68"/>
          <p:cNvGrpSpPr/>
          <p:nvPr/>
        </p:nvGrpSpPr>
        <p:grpSpPr>
          <a:xfrm>
            <a:off x="1600200" y="4389120"/>
            <a:ext cx="5340096" cy="276999"/>
            <a:chOff x="1600200" y="4389120"/>
            <a:chExt cx="5340096" cy="276999"/>
          </a:xfrm>
        </p:grpSpPr>
        <p:sp>
          <p:nvSpPr>
            <p:cNvPr id="44040" name="Text Box 24"/>
            <p:cNvSpPr txBox="1">
              <a:spLocks noChangeArrowheads="1"/>
            </p:cNvSpPr>
            <p:nvPr/>
          </p:nvSpPr>
          <p:spPr bwMode="auto">
            <a:xfrm>
              <a:off x="1600200" y="4389120"/>
              <a:ext cx="38404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 </a:t>
              </a:r>
              <a:r>
                <a:rPr lang="en-US" dirty="0" smtClean="0">
                  <a:solidFill>
                    <a:srgbClr val="000000"/>
                  </a:solidFill>
                </a:rPr>
                <a:t>0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56" name="Text Box 24"/>
            <p:cNvSpPr txBox="1">
              <a:spLocks noChangeArrowheads="1"/>
            </p:cNvSpPr>
            <p:nvPr/>
          </p:nvSpPr>
          <p:spPr bwMode="auto">
            <a:xfrm>
              <a:off x="1984248" y="4389120"/>
              <a:ext cx="38404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 </a:t>
              </a:r>
              <a:r>
                <a:rPr lang="en-US" dirty="0" smtClean="0">
                  <a:solidFill>
                    <a:srgbClr val="000000"/>
                  </a:solidFill>
                </a:rPr>
                <a:t>4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57" name="Text Box 24"/>
            <p:cNvSpPr txBox="1">
              <a:spLocks noChangeArrowheads="1"/>
            </p:cNvSpPr>
            <p:nvPr/>
          </p:nvSpPr>
          <p:spPr bwMode="auto">
            <a:xfrm>
              <a:off x="2359152" y="4389120"/>
              <a:ext cx="38404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 </a:t>
              </a:r>
              <a:r>
                <a:rPr lang="en-US" dirty="0" smtClean="0">
                  <a:solidFill>
                    <a:srgbClr val="000000"/>
                  </a:solidFill>
                </a:rPr>
                <a:t>8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58" name="Text Box 24"/>
            <p:cNvSpPr txBox="1">
              <a:spLocks noChangeArrowheads="1"/>
            </p:cNvSpPr>
            <p:nvPr/>
          </p:nvSpPr>
          <p:spPr bwMode="auto">
            <a:xfrm>
              <a:off x="2743200" y="4389120"/>
              <a:ext cx="38404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 </a:t>
              </a:r>
              <a:r>
                <a:rPr lang="en-US" dirty="0" smtClean="0">
                  <a:solidFill>
                    <a:srgbClr val="000000"/>
                  </a:solidFill>
                </a:rPr>
                <a:t>12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59" name="Text Box 24"/>
            <p:cNvSpPr txBox="1">
              <a:spLocks noChangeArrowheads="1"/>
            </p:cNvSpPr>
            <p:nvPr/>
          </p:nvSpPr>
          <p:spPr bwMode="auto">
            <a:xfrm>
              <a:off x="3127248" y="4389120"/>
              <a:ext cx="38404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 </a:t>
              </a:r>
              <a:r>
                <a:rPr lang="en-US" dirty="0" smtClean="0">
                  <a:solidFill>
                    <a:srgbClr val="000000"/>
                  </a:solidFill>
                </a:rPr>
                <a:t>16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60" name="Text Box 24"/>
            <p:cNvSpPr txBox="1">
              <a:spLocks noChangeArrowheads="1"/>
            </p:cNvSpPr>
            <p:nvPr/>
          </p:nvSpPr>
          <p:spPr bwMode="auto">
            <a:xfrm>
              <a:off x="3502152" y="4389120"/>
              <a:ext cx="38404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 </a:t>
              </a:r>
              <a:r>
                <a:rPr lang="en-US" dirty="0" smtClean="0">
                  <a:solidFill>
                    <a:srgbClr val="000000"/>
                  </a:solidFill>
                </a:rPr>
                <a:t>20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61" name="Text Box 24"/>
            <p:cNvSpPr txBox="1">
              <a:spLocks noChangeArrowheads="1"/>
            </p:cNvSpPr>
            <p:nvPr/>
          </p:nvSpPr>
          <p:spPr bwMode="auto">
            <a:xfrm>
              <a:off x="3886200" y="4389120"/>
              <a:ext cx="38404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 </a:t>
              </a:r>
              <a:r>
                <a:rPr lang="en-US" dirty="0" smtClean="0">
                  <a:solidFill>
                    <a:srgbClr val="000000"/>
                  </a:solidFill>
                </a:rPr>
                <a:t>24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62" name="Text Box 24"/>
            <p:cNvSpPr txBox="1">
              <a:spLocks noChangeArrowheads="1"/>
            </p:cNvSpPr>
            <p:nvPr/>
          </p:nvSpPr>
          <p:spPr bwMode="auto">
            <a:xfrm>
              <a:off x="4270248" y="4389120"/>
              <a:ext cx="38404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 </a:t>
              </a:r>
              <a:r>
                <a:rPr lang="en-US" dirty="0" smtClean="0">
                  <a:solidFill>
                    <a:srgbClr val="000000"/>
                  </a:solidFill>
                </a:rPr>
                <a:t>28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63" name="Text Box 24"/>
            <p:cNvSpPr txBox="1">
              <a:spLocks noChangeArrowheads="1"/>
            </p:cNvSpPr>
            <p:nvPr/>
          </p:nvSpPr>
          <p:spPr bwMode="auto">
            <a:xfrm>
              <a:off x="4645152" y="4389120"/>
              <a:ext cx="38404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 </a:t>
              </a:r>
              <a:r>
                <a:rPr lang="en-US" dirty="0" smtClean="0">
                  <a:solidFill>
                    <a:srgbClr val="000000"/>
                  </a:solidFill>
                </a:rPr>
                <a:t>32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64" name="Text Box 24"/>
            <p:cNvSpPr txBox="1">
              <a:spLocks noChangeArrowheads="1"/>
            </p:cNvSpPr>
            <p:nvPr/>
          </p:nvSpPr>
          <p:spPr bwMode="auto">
            <a:xfrm>
              <a:off x="5029200" y="4389120"/>
              <a:ext cx="38404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 </a:t>
              </a:r>
              <a:r>
                <a:rPr lang="en-US" dirty="0" smtClean="0">
                  <a:solidFill>
                    <a:srgbClr val="000000"/>
                  </a:solidFill>
                </a:rPr>
                <a:t>36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65" name="Text Box 24"/>
            <p:cNvSpPr txBox="1">
              <a:spLocks noChangeArrowheads="1"/>
            </p:cNvSpPr>
            <p:nvPr/>
          </p:nvSpPr>
          <p:spPr bwMode="auto">
            <a:xfrm>
              <a:off x="5413248" y="4389120"/>
              <a:ext cx="38404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 </a:t>
              </a:r>
              <a:r>
                <a:rPr lang="en-US" dirty="0" smtClean="0">
                  <a:solidFill>
                    <a:srgbClr val="000000"/>
                  </a:solidFill>
                </a:rPr>
                <a:t>40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66" name="Text Box 24"/>
            <p:cNvSpPr txBox="1">
              <a:spLocks noChangeArrowheads="1"/>
            </p:cNvSpPr>
            <p:nvPr/>
          </p:nvSpPr>
          <p:spPr bwMode="auto">
            <a:xfrm>
              <a:off x="5788152" y="4389120"/>
              <a:ext cx="38404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 </a:t>
              </a:r>
              <a:r>
                <a:rPr lang="en-US" dirty="0" smtClean="0">
                  <a:solidFill>
                    <a:srgbClr val="000000"/>
                  </a:solidFill>
                </a:rPr>
                <a:t>44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67" name="Text Box 24"/>
            <p:cNvSpPr txBox="1">
              <a:spLocks noChangeArrowheads="1"/>
            </p:cNvSpPr>
            <p:nvPr/>
          </p:nvSpPr>
          <p:spPr bwMode="auto">
            <a:xfrm>
              <a:off x="6172200" y="4389120"/>
              <a:ext cx="38404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 </a:t>
              </a:r>
              <a:r>
                <a:rPr lang="en-US" dirty="0" smtClean="0">
                  <a:solidFill>
                    <a:srgbClr val="000000"/>
                  </a:solidFill>
                </a:rPr>
                <a:t>48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68" name="Text Box 24"/>
            <p:cNvSpPr txBox="1">
              <a:spLocks noChangeArrowheads="1"/>
            </p:cNvSpPr>
            <p:nvPr/>
          </p:nvSpPr>
          <p:spPr bwMode="auto">
            <a:xfrm>
              <a:off x="6556248" y="4389120"/>
              <a:ext cx="38404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…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3502152" y="4937760"/>
            <a:ext cx="2295144" cy="369332"/>
            <a:chOff x="3502152" y="4937760"/>
            <a:chExt cx="2295144" cy="369332"/>
          </a:xfrm>
        </p:grpSpPr>
        <p:sp>
          <p:nvSpPr>
            <p:cNvPr id="1687577" name="Text Box 25"/>
            <p:cNvSpPr txBox="1">
              <a:spLocks noChangeArrowheads="1"/>
            </p:cNvSpPr>
            <p:nvPr/>
          </p:nvSpPr>
          <p:spPr bwMode="auto">
            <a:xfrm>
              <a:off x="3502152" y="4937760"/>
              <a:ext cx="384048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sz="1800" dirty="0" smtClean="0">
                  <a:solidFill>
                    <a:srgbClr val="008000"/>
                  </a:solidFill>
                </a:rPr>
                <a:t>p</a:t>
              </a:r>
              <a:endParaRPr lang="en-US" sz="2000" dirty="0">
                <a:solidFill>
                  <a:srgbClr val="008000"/>
                </a:solidFill>
              </a:endParaRPr>
            </a:p>
          </p:txBody>
        </p:sp>
        <p:sp>
          <p:nvSpPr>
            <p:cNvPr id="70" name="Text Box 25"/>
            <p:cNvSpPr txBox="1">
              <a:spLocks noChangeArrowheads="1"/>
            </p:cNvSpPr>
            <p:nvPr/>
          </p:nvSpPr>
          <p:spPr bwMode="auto">
            <a:xfrm>
              <a:off x="5413248" y="4937760"/>
              <a:ext cx="384048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8000"/>
                  </a:solidFill>
                </a:rPr>
                <a:t>x</a:t>
              </a:r>
              <a:endParaRPr lang="en-US" sz="2000" dirty="0">
                <a:solidFill>
                  <a:srgbClr val="008000"/>
                </a:solidFill>
              </a:endParaRPr>
            </a:p>
          </p:txBody>
        </p:sp>
      </p:grpSp>
      <p:cxnSp>
        <p:nvCxnSpPr>
          <p:cNvPr id="73" name="Straight Arrow Connector 72"/>
          <p:cNvCxnSpPr/>
          <p:nvPr/>
        </p:nvCxnSpPr>
        <p:spPr>
          <a:xfrm>
            <a:off x="163286" y="1737360"/>
            <a:ext cx="48985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6 L 1.94444E-6 0.0523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.05232 L 1.94444E-6 0.10625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.10625 L 1.94444E-6 0.19653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.19653 L 1.94444E-6 0.24745 " pathEditMode="relative" rAng="0" ptsTypes="AA">
                                      <p:cBhvr>
                                        <p:cTn id="3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.24745 L 1.94444E-6 0.29676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.29676 L 1.94444E-6 0.33634 " pathEditMode="relative" rAng="0" ptsTypes="AA">
                                      <p:cBhvr>
                                        <p:cTn id="4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aking Glas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68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7584" grpId="0" animBg="1"/>
      <p:bldP spid="1687585" grpId="0" animBg="1"/>
      <p:bldP spid="1687589" grpId="0" animBg="1"/>
      <p:bldP spid="1687591" grpId="0" animBg="1"/>
      <p:bldP spid="1687593" grpId="0" animBg="1"/>
      <p:bldP spid="1687594" grpId="0"/>
      <p:bldP spid="1687596" grpId="0"/>
      <p:bldP spid="41" grpId="0"/>
      <p:bldP spid="50" grpId="0" animBg="1"/>
      <p:bldP spid="50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Arrays and Functions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/>
          <a:lstStyle/>
          <a:p>
            <a:r>
              <a:rPr lang="en-US" dirty="0" smtClean="0"/>
              <a:t>Declared arrays only allocated while the scope is valid:</a:t>
            </a:r>
          </a:p>
          <a:p>
            <a:pPr marL="0" lvl="1" indent="0">
              <a:spcBef>
                <a:spcPts val="1200"/>
              </a:spcBef>
              <a:buNone/>
            </a:pPr>
            <a:r>
              <a:rPr lang="en-US" sz="20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char </a:t>
            </a:r>
            <a:r>
              <a:rPr lang="en-US" sz="2400" dirty="0">
                <a:latin typeface="Courier New"/>
                <a:cs typeface="Courier New"/>
              </a:rPr>
              <a:t>*foo() {</a:t>
            </a:r>
            <a:br>
              <a:rPr lang="en-US" sz="2400" dirty="0">
                <a:latin typeface="Courier New"/>
                <a:cs typeface="Courier New"/>
              </a:rPr>
            </a:br>
            <a:r>
              <a:rPr lang="en-US" sz="2400" dirty="0" smtClean="0">
                <a:latin typeface="Courier New"/>
                <a:cs typeface="Courier New"/>
              </a:rPr>
              <a:t>	   </a:t>
            </a:r>
            <a:r>
              <a:rPr lang="en-US" sz="2400" dirty="0">
                <a:latin typeface="Courier New"/>
                <a:cs typeface="Courier New"/>
              </a:rPr>
              <a:t>char string[32]; ...;</a:t>
            </a:r>
            <a:br>
              <a:rPr lang="en-US" sz="2400" dirty="0">
                <a:latin typeface="Courier New"/>
                <a:cs typeface="Courier New"/>
              </a:rPr>
            </a:br>
            <a:r>
              <a:rPr lang="en-US" sz="2400" dirty="0" smtClean="0">
                <a:latin typeface="Courier New"/>
                <a:cs typeface="Courier New"/>
              </a:rPr>
              <a:t>	   </a:t>
            </a:r>
            <a:r>
              <a:rPr lang="en-US" sz="2400" dirty="0">
                <a:latin typeface="Courier New"/>
                <a:cs typeface="Courier New"/>
              </a:rPr>
              <a:t>return string;</a:t>
            </a:r>
            <a:br>
              <a:rPr lang="en-US" sz="2400" dirty="0">
                <a:latin typeface="Courier New"/>
                <a:cs typeface="Courier New"/>
              </a:rPr>
            </a:br>
            <a:r>
              <a:rPr lang="en-US" sz="2400" dirty="0" smtClean="0">
                <a:latin typeface="Courier New"/>
                <a:cs typeface="Courier New"/>
              </a:rPr>
              <a:t>	}</a:t>
            </a:r>
            <a:endParaRPr lang="en-US" sz="2000" dirty="0"/>
          </a:p>
          <a:p>
            <a:r>
              <a:rPr lang="en-US" dirty="0"/>
              <a:t>An array is passed </a:t>
            </a:r>
            <a:r>
              <a:rPr lang="en-US" dirty="0" smtClean="0"/>
              <a:t>to </a:t>
            </a:r>
            <a:r>
              <a:rPr lang="en-US" dirty="0"/>
              <a:t>a function as a </a:t>
            </a:r>
            <a:r>
              <a:rPr lang="en-US" dirty="0" smtClean="0"/>
              <a:t>pointer:</a:t>
            </a:r>
          </a:p>
          <a:p>
            <a:pPr marL="0" indent="0" eaLnBrk="0" hangingPunct="0">
              <a:spcBef>
                <a:spcPts val="2400"/>
              </a:spcBef>
              <a:buNone/>
            </a:pPr>
            <a:r>
              <a:rPr lang="en-US" sz="2000" dirty="0" smtClean="0">
                <a:latin typeface="Courier New" charset="0"/>
              </a:rPr>
              <a:t>	</a:t>
            </a:r>
            <a:r>
              <a:rPr lang="en-US" sz="2400" dirty="0" err="1" smtClean="0">
                <a:latin typeface="Courier New" charset="0"/>
              </a:rPr>
              <a:t>int</a:t>
            </a:r>
            <a:r>
              <a:rPr lang="en-US" sz="2400" dirty="0" smtClean="0">
                <a:latin typeface="Courier New" charset="0"/>
              </a:rPr>
              <a:t> foo(</a:t>
            </a:r>
            <a:r>
              <a:rPr lang="en-US" sz="2400" dirty="0" err="1" smtClean="0">
                <a:latin typeface="Courier New" charset="0"/>
              </a:rPr>
              <a:t>int</a:t>
            </a:r>
            <a:r>
              <a:rPr lang="en-US" sz="2400" dirty="0" smtClean="0">
                <a:latin typeface="Courier New" charset="0"/>
              </a:rPr>
              <a:t> </a:t>
            </a:r>
            <a:r>
              <a:rPr lang="en-US" sz="2400" dirty="0" err="1" smtClean="0">
                <a:latin typeface="Courier New" charset="0"/>
              </a:rPr>
              <a:t>ar</a:t>
            </a:r>
            <a:r>
              <a:rPr lang="en-US" sz="2400" dirty="0" smtClean="0">
                <a:latin typeface="Courier New" charset="0"/>
              </a:rPr>
              <a:t>[], unsigned </a:t>
            </a:r>
            <a:r>
              <a:rPr lang="en-US" sz="2400" dirty="0" err="1">
                <a:latin typeface="Courier New" charset="0"/>
              </a:rPr>
              <a:t>int</a:t>
            </a:r>
            <a:r>
              <a:rPr lang="en-US" sz="2400" dirty="0">
                <a:latin typeface="Courier New" charset="0"/>
              </a:rPr>
              <a:t> size</a:t>
            </a:r>
            <a:r>
              <a:rPr lang="en-US" sz="2400" dirty="0" smtClean="0">
                <a:latin typeface="Courier New" charset="0"/>
              </a:rPr>
              <a:t>) {</a:t>
            </a:r>
            <a:br>
              <a:rPr lang="en-US" sz="2400" dirty="0" smtClean="0">
                <a:latin typeface="Courier New" charset="0"/>
              </a:rPr>
            </a:br>
            <a:r>
              <a:rPr lang="en-US" sz="2400" dirty="0" smtClean="0">
                <a:latin typeface="Courier New" charset="0"/>
              </a:rPr>
              <a:t>	   ... </a:t>
            </a:r>
            <a:r>
              <a:rPr lang="en-US" sz="2400" dirty="0" err="1" smtClean="0">
                <a:latin typeface="Courier New" charset="0"/>
              </a:rPr>
              <a:t>ar</a:t>
            </a:r>
            <a:r>
              <a:rPr lang="en-US" sz="2400" dirty="0" smtClean="0">
                <a:latin typeface="Courier New" charset="0"/>
              </a:rPr>
              <a:t>[size-1] ...</a:t>
            </a:r>
            <a:br>
              <a:rPr lang="en-US" sz="2400" dirty="0" smtClean="0">
                <a:latin typeface="Courier New" charset="0"/>
              </a:rPr>
            </a:br>
            <a:r>
              <a:rPr lang="en-US" sz="2400" dirty="0" smtClean="0">
                <a:latin typeface="Courier New" charset="0"/>
              </a:rPr>
              <a:t>	}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-1800000">
            <a:off x="1611085" y="2416628"/>
            <a:ext cx="218802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BAD</a:t>
            </a:r>
            <a:endParaRPr lang="en-US" sz="8800" b="1" dirty="0">
              <a:solidFill>
                <a:srgbClr val="FF00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348514" y="5442857"/>
            <a:ext cx="2184400" cy="1163457"/>
            <a:chOff x="5348514" y="5442857"/>
            <a:chExt cx="2184400" cy="1163457"/>
          </a:xfrm>
        </p:grpSpPr>
        <p:sp>
          <p:nvSpPr>
            <p:cNvPr id="9" name="TextBox 8"/>
            <p:cNvSpPr txBox="1"/>
            <p:nvPr/>
          </p:nvSpPr>
          <p:spPr>
            <a:xfrm>
              <a:off x="5348514" y="5775317"/>
              <a:ext cx="2184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>
                  <a:solidFill>
                    <a:srgbClr val="FF0000"/>
                  </a:solidFill>
                </a:rPr>
                <a:t>Must explicitly</a:t>
              </a:r>
            </a:p>
            <a:p>
              <a:pPr algn="r"/>
              <a:r>
                <a:rPr lang="en-US" sz="2400" dirty="0" smtClean="0">
                  <a:solidFill>
                    <a:srgbClr val="FF0000"/>
                  </a:solidFill>
                </a:rPr>
                <a:t>pass the size!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7021286" y="5442857"/>
              <a:ext cx="293914" cy="43542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3995066" y="4731664"/>
            <a:ext cx="3276600" cy="571500"/>
            <a:chOff x="3657600" y="4470400"/>
            <a:chExt cx="3276600" cy="571500"/>
          </a:xfrm>
        </p:grpSpPr>
        <p:sp>
          <p:nvSpPr>
            <p:cNvPr id="13" name="TextBox 12"/>
            <p:cNvSpPr txBox="1"/>
            <p:nvPr/>
          </p:nvSpPr>
          <p:spPr>
            <a:xfrm>
              <a:off x="4686300" y="4470400"/>
              <a:ext cx="2247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solidFill>
                    <a:srgbClr val="FF0000"/>
                  </a:solidFill>
                </a:rPr>
                <a:t>Really</a:t>
              </a:r>
              <a:r>
                <a:rPr lang="en-US" sz="20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*</a:t>
              </a:r>
              <a:r>
                <a:rPr lang="en-US" sz="20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ar</a:t>
              </a:r>
              <a:endPara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4" name="Arc 13"/>
            <p:cNvSpPr/>
            <p:nvPr/>
          </p:nvSpPr>
          <p:spPr>
            <a:xfrm flipH="1">
              <a:off x="3657600" y="4670455"/>
              <a:ext cx="2019300" cy="371445"/>
            </a:xfrm>
            <a:prstGeom prst="arc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1010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Review of Last Lecture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11486"/>
          </a:xfrm>
        </p:spPr>
        <p:txBody>
          <a:bodyPr>
            <a:normAutofit/>
          </a:bodyPr>
          <a:lstStyle/>
          <a:p>
            <a:r>
              <a:rPr lang="en-US" dirty="0" smtClean="0"/>
              <a:t>C Basics</a:t>
            </a:r>
          </a:p>
          <a:p>
            <a:pPr lvl="1"/>
            <a:r>
              <a:rPr lang="en-US" dirty="0" smtClean="0"/>
              <a:t>Variables, Functions, Flow Control, Types, and </a:t>
            </a:r>
            <a:r>
              <a:rPr lang="en-US" dirty="0" err="1" smtClean="0"/>
              <a:t>Structs</a:t>
            </a:r>
            <a:endParaRPr lang="en-US" dirty="0" smtClean="0"/>
          </a:p>
          <a:p>
            <a:pPr lvl="1"/>
            <a:r>
              <a:rPr lang="en-US" dirty="0" smtClean="0"/>
              <a:t>Only 0 and NULL evaluate to FALSE</a:t>
            </a:r>
          </a:p>
          <a:p>
            <a:r>
              <a:rPr lang="en-US" dirty="0" smtClean="0"/>
              <a:t>Pointers hold addresses</a:t>
            </a:r>
          </a:p>
          <a:p>
            <a:pPr lvl="1"/>
            <a:r>
              <a:rPr lang="en-US" dirty="0" smtClean="0"/>
              <a:t>Address vs. Value</a:t>
            </a:r>
            <a:endParaRPr lang="en-US" dirty="0"/>
          </a:p>
          <a:p>
            <a:pPr lvl="1"/>
            <a:r>
              <a:rPr lang="en-US" dirty="0" smtClean="0"/>
              <a:t>Allow for efficient code, but prone to errors</a:t>
            </a:r>
          </a:p>
          <a:p>
            <a:r>
              <a:rPr lang="en-US" dirty="0" smtClean="0"/>
              <a:t>C functions “pass by value”</a:t>
            </a:r>
          </a:p>
          <a:p>
            <a:pPr lvl="1"/>
            <a:r>
              <a:rPr lang="en-US" dirty="0" smtClean="0"/>
              <a:t>Passing pointers circumvents this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4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Arrays and Functions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8700"/>
          </a:xfrm>
        </p:spPr>
        <p:txBody>
          <a:bodyPr>
            <a:normAutofit fontScale="85000" lnSpcReduction="20000"/>
          </a:bodyPr>
          <a:lstStyle/>
          <a:p>
            <a:r>
              <a:rPr lang="en-US" sz="3300" dirty="0" smtClean="0"/>
              <a:t>Array size gets lost when passed to a function</a:t>
            </a:r>
          </a:p>
          <a:p>
            <a:r>
              <a:rPr lang="en-US" sz="3300" dirty="0" smtClean="0"/>
              <a:t>What prints in the following code:</a:t>
            </a:r>
          </a:p>
          <a:p>
            <a:pPr marL="0" indent="0" eaLnBrk="0" hangingPunct="0">
              <a:spcBef>
                <a:spcPts val="1800"/>
              </a:spcBef>
              <a:buNone/>
            </a:pPr>
            <a:r>
              <a:rPr lang="en-US" sz="2800" dirty="0" smtClean="0">
                <a:latin typeface="Courier New" charset="0"/>
              </a:rPr>
              <a:t>	</a:t>
            </a:r>
            <a:r>
              <a:rPr lang="en-US" sz="2800" dirty="0" err="1" smtClean="0">
                <a:latin typeface="Courier New" charset="0"/>
              </a:rPr>
              <a:t>int</a:t>
            </a:r>
            <a:r>
              <a:rPr lang="en-US" sz="2800" dirty="0" smtClean="0">
                <a:latin typeface="Courier New" charset="0"/>
              </a:rPr>
              <a:t> foo(</a:t>
            </a:r>
            <a:r>
              <a:rPr lang="en-US" sz="2800" dirty="0" err="1" smtClean="0">
                <a:latin typeface="Courier New" charset="0"/>
              </a:rPr>
              <a:t>int</a:t>
            </a:r>
            <a:r>
              <a:rPr lang="en-US" sz="2800" dirty="0" smtClean="0">
                <a:latin typeface="Courier New" charset="0"/>
              </a:rPr>
              <a:t> </a:t>
            </a:r>
            <a:r>
              <a:rPr lang="en-US" sz="2800" dirty="0">
                <a:latin typeface="Courier New" charset="0"/>
              </a:rPr>
              <a:t>array</a:t>
            </a:r>
            <a:r>
              <a:rPr lang="en-US" sz="2800" dirty="0" smtClean="0">
                <a:latin typeface="Courier New" charset="0"/>
              </a:rPr>
              <a:t>[],</a:t>
            </a:r>
            <a:br>
              <a:rPr lang="en-US" sz="2800" dirty="0" smtClean="0">
                <a:latin typeface="Courier New" charset="0"/>
              </a:rPr>
            </a:br>
            <a:r>
              <a:rPr lang="en-US" sz="2800" dirty="0" smtClean="0">
                <a:latin typeface="Courier New" charset="0"/>
              </a:rPr>
              <a:t>	   unsigned </a:t>
            </a:r>
            <a:r>
              <a:rPr lang="en-US" sz="2800" dirty="0" err="1">
                <a:latin typeface="Courier New" charset="0"/>
              </a:rPr>
              <a:t>int</a:t>
            </a:r>
            <a:r>
              <a:rPr lang="en-US" sz="2800" dirty="0">
                <a:latin typeface="Courier New" charset="0"/>
              </a:rPr>
              <a:t> size</a:t>
            </a:r>
            <a:r>
              <a:rPr lang="en-US" sz="2800" dirty="0" smtClean="0">
                <a:latin typeface="Courier New" charset="0"/>
              </a:rPr>
              <a:t>) {</a:t>
            </a:r>
          </a:p>
          <a:p>
            <a:pPr marL="0" indent="0" eaLnBrk="0" hangingPunct="0">
              <a:buNone/>
            </a:pPr>
            <a:r>
              <a:rPr lang="en-US" sz="2800" dirty="0">
                <a:latin typeface="Courier New" charset="0"/>
              </a:rPr>
              <a:t>	 </a:t>
            </a:r>
            <a:r>
              <a:rPr lang="en-US" sz="2800" dirty="0" smtClean="0">
                <a:latin typeface="Courier New" charset="0"/>
              </a:rPr>
              <a:t>  ...</a:t>
            </a:r>
          </a:p>
          <a:p>
            <a:pPr marL="0" indent="0" eaLnBrk="0" hangingPunct="0">
              <a:buNone/>
            </a:pPr>
            <a:r>
              <a:rPr lang="en-US" sz="2800" dirty="0">
                <a:latin typeface="Courier New" charset="0"/>
              </a:rPr>
              <a:t>	 </a:t>
            </a:r>
            <a:r>
              <a:rPr lang="en-US" sz="2800" dirty="0" smtClean="0">
                <a:latin typeface="Courier New" charset="0"/>
              </a:rPr>
              <a:t>  </a:t>
            </a:r>
            <a:r>
              <a:rPr lang="en-US" sz="2800" dirty="0" err="1" smtClean="0">
                <a:latin typeface="Courier New" charset="0"/>
              </a:rPr>
              <a:t>printf</a:t>
            </a:r>
            <a:r>
              <a:rPr lang="en-US" sz="2800" dirty="0">
                <a:latin typeface="Courier New" charset="0"/>
              </a:rPr>
              <a:t>(“%d\n”, </a:t>
            </a:r>
            <a:r>
              <a:rPr lang="en-US" sz="2800" dirty="0" err="1">
                <a:latin typeface="Courier New" charset="0"/>
              </a:rPr>
              <a:t>sizeof</a:t>
            </a:r>
            <a:r>
              <a:rPr lang="en-US" sz="2800" dirty="0">
                <a:latin typeface="Courier New" charset="0"/>
              </a:rPr>
              <a:t>(array));</a:t>
            </a:r>
          </a:p>
          <a:p>
            <a:pPr marL="0" indent="0" eaLnBrk="0" hangingPunct="0">
              <a:buNone/>
            </a:pPr>
            <a:r>
              <a:rPr lang="en-US" sz="2800" dirty="0" smtClean="0">
                <a:latin typeface="Courier New" charset="0"/>
              </a:rPr>
              <a:t>	}</a:t>
            </a:r>
            <a:endParaRPr lang="en-US" sz="2800" dirty="0">
              <a:latin typeface="Courier New" charset="0"/>
            </a:endParaRPr>
          </a:p>
          <a:p>
            <a:pPr marL="0" indent="0" eaLnBrk="0" hangingPunct="0">
              <a:buNone/>
            </a:pPr>
            <a:r>
              <a:rPr lang="en-US" sz="2800" dirty="0" smtClean="0">
                <a:latin typeface="Courier New" charset="0"/>
              </a:rPr>
              <a:t>	</a:t>
            </a:r>
            <a:r>
              <a:rPr lang="en-US" sz="2800" dirty="0" err="1" smtClean="0">
                <a:latin typeface="Courier New" charset="0"/>
              </a:rPr>
              <a:t>int</a:t>
            </a:r>
            <a:r>
              <a:rPr lang="en-US" sz="2800" dirty="0" smtClean="0">
                <a:latin typeface="Courier New" charset="0"/>
              </a:rPr>
              <a:t> main(void) {</a:t>
            </a:r>
            <a:endParaRPr lang="en-US" sz="2800" dirty="0">
              <a:latin typeface="Courier New" charset="0"/>
            </a:endParaRPr>
          </a:p>
          <a:p>
            <a:pPr marL="0" indent="0" eaLnBrk="0" hangingPunct="0">
              <a:buNone/>
            </a:pPr>
            <a:r>
              <a:rPr lang="en-US" sz="2800" dirty="0" smtClean="0">
                <a:latin typeface="Courier New" charset="0"/>
              </a:rPr>
              <a:t>	   </a:t>
            </a:r>
            <a:r>
              <a:rPr lang="en-US" sz="2800" dirty="0" err="1">
                <a:latin typeface="Courier New" charset="0"/>
              </a:rPr>
              <a:t>int</a:t>
            </a:r>
            <a:r>
              <a:rPr lang="en-US" sz="2800" dirty="0">
                <a:latin typeface="Courier New" charset="0"/>
              </a:rPr>
              <a:t> a[10], b[5];</a:t>
            </a:r>
          </a:p>
          <a:p>
            <a:pPr marL="0" indent="0" eaLnBrk="0" hangingPunct="0">
              <a:buNone/>
            </a:pPr>
            <a:r>
              <a:rPr lang="en-US" sz="2800" dirty="0" smtClean="0">
                <a:latin typeface="Courier New" charset="0"/>
              </a:rPr>
              <a:t>	   ... </a:t>
            </a:r>
            <a:r>
              <a:rPr lang="en-US" sz="2800" dirty="0">
                <a:latin typeface="Courier New" charset="0"/>
              </a:rPr>
              <a:t>foo(a, 10</a:t>
            </a:r>
            <a:r>
              <a:rPr lang="en-US" sz="2800" dirty="0" smtClean="0">
                <a:latin typeface="Courier New" charset="0"/>
              </a:rPr>
              <a:t>) ...</a:t>
            </a:r>
            <a:endParaRPr lang="en-US" sz="2800" dirty="0">
              <a:latin typeface="Courier New" charset="0"/>
            </a:endParaRPr>
          </a:p>
          <a:p>
            <a:pPr marL="0" indent="0" eaLnBrk="0" hangingPunct="0">
              <a:buNone/>
            </a:pPr>
            <a:r>
              <a:rPr lang="en-US" sz="2800" dirty="0" smtClean="0">
                <a:latin typeface="Courier New" charset="0"/>
              </a:rPr>
              <a:t>	   </a:t>
            </a:r>
            <a:r>
              <a:rPr lang="en-US" sz="2800" dirty="0" err="1">
                <a:latin typeface="Courier New" charset="0"/>
              </a:rPr>
              <a:t>printf</a:t>
            </a:r>
            <a:r>
              <a:rPr lang="en-US" sz="2800" dirty="0">
                <a:latin typeface="Courier New" charset="0"/>
              </a:rPr>
              <a:t>(“%d\n”, </a:t>
            </a:r>
            <a:r>
              <a:rPr lang="en-US" sz="2800" dirty="0" err="1">
                <a:latin typeface="Courier New" charset="0"/>
              </a:rPr>
              <a:t>sizeof</a:t>
            </a:r>
            <a:r>
              <a:rPr lang="en-US" sz="2800" dirty="0">
                <a:latin typeface="Courier New" charset="0"/>
              </a:rPr>
              <a:t>(a));</a:t>
            </a:r>
          </a:p>
          <a:p>
            <a:pPr marL="0" indent="0" eaLnBrk="0" hangingPunct="0">
              <a:buNone/>
            </a:pPr>
            <a:r>
              <a:rPr lang="en-US" sz="2800" dirty="0" smtClean="0">
                <a:latin typeface="Courier New" charset="0"/>
              </a:rPr>
              <a:t>	}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4559300" y="3975100"/>
            <a:ext cx="1993900" cy="3175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4559300" y="5803900"/>
            <a:ext cx="1993900" cy="3175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65900" y="4061766"/>
            <a:ext cx="66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???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65900" y="5890567"/>
            <a:ext cx="66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???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65392" y="4059936"/>
            <a:ext cx="24257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sizeof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</a:rPr>
              <a:t>int</a:t>
            </a:r>
            <a:r>
              <a:rPr lang="en-US" sz="2400" b="1" dirty="0" smtClean="0">
                <a:solidFill>
                  <a:srgbClr val="FF0000"/>
                </a:solidFill>
              </a:rPr>
              <a:t> *)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65392" y="5888736"/>
            <a:ext cx="24257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10*</a:t>
            </a:r>
            <a:r>
              <a:rPr lang="en-US" sz="2400" b="1" dirty="0" err="1" smtClean="0">
                <a:solidFill>
                  <a:srgbClr val="FF0000"/>
                </a:solidFill>
              </a:rPr>
              <a:t>sizeof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</a:rPr>
              <a:t>int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79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2"/>
      <p:bldP spid="11" grpId="0"/>
      <p:bldP spid="12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Miscellaneous C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Syntax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Arrays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Administrivia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Strings</a:t>
            </a:r>
          </a:p>
          <a:p>
            <a:r>
              <a:rPr lang="en-US" dirty="0" smtClean="0"/>
              <a:t>More Pointers</a:t>
            </a:r>
          </a:p>
          <a:p>
            <a:pPr lvl="1"/>
            <a:r>
              <a:rPr lang="en-US" dirty="0" smtClean="0"/>
              <a:t>Pointer Arithmetic</a:t>
            </a:r>
          </a:p>
          <a:p>
            <a:pPr lvl="1"/>
            <a:r>
              <a:rPr lang="en-US" dirty="0" smtClean="0"/>
              <a:t>Pointer </a:t>
            </a:r>
            <a:r>
              <a:rPr lang="en-US" dirty="0" err="1" smtClean="0"/>
              <a:t>Misc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Administrivia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Lab 2 tomorrow</a:t>
            </a:r>
          </a:p>
          <a:p>
            <a:r>
              <a:rPr lang="en-US" dirty="0" smtClean="0"/>
              <a:t>HW1 due Sunday night</a:t>
            </a:r>
          </a:p>
          <a:p>
            <a:r>
              <a:rPr lang="en-US" dirty="0" smtClean="0"/>
              <a:t>Lab 3 (big lab) next Tue (July 2)</a:t>
            </a:r>
          </a:p>
          <a:p>
            <a:r>
              <a:rPr lang="en-US" dirty="0" smtClean="0"/>
              <a:t>HW2 released Fri, due next Wed (July 3)</a:t>
            </a:r>
          </a:p>
          <a:p>
            <a:r>
              <a:rPr lang="en-US" dirty="0" smtClean="0"/>
              <a:t>Suggested plan of attack:</a:t>
            </a:r>
          </a:p>
          <a:p>
            <a:pPr lvl="1"/>
            <a:r>
              <a:rPr lang="en-US" dirty="0" smtClean="0"/>
              <a:t>Finish HW1 by Sat night</a:t>
            </a:r>
          </a:p>
          <a:p>
            <a:pPr lvl="1"/>
            <a:r>
              <a:rPr lang="en-US" dirty="0" smtClean="0"/>
              <a:t>Do 1</a:t>
            </a:r>
            <a:r>
              <a:rPr lang="en-US" baseline="30000" dirty="0" smtClean="0"/>
              <a:t>st</a:t>
            </a:r>
            <a:r>
              <a:rPr lang="en-US" dirty="0" smtClean="0"/>
              <a:t> half of Lab 3 Sun, start HW2</a:t>
            </a:r>
          </a:p>
          <a:p>
            <a:pPr lvl="1"/>
            <a:r>
              <a:rPr lang="en-US" dirty="0" smtClean="0"/>
              <a:t>Do 2</a:t>
            </a:r>
            <a:r>
              <a:rPr lang="en-US" baseline="30000" dirty="0" smtClean="0"/>
              <a:t>nd</a:t>
            </a:r>
            <a:r>
              <a:rPr lang="en-US" dirty="0" smtClean="0"/>
              <a:t> half of Lab 3 Tue, finish HW2 by Wed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Miscellaneous C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Syntax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Arrays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Strings</a:t>
            </a:r>
          </a:p>
          <a:p>
            <a:r>
              <a:rPr lang="en-US" dirty="0" smtClean="0"/>
              <a:t>More Pointers</a:t>
            </a:r>
          </a:p>
          <a:p>
            <a:pPr lvl="1"/>
            <a:r>
              <a:rPr lang="en-US" dirty="0" smtClean="0"/>
              <a:t>Pointer Arithmetic</a:t>
            </a:r>
          </a:p>
          <a:p>
            <a:pPr lvl="1"/>
            <a:r>
              <a:rPr lang="en-US" dirty="0" smtClean="0"/>
              <a:t>Pointer </a:t>
            </a:r>
            <a:r>
              <a:rPr lang="en-US" dirty="0" err="1" smtClean="0"/>
              <a:t>Misc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 Strings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 in C is just an array of characters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3000" dirty="0" smtClean="0">
                <a:latin typeface="Courier New"/>
                <a:cs typeface="Courier New"/>
              </a:rPr>
              <a:t>char string[] = "</a:t>
            </a:r>
            <a:r>
              <a:rPr lang="en-US" sz="3000" dirty="0" err="1" smtClean="0">
                <a:latin typeface="Courier New"/>
                <a:cs typeface="Courier New"/>
              </a:rPr>
              <a:t>abc</a:t>
            </a:r>
            <a:r>
              <a:rPr lang="en-US" sz="3000" dirty="0" smtClean="0">
                <a:latin typeface="Courier New"/>
                <a:cs typeface="Courier New"/>
              </a:rPr>
              <a:t>";</a:t>
            </a:r>
          </a:p>
          <a:p>
            <a:r>
              <a:rPr lang="en-US" dirty="0" smtClean="0"/>
              <a:t>How do you tell how long a string is?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Last character is followed by a 0 byte (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‘\0’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(a.k.a. “null terminator”)</a:t>
            </a:r>
            <a:r>
              <a:rPr lang="en-US" dirty="0" smtClean="0"/>
              <a:t>					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371600" y="4480560"/>
            <a:ext cx="4977645" cy="1938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strlen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(char s</a:t>
            </a:r>
            <a:r>
              <a:rPr lang="en-US" sz="2400" dirty="0" smtClean="0">
                <a:solidFill>
                  <a:schemeClr val="tx1"/>
                </a:solidFill>
                <a:latin typeface="Courier New" charset="0"/>
              </a:rPr>
              <a:t>[]) {</a:t>
            </a:r>
            <a:endParaRPr lang="en-US" sz="2400" dirty="0">
              <a:solidFill>
                <a:schemeClr val="tx1"/>
              </a:solidFill>
              <a:latin typeface="Courier New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n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= 0;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   while (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s[n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] != 0) 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n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++;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   return 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n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;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618514" y="2171827"/>
            <a:ext cx="2051943" cy="646331"/>
            <a:chOff x="6618514" y="2171827"/>
            <a:chExt cx="2051943" cy="646331"/>
          </a:xfrm>
        </p:grpSpPr>
        <p:sp>
          <p:nvSpPr>
            <p:cNvPr id="3" name="TextBox 2"/>
            <p:cNvSpPr txBox="1"/>
            <p:nvPr/>
          </p:nvSpPr>
          <p:spPr>
            <a:xfrm>
              <a:off x="7589520" y="2171827"/>
              <a:ext cx="108093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Array size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here is </a:t>
              </a:r>
              <a:r>
                <a:rPr lang="en-US" b="1" dirty="0" smtClean="0">
                  <a:solidFill>
                    <a:srgbClr val="FF0000"/>
                  </a:solidFill>
                </a:rPr>
                <a:t>4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6618514" y="2494992"/>
              <a:ext cx="914400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6226629" y="3886201"/>
            <a:ext cx="2532473" cy="1334809"/>
            <a:chOff x="6226629" y="3886201"/>
            <a:chExt cx="2532473" cy="1334809"/>
          </a:xfrm>
        </p:grpSpPr>
        <p:sp>
          <p:nvSpPr>
            <p:cNvPr id="2" name="TextBox 1"/>
            <p:cNvSpPr txBox="1"/>
            <p:nvPr/>
          </p:nvSpPr>
          <p:spPr>
            <a:xfrm>
              <a:off x="6675120" y="4297680"/>
              <a:ext cx="208398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This means you need an extra space in your array!!!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 flipV="1">
              <a:off x="6226629" y="3886201"/>
              <a:ext cx="695166" cy="59435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 String Standard Functions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87900"/>
          </a:xfrm>
        </p:spPr>
        <p:txBody>
          <a:bodyPr>
            <a:normAutofit fontScale="92500" lnSpcReduction="10000"/>
          </a:bodyPr>
          <a:lstStyle/>
          <a:p>
            <a:r>
              <a:rPr lang="en-US" sz="3027" dirty="0" smtClean="0">
                <a:latin typeface="+mj-lt"/>
                <a:cs typeface="Courier New"/>
              </a:rPr>
              <a:t>Accessible with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string.h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3027" dirty="0" err="1" smtClean="0">
                <a:latin typeface="Courier New"/>
                <a:cs typeface="Courier New"/>
              </a:rPr>
              <a:t>int</a:t>
            </a:r>
            <a:r>
              <a:rPr lang="en-US" sz="3027" dirty="0" smtClean="0">
                <a:latin typeface="Courier New"/>
                <a:cs typeface="Courier New"/>
              </a:rPr>
              <a:t> </a:t>
            </a:r>
            <a:r>
              <a:rPr lang="en-US" sz="3027" dirty="0" err="1" smtClean="0">
                <a:latin typeface="Courier New"/>
                <a:cs typeface="Courier New"/>
              </a:rPr>
              <a:t>strlen</a:t>
            </a:r>
            <a:r>
              <a:rPr lang="en-US" sz="3027" dirty="0" smtClean="0">
                <a:latin typeface="Courier New"/>
                <a:cs typeface="Courier New"/>
              </a:rPr>
              <a:t>(char *string);</a:t>
            </a:r>
          </a:p>
          <a:p>
            <a:pPr lvl="1"/>
            <a:r>
              <a:rPr lang="en-US" dirty="0" smtClean="0"/>
              <a:t>Returns the length of string (not including null term)</a:t>
            </a:r>
          </a:p>
          <a:p>
            <a:r>
              <a:rPr lang="en-US" sz="3027" dirty="0" err="1" smtClean="0">
                <a:latin typeface="Courier New"/>
                <a:cs typeface="Courier New"/>
              </a:rPr>
              <a:t>int</a:t>
            </a:r>
            <a:r>
              <a:rPr lang="en-US" sz="3027" dirty="0" smtClean="0">
                <a:latin typeface="Courier New"/>
                <a:cs typeface="Courier New"/>
              </a:rPr>
              <a:t> </a:t>
            </a:r>
            <a:r>
              <a:rPr lang="en-US" sz="3027" dirty="0" err="1" smtClean="0">
                <a:latin typeface="Courier New"/>
                <a:cs typeface="Courier New"/>
              </a:rPr>
              <a:t>strcmp(char</a:t>
            </a:r>
            <a:r>
              <a:rPr lang="en-US" sz="3027" dirty="0" smtClean="0">
                <a:latin typeface="Courier New"/>
                <a:cs typeface="Courier New"/>
              </a:rPr>
              <a:t> *str1, char *str2);</a:t>
            </a:r>
          </a:p>
          <a:p>
            <a:pPr lvl="1"/>
            <a:r>
              <a:rPr lang="en-US" dirty="0" smtClean="0"/>
              <a:t>Return 0 if </a:t>
            </a:r>
            <a:r>
              <a:rPr lang="en-US" dirty="0" smtClean="0">
                <a:latin typeface="Courier New"/>
                <a:cs typeface="Courier New"/>
              </a:rPr>
              <a:t>str1</a:t>
            </a:r>
            <a:r>
              <a:rPr lang="en-US" dirty="0" smtClean="0"/>
              <a:t> and </a:t>
            </a:r>
            <a:r>
              <a:rPr lang="en-US" dirty="0" smtClean="0">
                <a:latin typeface="Courier New"/>
                <a:cs typeface="Courier New"/>
              </a:rPr>
              <a:t>str2</a:t>
            </a:r>
            <a:r>
              <a:rPr lang="en-US" dirty="0" smtClean="0"/>
              <a:t> are identical (how is this different from </a:t>
            </a:r>
            <a:r>
              <a:rPr lang="en-US" dirty="0" smtClean="0">
                <a:latin typeface="Courier New"/>
                <a:cs typeface="Courier New"/>
              </a:rPr>
              <a:t>str1 == str2</a:t>
            </a:r>
            <a:r>
              <a:rPr lang="en-US" dirty="0" smtClean="0"/>
              <a:t>?)</a:t>
            </a:r>
          </a:p>
          <a:p>
            <a:r>
              <a:rPr lang="en-US" sz="3027" dirty="0" smtClean="0">
                <a:latin typeface="Courier New"/>
                <a:cs typeface="Courier New"/>
              </a:rPr>
              <a:t>char *</a:t>
            </a:r>
            <a:r>
              <a:rPr lang="en-US" sz="3027" dirty="0" err="1" smtClean="0">
                <a:latin typeface="Courier New"/>
                <a:cs typeface="Courier New"/>
              </a:rPr>
              <a:t>strcpy(char</a:t>
            </a:r>
            <a:r>
              <a:rPr lang="en-US" sz="3027" dirty="0" smtClean="0">
                <a:latin typeface="Courier New"/>
                <a:cs typeface="Courier New"/>
              </a:rPr>
              <a:t> *</a:t>
            </a:r>
            <a:r>
              <a:rPr lang="en-US" sz="3027" dirty="0" err="1" smtClean="0">
                <a:latin typeface="Courier New"/>
                <a:cs typeface="Courier New"/>
              </a:rPr>
              <a:t>dst</a:t>
            </a:r>
            <a:r>
              <a:rPr lang="en-US" sz="3027" dirty="0" smtClean="0">
                <a:latin typeface="Courier New"/>
                <a:cs typeface="Courier New"/>
              </a:rPr>
              <a:t>, char *</a:t>
            </a:r>
            <a:r>
              <a:rPr lang="en-US" sz="3027" dirty="0" err="1" smtClean="0">
                <a:latin typeface="Courier New"/>
                <a:cs typeface="Courier New"/>
              </a:rPr>
              <a:t>src</a:t>
            </a:r>
            <a:r>
              <a:rPr lang="en-US" sz="3027" dirty="0" smtClean="0">
                <a:latin typeface="Courier New"/>
                <a:cs typeface="Courier New"/>
              </a:rPr>
              <a:t>);</a:t>
            </a:r>
          </a:p>
          <a:p>
            <a:pPr lvl="1"/>
            <a:r>
              <a:rPr lang="en-US" dirty="0" smtClean="0"/>
              <a:t>Copy contents of string </a:t>
            </a:r>
            <a:r>
              <a:rPr lang="en-US" dirty="0" err="1" smtClean="0">
                <a:latin typeface="Courier New"/>
                <a:cs typeface="Courier New"/>
              </a:rPr>
              <a:t>src</a:t>
            </a:r>
            <a:r>
              <a:rPr lang="en-US" dirty="0" smtClean="0">
                <a:cs typeface="Courier New"/>
              </a:rPr>
              <a:t> </a:t>
            </a:r>
            <a:r>
              <a:rPr lang="en-US" dirty="0" smtClean="0"/>
              <a:t>to the memory at </a:t>
            </a:r>
            <a:r>
              <a:rPr lang="en-US" dirty="0" err="1" smtClean="0">
                <a:latin typeface="Courier New"/>
                <a:cs typeface="Courier New"/>
              </a:rPr>
              <a:t>dst</a:t>
            </a:r>
            <a:r>
              <a:rPr lang="en-US" dirty="0" smtClean="0"/>
              <a:t>.  Caller must ensure that </a:t>
            </a:r>
            <a:r>
              <a:rPr lang="en-US" dirty="0" err="1" smtClean="0">
                <a:latin typeface="Courier New"/>
                <a:cs typeface="Courier New"/>
              </a:rPr>
              <a:t>dst</a:t>
            </a:r>
            <a:r>
              <a:rPr lang="en-US" dirty="0" smtClean="0"/>
              <a:t> has enough memory to hold the data to be copied</a:t>
            </a:r>
          </a:p>
          <a:p>
            <a:pPr lvl="1"/>
            <a:r>
              <a:rPr lang="en-US" dirty="0" smtClean="0"/>
              <a:t>Note: </a:t>
            </a:r>
            <a:r>
              <a:rPr lang="en-US" dirty="0" err="1" smtClean="0">
                <a:latin typeface="Courier New"/>
                <a:cs typeface="Courier New"/>
              </a:rPr>
              <a:t>dst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src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only copies </a:t>
            </a:r>
            <a:r>
              <a:rPr lang="en-US" i="1" dirty="0" smtClean="0"/>
              <a:t>pointer</a:t>
            </a:r>
            <a:r>
              <a:rPr lang="en-US" dirty="0" smtClean="0"/>
              <a:t> (the address)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String Examples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260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string.h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main () {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char s1[10], s2[10], s3[]=“hello”, *s4=“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hola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”;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(s1,“hi”);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(s2,“hi”);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1800"/>
              </a:spcBef>
              <a:buNone/>
            </a:pPr>
            <a:r>
              <a:rPr lang="en-US" sz="2800" dirty="0" smtClean="0">
                <a:latin typeface="+mj-lt"/>
                <a:cs typeface="Courier New" pitchFamily="49" charset="0"/>
              </a:rPr>
              <a:t>Value of the following expressions?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4572000"/>
            <a:ext cx="4114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buNone/>
              <a:tabLst>
                <a:tab pos="2560320" algn="l"/>
              </a:tabLst>
            </a:pP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(s1)</a:t>
            </a: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FF0000"/>
                </a:solidFill>
              </a:rPr>
              <a:t>10</a:t>
            </a:r>
          </a:p>
          <a:p>
            <a:pPr>
              <a:spcBef>
                <a:spcPts val="1800"/>
              </a:spcBef>
              <a:buNone/>
              <a:tabLst>
                <a:tab pos="2560320" algn="l"/>
              </a:tabLst>
            </a:pP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(s1)</a:t>
            </a: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FF0000"/>
                </a:solidFill>
              </a:rPr>
              <a:t>2</a:t>
            </a:r>
          </a:p>
          <a:p>
            <a:pPr>
              <a:spcBef>
                <a:spcPts val="1800"/>
              </a:spcBef>
              <a:buNone/>
              <a:tabLst>
                <a:tab pos="2560320" algn="l"/>
              </a:tabLst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s1==s2</a:t>
            </a: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0" y="4572000"/>
            <a:ext cx="4114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buNone/>
              <a:tabLst>
                <a:tab pos="3017520" algn="l"/>
              </a:tabLst>
            </a:pP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(s1,s2)</a:t>
            </a: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FF0000"/>
                </a:solidFill>
              </a:rPr>
              <a:t>0</a:t>
            </a:r>
          </a:p>
          <a:p>
            <a:pPr>
              <a:spcBef>
                <a:spcPts val="1800"/>
              </a:spcBef>
              <a:buNone/>
              <a:tabLst>
                <a:tab pos="3017520" algn="l"/>
              </a:tabLst>
            </a:pP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(s1,s3)</a:t>
            </a: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FF0000"/>
                </a:solidFill>
              </a:rPr>
              <a:t>4</a:t>
            </a:r>
          </a:p>
          <a:p>
            <a:pPr>
              <a:spcBef>
                <a:spcPts val="1800"/>
              </a:spcBef>
              <a:buNone/>
              <a:tabLst>
                <a:tab pos="3017520" algn="l"/>
              </a:tabLst>
            </a:pP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(s1,s4)</a:t>
            </a: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FF0000"/>
                </a:solidFill>
              </a:rPr>
              <a:t>-6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28000" y="5257800"/>
            <a:ext cx="127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(s1 &gt; s3)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28000" y="5918200"/>
            <a:ext cx="1257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(s1 &lt; s4)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89520" y="5918200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589520" y="5270500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589520" y="4635500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017520" y="5905500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017520" y="5232400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017520" y="4635500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378200" y="5740400"/>
            <a:ext cx="123190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FF0000"/>
                </a:solidFill>
              </a:rPr>
              <a:t>Point to different locations!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allAtOnce"/>
      <p:bldP spid="8" grpId="1" uiExpand="1" build="allAtOnce"/>
      <p:bldP spid="10" grpId="0"/>
      <p:bldP spid="11" grpId="0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914400" y="3314700"/>
            <a:ext cx="7162800" cy="523220"/>
            <a:chOff x="914614" y="1743728"/>
            <a:chExt cx="7162586" cy="392422"/>
          </a:xfrm>
        </p:grpSpPr>
        <p:sp>
          <p:nvSpPr>
            <p:cNvPr id="53259" name="TextBox 2"/>
            <p:cNvSpPr txBox="1">
              <a:spLocks noChangeArrowheads="1"/>
            </p:cNvSpPr>
            <p:nvPr/>
          </p:nvSpPr>
          <p:spPr bwMode="auto">
            <a:xfrm>
              <a:off x="1371600" y="1743728"/>
              <a:ext cx="6705600" cy="392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rgbClr val="FF8000"/>
                  </a:solidFill>
                  <a:latin typeface="+mj-lt"/>
                  <a:cs typeface="Courier"/>
                </a:rPr>
                <a:t>Always throws an error</a:t>
              </a:r>
              <a:endParaRPr lang="en-US" sz="2800" dirty="0">
                <a:solidFill>
                  <a:srgbClr val="FF8000"/>
                </a:solidFill>
                <a:latin typeface="+mj-lt"/>
              </a:endParaRPr>
            </a:p>
          </p:txBody>
        </p:sp>
        <p:sp>
          <p:nvSpPr>
            <p:cNvPr id="53260" name="Rectangle 6"/>
            <p:cNvSpPr>
              <a:spLocks noChangeArrowheads="1"/>
            </p:cNvSpPr>
            <p:nvPr/>
          </p:nvSpPr>
          <p:spPr bwMode="auto">
            <a:xfrm>
              <a:off x="914614" y="1768787"/>
              <a:ext cx="562958" cy="346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 dirty="0"/>
                <a:t>(A)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914400" y="3811588"/>
            <a:ext cx="7162800" cy="954107"/>
            <a:chOff x="914400" y="3240088"/>
            <a:chExt cx="7162800" cy="954107"/>
          </a:xfrm>
        </p:grpSpPr>
        <p:sp>
          <p:nvSpPr>
            <p:cNvPr id="53250" name="TextBox 3"/>
            <p:cNvSpPr txBox="1">
              <a:spLocks noChangeArrowheads="1"/>
            </p:cNvSpPr>
            <p:nvPr/>
          </p:nvSpPr>
          <p:spPr bwMode="auto">
            <a:xfrm>
              <a:off x="1371600" y="3240088"/>
              <a:ext cx="6705600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rgbClr val="408000"/>
                  </a:solidFill>
                  <a:latin typeface="+mj-lt"/>
                  <a:cs typeface="Courier"/>
                </a:rPr>
                <a:t>Changes characters in string </a:t>
              </a:r>
              <a:r>
                <a:rPr lang="en-US" sz="2600" dirty="0" smtClean="0">
                  <a:solidFill>
                    <a:srgbClr val="408000"/>
                  </a:solidFill>
                  <a:latin typeface="Courier New" pitchFamily="49" charset="0"/>
                  <a:cs typeface="Courier New" pitchFamily="49" charset="0"/>
                </a:rPr>
                <a:t>t</a:t>
              </a:r>
              <a:r>
                <a:rPr lang="en-US" sz="2800" dirty="0" smtClean="0">
                  <a:solidFill>
                    <a:srgbClr val="408000"/>
                  </a:solidFill>
                  <a:latin typeface="+mj-lt"/>
                  <a:cs typeface="Courier"/>
                </a:rPr>
                <a:t> to the next character in the string </a:t>
              </a:r>
              <a:r>
                <a:rPr lang="en-US" sz="2600" dirty="0" smtClean="0">
                  <a:solidFill>
                    <a:srgbClr val="408000"/>
                  </a:solidFill>
                  <a:latin typeface="Courier New" pitchFamily="49" charset="0"/>
                  <a:cs typeface="Courier New" pitchFamily="49" charset="0"/>
                </a:rPr>
                <a:t>s</a:t>
              </a:r>
              <a:r>
                <a:rPr lang="en-US" sz="2800" dirty="0" smtClean="0">
                  <a:solidFill>
                    <a:srgbClr val="408000"/>
                  </a:solidFill>
                  <a:latin typeface="+mj-lt"/>
                  <a:cs typeface="Courier"/>
                </a:rPr>
                <a:t> </a:t>
              </a:r>
            </a:p>
          </p:txBody>
        </p:sp>
        <p:sp>
          <p:nvSpPr>
            <p:cNvPr id="53254" name="Rectangle 7"/>
            <p:cNvSpPr>
              <a:spLocks noChangeArrowheads="1"/>
            </p:cNvSpPr>
            <p:nvPr/>
          </p:nvSpPr>
          <p:spPr bwMode="auto">
            <a:xfrm>
              <a:off x="914400" y="3260188"/>
              <a:ext cx="56692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 dirty="0"/>
                <a:t>(B)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914399" y="4725988"/>
            <a:ext cx="7162801" cy="954107"/>
            <a:chOff x="914399" y="4154488"/>
            <a:chExt cx="7162801" cy="954107"/>
          </a:xfrm>
        </p:grpSpPr>
        <p:sp>
          <p:nvSpPr>
            <p:cNvPr id="53251" name="TextBox 4"/>
            <p:cNvSpPr txBox="1">
              <a:spLocks noChangeArrowheads="1"/>
            </p:cNvSpPr>
            <p:nvPr/>
          </p:nvSpPr>
          <p:spPr bwMode="auto">
            <a:xfrm>
              <a:off x="1371600" y="4154488"/>
              <a:ext cx="6705600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rgbClr val="FF66A0"/>
                  </a:solidFill>
                  <a:latin typeface="+mj-lt"/>
                  <a:cs typeface="Courier"/>
                </a:rPr>
                <a:t>Copies a string at address </a:t>
              </a:r>
              <a:r>
                <a:rPr lang="en-US" sz="2600" dirty="0" smtClean="0">
                  <a:solidFill>
                    <a:srgbClr val="FF66A0"/>
                  </a:solidFill>
                  <a:latin typeface="Courier New" pitchFamily="49" charset="0"/>
                  <a:cs typeface="Courier New" pitchFamily="49" charset="0"/>
                </a:rPr>
                <a:t>t</a:t>
              </a:r>
              <a:r>
                <a:rPr lang="en-US" sz="2800" dirty="0" smtClean="0">
                  <a:solidFill>
                    <a:srgbClr val="FF66A0"/>
                  </a:solidFill>
                  <a:latin typeface="+mj-lt"/>
                  <a:cs typeface="Courier"/>
                </a:rPr>
                <a:t> to the string at address </a:t>
              </a:r>
              <a:r>
                <a:rPr lang="en-US" sz="2600" dirty="0" smtClean="0">
                  <a:solidFill>
                    <a:srgbClr val="FF66A0"/>
                  </a:solidFill>
                  <a:latin typeface="Courier New" pitchFamily="49" charset="0"/>
                  <a:cs typeface="Courier New" pitchFamily="49" charset="0"/>
                </a:rPr>
                <a:t>s</a:t>
              </a:r>
            </a:p>
          </p:txBody>
        </p:sp>
        <p:sp>
          <p:nvSpPr>
            <p:cNvPr id="53255" name="Rectangle 8"/>
            <p:cNvSpPr>
              <a:spLocks noChangeArrowheads="1"/>
            </p:cNvSpPr>
            <p:nvPr/>
          </p:nvSpPr>
          <p:spPr bwMode="auto">
            <a:xfrm>
              <a:off x="914399" y="4192172"/>
              <a:ext cx="56692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 dirty="0"/>
                <a:t>(C)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14400" y="5640388"/>
            <a:ext cx="7594600" cy="954107"/>
            <a:chOff x="914400" y="5068888"/>
            <a:chExt cx="7594600" cy="954107"/>
          </a:xfrm>
        </p:grpSpPr>
        <p:sp>
          <p:nvSpPr>
            <p:cNvPr id="53252" name="TextBox 5"/>
            <p:cNvSpPr txBox="1">
              <a:spLocks noChangeArrowheads="1"/>
            </p:cNvSpPr>
            <p:nvPr/>
          </p:nvSpPr>
          <p:spPr bwMode="auto">
            <a:xfrm>
              <a:off x="1371600" y="5068888"/>
              <a:ext cx="7137400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+mj-lt"/>
                  <a:cs typeface="Courier"/>
                </a:rPr>
                <a:t>Appends the string at address </a:t>
              </a:r>
              <a:r>
                <a:rPr lang="en-US" sz="2600" dirty="0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Courier New" pitchFamily="49" charset="0"/>
                  <a:cs typeface="Courier New" pitchFamily="49" charset="0"/>
                </a:rPr>
                <a:t>t</a:t>
              </a:r>
              <a:r>
                <a:rPr lang="en-US" sz="2800" b="1" dirty="0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+mj-lt"/>
                  <a:cs typeface="Courier"/>
                </a:rPr>
                <a:t> to the end of the string at address </a:t>
              </a:r>
              <a:r>
                <a:rPr lang="en-US" sz="2600" dirty="0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Courier New" pitchFamily="49" charset="0"/>
                  <a:cs typeface="Courier New" pitchFamily="49" charset="0"/>
                </a:rPr>
                <a:t>s</a:t>
              </a:r>
            </a:p>
          </p:txBody>
        </p:sp>
        <p:sp>
          <p:nvSpPr>
            <p:cNvPr id="53256" name="Rectangle 9"/>
            <p:cNvSpPr>
              <a:spLocks noChangeArrowheads="1"/>
            </p:cNvSpPr>
            <p:nvPr/>
          </p:nvSpPr>
          <p:spPr bwMode="auto">
            <a:xfrm>
              <a:off x="914400" y="5106572"/>
              <a:ext cx="57099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 dirty="0"/>
                <a:t>(D)</a:t>
              </a:r>
            </a:p>
          </p:txBody>
        </p:sp>
      </p:grpSp>
      <p:sp>
        <p:nvSpPr>
          <p:cNvPr id="53257" name="Slide Number Placeholder 1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8A5DC7-8BDF-994F-9CC6-B289B75E5426}" type="slidenum">
              <a:rPr lang="en-US" smtClean="0"/>
              <a:pPr/>
              <a:t>27</a:t>
            </a:fld>
            <a:endParaRPr lang="en-US" dirty="0" smtClean="0"/>
          </a:p>
        </p:txBody>
      </p:sp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457200" y="482600"/>
            <a:ext cx="845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Question:  </a:t>
            </a:r>
            <a:r>
              <a:rPr lang="en-US" sz="2800" dirty="0" smtClean="0">
                <a:solidFill>
                  <a:srgbClr val="000000"/>
                </a:solidFill>
              </a:rPr>
              <a:t>What does this function do when called?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1037690"/>
            <a:ext cx="612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urier New"/>
                <a:cs typeface="Courier New"/>
              </a:rPr>
              <a:t>void </a:t>
            </a:r>
            <a:r>
              <a:rPr lang="en-US" sz="2400" dirty="0" err="1" smtClean="0">
                <a:latin typeface="Courier New"/>
                <a:cs typeface="Courier New"/>
              </a:rPr>
              <a:t>foo</a:t>
            </a:r>
            <a:r>
              <a:rPr lang="en-US" sz="2400" dirty="0" smtClean="0">
                <a:latin typeface="Courier New"/>
                <a:cs typeface="Courier New"/>
              </a:rPr>
              <a:t>(char *s, char *t) { </a:t>
            </a:r>
          </a:p>
          <a:p>
            <a:r>
              <a:rPr lang="en-US" sz="2400" dirty="0" smtClean="0">
                <a:latin typeface="Courier New"/>
                <a:cs typeface="Courier New"/>
              </a:rPr>
              <a:t>	while (*s)</a:t>
            </a:r>
          </a:p>
          <a:p>
            <a:r>
              <a:rPr lang="en-US" sz="2400" dirty="0" smtClean="0">
                <a:latin typeface="Courier New"/>
                <a:cs typeface="Courier New"/>
              </a:rPr>
              <a:t>		</a:t>
            </a:r>
            <a:r>
              <a:rPr lang="en-US" sz="2400" dirty="0" err="1" smtClean="0">
                <a:latin typeface="Courier New"/>
                <a:cs typeface="Courier New"/>
              </a:rPr>
              <a:t>s</a:t>
            </a:r>
            <a:r>
              <a:rPr lang="en-US" sz="2400" dirty="0" smtClean="0">
                <a:latin typeface="Courier New"/>
                <a:cs typeface="Courier New"/>
              </a:rPr>
              <a:t>++;</a:t>
            </a:r>
          </a:p>
          <a:p>
            <a:r>
              <a:rPr lang="en-US" sz="2400" dirty="0" smtClean="0">
                <a:latin typeface="Courier New"/>
                <a:cs typeface="Courier New"/>
              </a:rPr>
              <a:t>  while (*</a:t>
            </a:r>
            <a:r>
              <a:rPr lang="en-US" sz="2400" dirty="0" err="1" smtClean="0">
                <a:latin typeface="Courier New"/>
                <a:cs typeface="Courier New"/>
              </a:rPr>
              <a:t>s</a:t>
            </a:r>
            <a:r>
              <a:rPr lang="en-US" sz="2400" dirty="0" smtClean="0">
                <a:latin typeface="Courier New"/>
                <a:cs typeface="Courier New"/>
              </a:rPr>
              <a:t>++ = *</a:t>
            </a:r>
            <a:r>
              <a:rPr lang="en-US" sz="2400" dirty="0" err="1" smtClean="0">
                <a:latin typeface="Courier New"/>
                <a:cs typeface="Courier New"/>
              </a:rPr>
              <a:t>t</a:t>
            </a:r>
            <a:r>
              <a:rPr lang="en-US" sz="2400" dirty="0" smtClean="0">
                <a:latin typeface="Courier New"/>
                <a:cs typeface="Courier New"/>
              </a:rPr>
              <a:t>++)</a:t>
            </a:r>
          </a:p>
          <a:p>
            <a:r>
              <a:rPr lang="en-US" sz="2400" dirty="0" smtClean="0">
                <a:latin typeface="Courier New"/>
                <a:cs typeface="Courier New"/>
              </a:rPr>
              <a:t>		;</a:t>
            </a:r>
            <a:br>
              <a:rPr lang="en-US" sz="2400" dirty="0" smtClean="0">
                <a:latin typeface="Courier New"/>
                <a:cs typeface="Courier New"/>
              </a:rPr>
            </a:br>
            <a:r>
              <a:rPr lang="en-US" sz="2400" dirty="0" smtClean="0">
                <a:latin typeface="Courier New"/>
                <a:cs typeface="Courier New"/>
              </a:rPr>
              <a:t>}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914400" y="5669280"/>
            <a:ext cx="7315200" cy="914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Miscellaneous C Syntax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Arrays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Strings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More Pointers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Pointer Arithmetic</a:t>
            </a:r>
          </a:p>
          <a:p>
            <a:pPr lvl="1"/>
            <a:r>
              <a:rPr lang="en-US" dirty="0" smtClean="0"/>
              <a:t>Pointer </a:t>
            </a:r>
            <a:r>
              <a:rPr lang="en-US" dirty="0" err="1" smtClean="0"/>
              <a:t>Misc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Pointer Arithmetic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600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i="1" dirty="0" smtClean="0"/>
              <a:t>pointer</a:t>
            </a:r>
            <a:r>
              <a:rPr lang="en-US" dirty="0" smtClean="0"/>
              <a:t> ± </a:t>
            </a:r>
            <a:r>
              <a:rPr lang="en-US" i="1" dirty="0" smtClean="0"/>
              <a:t>number</a:t>
            </a:r>
            <a:endParaRPr lang="en-US" dirty="0" smtClean="0"/>
          </a:p>
          <a:p>
            <a:pPr lvl="1"/>
            <a:r>
              <a:rPr lang="en-US" sz="2400" dirty="0" smtClean="0"/>
              <a:t>e.g. </a:t>
            </a:r>
            <a:r>
              <a:rPr lang="en-US" sz="2400" i="1" dirty="0" smtClean="0"/>
              <a:t>pointer</a:t>
            </a:r>
            <a:r>
              <a:rPr lang="en-US" sz="2400" dirty="0" smtClean="0"/>
              <a:t> + 1 adds 1 </a:t>
            </a:r>
            <a:r>
              <a:rPr lang="en-US" sz="2400" u="sng" dirty="0" smtClean="0"/>
              <a:t>something</a:t>
            </a:r>
            <a:r>
              <a:rPr lang="en-US" sz="2400" dirty="0" smtClean="0"/>
              <a:t> to the address</a:t>
            </a:r>
          </a:p>
          <a:p>
            <a:r>
              <a:rPr lang="en-US" sz="2800" dirty="0" smtClean="0"/>
              <a:t>Compare what happens: (assume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800" dirty="0" smtClean="0"/>
              <a:t> at address 100)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spcBef>
                <a:spcPts val="2400"/>
              </a:spcBef>
            </a:pPr>
            <a:r>
              <a:rPr lang="en-US" sz="2800" i="1" dirty="0" smtClean="0">
                <a:solidFill>
                  <a:srgbClr val="FF0000"/>
                </a:solidFill>
              </a:rPr>
              <a:t>Pointer arithmetic should be used </a:t>
            </a:r>
            <a:r>
              <a:rPr lang="en-US" sz="2800" i="1" u="sng" dirty="0" smtClean="0">
                <a:solidFill>
                  <a:srgbClr val="FF0000"/>
                </a:solidFill>
              </a:rPr>
              <a:t>cautiously</a:t>
            </a: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914400" y="5394960"/>
            <a:ext cx="28908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+mj-lt"/>
              </a:rPr>
              <a:t>Adds </a:t>
            </a:r>
            <a:r>
              <a:rPr lang="en-US" sz="2000" dirty="0" smtClean="0">
                <a:latin typeface="Courier New"/>
                <a:cs typeface="Courier New"/>
              </a:rPr>
              <a:t>1*</a:t>
            </a:r>
            <a:r>
              <a:rPr lang="en-US" sz="2000" dirty="0" err="1" smtClean="0">
                <a:latin typeface="Courier New"/>
                <a:cs typeface="Courier New"/>
              </a:rPr>
              <a:t>sizeof</a:t>
            </a:r>
            <a:r>
              <a:rPr lang="en-US" sz="2000" dirty="0" smtClean="0">
                <a:latin typeface="Courier New"/>
                <a:cs typeface="Courier New"/>
              </a:rPr>
              <a:t>(char)</a:t>
            </a:r>
            <a:endParaRPr lang="en-US" sz="2000" dirty="0">
              <a:latin typeface="+mj-lt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5486400" y="5394960"/>
            <a:ext cx="2743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US" sz="2000" dirty="0">
                <a:latin typeface="+mj-lt"/>
              </a:rPr>
              <a:t>Adds </a:t>
            </a:r>
            <a:r>
              <a:rPr lang="en-US" sz="2000" dirty="0" smtClean="0">
                <a:latin typeface="Courier New"/>
                <a:cs typeface="Courier New"/>
              </a:rPr>
              <a:t>1*</a:t>
            </a:r>
            <a:r>
              <a:rPr lang="en-US" sz="2000" dirty="0" err="1" smtClean="0">
                <a:latin typeface="Courier New"/>
                <a:cs typeface="Courier New"/>
              </a:rPr>
              <a:t>sizeof</a:t>
            </a:r>
            <a:r>
              <a:rPr lang="en-US" sz="2000" dirty="0" smtClean="0">
                <a:latin typeface="Courier New"/>
                <a:cs typeface="Courier New"/>
              </a:rPr>
              <a:t>(</a:t>
            </a:r>
            <a:r>
              <a:rPr lang="en-US" sz="2000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>
                <a:latin typeface="Courier New"/>
                <a:cs typeface="Courier New"/>
              </a:rPr>
              <a:t>)</a:t>
            </a:r>
            <a:endParaRPr lang="en-US" sz="2000" dirty="0">
              <a:latin typeface="+mj-lt"/>
            </a:endParaRPr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914400" y="3108960"/>
            <a:ext cx="7315200" cy="461963"/>
            <a:chOff x="836" y="1872"/>
            <a:chExt cx="4608" cy="291"/>
          </a:xfrm>
        </p:grpSpPr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836" y="1872"/>
              <a:ext cx="2074" cy="2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latin typeface="Courier New" charset="0"/>
                </a:rPr>
                <a:t>char </a:t>
              </a:r>
              <a:r>
                <a:rPr lang="en-US" sz="2400" dirty="0" smtClean="0">
                  <a:latin typeface="Courier New" charset="0"/>
                </a:rPr>
                <a:t>*p; char a;</a:t>
              </a:r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3370" y="1872"/>
              <a:ext cx="2074" cy="2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400" dirty="0" err="1" smtClean="0">
                  <a:latin typeface="Courier New" charset="0"/>
                </a:rPr>
                <a:t>int</a:t>
              </a:r>
              <a:r>
                <a:rPr lang="en-US" sz="2400" dirty="0" smtClean="0">
                  <a:latin typeface="Courier New" charset="0"/>
                </a:rPr>
                <a:t> *p; </a:t>
              </a:r>
              <a:r>
                <a:rPr lang="en-US" sz="2400" dirty="0" err="1" smtClean="0">
                  <a:latin typeface="Courier New" charset="0"/>
                </a:rPr>
                <a:t>int</a:t>
              </a:r>
              <a:r>
                <a:rPr lang="en-US" sz="2400" dirty="0" smtClean="0">
                  <a:latin typeface="Courier New" charset="0"/>
                </a:rPr>
                <a:t> a;</a:t>
              </a:r>
              <a:endParaRPr lang="en-US" sz="2400" dirty="0">
                <a:latin typeface="Courier New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286000" y="3749040"/>
            <a:ext cx="45720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 = &amp;a;</a:t>
            </a:r>
          </a:p>
          <a:p>
            <a:pPr algn="ctr"/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(“%u %u\n”,p,p+1);</a:t>
            </a:r>
          </a:p>
        </p:txBody>
      </p:sp>
      <p:grpSp>
        <p:nvGrpSpPr>
          <p:cNvPr id="14" name="Group 4"/>
          <p:cNvGrpSpPr>
            <a:grpSpLocks/>
          </p:cNvGrpSpPr>
          <p:nvPr/>
        </p:nvGrpSpPr>
        <p:grpSpPr bwMode="auto">
          <a:xfrm>
            <a:off x="914400" y="4754880"/>
            <a:ext cx="7315200" cy="461963"/>
            <a:chOff x="836" y="1872"/>
            <a:chExt cx="4608" cy="291"/>
          </a:xfrm>
        </p:grpSpPr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836" y="1872"/>
              <a:ext cx="1152" cy="2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>
                  <a:latin typeface="Courier New" charset="0"/>
                </a:rPr>
                <a:t>100 101</a:t>
              </a:r>
            </a:p>
          </p:txBody>
        </p:sp>
        <p:sp>
          <p:nvSpPr>
            <p:cNvPr id="16" name="Text Box 6"/>
            <p:cNvSpPr txBox="1">
              <a:spLocks noChangeArrowheads="1"/>
            </p:cNvSpPr>
            <p:nvPr/>
          </p:nvSpPr>
          <p:spPr bwMode="auto">
            <a:xfrm>
              <a:off x="4292" y="1872"/>
              <a:ext cx="1152" cy="2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400" b="1" dirty="0" smtClean="0">
                  <a:latin typeface="Courier New" charset="0"/>
                </a:rPr>
                <a:t>100 104</a:t>
              </a:r>
              <a:endParaRPr lang="en-US" sz="2400" b="1" dirty="0">
                <a:latin typeface="Courier New" charset="0"/>
              </a:endParaRPr>
            </a:p>
          </p:txBody>
        </p:sp>
      </p:grpSp>
      <p:sp>
        <p:nvSpPr>
          <p:cNvPr id="17" name="Arc 16"/>
          <p:cNvSpPr/>
          <p:nvPr/>
        </p:nvSpPr>
        <p:spPr>
          <a:xfrm flipH="1" flipV="1">
            <a:off x="1371600" y="3291840"/>
            <a:ext cx="1676400" cy="647700"/>
          </a:xfrm>
          <a:prstGeom prst="arc">
            <a:avLst/>
          </a:prstGeom>
          <a:ln w="38100">
            <a:solidFill>
              <a:schemeClr val="tx1"/>
            </a:solidFill>
            <a:headEnd type="triangl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flipV="1">
            <a:off x="6126480" y="3291840"/>
            <a:ext cx="1676400" cy="647700"/>
          </a:xfrm>
          <a:prstGeom prst="arc">
            <a:avLst/>
          </a:prstGeom>
          <a:ln w="38100">
            <a:solidFill>
              <a:schemeClr val="tx1"/>
            </a:solidFill>
            <a:headEnd type="triangl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 flipV="1">
            <a:off x="1920240" y="4297680"/>
            <a:ext cx="1676400" cy="647700"/>
          </a:xfrm>
          <a:prstGeom prst="arc">
            <a:avLst/>
          </a:prstGeom>
          <a:ln w="38100">
            <a:solidFill>
              <a:schemeClr val="tx1"/>
            </a:solidFill>
            <a:headEnd type="triangl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flipH="1" flipV="1">
            <a:off x="5577840" y="4297680"/>
            <a:ext cx="1676400" cy="647700"/>
          </a:xfrm>
          <a:prstGeom prst="arc">
            <a:avLst/>
          </a:prstGeom>
          <a:ln w="38100">
            <a:solidFill>
              <a:schemeClr val="tx1"/>
            </a:solidFill>
            <a:headEnd type="triangl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Struct</a:t>
            </a:r>
            <a:r>
              <a:rPr lang="en-US" dirty="0" smtClean="0">
                <a:solidFill>
                  <a:schemeClr val="accent1"/>
                </a:solidFill>
              </a:rPr>
              <a:t> Clarification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Structure definition:</a:t>
            </a:r>
          </a:p>
          <a:p>
            <a:pPr lvl="1"/>
            <a:r>
              <a:rPr lang="en-US" dirty="0" smtClean="0"/>
              <a:t>Does NOT declare a variable</a:t>
            </a:r>
          </a:p>
          <a:p>
            <a:pPr lvl="1"/>
            <a:r>
              <a:rPr lang="en-US" dirty="0" smtClean="0"/>
              <a:t>Variable type is “</a:t>
            </a:r>
            <a:r>
              <a:rPr lang="en-US" dirty="0" err="1" smtClean="0"/>
              <a:t>struct</a:t>
            </a:r>
            <a:r>
              <a:rPr lang="en-US" dirty="0" smtClean="0"/>
              <a:t> name”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Joint </a:t>
            </a:r>
            <a:r>
              <a:rPr lang="en-US" dirty="0" err="1" smtClean="0"/>
              <a:t>struct</a:t>
            </a:r>
            <a:r>
              <a:rPr lang="en-US" dirty="0" smtClean="0"/>
              <a:t> definition and </a:t>
            </a:r>
            <a:r>
              <a:rPr lang="en-US" dirty="0" err="1" smtClean="0"/>
              <a:t>typedef</a:t>
            </a:r>
            <a:endParaRPr lang="en-US" dirty="0" smtClean="0"/>
          </a:p>
          <a:p>
            <a:pPr lvl="1"/>
            <a:r>
              <a:rPr lang="en-US" dirty="0" smtClean="0"/>
              <a:t>Don’t need to name </a:t>
            </a:r>
            <a:r>
              <a:rPr lang="en-US" dirty="0" err="1" smtClean="0"/>
              <a:t>struct</a:t>
            </a:r>
            <a:r>
              <a:rPr lang="en-US" dirty="0" smtClean="0"/>
              <a:t> in this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17920" y="1600200"/>
            <a:ext cx="26468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name {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/* fields */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52160" y="4937760"/>
            <a:ext cx="23903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/* fields */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 name;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name n1;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80160" y="3200400"/>
            <a:ext cx="55707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name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name1, 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name_ar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[3];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80160" y="4846320"/>
            <a:ext cx="335540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nm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/* fields */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nm name;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name n1;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4663440" y="526585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2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Pointer Arithmetic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87900"/>
          </a:xfrm>
        </p:spPr>
        <p:txBody>
          <a:bodyPr>
            <a:normAutofit/>
          </a:bodyPr>
          <a:lstStyle/>
          <a:p>
            <a:r>
              <a:rPr lang="en-US" dirty="0" smtClean="0"/>
              <a:t>A pointer is just a memory address, so we can </a:t>
            </a:r>
            <a:br>
              <a:rPr lang="en-US" dirty="0" smtClean="0"/>
            </a:br>
            <a:r>
              <a:rPr lang="en-US" dirty="0" smtClean="0"/>
              <a:t>add to/subtract from it to move through an array</a:t>
            </a:r>
          </a:p>
          <a:p>
            <a:r>
              <a:rPr lang="en-US" dirty="0" smtClean="0">
                <a:latin typeface="Courier New"/>
                <a:cs typeface="Courier New"/>
              </a:rPr>
              <a:t>p+1</a:t>
            </a:r>
            <a:r>
              <a:rPr lang="en-US" dirty="0" smtClean="0"/>
              <a:t> correctly increments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 by 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(*p)</a:t>
            </a:r>
          </a:p>
          <a:p>
            <a:pPr lvl="1"/>
            <a:r>
              <a:rPr lang="en-US" dirty="0" smtClean="0"/>
              <a:t>i.e. moves pointer to the next array element</a:t>
            </a:r>
            <a:endParaRPr lang="en-US" sz="2600" dirty="0" smtClean="0">
              <a:latin typeface="Courier New"/>
              <a:cs typeface="Courier New"/>
            </a:endParaRPr>
          </a:p>
          <a:p>
            <a:r>
              <a:rPr lang="en-US" dirty="0" smtClean="0"/>
              <a:t>What about an array of large </a:t>
            </a:r>
            <a:r>
              <a:rPr lang="en-US" dirty="0" err="1" smtClean="0"/>
              <a:t>structs</a:t>
            </a:r>
            <a:r>
              <a:rPr lang="en-US" dirty="0" smtClean="0"/>
              <a:t> (objects)?</a:t>
            </a:r>
          </a:p>
          <a:p>
            <a:pPr lvl="1"/>
            <a:r>
              <a:rPr lang="en-US" sz="2600" dirty="0" err="1" smtClean="0"/>
              <a:t>Struct</a:t>
            </a:r>
            <a:r>
              <a:rPr lang="en-US" sz="2600" dirty="0" smtClean="0"/>
              <a:t> declaration tells C the size to use, so handled like basic types</a:t>
            </a: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Pointer Arithmetic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is valid pointer arithmetic?</a:t>
            </a:r>
          </a:p>
          <a:p>
            <a:pPr lvl="1"/>
            <a:r>
              <a:rPr lang="en-US" dirty="0" smtClean="0"/>
              <a:t>Add an integer to a pointer</a:t>
            </a:r>
          </a:p>
          <a:p>
            <a:pPr lvl="1"/>
            <a:r>
              <a:rPr lang="en-US" dirty="0" smtClean="0"/>
              <a:t>Subtract 2 pointers (in the same array)</a:t>
            </a:r>
          </a:p>
          <a:p>
            <a:pPr lvl="1"/>
            <a:r>
              <a:rPr lang="en-US" dirty="0" smtClean="0"/>
              <a:t>Compare pointers (&lt;, &lt;=, ==, !=, &gt;, &gt;=)</a:t>
            </a:r>
          </a:p>
          <a:p>
            <a:pPr lvl="1"/>
            <a:r>
              <a:rPr lang="en-US" dirty="0" smtClean="0"/>
              <a:t>Compare pointer to NULL (indicates that the pointer points to nothing)</a:t>
            </a:r>
          </a:p>
          <a:p>
            <a:r>
              <a:rPr lang="en-US" dirty="0" smtClean="0"/>
              <a:t>Everything else is illegal since it makes no sense:</a:t>
            </a:r>
          </a:p>
          <a:p>
            <a:pPr lvl="1"/>
            <a:r>
              <a:rPr lang="en-US" dirty="0" smtClean="0"/>
              <a:t>Adding two pointers</a:t>
            </a:r>
          </a:p>
          <a:p>
            <a:pPr lvl="1"/>
            <a:r>
              <a:rPr lang="en-US" dirty="0" smtClean="0"/>
              <a:t>Multiplying pointers </a:t>
            </a:r>
          </a:p>
          <a:p>
            <a:pPr lvl="1"/>
            <a:r>
              <a:rPr lang="en-US" dirty="0" smtClean="0"/>
              <a:t>Subtract pointer from integer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Pointer Arithmetic to Copy Memory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use pointer arithmetic to “walk” through memory: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914400" y="2743200"/>
            <a:ext cx="7598555" cy="2893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chemeClr val="tx1"/>
                </a:solidFill>
                <a:latin typeface="Courier New" charset="0"/>
              </a:rPr>
              <a:t>void copy(</a:t>
            </a:r>
            <a:r>
              <a:rPr lang="en-US" sz="26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sz="2600" dirty="0">
                <a:solidFill>
                  <a:schemeClr val="tx1"/>
                </a:solidFill>
                <a:latin typeface="Courier New" charset="0"/>
              </a:rPr>
              <a:t> *from, </a:t>
            </a:r>
            <a:r>
              <a:rPr lang="en-US" sz="26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sz="2600" dirty="0">
                <a:solidFill>
                  <a:schemeClr val="tx1"/>
                </a:solidFill>
                <a:latin typeface="Courier New" charset="0"/>
              </a:rPr>
              <a:t> *to, </a:t>
            </a:r>
            <a:r>
              <a:rPr lang="en-US" sz="26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sz="2600" dirty="0">
                <a:solidFill>
                  <a:schemeClr val="tx1"/>
                </a:solidFill>
                <a:latin typeface="Courier New" charset="0"/>
              </a:rPr>
              <a:t> n</a:t>
            </a:r>
            <a:r>
              <a:rPr lang="en-US" sz="2600" dirty="0" smtClean="0">
                <a:solidFill>
                  <a:schemeClr val="tx1"/>
                </a:solidFill>
                <a:latin typeface="Courier New" charset="0"/>
              </a:rPr>
              <a:t>) </a:t>
            </a:r>
            <a:br>
              <a:rPr lang="en-US" sz="2600" dirty="0" smtClean="0">
                <a:solidFill>
                  <a:schemeClr val="tx1"/>
                </a:solidFill>
                <a:latin typeface="Courier New" charset="0"/>
              </a:rPr>
            </a:br>
            <a:r>
              <a:rPr lang="en-US" sz="2600" dirty="0" smtClean="0">
                <a:solidFill>
                  <a:schemeClr val="tx1"/>
                </a:solidFill>
                <a:latin typeface="Courier New" charset="0"/>
              </a:rPr>
              <a:t>{</a:t>
            </a:r>
            <a:endParaRPr lang="en-US" sz="2600" dirty="0">
              <a:solidFill>
                <a:schemeClr val="tx1"/>
              </a:solidFill>
              <a:latin typeface="Courier New" charset="0"/>
            </a:endParaRPr>
          </a:p>
          <a:p>
            <a:r>
              <a:rPr lang="en-US" sz="2600" dirty="0">
                <a:solidFill>
                  <a:schemeClr val="tx1"/>
                </a:solidFill>
                <a:latin typeface="Courier New" charset="0"/>
              </a:rPr>
              <a:t>    </a:t>
            </a:r>
            <a:r>
              <a:rPr lang="en-US" sz="26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sz="2600" dirty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Courier New" charset="0"/>
              </a:rPr>
              <a:t>i</a:t>
            </a:r>
            <a:r>
              <a:rPr lang="en-US" sz="2600" dirty="0">
                <a:solidFill>
                  <a:schemeClr val="tx1"/>
                </a:solidFill>
                <a:latin typeface="Courier New" charset="0"/>
              </a:rPr>
              <a:t>;</a:t>
            </a:r>
          </a:p>
          <a:p>
            <a:r>
              <a:rPr lang="en-US" sz="2600" dirty="0">
                <a:solidFill>
                  <a:schemeClr val="tx1"/>
                </a:solidFill>
                <a:latin typeface="Courier New" charset="0"/>
              </a:rPr>
              <a:t>    for (</a:t>
            </a:r>
            <a:r>
              <a:rPr lang="en-US" sz="2600" dirty="0" err="1">
                <a:solidFill>
                  <a:schemeClr val="tx1"/>
                </a:solidFill>
                <a:latin typeface="Courier New" charset="0"/>
              </a:rPr>
              <a:t>i</a:t>
            </a:r>
            <a:r>
              <a:rPr lang="en-US" sz="2600" dirty="0">
                <a:solidFill>
                  <a:schemeClr val="tx1"/>
                </a:solidFill>
                <a:latin typeface="Courier New" charset="0"/>
              </a:rPr>
              <a:t>=0; </a:t>
            </a:r>
            <a:r>
              <a:rPr lang="en-US" sz="2600" dirty="0" err="1">
                <a:solidFill>
                  <a:schemeClr val="tx1"/>
                </a:solidFill>
                <a:latin typeface="Courier New" charset="0"/>
              </a:rPr>
              <a:t>i</a:t>
            </a:r>
            <a:r>
              <a:rPr lang="en-US" sz="2600" dirty="0">
                <a:solidFill>
                  <a:schemeClr val="tx1"/>
                </a:solidFill>
                <a:latin typeface="Courier New" charset="0"/>
              </a:rPr>
              <a:t>&lt;</a:t>
            </a:r>
            <a:r>
              <a:rPr lang="en-US" sz="2600" dirty="0" err="1">
                <a:solidFill>
                  <a:schemeClr val="tx1"/>
                </a:solidFill>
                <a:latin typeface="Courier New" charset="0"/>
              </a:rPr>
              <a:t>n</a:t>
            </a:r>
            <a:r>
              <a:rPr lang="en-US" sz="2600" dirty="0">
                <a:solidFill>
                  <a:schemeClr val="tx1"/>
                </a:solidFill>
                <a:latin typeface="Courier New" charset="0"/>
              </a:rPr>
              <a:t>; </a:t>
            </a:r>
            <a:r>
              <a:rPr lang="en-US" sz="2600" dirty="0" err="1">
                <a:solidFill>
                  <a:schemeClr val="tx1"/>
                </a:solidFill>
                <a:latin typeface="Courier New" charset="0"/>
              </a:rPr>
              <a:t>i</a:t>
            </a:r>
            <a:r>
              <a:rPr lang="en-US" sz="2600" dirty="0">
                <a:solidFill>
                  <a:schemeClr val="tx1"/>
                </a:solidFill>
                <a:latin typeface="Courier New" charset="0"/>
              </a:rPr>
              <a:t>++) {</a:t>
            </a:r>
          </a:p>
          <a:p>
            <a:r>
              <a:rPr lang="en-US" sz="2600" dirty="0">
                <a:solidFill>
                  <a:schemeClr val="tx1"/>
                </a:solidFill>
                <a:latin typeface="Courier New" charset="0"/>
              </a:rPr>
              <a:t>        *to++ = *from++;</a:t>
            </a:r>
          </a:p>
          <a:p>
            <a:r>
              <a:rPr lang="en-US" sz="2600" dirty="0">
                <a:solidFill>
                  <a:schemeClr val="tx1"/>
                </a:solidFill>
                <a:latin typeface="Courier New" charset="0"/>
              </a:rPr>
              <a:t>  </a:t>
            </a:r>
            <a:r>
              <a:rPr lang="en-US" sz="2600" dirty="0" smtClean="0">
                <a:solidFill>
                  <a:schemeClr val="tx1"/>
                </a:solidFill>
                <a:latin typeface="Courier New" charset="0"/>
              </a:rPr>
              <a:t> }</a:t>
            </a:r>
            <a:endParaRPr lang="en-US" sz="2600" dirty="0">
              <a:solidFill>
                <a:schemeClr val="tx1"/>
              </a:solidFill>
              <a:latin typeface="Courier New" charset="0"/>
            </a:endParaRPr>
          </a:p>
          <a:p>
            <a:r>
              <a:rPr lang="en-US" sz="2600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685800" y="5799647"/>
            <a:ext cx="7848600" cy="4206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We have </a:t>
            </a:r>
            <a:r>
              <a:rPr lang="en-US" sz="3200" dirty="0">
                <a:solidFill>
                  <a:schemeClr val="tx1"/>
                </a:solidFill>
              </a:rPr>
              <a:t>to </a:t>
            </a:r>
            <a:r>
              <a:rPr lang="en-US" sz="3200" dirty="0" smtClean="0">
                <a:solidFill>
                  <a:schemeClr val="tx1"/>
                </a:solidFill>
              </a:rPr>
              <a:t>pass the </a:t>
            </a:r>
            <a:r>
              <a:rPr lang="en-US" sz="3200" dirty="0">
                <a:solidFill>
                  <a:schemeClr val="tx1"/>
                </a:solidFill>
              </a:rPr>
              <a:t>size (</a:t>
            </a:r>
            <a:r>
              <a:rPr lang="en-US" sz="3000" dirty="0">
                <a:solidFill>
                  <a:schemeClr val="tx1"/>
                </a:solidFill>
                <a:latin typeface="Courier New" charset="0"/>
              </a:rPr>
              <a:t>n</a:t>
            </a:r>
            <a:r>
              <a:rPr lang="en-US" sz="3200" dirty="0">
                <a:solidFill>
                  <a:schemeClr val="tx1"/>
                </a:solidFill>
              </a:rPr>
              <a:t>) to </a:t>
            </a:r>
            <a:r>
              <a:rPr lang="en-US" sz="3000" dirty="0">
                <a:solidFill>
                  <a:schemeClr val="tx1"/>
                </a:solidFill>
                <a:latin typeface="Courier New" charset="0"/>
              </a:rPr>
              <a:t>copy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57200" y="1600200"/>
            <a:ext cx="8229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>
                <a:latin typeface="Courier New"/>
                <a:cs typeface="Courier New"/>
              </a:rPr>
              <a:t> main(void){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   </a:t>
            </a:r>
            <a:r>
              <a:rPr lang="en-US" sz="2000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urier New"/>
                <a:cs typeface="Courier New"/>
              </a:rPr>
              <a:t>A[]</a:t>
            </a:r>
            <a:r>
              <a:rPr lang="en-US" sz="2000" dirty="0" smtClean="0">
                <a:latin typeface="Courier New"/>
                <a:cs typeface="Courier New"/>
              </a:rPr>
              <a:t> = {5,10};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   </a:t>
            </a:r>
            <a:r>
              <a:rPr lang="en-US" sz="2000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urier New"/>
                <a:cs typeface="Courier New"/>
              </a:rPr>
              <a:t>*p</a:t>
            </a:r>
            <a:r>
              <a:rPr lang="en-US" sz="2000" dirty="0" smtClean="0">
                <a:latin typeface="Courier New"/>
                <a:cs typeface="Courier New"/>
              </a:rPr>
              <a:t> = </a:t>
            </a:r>
            <a:r>
              <a:rPr lang="en-US" sz="2000" dirty="0" smtClean="0">
                <a:solidFill>
                  <a:srgbClr val="3366FF"/>
                </a:solidFill>
                <a:latin typeface="Courier New"/>
                <a:cs typeface="Courier New"/>
              </a:rPr>
              <a:t>A</a:t>
            </a:r>
            <a:r>
              <a:rPr lang="en-US" sz="2000" dirty="0" smtClean="0">
                <a:latin typeface="Courier New"/>
                <a:cs typeface="Courier New"/>
              </a:rPr>
              <a:t>;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/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   </a:t>
            </a:r>
            <a:r>
              <a:rPr lang="en-US" sz="2000" dirty="0" err="1" smtClean="0">
                <a:latin typeface="Courier New"/>
                <a:cs typeface="Courier New"/>
              </a:rPr>
              <a:t>printf</a:t>
            </a:r>
            <a:r>
              <a:rPr lang="en-US" sz="2000" dirty="0" smtClean="0">
                <a:latin typeface="Courier New"/>
                <a:cs typeface="Courier New"/>
              </a:rPr>
              <a:t>(“%u %d %d %d\n”, </a:t>
            </a:r>
            <a:r>
              <a:rPr lang="en-US" sz="2000" dirty="0" smtClean="0">
                <a:solidFill>
                  <a:srgbClr val="FF0000"/>
                </a:solidFill>
                <a:latin typeface="Courier New"/>
                <a:cs typeface="Courier New"/>
              </a:rPr>
              <a:t>p</a:t>
            </a:r>
            <a:r>
              <a:rPr lang="en-US" sz="2000" dirty="0" smtClean="0">
                <a:latin typeface="Courier New"/>
                <a:cs typeface="Courier New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Courier New"/>
                <a:cs typeface="Courier New"/>
              </a:rPr>
              <a:t>*p</a:t>
            </a:r>
            <a:r>
              <a:rPr lang="en-US" sz="2000" dirty="0" smtClean="0">
                <a:latin typeface="Courier New"/>
                <a:cs typeface="Courier New"/>
              </a:rPr>
              <a:t>, </a:t>
            </a:r>
            <a:r>
              <a:rPr lang="en-US" sz="2000" dirty="0" smtClean="0">
                <a:solidFill>
                  <a:srgbClr val="3366FF"/>
                </a:solidFill>
                <a:latin typeface="Courier New"/>
                <a:cs typeface="Courier New"/>
              </a:rPr>
              <a:t>A[0]</a:t>
            </a:r>
            <a:r>
              <a:rPr lang="en-US" sz="2000" dirty="0" smtClean="0">
                <a:latin typeface="Courier New"/>
                <a:cs typeface="Courier New"/>
              </a:rPr>
              <a:t>, </a:t>
            </a:r>
            <a:r>
              <a:rPr lang="en-US" sz="2000" dirty="0" smtClean="0">
                <a:solidFill>
                  <a:srgbClr val="3366FF"/>
                </a:solidFill>
                <a:latin typeface="Courier New"/>
                <a:cs typeface="Courier New"/>
              </a:rPr>
              <a:t>A[1]</a:t>
            </a:r>
            <a:r>
              <a:rPr lang="en-US" sz="2000" dirty="0" smtClean="0">
                <a:latin typeface="Courier New"/>
                <a:cs typeface="Courier New"/>
              </a:rPr>
              <a:t>);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    </a:t>
            </a:r>
            <a:r>
              <a:rPr lang="en-US" sz="2000" dirty="0" smtClean="0">
                <a:solidFill>
                  <a:srgbClr val="FF0000"/>
                </a:solidFill>
                <a:latin typeface="Courier New"/>
                <a:cs typeface="Courier New"/>
              </a:rPr>
              <a:t>p</a:t>
            </a:r>
            <a:r>
              <a:rPr lang="en-US" sz="2000" dirty="0" smtClean="0">
                <a:latin typeface="Courier New"/>
                <a:cs typeface="Courier New"/>
              </a:rPr>
              <a:t> =  </a:t>
            </a:r>
            <a:r>
              <a:rPr lang="en-US" sz="2000" dirty="0" smtClean="0">
                <a:solidFill>
                  <a:srgbClr val="FF0000"/>
                </a:solidFill>
                <a:latin typeface="Courier New"/>
                <a:cs typeface="Courier New"/>
              </a:rPr>
              <a:t>p</a:t>
            </a:r>
            <a:r>
              <a:rPr lang="en-US" sz="2000" dirty="0" smtClean="0">
                <a:latin typeface="Courier New"/>
                <a:cs typeface="Courier New"/>
              </a:rPr>
              <a:t> + 1;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   </a:t>
            </a:r>
            <a:r>
              <a:rPr lang="en-US" sz="2000" dirty="0" err="1" smtClean="0">
                <a:latin typeface="Courier New"/>
                <a:cs typeface="Courier New"/>
              </a:rPr>
              <a:t>printf</a:t>
            </a:r>
            <a:r>
              <a:rPr lang="en-US" sz="2000" dirty="0" smtClean="0">
                <a:latin typeface="Courier New"/>
                <a:cs typeface="Courier New"/>
              </a:rPr>
              <a:t>(“%u %d %d %d\n”, </a:t>
            </a:r>
            <a:r>
              <a:rPr lang="en-US" sz="2000" dirty="0" smtClean="0">
                <a:solidFill>
                  <a:srgbClr val="FF0000"/>
                </a:solidFill>
                <a:latin typeface="Courier New"/>
                <a:cs typeface="Courier New"/>
              </a:rPr>
              <a:t>p</a:t>
            </a:r>
            <a:r>
              <a:rPr lang="en-US" sz="2000" dirty="0" smtClean="0">
                <a:latin typeface="Courier New"/>
                <a:cs typeface="Courier New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Courier New"/>
                <a:cs typeface="Courier New"/>
              </a:rPr>
              <a:t>*p</a:t>
            </a:r>
            <a:r>
              <a:rPr lang="en-US" sz="2000" dirty="0" smtClean="0">
                <a:latin typeface="Courier New"/>
                <a:cs typeface="Courier New"/>
              </a:rPr>
              <a:t>, </a:t>
            </a:r>
            <a:r>
              <a:rPr lang="en-US" sz="2000" dirty="0" smtClean="0">
                <a:solidFill>
                  <a:srgbClr val="3366FF"/>
                </a:solidFill>
                <a:latin typeface="Courier New"/>
                <a:cs typeface="Courier New"/>
              </a:rPr>
              <a:t>A[0]</a:t>
            </a:r>
            <a:r>
              <a:rPr lang="en-US" sz="2000" dirty="0" smtClean="0">
                <a:latin typeface="Courier New"/>
                <a:cs typeface="Courier New"/>
              </a:rPr>
              <a:t>, </a:t>
            </a:r>
            <a:r>
              <a:rPr lang="en-US" sz="2000" dirty="0" smtClean="0">
                <a:solidFill>
                  <a:srgbClr val="3366FF"/>
                </a:solidFill>
                <a:latin typeface="Courier New"/>
                <a:cs typeface="Courier New"/>
              </a:rPr>
              <a:t>A[1]</a:t>
            </a:r>
            <a:r>
              <a:rPr lang="en-US" sz="2000" dirty="0" smtClean="0">
                <a:latin typeface="Courier New"/>
                <a:cs typeface="Courier New"/>
              </a:rPr>
              <a:t>);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   *</a:t>
            </a:r>
            <a:r>
              <a:rPr lang="en-US" sz="2000" dirty="0" smtClean="0">
                <a:solidFill>
                  <a:srgbClr val="FF0000"/>
                </a:solidFill>
                <a:latin typeface="Courier New"/>
                <a:cs typeface="Courier New"/>
              </a:rPr>
              <a:t>p</a:t>
            </a:r>
            <a:r>
              <a:rPr lang="en-US" sz="2000" dirty="0" smtClean="0">
                <a:latin typeface="Courier New"/>
                <a:cs typeface="Courier New"/>
              </a:rPr>
              <a:t> = *</a:t>
            </a:r>
            <a:r>
              <a:rPr lang="en-US" sz="2000" dirty="0" smtClean="0">
                <a:solidFill>
                  <a:srgbClr val="FF0000"/>
                </a:solidFill>
                <a:latin typeface="Courier New"/>
                <a:cs typeface="Courier New"/>
              </a:rPr>
              <a:t>p</a:t>
            </a:r>
            <a:r>
              <a:rPr lang="en-US" sz="2000" dirty="0" smtClean="0">
                <a:latin typeface="Courier New"/>
                <a:cs typeface="Courier New"/>
              </a:rPr>
              <a:t> + 1;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   </a:t>
            </a:r>
            <a:r>
              <a:rPr lang="en-US" sz="2000" dirty="0" err="1" smtClean="0">
                <a:latin typeface="Courier New"/>
                <a:cs typeface="Courier New"/>
              </a:rPr>
              <a:t>printf</a:t>
            </a:r>
            <a:r>
              <a:rPr lang="en-US" sz="2000" dirty="0" smtClean="0">
                <a:latin typeface="Courier New"/>
                <a:cs typeface="Courier New"/>
              </a:rPr>
              <a:t>(“%u %d %d %d\n”, </a:t>
            </a:r>
            <a:r>
              <a:rPr lang="en-US" sz="2000" dirty="0" smtClean="0">
                <a:solidFill>
                  <a:srgbClr val="FF0000"/>
                </a:solidFill>
                <a:latin typeface="Courier New"/>
                <a:cs typeface="Courier New"/>
              </a:rPr>
              <a:t>p</a:t>
            </a:r>
            <a:r>
              <a:rPr lang="en-US" sz="2000" dirty="0" smtClean="0">
                <a:latin typeface="Courier New"/>
                <a:cs typeface="Courier New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Courier New"/>
                <a:cs typeface="Courier New"/>
              </a:rPr>
              <a:t>*p</a:t>
            </a:r>
            <a:r>
              <a:rPr lang="en-US" sz="2000" dirty="0" smtClean="0">
                <a:latin typeface="Courier New"/>
                <a:cs typeface="Courier New"/>
              </a:rPr>
              <a:t>, </a:t>
            </a:r>
            <a:r>
              <a:rPr lang="en-US" sz="2000" dirty="0" smtClean="0">
                <a:solidFill>
                  <a:srgbClr val="3366FF"/>
                </a:solidFill>
                <a:latin typeface="Courier New"/>
                <a:cs typeface="Courier New"/>
              </a:rPr>
              <a:t>A[0]</a:t>
            </a:r>
            <a:r>
              <a:rPr lang="en-US" sz="2000" dirty="0" smtClean="0">
                <a:latin typeface="Courier New"/>
                <a:cs typeface="Courier New"/>
              </a:rPr>
              <a:t>, </a:t>
            </a:r>
            <a:r>
              <a:rPr lang="en-US" sz="2000" dirty="0" smtClean="0">
                <a:solidFill>
                  <a:srgbClr val="3366FF"/>
                </a:solidFill>
                <a:latin typeface="Courier New"/>
                <a:cs typeface="Courier New"/>
              </a:rPr>
              <a:t>A[1]</a:t>
            </a:r>
            <a:r>
              <a:rPr lang="en-US" sz="2000" dirty="0" smtClean="0">
                <a:latin typeface="Courier New"/>
                <a:cs typeface="Courier New"/>
              </a:rPr>
              <a:t>);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}</a:t>
            </a:r>
            <a:endParaRPr lang="en-US" sz="2000" dirty="0"/>
          </a:p>
        </p:txBody>
      </p:sp>
      <p:sp>
        <p:nvSpPr>
          <p:cNvPr id="53257" name="Slide Number Placeholder 1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8A5DC7-8BDF-994F-9CC6-B289B75E5426}" type="slidenum">
              <a:rPr lang="en-US" smtClean="0"/>
              <a:pPr/>
              <a:t>33</a:t>
            </a:fld>
            <a:endParaRPr lang="en-US" dirty="0" smtClean="0"/>
          </a:p>
        </p:txBody>
      </p:sp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457200" y="482600"/>
            <a:ext cx="7772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Question: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/>
              <a:t>The first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dirty="0" smtClean="0"/>
              <a:t> outputs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100 5 5 10</a:t>
            </a:r>
            <a:r>
              <a:rPr lang="en-US" sz="2800" dirty="0" smtClean="0"/>
              <a:t>. What will the next two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dirty="0" smtClean="0"/>
              <a:t> output?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914400" y="4663440"/>
            <a:ext cx="7162800" cy="523220"/>
            <a:chOff x="914614" y="1743729"/>
            <a:chExt cx="7162586" cy="392422"/>
          </a:xfrm>
        </p:grpSpPr>
        <p:sp>
          <p:nvSpPr>
            <p:cNvPr id="22" name="TextBox 2"/>
            <p:cNvSpPr txBox="1">
              <a:spLocks noChangeArrowheads="1"/>
            </p:cNvSpPr>
            <p:nvPr/>
          </p:nvSpPr>
          <p:spPr bwMode="auto">
            <a:xfrm>
              <a:off x="1371600" y="1743729"/>
              <a:ext cx="6705600" cy="392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solidFill>
                    <a:schemeClr val="accent6"/>
                  </a:solidFill>
                  <a:latin typeface="Courier New" pitchFamily="49" charset="0"/>
                  <a:cs typeface="Courier New" pitchFamily="49" charset="0"/>
                </a:rPr>
                <a:t>101 10 5 10</a:t>
              </a:r>
              <a:r>
                <a:rPr lang="en-US" sz="2800" dirty="0" smtClean="0">
                  <a:solidFill>
                    <a:schemeClr val="accent6"/>
                  </a:solidFill>
                </a:rPr>
                <a:t>  then  </a:t>
              </a:r>
              <a:r>
                <a:rPr lang="en-US" sz="2600" dirty="0" smtClean="0">
                  <a:solidFill>
                    <a:schemeClr val="accent6"/>
                  </a:solidFill>
                  <a:latin typeface="Courier New" pitchFamily="49" charset="0"/>
                  <a:cs typeface="Courier New" pitchFamily="49" charset="0"/>
                </a:rPr>
                <a:t>101 11 5 11</a:t>
              </a:r>
              <a:endParaRPr lang="en-US" sz="26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3" name="Rectangle 6"/>
            <p:cNvSpPr>
              <a:spLocks noChangeArrowheads="1"/>
            </p:cNvSpPr>
            <p:nvPr/>
          </p:nvSpPr>
          <p:spPr bwMode="auto">
            <a:xfrm>
              <a:off x="914614" y="1770103"/>
              <a:ext cx="562958" cy="346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 dirty="0"/>
                <a:t>(A)</a:t>
              </a:r>
            </a:p>
          </p:txBody>
        </p:sp>
      </p:grpSp>
      <p:grpSp>
        <p:nvGrpSpPr>
          <p:cNvPr id="3" name="Group 23"/>
          <p:cNvGrpSpPr/>
          <p:nvPr/>
        </p:nvGrpSpPr>
        <p:grpSpPr>
          <a:xfrm>
            <a:off x="914399" y="5120640"/>
            <a:ext cx="7162801" cy="523220"/>
            <a:chOff x="914399" y="3240088"/>
            <a:chExt cx="7162801" cy="523220"/>
          </a:xfrm>
        </p:grpSpPr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1371600" y="3240088"/>
              <a:ext cx="67056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solidFill>
                    <a:srgbClr val="408000"/>
                  </a:solidFill>
                  <a:latin typeface="Courier New" pitchFamily="49" charset="0"/>
                  <a:cs typeface="Courier New" pitchFamily="49" charset="0"/>
                </a:rPr>
                <a:t>104 10 5 10</a:t>
              </a:r>
              <a:r>
                <a:rPr lang="en-US" sz="2800" dirty="0" smtClean="0">
                  <a:solidFill>
                    <a:srgbClr val="408000"/>
                  </a:solidFill>
                </a:rPr>
                <a:t>  then  </a:t>
              </a:r>
              <a:r>
                <a:rPr lang="en-US" sz="2600" dirty="0" smtClean="0">
                  <a:solidFill>
                    <a:srgbClr val="408000"/>
                  </a:solidFill>
                  <a:latin typeface="Courier New" pitchFamily="49" charset="0"/>
                  <a:cs typeface="Courier New" pitchFamily="49" charset="0"/>
                </a:rPr>
                <a:t>104 11 5 11</a:t>
              </a:r>
              <a:endParaRPr lang="en-US" sz="2600" dirty="0">
                <a:solidFill>
                  <a:srgbClr val="408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6" name="Rectangle 7"/>
            <p:cNvSpPr>
              <a:spLocks noChangeArrowheads="1"/>
            </p:cNvSpPr>
            <p:nvPr/>
          </p:nvSpPr>
          <p:spPr bwMode="auto">
            <a:xfrm>
              <a:off x="914399" y="3266464"/>
              <a:ext cx="56692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 dirty="0"/>
                <a:t>(B)</a:t>
              </a:r>
            </a:p>
          </p:txBody>
        </p:sp>
      </p:grpSp>
      <p:grpSp>
        <p:nvGrpSpPr>
          <p:cNvPr id="4" name="Group 26"/>
          <p:cNvGrpSpPr/>
          <p:nvPr/>
        </p:nvGrpSpPr>
        <p:grpSpPr>
          <a:xfrm>
            <a:off x="914400" y="5577840"/>
            <a:ext cx="7162800" cy="523220"/>
            <a:chOff x="914400" y="4154488"/>
            <a:chExt cx="7162800" cy="523220"/>
          </a:xfrm>
        </p:grpSpPr>
        <p:sp>
          <p:nvSpPr>
            <p:cNvPr id="28" name="TextBox 4"/>
            <p:cNvSpPr txBox="1">
              <a:spLocks noChangeArrowheads="1"/>
            </p:cNvSpPr>
            <p:nvPr/>
          </p:nvSpPr>
          <p:spPr bwMode="auto">
            <a:xfrm>
              <a:off x="1371600" y="4154488"/>
              <a:ext cx="67056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solidFill>
                    <a:srgbClr val="FF66A0"/>
                  </a:solidFill>
                  <a:latin typeface="Courier New" pitchFamily="49" charset="0"/>
                  <a:cs typeface="Courier New" pitchFamily="49" charset="0"/>
                </a:rPr>
                <a:t>100  6 6 10</a:t>
              </a:r>
              <a:r>
                <a:rPr lang="en-US" sz="2800" dirty="0" smtClean="0">
                  <a:solidFill>
                    <a:srgbClr val="FF66A0"/>
                  </a:solidFill>
                </a:rPr>
                <a:t>  then  </a:t>
              </a:r>
              <a:r>
                <a:rPr lang="en-US" sz="2600" dirty="0" smtClean="0">
                  <a:solidFill>
                    <a:srgbClr val="FF66A0"/>
                  </a:solidFill>
                  <a:latin typeface="Courier New" pitchFamily="49" charset="0"/>
                  <a:cs typeface="Courier New" pitchFamily="49" charset="0"/>
                </a:rPr>
                <a:t>101  6 6 10</a:t>
              </a:r>
              <a:endParaRPr lang="en-US" sz="2600" dirty="0">
                <a:solidFill>
                  <a:srgbClr val="FF66A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" name="Rectangle 8"/>
            <p:cNvSpPr>
              <a:spLocks noChangeArrowheads="1"/>
            </p:cNvSpPr>
            <p:nvPr/>
          </p:nvSpPr>
          <p:spPr bwMode="auto">
            <a:xfrm>
              <a:off x="914400" y="4189656"/>
              <a:ext cx="56692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 dirty="0"/>
                <a:t>(C)</a:t>
              </a:r>
            </a:p>
          </p:txBody>
        </p:sp>
      </p:grpSp>
      <p:grpSp>
        <p:nvGrpSpPr>
          <p:cNvPr id="5" name="Group 29"/>
          <p:cNvGrpSpPr/>
          <p:nvPr/>
        </p:nvGrpSpPr>
        <p:grpSpPr>
          <a:xfrm>
            <a:off x="914400" y="6035040"/>
            <a:ext cx="7162800" cy="523220"/>
            <a:chOff x="914400" y="5068888"/>
            <a:chExt cx="7162800" cy="523220"/>
          </a:xfrm>
        </p:grpSpPr>
        <p:sp>
          <p:nvSpPr>
            <p:cNvPr id="31" name="TextBox 5"/>
            <p:cNvSpPr txBox="1">
              <a:spLocks noChangeArrowheads="1"/>
            </p:cNvSpPr>
            <p:nvPr/>
          </p:nvSpPr>
          <p:spPr bwMode="auto">
            <a:xfrm>
              <a:off x="1371600" y="5068888"/>
              <a:ext cx="67056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600" b="1" dirty="0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Courier New" pitchFamily="49" charset="0"/>
                  <a:cs typeface="Courier New" pitchFamily="49" charset="0"/>
                </a:rPr>
                <a:t>100  6 6 10</a:t>
              </a:r>
              <a:r>
                <a:rPr lang="en-US" sz="2800" b="1" dirty="0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</a:rPr>
                <a:t>  then  </a:t>
              </a:r>
              <a:r>
                <a:rPr lang="en-US" sz="2600" b="1" dirty="0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Courier New" pitchFamily="49" charset="0"/>
                  <a:cs typeface="Courier New" pitchFamily="49" charset="0"/>
                </a:rPr>
                <a:t>104  6 6 10</a:t>
              </a:r>
              <a:endParaRPr lang="en-US" sz="2600" b="1" dirty="0">
                <a:ln>
                  <a:solidFill>
                    <a:schemeClr val="tx1"/>
                  </a:solidFill>
                </a:ln>
                <a:solidFill>
                  <a:srgbClr val="FFE8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914400" y="5095264"/>
              <a:ext cx="57099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/>
                <a:t>(D)</a:t>
              </a:r>
            </a:p>
          </p:txBody>
        </p:sp>
      </p:grpSp>
      <p:grpSp>
        <p:nvGrpSpPr>
          <p:cNvPr id="17" name="Group 4"/>
          <p:cNvGrpSpPr>
            <a:grpSpLocks noChangeAspect="1"/>
          </p:cNvGrpSpPr>
          <p:nvPr/>
        </p:nvGrpSpPr>
        <p:grpSpPr bwMode="auto">
          <a:xfrm>
            <a:off x="6126480" y="1508760"/>
            <a:ext cx="2761774" cy="1197293"/>
            <a:chOff x="2915" y="280"/>
            <a:chExt cx="1933" cy="838"/>
          </a:xfrm>
        </p:grpSpPr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3024" y="475"/>
              <a:ext cx="1824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6"/>
            <p:cNvSpPr>
              <a:spLocks noChangeShapeType="1"/>
            </p:cNvSpPr>
            <p:nvPr/>
          </p:nvSpPr>
          <p:spPr bwMode="auto">
            <a:xfrm>
              <a:off x="3456" y="475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7"/>
            <p:cNvSpPr>
              <a:spLocks noChangeShapeType="1"/>
            </p:cNvSpPr>
            <p:nvPr/>
          </p:nvSpPr>
          <p:spPr bwMode="auto">
            <a:xfrm>
              <a:off x="3888" y="475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8"/>
            <p:cNvSpPr>
              <a:spLocks noChangeShapeType="1"/>
            </p:cNvSpPr>
            <p:nvPr/>
          </p:nvSpPr>
          <p:spPr bwMode="auto">
            <a:xfrm>
              <a:off x="4368" y="475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Text Box 9"/>
            <p:cNvSpPr txBox="1">
              <a:spLocks noChangeArrowheads="1"/>
            </p:cNvSpPr>
            <p:nvPr/>
          </p:nvSpPr>
          <p:spPr bwMode="auto">
            <a:xfrm>
              <a:off x="3382" y="816"/>
              <a:ext cx="605" cy="3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200" b="1" dirty="0">
                  <a:solidFill>
                    <a:srgbClr val="3366FF"/>
                  </a:solidFill>
                  <a:latin typeface="Courier New" charset="0"/>
                </a:rPr>
                <a:t>A[1]</a:t>
              </a:r>
            </a:p>
          </p:txBody>
        </p:sp>
        <p:sp>
          <p:nvSpPr>
            <p:cNvPr id="27" name="Text Box 10"/>
            <p:cNvSpPr txBox="1">
              <a:spLocks noChangeArrowheads="1"/>
            </p:cNvSpPr>
            <p:nvPr/>
          </p:nvSpPr>
          <p:spPr bwMode="auto">
            <a:xfrm>
              <a:off x="3120" y="481"/>
              <a:ext cx="302" cy="4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b="1" dirty="0">
                  <a:solidFill>
                    <a:schemeClr val="tx1"/>
                  </a:solidFill>
                  <a:latin typeface="Courier New" charset="0"/>
                </a:rPr>
                <a:t>5</a:t>
              </a:r>
            </a:p>
          </p:txBody>
        </p:sp>
        <p:sp>
          <p:nvSpPr>
            <p:cNvPr id="30" name="Text Box 11"/>
            <p:cNvSpPr txBox="1">
              <a:spLocks noChangeArrowheads="1"/>
            </p:cNvSpPr>
            <p:nvPr/>
          </p:nvSpPr>
          <p:spPr bwMode="auto">
            <a:xfrm>
              <a:off x="3456" y="481"/>
              <a:ext cx="475" cy="4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b="1" dirty="0">
                  <a:solidFill>
                    <a:schemeClr val="tx1"/>
                  </a:solidFill>
                  <a:latin typeface="Courier New" charset="0"/>
                </a:rPr>
                <a:t>10</a:t>
              </a:r>
            </a:p>
          </p:txBody>
        </p:sp>
        <p:sp>
          <p:nvSpPr>
            <p:cNvPr id="33" name="Text Box 12"/>
            <p:cNvSpPr txBox="1">
              <a:spLocks noChangeArrowheads="1"/>
            </p:cNvSpPr>
            <p:nvPr/>
          </p:nvSpPr>
          <p:spPr bwMode="auto">
            <a:xfrm>
              <a:off x="2915" y="816"/>
              <a:ext cx="605" cy="3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200" b="1" dirty="0">
                  <a:solidFill>
                    <a:srgbClr val="3366FF"/>
                  </a:solidFill>
                  <a:latin typeface="Courier New" charset="0"/>
                </a:rPr>
                <a:t>A[0]</a:t>
              </a:r>
            </a:p>
          </p:txBody>
        </p:sp>
        <p:sp>
          <p:nvSpPr>
            <p:cNvPr id="34" name="Text Box 13"/>
            <p:cNvSpPr txBox="1">
              <a:spLocks noChangeArrowheads="1"/>
            </p:cNvSpPr>
            <p:nvPr/>
          </p:nvSpPr>
          <p:spPr bwMode="auto">
            <a:xfrm>
              <a:off x="4482" y="816"/>
              <a:ext cx="231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 dirty="0" err="1">
                  <a:solidFill>
                    <a:srgbClr val="FF0000"/>
                  </a:solidFill>
                  <a:latin typeface="Courier New" charset="0"/>
                </a:rPr>
                <a:t>p</a:t>
              </a:r>
              <a:endParaRPr lang="en-US" sz="2400" b="1" dirty="0">
                <a:solidFill>
                  <a:srgbClr val="FF0000"/>
                </a:solidFill>
                <a:latin typeface="Courier New" charset="0"/>
              </a:endParaRPr>
            </a:p>
          </p:txBody>
        </p:sp>
        <p:sp>
          <p:nvSpPr>
            <p:cNvPr id="35" name="Freeform 14"/>
            <p:cNvSpPr>
              <a:spLocks/>
            </p:cNvSpPr>
            <p:nvPr/>
          </p:nvSpPr>
          <p:spPr bwMode="auto">
            <a:xfrm>
              <a:off x="3307" y="280"/>
              <a:ext cx="1336" cy="384"/>
            </a:xfrm>
            <a:custGeom>
              <a:avLst/>
              <a:gdLst>
                <a:gd name="T0" fmla="*/ 2195 w 813"/>
                <a:gd name="T1" fmla="*/ 601 h 564"/>
                <a:gd name="T2" fmla="*/ 1007 w 813"/>
                <a:gd name="T3" fmla="*/ 37 h 564"/>
                <a:gd name="T4" fmla="*/ 0 w 813"/>
                <a:gd name="T5" fmla="*/ 375 h 564"/>
                <a:gd name="T6" fmla="*/ 0 60000 65536"/>
                <a:gd name="T7" fmla="*/ 0 60000 65536"/>
                <a:gd name="T8" fmla="*/ 0 60000 65536"/>
                <a:gd name="T9" fmla="*/ 0 w 813"/>
                <a:gd name="T10" fmla="*/ 0 h 564"/>
                <a:gd name="T11" fmla="*/ 813 w 813"/>
                <a:gd name="T12" fmla="*/ 564 h 5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3" h="564">
                  <a:moveTo>
                    <a:pt x="813" y="564"/>
                  </a:moveTo>
                  <a:cubicBezTo>
                    <a:pt x="673" y="340"/>
                    <a:pt x="509" y="70"/>
                    <a:pt x="373" y="35"/>
                  </a:cubicBezTo>
                  <a:cubicBezTo>
                    <a:pt x="237" y="0"/>
                    <a:pt x="78" y="286"/>
                    <a:pt x="0" y="352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6032500" y="1463040"/>
            <a:ext cx="3017520" cy="128016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914400" y="5212080"/>
            <a:ext cx="6035040" cy="3657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6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Get To Know Your Staff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07571"/>
          </a:xfrm>
        </p:spPr>
        <p:txBody>
          <a:bodyPr/>
          <a:lstStyle/>
          <a:p>
            <a:r>
              <a:rPr lang="en-US" dirty="0" smtClean="0"/>
              <a:t>Category:  </a:t>
            </a:r>
            <a:r>
              <a:rPr lang="en-US" b="1" dirty="0" smtClean="0"/>
              <a:t>Cal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0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Miscellaneous C Syntax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Arrays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Strings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More Pointers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Pointer Arithmetic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Pointer </a:t>
            </a:r>
            <a:r>
              <a:rPr lang="en-US" dirty="0" err="1" smtClean="0">
                <a:solidFill>
                  <a:srgbClr val="FF0000"/>
                </a:solidFill>
              </a:rPr>
              <a:t>Misc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Pointers and Allocation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26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When you declare a pointer (e.g. </a:t>
            </a:r>
            <a:r>
              <a:rPr lang="en-US" sz="2800" dirty="0" err="1" smtClean="0">
                <a:latin typeface="Courier New"/>
                <a:cs typeface="Courier New"/>
              </a:rPr>
              <a:t>int</a:t>
            </a:r>
            <a:r>
              <a:rPr lang="en-US" sz="2800" dirty="0" smtClean="0">
                <a:latin typeface="Courier New"/>
                <a:cs typeface="Courier New"/>
              </a:rPr>
              <a:t> *</a:t>
            </a:r>
            <a:r>
              <a:rPr lang="en-US" sz="2800" dirty="0" err="1" smtClean="0">
                <a:latin typeface="Courier New"/>
                <a:cs typeface="Courier New"/>
              </a:rPr>
              <a:t>ptr</a:t>
            </a:r>
            <a:r>
              <a:rPr lang="en-US" sz="2800" dirty="0" smtClean="0">
                <a:latin typeface="Courier New"/>
                <a:cs typeface="Courier New"/>
              </a:rPr>
              <a:t>;</a:t>
            </a:r>
            <a:r>
              <a:rPr lang="en-US" dirty="0" smtClean="0">
                <a:latin typeface="+mj-lt"/>
                <a:cs typeface="Courier New"/>
              </a:rPr>
              <a:t>), </a:t>
            </a:r>
            <a:r>
              <a:rPr lang="en-US" dirty="0" smtClean="0"/>
              <a:t>it doesn’t actually point to anything yet</a:t>
            </a:r>
          </a:p>
          <a:p>
            <a:pPr lvl="1"/>
            <a:r>
              <a:rPr lang="en-US" dirty="0" smtClean="0"/>
              <a:t>It points somewhere (garbage; don’t know where)</a:t>
            </a:r>
          </a:p>
          <a:p>
            <a:pPr lvl="1"/>
            <a:r>
              <a:rPr lang="en-US" dirty="0" smtClean="0"/>
              <a:t>Dereferencing will usually cause an error</a:t>
            </a:r>
          </a:p>
          <a:p>
            <a:r>
              <a:rPr lang="en-US" b="1" dirty="0" smtClean="0"/>
              <a:t>Option 1:</a:t>
            </a:r>
            <a:r>
              <a:rPr lang="en-US" dirty="0" smtClean="0"/>
              <a:t>  Point to something that already exists</a:t>
            </a:r>
          </a:p>
          <a:p>
            <a:pPr lvl="1"/>
            <a:r>
              <a:rPr lang="en-US" sz="2600" dirty="0" err="1" smtClean="0">
                <a:latin typeface="Courier New"/>
                <a:cs typeface="Courier New"/>
              </a:rPr>
              <a:t>int</a:t>
            </a:r>
            <a:r>
              <a:rPr lang="en-US" sz="2600" dirty="0" smtClean="0">
                <a:latin typeface="Courier New"/>
                <a:cs typeface="Courier New"/>
              </a:rPr>
              <a:t> *</a:t>
            </a:r>
            <a:r>
              <a:rPr lang="en-US" sz="2600" dirty="0" err="1" smtClean="0">
                <a:latin typeface="Courier New"/>
                <a:cs typeface="Courier New"/>
              </a:rPr>
              <a:t>ptr,var</a:t>
            </a:r>
            <a:r>
              <a:rPr lang="en-US" sz="2600" dirty="0" smtClean="0">
                <a:latin typeface="Courier New"/>
                <a:cs typeface="Courier New"/>
              </a:rPr>
              <a:t>;  </a:t>
            </a:r>
            <a:r>
              <a:rPr lang="en-US" sz="2600" dirty="0" err="1" smtClean="0">
                <a:latin typeface="Courier New"/>
                <a:cs typeface="Courier New"/>
              </a:rPr>
              <a:t>var</a:t>
            </a:r>
            <a:r>
              <a:rPr lang="en-US" sz="2600" dirty="0" smtClean="0">
                <a:latin typeface="Courier New"/>
                <a:cs typeface="Courier New"/>
              </a:rPr>
              <a:t> = 5;  </a:t>
            </a:r>
            <a:r>
              <a:rPr lang="en-US" sz="2600" dirty="0" err="1" smtClean="0">
                <a:latin typeface="Courier New"/>
                <a:cs typeface="Courier New"/>
              </a:rPr>
              <a:t>ptr</a:t>
            </a:r>
            <a:r>
              <a:rPr lang="en-US" sz="2600" dirty="0" smtClean="0">
                <a:latin typeface="Courier New"/>
                <a:cs typeface="Courier New"/>
              </a:rPr>
              <a:t> = &amp;var1;</a:t>
            </a:r>
          </a:p>
          <a:p>
            <a:pPr lvl="1"/>
            <a:r>
              <a:rPr lang="en-US" sz="2600" dirty="0" err="1" smtClean="0">
                <a:latin typeface="Courier New"/>
                <a:cs typeface="Courier New"/>
              </a:rPr>
              <a:t>var</a:t>
            </a:r>
            <a:r>
              <a:rPr lang="en-US" sz="2600" dirty="0" smtClean="0"/>
              <a:t> </a:t>
            </a:r>
            <a:r>
              <a:rPr lang="en-US" dirty="0" smtClean="0"/>
              <a:t>has space implicitly allocated for it (declaration)</a:t>
            </a:r>
          </a:p>
          <a:p>
            <a:r>
              <a:rPr lang="en-US" b="1" dirty="0" smtClean="0"/>
              <a:t>Option 2:</a:t>
            </a:r>
            <a:r>
              <a:rPr lang="en-US" dirty="0" smtClean="0"/>
              <a:t>  Allocate room in memory for new thing to point to (next lecture)</a:t>
            </a:r>
          </a:p>
          <a:p>
            <a:pPr lvl="1"/>
            <a:endParaRPr lang="en-US" sz="2400" dirty="0" smtClean="0">
              <a:latin typeface="Courier New"/>
              <a:cs typeface="Courier New"/>
            </a:endParaRPr>
          </a:p>
          <a:p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Pointers and Arrays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133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Want to access all of array of size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/>
              <a:t> and test for exit by comparing to address one element past the array:</a:t>
            </a:r>
          </a:p>
          <a:p>
            <a:pPr>
              <a:spcBef>
                <a:spcPts val="1800"/>
              </a:spcBef>
              <a:buNone/>
            </a:pPr>
            <a:r>
              <a:rPr lang="en-US" sz="3000" dirty="0" smtClean="0"/>
              <a:t>	</a:t>
            </a:r>
            <a:r>
              <a:rPr lang="en-US" sz="3000" dirty="0" err="1" smtClean="0">
                <a:latin typeface="Courier New"/>
                <a:cs typeface="Courier New"/>
              </a:rPr>
              <a:t>int</a:t>
            </a:r>
            <a:r>
              <a:rPr lang="en-US" sz="3000" dirty="0" smtClean="0">
                <a:latin typeface="Courier New"/>
                <a:cs typeface="Courier New"/>
              </a:rPr>
              <a:t> ar[10], *</a:t>
            </a:r>
            <a:r>
              <a:rPr lang="en-US" sz="3000" dirty="0" err="1" smtClean="0">
                <a:latin typeface="Courier New"/>
                <a:cs typeface="Courier New"/>
              </a:rPr>
              <a:t>p</a:t>
            </a:r>
            <a:r>
              <a:rPr lang="en-US" sz="3000" dirty="0" smtClean="0">
                <a:latin typeface="Courier New"/>
                <a:cs typeface="Courier New"/>
              </a:rPr>
              <a:t>, *</a:t>
            </a:r>
            <a:r>
              <a:rPr lang="en-US" sz="3000" dirty="0" err="1" smtClean="0">
                <a:latin typeface="Courier New"/>
                <a:cs typeface="Courier New"/>
              </a:rPr>
              <a:t>q</a:t>
            </a:r>
            <a:r>
              <a:rPr lang="en-US" sz="3000" dirty="0" smtClean="0">
                <a:latin typeface="Courier New"/>
                <a:cs typeface="Courier New"/>
              </a:rPr>
              <a:t>, sum = 0;</a:t>
            </a:r>
            <a:br>
              <a:rPr lang="en-US" sz="3000" dirty="0" smtClean="0">
                <a:latin typeface="Courier New"/>
                <a:cs typeface="Courier New"/>
              </a:rPr>
            </a:br>
            <a:r>
              <a:rPr lang="en-US" sz="3000" dirty="0" smtClean="0">
                <a:latin typeface="Courier New"/>
                <a:cs typeface="Courier New"/>
              </a:rPr>
              <a:t>...</a:t>
            </a:r>
            <a:br>
              <a:rPr lang="en-US" sz="3000" dirty="0" smtClean="0">
                <a:latin typeface="Courier New"/>
                <a:cs typeface="Courier New"/>
              </a:rPr>
            </a:br>
            <a:r>
              <a:rPr lang="en-US" sz="3000" dirty="0" smtClean="0">
                <a:latin typeface="Courier New"/>
                <a:cs typeface="Courier New"/>
              </a:rPr>
              <a:t>p = &amp;ar[0]; q = &amp;ar[10];</a:t>
            </a:r>
            <a:br>
              <a:rPr lang="en-US" sz="3000" dirty="0" smtClean="0">
                <a:latin typeface="Courier New"/>
                <a:cs typeface="Courier New"/>
              </a:rPr>
            </a:br>
            <a:r>
              <a:rPr lang="en-US" sz="3000" dirty="0" smtClean="0">
                <a:latin typeface="Courier New"/>
                <a:cs typeface="Courier New"/>
              </a:rPr>
              <a:t>while (p != q)</a:t>
            </a:r>
            <a:br>
              <a:rPr lang="en-US" sz="3000" dirty="0" smtClean="0">
                <a:latin typeface="Courier New"/>
                <a:cs typeface="Courier New"/>
              </a:rPr>
            </a:br>
            <a:r>
              <a:rPr lang="en-US" sz="3000" dirty="0" smtClean="0">
                <a:latin typeface="Courier New"/>
                <a:cs typeface="Courier New"/>
              </a:rPr>
              <a:t>   /* sum = sum + *p; p = p + 1; */</a:t>
            </a:r>
            <a:br>
              <a:rPr lang="en-US" sz="3000" dirty="0" smtClean="0">
                <a:latin typeface="Courier New"/>
                <a:cs typeface="Courier New"/>
              </a:rPr>
            </a:br>
            <a:r>
              <a:rPr lang="en-US" sz="3000" dirty="0" smtClean="0">
                <a:latin typeface="Courier New"/>
                <a:cs typeface="Courier New"/>
              </a:rPr>
              <a:t>   sum += *p++;</a:t>
            </a:r>
            <a:endParaRPr lang="en-US" sz="3000" dirty="0" smtClean="0"/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rgbClr val="FF0000"/>
                </a:solidFill>
              </a:rPr>
              <a:t>Yes!</a:t>
            </a:r>
            <a:r>
              <a:rPr lang="en-US" dirty="0" smtClean="0"/>
              <a:t>  C defines that one element past end of array </a:t>
            </a:r>
            <a:r>
              <a:rPr lang="en-US" i="1" dirty="0" smtClean="0"/>
              <a:t>must</a:t>
            </a:r>
            <a:r>
              <a:rPr lang="en-US" dirty="0" smtClean="0"/>
              <a:t> be a valid address, i.e. will not cause an bus error or address error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37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482600" y="3657600"/>
            <a:ext cx="8531207" cy="530860"/>
            <a:chOff x="482600" y="3657600"/>
            <a:chExt cx="8531207" cy="530860"/>
          </a:xfrm>
        </p:grpSpPr>
        <p:sp>
          <p:nvSpPr>
            <p:cNvPr id="7" name="TextBox 6"/>
            <p:cNvSpPr txBox="1"/>
            <p:nvPr/>
          </p:nvSpPr>
          <p:spPr>
            <a:xfrm>
              <a:off x="7315200" y="3657600"/>
              <a:ext cx="16986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Is this legal?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 flipV="1">
              <a:off x="6070600" y="3840480"/>
              <a:ext cx="1231900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Arc 9"/>
            <p:cNvSpPr/>
            <p:nvPr/>
          </p:nvSpPr>
          <p:spPr>
            <a:xfrm flipV="1">
              <a:off x="482600" y="3822700"/>
              <a:ext cx="6858000" cy="365760"/>
            </a:xfrm>
            <a:prstGeom prst="arc">
              <a:avLst/>
            </a:prstGeom>
            <a:ln w="25400">
              <a:solidFill>
                <a:srgbClr val="FF0000"/>
              </a:solidFill>
              <a:head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Pointers and Structures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+mj-lt"/>
                <a:cs typeface="Courier New"/>
              </a:rPr>
              <a:t>Variable declarations:</a:t>
            </a:r>
          </a:p>
          <a:p>
            <a:pPr>
              <a:buNone/>
            </a:pPr>
            <a:r>
              <a:rPr lang="en-US" sz="2400" dirty="0" err="1" smtClean="0">
                <a:latin typeface="Courier New"/>
                <a:cs typeface="Courier New"/>
              </a:rPr>
              <a:t>struct</a:t>
            </a:r>
            <a:r>
              <a:rPr lang="en-US" sz="2400" dirty="0" smtClean="0">
                <a:latin typeface="Courier New"/>
                <a:cs typeface="Courier New"/>
              </a:rPr>
              <a:t> Point {</a:t>
            </a:r>
          </a:p>
          <a:p>
            <a:pPr>
              <a:buNone/>
            </a:pPr>
            <a:r>
              <a:rPr lang="en-US" sz="2400" dirty="0" smtClean="0">
                <a:latin typeface="Courier New"/>
                <a:cs typeface="Courier New"/>
              </a:rPr>
              <a:t>   </a:t>
            </a:r>
            <a:r>
              <a:rPr lang="en-US" sz="2400" dirty="0" err="1" smtClean="0">
                <a:latin typeface="Courier New"/>
                <a:cs typeface="Courier New"/>
              </a:rPr>
              <a:t>int</a:t>
            </a:r>
            <a:r>
              <a:rPr lang="en-US" sz="2400" dirty="0" smtClean="0">
                <a:latin typeface="Courier New"/>
                <a:cs typeface="Courier New"/>
              </a:rPr>
              <a:t> x;</a:t>
            </a:r>
          </a:p>
          <a:p>
            <a:pPr>
              <a:buNone/>
            </a:pPr>
            <a:r>
              <a:rPr lang="en-US" sz="2400" dirty="0" smtClean="0">
                <a:latin typeface="Courier New"/>
                <a:cs typeface="Courier New"/>
              </a:rPr>
              <a:t>   </a:t>
            </a:r>
            <a:r>
              <a:rPr lang="en-US" sz="2400" dirty="0" err="1" smtClean="0">
                <a:latin typeface="Courier New"/>
                <a:cs typeface="Courier New"/>
              </a:rPr>
              <a:t>int</a:t>
            </a:r>
            <a:r>
              <a:rPr lang="en-US" sz="2400" dirty="0" smtClean="0">
                <a:latin typeface="Courier New"/>
                <a:cs typeface="Courier New"/>
              </a:rPr>
              <a:t> y;</a:t>
            </a:r>
          </a:p>
          <a:p>
            <a:pPr>
              <a:buNone/>
            </a:pPr>
            <a:r>
              <a:rPr lang="en-US" sz="2400" dirty="0" smtClean="0">
                <a:latin typeface="Courier New"/>
                <a:cs typeface="Courier New"/>
              </a:rPr>
              <a:t>   </a:t>
            </a:r>
            <a:r>
              <a:rPr lang="en-US" sz="2400" dirty="0" err="1" smtClean="0">
                <a:latin typeface="Courier New"/>
                <a:cs typeface="Courier New"/>
              </a:rPr>
              <a:t>struct</a:t>
            </a:r>
            <a:r>
              <a:rPr lang="en-US" sz="2400" dirty="0" smtClean="0">
                <a:latin typeface="Courier New"/>
                <a:cs typeface="Courier New"/>
              </a:rPr>
              <a:t> Point *p;</a:t>
            </a:r>
          </a:p>
          <a:p>
            <a:pPr>
              <a:buNone/>
            </a:pPr>
            <a:r>
              <a:rPr lang="en-US" sz="2400" dirty="0" smtClean="0">
                <a:latin typeface="Courier New"/>
                <a:cs typeface="Courier New"/>
              </a:rPr>
              <a:t>};</a:t>
            </a:r>
          </a:p>
          <a:p>
            <a:pPr>
              <a:buNone/>
            </a:pPr>
            <a:endParaRPr lang="en-US" sz="2400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400" dirty="0" err="1" smtClean="0">
                <a:latin typeface="Courier New"/>
                <a:cs typeface="Courier New"/>
              </a:rPr>
              <a:t>struct</a:t>
            </a:r>
            <a:r>
              <a:rPr lang="en-US" sz="2400" dirty="0" smtClean="0">
                <a:latin typeface="Courier New"/>
                <a:cs typeface="Courier New"/>
              </a:rPr>
              <a:t> Point pt1;</a:t>
            </a:r>
          </a:p>
          <a:p>
            <a:pPr>
              <a:buNone/>
            </a:pPr>
            <a:r>
              <a:rPr lang="en-US" sz="2400" dirty="0" err="1" smtClean="0">
                <a:latin typeface="Courier New"/>
                <a:cs typeface="Courier New"/>
              </a:rPr>
              <a:t>struct</a:t>
            </a:r>
            <a:r>
              <a:rPr lang="en-US" sz="2400" dirty="0" smtClean="0">
                <a:latin typeface="Courier New"/>
                <a:cs typeface="Courier New"/>
              </a:rPr>
              <a:t> Point pt2;</a:t>
            </a:r>
          </a:p>
          <a:p>
            <a:pPr>
              <a:buNone/>
            </a:pPr>
            <a:r>
              <a:rPr lang="en-US" sz="2400" dirty="0" err="1" smtClean="0">
                <a:latin typeface="Courier New"/>
                <a:cs typeface="Courier New"/>
              </a:rPr>
              <a:t>struct</a:t>
            </a:r>
            <a:r>
              <a:rPr lang="en-US" sz="2400" dirty="0" smtClean="0">
                <a:latin typeface="Courier New"/>
                <a:cs typeface="Courier New"/>
              </a:rPr>
              <a:t> Point *</a:t>
            </a:r>
            <a:r>
              <a:rPr lang="en-US" sz="2400" dirty="0" err="1" smtClean="0">
                <a:latin typeface="Courier New"/>
                <a:cs typeface="Courier New"/>
              </a:rPr>
              <a:t>ptaddr</a:t>
            </a:r>
            <a:r>
              <a:rPr lang="en-US" sz="2400" dirty="0" smtClean="0">
                <a:latin typeface="Courier New"/>
                <a:cs typeface="Courier New"/>
              </a:rPr>
              <a:t>;</a:t>
            </a:r>
            <a:endParaRPr lang="en-US" sz="2400" dirty="0">
              <a:latin typeface="Courier New"/>
              <a:cs typeface="Courier New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14800" cy="48641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+mj-lt"/>
                <a:cs typeface="Courier New"/>
              </a:rPr>
              <a:t>Valid operations:</a:t>
            </a:r>
          </a:p>
          <a:p>
            <a:pPr>
              <a:buNone/>
            </a:pPr>
            <a:r>
              <a:rPr lang="en-US" sz="2400" dirty="0" smtClean="0">
                <a:latin typeface="Courier New"/>
                <a:cs typeface="Courier New"/>
              </a:rPr>
              <a:t>/* dot notation */</a:t>
            </a:r>
          </a:p>
          <a:p>
            <a:pPr>
              <a:buNone/>
            </a:pPr>
            <a:r>
              <a:rPr lang="en-US" sz="2400" dirty="0" err="1" smtClean="0">
                <a:latin typeface="Courier New"/>
                <a:cs typeface="Courier New"/>
              </a:rPr>
              <a:t>int</a:t>
            </a:r>
            <a:r>
              <a:rPr lang="en-US" sz="2400" dirty="0" smtClean="0">
                <a:latin typeface="Courier New"/>
                <a:cs typeface="Courier New"/>
              </a:rPr>
              <a:t> h = pt1.x;</a:t>
            </a:r>
          </a:p>
          <a:p>
            <a:pPr>
              <a:buNone/>
            </a:pPr>
            <a:r>
              <a:rPr lang="en-US" sz="2400" dirty="0" smtClean="0">
                <a:latin typeface="Courier New"/>
                <a:cs typeface="Courier New"/>
              </a:rPr>
              <a:t>pt2.y = pt1.y;</a:t>
            </a:r>
          </a:p>
          <a:p>
            <a:pPr>
              <a:buNone/>
            </a:pPr>
            <a:endParaRPr lang="en-US" sz="2400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400" dirty="0" smtClean="0">
                <a:latin typeface="Courier New"/>
                <a:cs typeface="Courier New"/>
              </a:rPr>
              <a:t>/* arrow notation */</a:t>
            </a:r>
          </a:p>
          <a:p>
            <a:pPr>
              <a:buNone/>
            </a:pPr>
            <a:r>
              <a:rPr lang="en-US" sz="2400" dirty="0" err="1" smtClean="0">
                <a:latin typeface="Courier New"/>
                <a:cs typeface="Courier New"/>
              </a:rPr>
              <a:t>int</a:t>
            </a:r>
            <a:r>
              <a:rPr lang="en-US" sz="2400" dirty="0" smtClean="0">
                <a:latin typeface="Courier New"/>
                <a:cs typeface="Courier New"/>
              </a:rPr>
              <a:t> h = </a:t>
            </a:r>
            <a:r>
              <a:rPr lang="en-US" sz="2400" dirty="0" err="1" smtClean="0">
                <a:latin typeface="Courier New"/>
                <a:cs typeface="Courier New"/>
              </a:rPr>
              <a:t>ptaddr</a:t>
            </a:r>
            <a:r>
              <a:rPr lang="en-US" sz="2400" dirty="0" smtClean="0">
                <a:latin typeface="Courier New"/>
                <a:cs typeface="Courier New"/>
              </a:rPr>
              <a:t>-&gt;x;</a:t>
            </a:r>
          </a:p>
          <a:p>
            <a:pPr>
              <a:buNone/>
            </a:pPr>
            <a:r>
              <a:rPr lang="en-US" sz="2400" dirty="0" err="1" smtClean="0">
                <a:latin typeface="Courier New"/>
                <a:cs typeface="Courier New"/>
              </a:rPr>
              <a:t>int</a:t>
            </a:r>
            <a:r>
              <a:rPr lang="en-US" sz="2400" dirty="0" smtClean="0">
                <a:latin typeface="Courier New"/>
                <a:cs typeface="Courier New"/>
              </a:rPr>
              <a:t> h = (*</a:t>
            </a:r>
            <a:r>
              <a:rPr lang="en-US" sz="2400" dirty="0" err="1" smtClean="0">
                <a:latin typeface="Courier New"/>
                <a:cs typeface="Courier New"/>
              </a:rPr>
              <a:t>ptaddr</a:t>
            </a:r>
            <a:r>
              <a:rPr lang="en-US" sz="2400" dirty="0" smtClean="0">
                <a:latin typeface="Courier New"/>
                <a:cs typeface="Courier New"/>
              </a:rPr>
              <a:t>).x;</a:t>
            </a:r>
          </a:p>
          <a:p>
            <a:pPr>
              <a:buNone/>
            </a:pPr>
            <a:endParaRPr lang="en-US" sz="2400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400" dirty="0" smtClean="0">
                <a:latin typeface="Courier New"/>
                <a:cs typeface="Courier New"/>
              </a:rPr>
              <a:t>/* This works too */</a:t>
            </a:r>
          </a:p>
          <a:p>
            <a:pPr>
              <a:buNone/>
            </a:pPr>
            <a:r>
              <a:rPr lang="en-US" sz="2400" dirty="0" smtClean="0">
                <a:latin typeface="Courier New"/>
                <a:cs typeface="Courier New"/>
              </a:rPr>
              <a:t>pt1 = pt2;</a:t>
            </a:r>
            <a:endParaRPr lang="en-US" sz="2400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37760" y="3383280"/>
            <a:ext cx="3566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Cannot contain an instance of itself, but can point to one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4064000" y="3581400"/>
            <a:ext cx="82296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360920" y="6024880"/>
            <a:ext cx="1783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Copies contents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6487160" y="6223000"/>
            <a:ext cx="82296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7" grpId="0"/>
      <p:bldP spid="7" grpId="1"/>
      <p:bldP spid="11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Pointers to Pointers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Pointer to a pointer</a:t>
            </a:r>
            <a:r>
              <a:rPr lang="en-US" dirty="0" smtClean="0"/>
              <a:t>, declared as 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**h</a:t>
            </a:r>
          </a:p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6/26/2013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#3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914400" y="3017520"/>
            <a:ext cx="4986762" cy="2677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IncrementPtr(int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ourier New" charset="0"/>
              </a:rPr>
              <a:t>**</a:t>
            </a:r>
            <a:r>
              <a:rPr lang="en-US" sz="2400" dirty="0" err="1">
                <a:solidFill>
                  <a:srgbClr val="FF0000"/>
                </a:solidFill>
                <a:latin typeface="Courier New" charset="0"/>
              </a:rPr>
              <a:t>h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)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{   </a:t>
            </a:r>
            <a:r>
              <a:rPr lang="en-US" sz="24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2400" dirty="0" err="1">
                <a:solidFill>
                  <a:srgbClr val="FF0000"/>
                </a:solidFill>
                <a:latin typeface="Courier New" charset="0"/>
              </a:rPr>
              <a:t>h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= </a:t>
            </a:r>
            <a:r>
              <a:rPr lang="en-US" sz="24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2400" dirty="0" err="1">
                <a:solidFill>
                  <a:srgbClr val="FF0000"/>
                </a:solidFill>
                <a:latin typeface="Courier New" charset="0"/>
              </a:rPr>
              <a:t>h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+ 1;   }</a:t>
            </a:r>
          </a:p>
          <a:p>
            <a:endParaRPr lang="en-US" sz="2400" dirty="0">
              <a:solidFill>
                <a:schemeClr val="tx1"/>
              </a:solidFill>
              <a:latin typeface="Courier New" charset="0"/>
            </a:endParaRPr>
          </a:p>
          <a:p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A[3] = {50, 60, 70};</a:t>
            </a:r>
          </a:p>
          <a:p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*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q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= A;</a:t>
            </a:r>
          </a:p>
          <a:p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IncrementPtr(</a:t>
            </a:r>
            <a:r>
              <a:rPr lang="en-US" sz="2400" dirty="0" err="1">
                <a:solidFill>
                  <a:srgbClr val="FF0000"/>
                </a:solidFill>
                <a:latin typeface="Courier New" charset="0"/>
              </a:rPr>
              <a:t>&amp;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q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);</a:t>
            </a:r>
          </a:p>
          <a:p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printf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(“*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q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= %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d\n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”, *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q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);</a:t>
            </a:r>
          </a:p>
        </p:txBody>
      </p:sp>
      <p:sp>
        <p:nvSpPr>
          <p:cNvPr id="1642501" name="Text Box 5"/>
          <p:cNvSpPr txBox="1">
            <a:spLocks noChangeArrowheads="1"/>
          </p:cNvSpPr>
          <p:nvPr/>
        </p:nvSpPr>
        <p:spPr bwMode="auto">
          <a:xfrm>
            <a:off x="6629400" y="5212080"/>
            <a:ext cx="14652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latin typeface="Courier New" charset="0"/>
              </a:rPr>
              <a:t>*</a:t>
            </a:r>
            <a:r>
              <a:rPr lang="en-US" sz="2400" b="1" dirty="0" err="1">
                <a:latin typeface="Courier New" charset="0"/>
              </a:rPr>
              <a:t>q</a:t>
            </a:r>
            <a:r>
              <a:rPr lang="en-US" sz="2400" b="1" dirty="0">
                <a:latin typeface="Courier New" charset="0"/>
              </a:rPr>
              <a:t> = 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</a:rPr>
              <a:t>60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035040" y="2843212"/>
            <a:ext cx="2971800" cy="1924050"/>
            <a:chOff x="6035040" y="2843212"/>
            <a:chExt cx="2971800" cy="1924050"/>
          </a:xfrm>
        </p:grpSpPr>
        <p:sp>
          <p:nvSpPr>
            <p:cNvPr id="27654" name="Rectangle 6"/>
            <p:cNvSpPr>
              <a:spLocks noChangeArrowheads="1"/>
            </p:cNvSpPr>
            <p:nvPr/>
          </p:nvSpPr>
          <p:spPr bwMode="auto">
            <a:xfrm>
              <a:off x="6035040" y="3852862"/>
              <a:ext cx="29718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55" name="Line 7"/>
            <p:cNvSpPr>
              <a:spLocks noChangeShapeType="1"/>
            </p:cNvSpPr>
            <p:nvPr/>
          </p:nvSpPr>
          <p:spPr bwMode="auto">
            <a:xfrm flipV="1">
              <a:off x="7025640" y="3852862"/>
              <a:ext cx="0" cy="914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56" name="Line 8"/>
            <p:cNvSpPr>
              <a:spLocks noChangeShapeType="1"/>
            </p:cNvSpPr>
            <p:nvPr/>
          </p:nvSpPr>
          <p:spPr bwMode="auto">
            <a:xfrm flipV="1">
              <a:off x="8016240" y="3852862"/>
              <a:ext cx="0" cy="914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57" name="Rectangle 9"/>
            <p:cNvSpPr>
              <a:spLocks noChangeArrowheads="1"/>
            </p:cNvSpPr>
            <p:nvPr/>
          </p:nvSpPr>
          <p:spPr bwMode="auto">
            <a:xfrm>
              <a:off x="6203315" y="4122737"/>
              <a:ext cx="611188" cy="5191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 New" charset="0"/>
                </a:rPr>
                <a:t>50</a:t>
              </a:r>
            </a:p>
          </p:txBody>
        </p:sp>
        <p:sp>
          <p:nvSpPr>
            <p:cNvPr id="27658" name="Rectangle 10"/>
            <p:cNvSpPr>
              <a:spLocks noChangeArrowheads="1"/>
            </p:cNvSpPr>
            <p:nvPr/>
          </p:nvSpPr>
          <p:spPr bwMode="auto">
            <a:xfrm>
              <a:off x="7193915" y="4122737"/>
              <a:ext cx="611188" cy="5191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 New" charset="0"/>
                </a:rPr>
                <a:t>60</a:t>
              </a:r>
            </a:p>
          </p:txBody>
        </p:sp>
        <p:sp>
          <p:nvSpPr>
            <p:cNvPr id="27659" name="Rectangle 11"/>
            <p:cNvSpPr>
              <a:spLocks noChangeArrowheads="1"/>
            </p:cNvSpPr>
            <p:nvPr/>
          </p:nvSpPr>
          <p:spPr bwMode="auto">
            <a:xfrm>
              <a:off x="8184515" y="4122737"/>
              <a:ext cx="611188" cy="5191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 New" charset="0"/>
                </a:rPr>
                <a:t>70</a:t>
              </a:r>
            </a:p>
          </p:txBody>
        </p:sp>
        <p:sp>
          <p:nvSpPr>
            <p:cNvPr id="27660" name="Rectangle 12"/>
            <p:cNvSpPr>
              <a:spLocks noChangeArrowheads="1"/>
            </p:cNvSpPr>
            <p:nvPr/>
          </p:nvSpPr>
          <p:spPr bwMode="auto">
            <a:xfrm>
              <a:off x="6155690" y="2843212"/>
              <a:ext cx="396875" cy="5191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 New" charset="0"/>
                </a:rPr>
                <a:t>A</a:t>
              </a:r>
            </a:p>
          </p:txBody>
        </p:sp>
        <p:sp>
          <p:nvSpPr>
            <p:cNvPr id="27661" name="Line 13"/>
            <p:cNvSpPr>
              <a:spLocks noChangeShapeType="1"/>
            </p:cNvSpPr>
            <p:nvPr/>
          </p:nvSpPr>
          <p:spPr bwMode="auto">
            <a:xfrm>
              <a:off x="6339840" y="3243262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6504940" y="2751137"/>
            <a:ext cx="396875" cy="949325"/>
            <a:chOff x="3944" y="2282"/>
            <a:chExt cx="250" cy="598"/>
          </a:xfrm>
        </p:grpSpPr>
        <p:sp>
          <p:nvSpPr>
            <p:cNvPr id="27666" name="Rectangle 15"/>
            <p:cNvSpPr>
              <a:spLocks noChangeArrowheads="1"/>
            </p:cNvSpPr>
            <p:nvPr/>
          </p:nvSpPr>
          <p:spPr bwMode="auto">
            <a:xfrm>
              <a:off x="3944" y="2282"/>
              <a:ext cx="250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  <a:latin typeface="Courier New" charset="0"/>
                </a:rPr>
                <a:t>q</a:t>
              </a:r>
            </a:p>
          </p:txBody>
        </p:sp>
        <p:sp>
          <p:nvSpPr>
            <p:cNvPr id="27667" name="Line 16"/>
            <p:cNvSpPr>
              <a:spLocks noChangeShapeType="1"/>
            </p:cNvSpPr>
            <p:nvPr/>
          </p:nvSpPr>
          <p:spPr bwMode="auto">
            <a:xfrm>
              <a:off x="4080" y="2592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7254240" y="2743200"/>
            <a:ext cx="396875" cy="949325"/>
            <a:chOff x="3944" y="2282"/>
            <a:chExt cx="250" cy="598"/>
          </a:xfrm>
        </p:grpSpPr>
        <p:sp>
          <p:nvSpPr>
            <p:cNvPr id="27664" name="Rectangle 18"/>
            <p:cNvSpPr>
              <a:spLocks noChangeArrowheads="1"/>
            </p:cNvSpPr>
            <p:nvPr/>
          </p:nvSpPr>
          <p:spPr bwMode="auto">
            <a:xfrm>
              <a:off x="3944" y="2282"/>
              <a:ext cx="250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  <a:latin typeface="Courier New" charset="0"/>
                </a:rPr>
                <a:t>q</a:t>
              </a:r>
            </a:p>
          </p:txBody>
        </p:sp>
        <p:sp>
          <p:nvSpPr>
            <p:cNvPr id="27665" name="Line 19"/>
            <p:cNvSpPr>
              <a:spLocks noChangeShapeType="1"/>
            </p:cNvSpPr>
            <p:nvPr/>
          </p:nvSpPr>
          <p:spPr bwMode="auto">
            <a:xfrm>
              <a:off x="4080" y="2592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16425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914400" y="1600200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 New"/>
                <a:cs typeface="Courier New"/>
              </a:rPr>
              <a:t>#include &lt;</a:t>
            </a:r>
            <a:r>
              <a:rPr lang="en-US" sz="2800" dirty="0" err="1" smtClean="0">
                <a:latin typeface="Courier New"/>
                <a:cs typeface="Courier New"/>
              </a:rPr>
              <a:t>stdio.h</a:t>
            </a:r>
            <a:r>
              <a:rPr lang="en-US" sz="2800" dirty="0" smtClean="0">
                <a:latin typeface="Courier New"/>
                <a:cs typeface="Courier New"/>
              </a:rPr>
              <a:t>&gt;</a:t>
            </a:r>
          </a:p>
          <a:p>
            <a:pPr>
              <a:buNone/>
            </a:pPr>
            <a:r>
              <a:rPr lang="en-US" sz="2800" dirty="0" err="1" smtClean="0">
                <a:latin typeface="Courier New"/>
                <a:cs typeface="Courier New"/>
              </a:rPr>
              <a:t>int</a:t>
            </a:r>
            <a:r>
              <a:rPr lang="en-US" sz="2800" dirty="0" smtClean="0">
                <a:latin typeface="Courier New"/>
                <a:cs typeface="Courier New"/>
              </a:rPr>
              <a:t> main() {</a:t>
            </a:r>
            <a:br>
              <a:rPr lang="en-US" sz="2800" dirty="0" smtClean="0">
                <a:latin typeface="Courier New"/>
                <a:cs typeface="Courier New"/>
              </a:rPr>
            </a:br>
            <a:r>
              <a:rPr lang="en-US" sz="2800" dirty="0" smtClean="0">
                <a:latin typeface="Courier New"/>
                <a:cs typeface="Courier New"/>
              </a:rPr>
              <a:t>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*p;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*p = 5;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(“%d\n”,*p);</a:t>
            </a:r>
            <a:r>
              <a:rPr lang="en-US" sz="2800" dirty="0" smtClean="0">
                <a:latin typeface="Courier New"/>
                <a:cs typeface="Courier New"/>
              </a:rPr>
              <a:t/>
            </a:r>
            <a:br>
              <a:rPr lang="en-US" sz="2800" dirty="0" smtClean="0">
                <a:latin typeface="Courier New"/>
                <a:cs typeface="Courier New"/>
              </a:rPr>
            </a:br>
            <a:r>
              <a:rPr lang="en-US" sz="2800" dirty="0" smtClean="0">
                <a:latin typeface="Courier New"/>
                <a:cs typeface="Courier New"/>
              </a:rPr>
              <a:t>}</a:t>
            </a:r>
            <a:endParaRPr lang="en-US" sz="2800" dirty="0"/>
          </a:p>
        </p:txBody>
      </p:sp>
      <p:sp>
        <p:nvSpPr>
          <p:cNvPr id="53257" name="Slide Number Placeholder 1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8A5DC7-8BDF-994F-9CC6-B289B75E5426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685800" y="482600"/>
            <a:ext cx="5791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Question: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cs typeface="Courier New" pitchFamily="49" charset="0"/>
              </a:rPr>
              <a:t>What is the result from executing the following code?</a:t>
            </a:r>
          </a:p>
        </p:txBody>
      </p:sp>
      <p:grpSp>
        <p:nvGrpSpPr>
          <p:cNvPr id="21" name="Group 10"/>
          <p:cNvGrpSpPr>
            <a:grpSpLocks/>
          </p:cNvGrpSpPr>
          <p:nvPr/>
        </p:nvGrpSpPr>
        <p:grpSpPr bwMode="auto">
          <a:xfrm>
            <a:off x="914400" y="4287258"/>
            <a:ext cx="7162800" cy="523220"/>
            <a:chOff x="914614" y="1743728"/>
            <a:chExt cx="7162586" cy="392422"/>
          </a:xfrm>
        </p:grpSpPr>
        <p:sp>
          <p:nvSpPr>
            <p:cNvPr id="22" name="TextBox 2"/>
            <p:cNvSpPr txBox="1">
              <a:spLocks noChangeArrowheads="1"/>
            </p:cNvSpPr>
            <p:nvPr/>
          </p:nvSpPr>
          <p:spPr bwMode="auto">
            <a:xfrm>
              <a:off x="1371600" y="1743728"/>
              <a:ext cx="6705600" cy="392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rgbClr val="FF8000"/>
                  </a:solidFill>
                </a:rPr>
                <a:t>Prints 5</a:t>
              </a:r>
              <a:endParaRPr lang="en-US" sz="2800" dirty="0">
                <a:solidFill>
                  <a:srgbClr val="FF8000"/>
                </a:solidFill>
                <a:latin typeface="Symbol" pitchFamily="1" charset="2"/>
              </a:endParaRPr>
            </a:p>
          </p:txBody>
        </p:sp>
        <p:sp>
          <p:nvSpPr>
            <p:cNvPr id="23" name="Rectangle 6"/>
            <p:cNvSpPr>
              <a:spLocks noChangeArrowheads="1"/>
            </p:cNvSpPr>
            <p:nvPr/>
          </p:nvSpPr>
          <p:spPr bwMode="auto">
            <a:xfrm>
              <a:off x="914614" y="1759709"/>
              <a:ext cx="562958" cy="346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 dirty="0"/>
                <a:t>(A)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914399" y="4820658"/>
            <a:ext cx="7162801" cy="523220"/>
            <a:chOff x="914399" y="3240088"/>
            <a:chExt cx="7162801" cy="523220"/>
          </a:xfrm>
        </p:grpSpPr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1371600" y="3240088"/>
              <a:ext cx="67056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rgbClr val="408000"/>
                  </a:solidFill>
                </a:rPr>
                <a:t>Prints garbage</a:t>
              </a:r>
              <a:endParaRPr lang="en-US" sz="2800" dirty="0">
                <a:solidFill>
                  <a:srgbClr val="408000"/>
                </a:solidFill>
                <a:latin typeface="Symbol" pitchFamily="1" charset="2"/>
              </a:endParaRPr>
            </a:p>
          </p:txBody>
        </p:sp>
        <p:sp>
          <p:nvSpPr>
            <p:cNvPr id="26" name="Rectangle 7"/>
            <p:cNvSpPr>
              <a:spLocks noChangeArrowheads="1"/>
            </p:cNvSpPr>
            <p:nvPr/>
          </p:nvSpPr>
          <p:spPr bwMode="auto">
            <a:xfrm>
              <a:off x="914399" y="3265750"/>
              <a:ext cx="56692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 dirty="0"/>
                <a:t>(B)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914400" y="5354058"/>
            <a:ext cx="7162800" cy="523220"/>
            <a:chOff x="914400" y="4154488"/>
            <a:chExt cx="7162800" cy="523220"/>
          </a:xfrm>
        </p:grpSpPr>
        <p:sp>
          <p:nvSpPr>
            <p:cNvPr id="28" name="TextBox 4"/>
            <p:cNvSpPr txBox="1">
              <a:spLocks noChangeArrowheads="1"/>
            </p:cNvSpPr>
            <p:nvPr/>
          </p:nvSpPr>
          <p:spPr bwMode="auto">
            <a:xfrm>
              <a:off x="1371600" y="4154488"/>
              <a:ext cx="67056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rgbClr val="FF66A0"/>
                  </a:solidFill>
                </a:rPr>
                <a:t>Always crashes</a:t>
              </a:r>
              <a:endParaRPr lang="en-US" sz="2800" dirty="0">
                <a:solidFill>
                  <a:srgbClr val="FF66A0"/>
                </a:solidFill>
                <a:latin typeface="Symbol" pitchFamily="1" charset="2"/>
              </a:endParaRPr>
            </a:p>
          </p:txBody>
        </p:sp>
        <p:sp>
          <p:nvSpPr>
            <p:cNvPr id="29" name="Rectangle 8"/>
            <p:cNvSpPr>
              <a:spLocks noChangeArrowheads="1"/>
            </p:cNvSpPr>
            <p:nvPr/>
          </p:nvSpPr>
          <p:spPr bwMode="auto">
            <a:xfrm>
              <a:off x="914400" y="4173618"/>
              <a:ext cx="56692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 dirty="0"/>
                <a:t>(C)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914400" y="5887458"/>
            <a:ext cx="7162800" cy="523220"/>
            <a:chOff x="914400" y="5068888"/>
            <a:chExt cx="7162800" cy="523220"/>
          </a:xfrm>
        </p:grpSpPr>
        <p:sp>
          <p:nvSpPr>
            <p:cNvPr id="31" name="TextBox 5"/>
            <p:cNvSpPr txBox="1">
              <a:spLocks noChangeArrowheads="1"/>
            </p:cNvSpPr>
            <p:nvPr/>
          </p:nvSpPr>
          <p:spPr bwMode="auto">
            <a:xfrm>
              <a:off x="1371600" y="5068888"/>
              <a:ext cx="67056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</a:rPr>
                <a:t>Almost always crashes</a:t>
              </a:r>
              <a:endParaRPr lang="en-US" sz="2800" b="1" dirty="0">
                <a:ln>
                  <a:solidFill>
                    <a:schemeClr val="tx1"/>
                  </a:solidFill>
                </a:ln>
                <a:solidFill>
                  <a:srgbClr val="FFE860"/>
                </a:solidFill>
                <a:latin typeface="Symbol" pitchFamily="1" charset="2"/>
              </a:endParaRPr>
            </a:p>
          </p:txBody>
        </p:sp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914400" y="5103258"/>
              <a:ext cx="57099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 dirty="0"/>
                <a:t>(D)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914400" y="5943600"/>
            <a:ext cx="402336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62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7" name="Slide Number Placeholder 1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8A5DC7-8BDF-994F-9CC6-B289B75E5426}" type="slidenum">
              <a:rPr lang="en-US" smtClean="0"/>
              <a:pPr/>
              <a:t>40</a:t>
            </a:fld>
            <a:endParaRPr lang="en-US" dirty="0" smtClean="0"/>
          </a:p>
        </p:txBody>
      </p:sp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457200" y="482599"/>
            <a:ext cx="7315200" cy="155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Question:  </a:t>
            </a:r>
            <a:r>
              <a:rPr lang="en-US" sz="2800" i="1" dirty="0" err="1" smtClean="0">
                <a:solidFill>
                  <a:srgbClr val="000000"/>
                </a:solidFill>
              </a:rPr>
              <a:t>Struct</a:t>
            </a:r>
            <a:r>
              <a:rPr lang="en-US" sz="2800" i="1" dirty="0" smtClean="0">
                <a:solidFill>
                  <a:srgbClr val="000000"/>
                </a:solidFill>
              </a:rPr>
              <a:t> and Pointer Practice</a:t>
            </a:r>
          </a:p>
          <a:p>
            <a:pPr>
              <a:spcBef>
                <a:spcPts val="1200"/>
              </a:spcBef>
            </a:pPr>
            <a:r>
              <a:rPr lang="en-US" sz="2800" dirty="0" smtClean="0">
                <a:solidFill>
                  <a:srgbClr val="000000"/>
                </a:solidFill>
              </a:rPr>
              <a:t>Assuming everything is properly initialized, what do the following  expressions evaluate to?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2103120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urier New"/>
                <a:cs typeface="Courier New"/>
              </a:rPr>
              <a:t>struct</a:t>
            </a:r>
            <a:r>
              <a:rPr lang="en-US" sz="2400" dirty="0" smtClean="0">
                <a:latin typeface="Courier New"/>
                <a:cs typeface="Courier New"/>
              </a:rPr>
              <a:t> node {</a:t>
            </a:r>
          </a:p>
          <a:p>
            <a:r>
              <a:rPr lang="en-US" sz="2400" dirty="0" smtClean="0">
                <a:latin typeface="Courier New"/>
                <a:cs typeface="Courier New"/>
              </a:rPr>
              <a:t>  char *name;</a:t>
            </a:r>
          </a:p>
          <a:p>
            <a:r>
              <a:rPr lang="en-US" sz="2400" dirty="0" smtClean="0">
                <a:latin typeface="Courier New"/>
                <a:cs typeface="Courier New"/>
              </a:rPr>
              <a:t>  </a:t>
            </a:r>
            <a:r>
              <a:rPr lang="en-US" sz="2400" dirty="0" err="1" smtClean="0">
                <a:latin typeface="Courier New"/>
                <a:cs typeface="Courier New"/>
              </a:rPr>
              <a:t>struct</a:t>
            </a:r>
            <a:r>
              <a:rPr lang="en-US" sz="2400" dirty="0" smtClean="0">
                <a:latin typeface="Courier New"/>
                <a:cs typeface="Courier New"/>
              </a:rPr>
              <a:t> node *next;</a:t>
            </a:r>
          </a:p>
          <a:p>
            <a:r>
              <a:rPr lang="en-US" sz="2400" dirty="0" smtClean="0">
                <a:latin typeface="Courier New"/>
                <a:cs typeface="Courier New"/>
              </a:rPr>
              <a:t>};</a:t>
            </a:r>
          </a:p>
          <a:p>
            <a:r>
              <a:rPr lang="en-US" sz="2400" dirty="0" err="1" smtClean="0">
                <a:latin typeface="Courier New"/>
                <a:cs typeface="Courier New"/>
              </a:rPr>
              <a:t>struct</a:t>
            </a:r>
            <a:r>
              <a:rPr lang="en-US" sz="2400" dirty="0" smtClean="0">
                <a:latin typeface="Courier New"/>
                <a:cs typeface="Courier New"/>
              </a:rPr>
              <a:t> node *</a:t>
            </a:r>
            <a:r>
              <a:rPr lang="en-US" sz="2400" dirty="0" err="1" smtClean="0">
                <a:latin typeface="Courier New"/>
                <a:cs typeface="Courier New"/>
              </a:rPr>
              <a:t>ar</a:t>
            </a:r>
            <a:r>
              <a:rPr lang="en-US" sz="2400" dirty="0" smtClean="0">
                <a:latin typeface="Courier New"/>
                <a:cs typeface="Courier New"/>
              </a:rPr>
              <a:t>[5];</a:t>
            </a:r>
          </a:p>
          <a:p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node **p =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... /* fill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with initialized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structs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*/</a:t>
            </a:r>
          </a:p>
          <a:p>
            <a:endParaRPr lang="en-US" sz="2400" dirty="0"/>
          </a:p>
        </p:txBody>
      </p:sp>
      <p:grpSp>
        <p:nvGrpSpPr>
          <p:cNvPr id="17" name="Group 17"/>
          <p:cNvGrpSpPr/>
          <p:nvPr/>
        </p:nvGrpSpPr>
        <p:grpSpPr>
          <a:xfrm>
            <a:off x="6583680" y="2103120"/>
            <a:ext cx="2103120" cy="1645920"/>
            <a:chOff x="7955280" y="3293581"/>
            <a:chExt cx="2103120" cy="1645920"/>
          </a:xfrm>
        </p:grpSpPr>
        <p:grpSp>
          <p:nvGrpSpPr>
            <p:cNvPr id="18" name="Group 10"/>
            <p:cNvGrpSpPr>
              <a:grpSpLocks/>
            </p:cNvGrpSpPr>
            <p:nvPr/>
          </p:nvGrpSpPr>
          <p:grpSpPr bwMode="auto">
            <a:xfrm>
              <a:off x="8046720" y="3385022"/>
              <a:ext cx="1926771" cy="523221"/>
              <a:chOff x="960651" y="1539289"/>
              <a:chExt cx="1926713" cy="392422"/>
            </a:xfrm>
          </p:grpSpPr>
          <p:sp>
            <p:nvSpPr>
              <p:cNvPr id="29" name="TextBox 2"/>
              <p:cNvSpPr txBox="1">
                <a:spLocks noChangeArrowheads="1"/>
              </p:cNvSpPr>
              <p:nvPr/>
            </p:nvSpPr>
            <p:spPr bwMode="auto">
              <a:xfrm>
                <a:off x="1515805" y="1539289"/>
                <a:ext cx="1371559" cy="3924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8000"/>
                    </a:solidFill>
                  </a:rPr>
                  <a:t>address</a:t>
                </a:r>
                <a:endParaRPr lang="en-US" sz="2800" b="1" dirty="0">
                  <a:solidFill>
                    <a:srgbClr val="FF8000"/>
                  </a:solidFill>
                  <a:latin typeface="Symbol" pitchFamily="1" charset="2"/>
                </a:endParaRPr>
              </a:p>
            </p:txBody>
          </p:sp>
          <p:sp>
            <p:nvSpPr>
              <p:cNvPr id="30" name="Rectangle 6"/>
              <p:cNvSpPr>
                <a:spLocks noChangeArrowheads="1"/>
              </p:cNvSpPr>
              <p:nvPr/>
            </p:nvSpPr>
            <p:spPr bwMode="auto">
              <a:xfrm>
                <a:off x="960651" y="1614727"/>
                <a:ext cx="41549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dirty="0">
                    <a:latin typeface="ＭＳ ゴシック" pitchFamily="1" charset="-128"/>
                    <a:ea typeface="ＭＳ ゴシック" pitchFamily="1" charset="-128"/>
                    <a:cs typeface="ＭＳ ゴシック" pitchFamily="1" charset="-128"/>
                  </a:rPr>
                  <a:t>☐</a:t>
                </a:r>
                <a:endParaRPr lang="en-US" dirty="0"/>
              </a:p>
            </p:txBody>
          </p:sp>
        </p:grpSp>
        <p:grpSp>
          <p:nvGrpSpPr>
            <p:cNvPr id="19" name="Group 2"/>
            <p:cNvGrpSpPr/>
            <p:nvPr/>
          </p:nvGrpSpPr>
          <p:grpSpPr>
            <a:xfrm>
              <a:off x="8046720" y="3842221"/>
              <a:ext cx="1926771" cy="523220"/>
              <a:chOff x="960438" y="3058949"/>
              <a:chExt cx="1926771" cy="523220"/>
            </a:xfrm>
          </p:grpSpPr>
          <p:sp>
            <p:nvSpPr>
              <p:cNvPr id="27" name="TextBox 3"/>
              <p:cNvSpPr txBox="1">
                <a:spLocks noChangeArrowheads="1"/>
              </p:cNvSpPr>
              <p:nvPr/>
            </p:nvSpPr>
            <p:spPr bwMode="auto">
              <a:xfrm>
                <a:off x="1515609" y="3058949"/>
                <a:ext cx="137160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smtClean="0">
                    <a:solidFill>
                      <a:srgbClr val="408000"/>
                    </a:solidFill>
                  </a:rPr>
                  <a:t>data</a:t>
                </a:r>
                <a:endParaRPr lang="en-US" sz="2800" b="1" dirty="0">
                  <a:solidFill>
                    <a:srgbClr val="408000"/>
                  </a:solidFill>
                  <a:latin typeface="Symbol" pitchFamily="1" charset="2"/>
                </a:endParaRPr>
              </a:p>
            </p:txBody>
          </p:sp>
          <p:sp>
            <p:nvSpPr>
              <p:cNvPr id="28" name="Rectangle 7"/>
              <p:cNvSpPr>
                <a:spLocks noChangeArrowheads="1"/>
              </p:cNvSpPr>
              <p:nvPr/>
            </p:nvSpPr>
            <p:spPr bwMode="auto">
              <a:xfrm>
                <a:off x="960438" y="3159533"/>
                <a:ext cx="415925" cy="369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dirty="0">
                    <a:latin typeface="ＭＳ ゴシック" pitchFamily="1" charset="-128"/>
                    <a:ea typeface="ＭＳ ゴシック" pitchFamily="1" charset="-128"/>
                    <a:cs typeface="ＭＳ ゴシック" pitchFamily="1" charset="-128"/>
                  </a:rPr>
                  <a:t>☐</a:t>
                </a:r>
                <a:endParaRPr lang="en-US" dirty="0"/>
              </a:p>
            </p:txBody>
          </p:sp>
        </p:grpSp>
        <p:grpSp>
          <p:nvGrpSpPr>
            <p:cNvPr id="20" name="Group 3"/>
            <p:cNvGrpSpPr/>
            <p:nvPr/>
          </p:nvGrpSpPr>
          <p:grpSpPr>
            <a:xfrm>
              <a:off x="8046720" y="4299421"/>
              <a:ext cx="1926771" cy="523220"/>
              <a:chOff x="960438" y="4064789"/>
              <a:chExt cx="1926771" cy="523220"/>
            </a:xfrm>
          </p:grpSpPr>
          <p:sp>
            <p:nvSpPr>
              <p:cNvPr id="25" name="TextBox 4"/>
              <p:cNvSpPr txBox="1">
                <a:spLocks noChangeArrowheads="1"/>
              </p:cNvSpPr>
              <p:nvPr/>
            </p:nvSpPr>
            <p:spPr bwMode="auto">
              <a:xfrm>
                <a:off x="1515609" y="4064789"/>
                <a:ext cx="137160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66A0"/>
                    </a:solidFill>
                  </a:rPr>
                  <a:t>invalid</a:t>
                </a:r>
                <a:endParaRPr lang="en-US" sz="2800" b="1" dirty="0">
                  <a:solidFill>
                    <a:srgbClr val="FF66A0"/>
                  </a:solidFill>
                  <a:latin typeface="Symbol" pitchFamily="1" charset="2"/>
                </a:endParaRPr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960438" y="4165373"/>
                <a:ext cx="415925" cy="369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dirty="0">
                    <a:latin typeface="ＭＳ ゴシック" pitchFamily="1" charset="-128"/>
                    <a:ea typeface="ＭＳ ゴシック" pitchFamily="1" charset="-128"/>
                    <a:cs typeface="ＭＳ ゴシック" pitchFamily="1" charset="-128"/>
                  </a:rPr>
                  <a:t>☐</a:t>
                </a:r>
                <a:endParaRPr lang="en-US" dirty="0"/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7955280" y="3293581"/>
              <a:ext cx="2103120" cy="16459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457200" y="4937760"/>
            <a:ext cx="4023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&amp;p</a:t>
            </a:r>
          </a:p>
          <a:p>
            <a:pPr marL="457200" indent="-457200">
              <a:buFontTx/>
              <a:buAutoNum type="arabicParenR"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p-&gt;name</a:t>
            </a:r>
          </a:p>
          <a:p>
            <a:pPr marL="457200" indent="-457200">
              <a:buFontTx/>
              <a:buAutoNum type="arabicParenR"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p[7]-&gt;next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0" y="4937760"/>
            <a:ext cx="40233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arenR" startAt="4"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*(*(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 + 2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FontTx/>
              <a:buAutoNum type="arabicParenR" startAt="4"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*(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p[0]-&gt;next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0" indent="-457200">
              <a:buFontTx/>
              <a:buAutoNum type="arabicParenR" startAt="4"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(*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p)-&gt;next-&gt;name</a:t>
            </a:r>
          </a:p>
          <a:p>
            <a:pPr marL="457200" indent="-457200">
              <a:buFontTx/>
              <a:buAutoNum type="arabicParenR" startAt="4"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AutoNum type="arabicParenR" startAt="4"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5CF6B1-C410-DE41-99C1-A52DCD7C2094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3" name="TextBox 12"/>
          <p:cNvSpPr txBox="1">
            <a:spLocks noChangeArrowheads="1"/>
          </p:cNvSpPr>
          <p:nvPr/>
        </p:nvSpPr>
        <p:spPr bwMode="auto">
          <a:xfrm>
            <a:off x="457200" y="482599"/>
            <a:ext cx="7315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Answers:  </a:t>
            </a:r>
            <a:r>
              <a:rPr lang="en-US" sz="2800" i="1" dirty="0" err="1" smtClean="0">
                <a:solidFill>
                  <a:srgbClr val="000000"/>
                </a:solidFill>
              </a:rPr>
              <a:t>Struct</a:t>
            </a:r>
            <a:r>
              <a:rPr lang="en-US" sz="2800" i="1" dirty="0" smtClean="0">
                <a:solidFill>
                  <a:srgbClr val="000000"/>
                </a:solidFill>
              </a:rPr>
              <a:t> and Pointer Practice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188720"/>
            <a:ext cx="8229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arenR"/>
              <a:tabLst>
                <a:tab pos="914400" algn="l"/>
                <a:tab pos="4572000" algn="l"/>
              </a:tabLst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&amp;p		</a:t>
            </a:r>
            <a:r>
              <a:rPr lang="en-US" sz="2400" b="1" dirty="0" smtClean="0">
                <a:solidFill>
                  <a:srgbClr val="FF8000"/>
                </a:solidFill>
              </a:rPr>
              <a:t>address</a:t>
            </a:r>
            <a:r>
              <a:rPr lang="en-US" sz="2400" dirty="0" smtClean="0"/>
              <a:t> (</a:t>
            </a:r>
            <a:r>
              <a:rPr lang="en-US" sz="2400" dirty="0" err="1" smtClean="0"/>
              <a:t>ptr</a:t>
            </a:r>
            <a:r>
              <a:rPr lang="en-US" sz="2400" dirty="0" smtClean="0"/>
              <a:t> to </a:t>
            </a:r>
            <a:r>
              <a:rPr lang="en-US" sz="2400" dirty="0" err="1" smtClean="0"/>
              <a:t>ptr</a:t>
            </a:r>
            <a:r>
              <a:rPr lang="en-US" sz="2400" dirty="0" smtClean="0"/>
              <a:t> to </a:t>
            </a:r>
            <a:r>
              <a:rPr lang="en-US" sz="2400" dirty="0" err="1" smtClean="0"/>
              <a:t>ptr</a:t>
            </a:r>
            <a:r>
              <a:rPr lang="en-US" sz="2400" dirty="0" smtClean="0"/>
              <a:t>)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tabLst>
                <a:tab pos="914400" algn="l"/>
                <a:tab pos="4572000" algn="l"/>
              </a:tabLst>
            </a:pPr>
            <a:r>
              <a:rPr lang="en-US" sz="2400" dirty="0" smtClean="0">
                <a:latin typeface="+mj-lt"/>
                <a:cs typeface="Courier New" pitchFamily="49" charset="0"/>
              </a:rPr>
              <a:t>	“address of” operator returns an address </a:t>
            </a:r>
          </a:p>
          <a:p>
            <a:pPr marL="457200" indent="-457200">
              <a:buFontTx/>
              <a:buAutoNum type="arabicParenR"/>
              <a:tabLst>
                <a:tab pos="914400" algn="l"/>
                <a:tab pos="4572000" algn="l"/>
              </a:tabLst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p-&gt;name	</a:t>
            </a:r>
            <a:r>
              <a:rPr lang="en-US" sz="2400" b="1" dirty="0" smtClean="0">
                <a:solidFill>
                  <a:srgbClr val="FF66A0"/>
                </a:solidFill>
              </a:rPr>
              <a:t>invalid</a:t>
            </a:r>
            <a:r>
              <a:rPr lang="en-US" sz="2400" b="1" dirty="0" smtClean="0">
                <a:solidFill>
                  <a:srgbClr val="FF66A0"/>
                </a:solidFill>
                <a:latin typeface="Symbol" pitchFamily="1" charset="2"/>
              </a:rPr>
              <a:t> 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tabLst>
                <a:tab pos="914400" algn="l"/>
                <a:tab pos="4572000" algn="l"/>
              </a:tabLst>
            </a:pPr>
            <a:r>
              <a:rPr lang="en-US" sz="2400" dirty="0" smtClean="0">
                <a:latin typeface="+mj-lt"/>
                <a:cs typeface="Courier New" pitchFamily="49" charset="0"/>
              </a:rPr>
              <a:t>	Attempt to access field of a pointer</a:t>
            </a:r>
          </a:p>
          <a:p>
            <a:pPr marL="457200" indent="-457200">
              <a:buFontTx/>
              <a:buAutoNum type="arabicParenR"/>
              <a:tabLst>
                <a:tab pos="914400" algn="l"/>
                <a:tab pos="4572000" algn="l"/>
              </a:tabLst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p[7]-&gt;next	</a:t>
            </a:r>
            <a:r>
              <a:rPr lang="en-US" sz="2400" b="1" dirty="0" smtClean="0">
                <a:solidFill>
                  <a:srgbClr val="FF66A0"/>
                </a:solidFill>
              </a:rPr>
              <a:t>invalid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tabLst>
                <a:tab pos="914400" algn="l"/>
                <a:tab pos="4572000" algn="l"/>
              </a:tabLst>
            </a:pPr>
            <a:r>
              <a:rPr lang="en-US" sz="2400" dirty="0">
                <a:latin typeface="+mj-lt"/>
                <a:cs typeface="Courier New" pitchFamily="49" charset="0"/>
              </a:rPr>
              <a:t>	</a:t>
            </a:r>
            <a:r>
              <a:rPr lang="en-US" sz="2400" dirty="0" smtClean="0">
                <a:latin typeface="+mj-lt"/>
                <a:cs typeface="Courier New" pitchFamily="49" charset="0"/>
              </a:rPr>
              <a:t>Increment p into unknown memory, then dereference</a:t>
            </a:r>
            <a:endParaRPr lang="en-US" sz="2400" dirty="0">
              <a:latin typeface="+mj-lt"/>
              <a:cs typeface="Courier New" pitchFamily="49" charset="0"/>
            </a:endParaRPr>
          </a:p>
          <a:p>
            <a:pPr marL="457200" indent="-457200">
              <a:buFontTx/>
              <a:buAutoNum type="arabicParenR" startAt="4"/>
              <a:tabLst>
                <a:tab pos="914400" algn="l"/>
                <a:tab pos="4572000" algn="l"/>
              </a:tabLst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*(*(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+ 2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))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solidFill>
                  <a:srgbClr val="408000"/>
                </a:solidFill>
              </a:rPr>
              <a:t>data</a:t>
            </a:r>
            <a:r>
              <a:rPr lang="en-US" sz="2400" dirty="0" smtClean="0"/>
              <a:t> (</a:t>
            </a:r>
            <a:r>
              <a:rPr lang="en-US" sz="2400" dirty="0" err="1" smtClean="0"/>
              <a:t>struct</a:t>
            </a:r>
            <a:r>
              <a:rPr lang="en-US" sz="2400" dirty="0" smtClean="0"/>
              <a:t> node)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tabLst>
                <a:tab pos="914400" algn="l"/>
                <a:tab pos="4572000" algn="l"/>
              </a:tabLst>
            </a:pPr>
            <a:r>
              <a:rPr lang="en-US" sz="2400" dirty="0" smtClean="0">
                <a:latin typeface="+mj-lt"/>
                <a:cs typeface="Courier New" pitchFamily="49" charset="0"/>
              </a:rPr>
              <a:t>	</a:t>
            </a:r>
            <a:r>
              <a:rPr lang="en-US" sz="2400" dirty="0" smtClean="0">
                <a:latin typeface="+mj-lt"/>
                <a:cs typeface="Courier New" pitchFamily="49" charset="0"/>
              </a:rPr>
              <a:t>Move along </a:t>
            </a:r>
            <a:r>
              <a:rPr lang="en-US" sz="2400" dirty="0" smtClean="0">
                <a:latin typeface="+mj-lt"/>
                <a:cs typeface="Courier New" pitchFamily="49" charset="0"/>
              </a:rPr>
              <a:t>array, </a:t>
            </a:r>
            <a:r>
              <a:rPr lang="en-US" sz="2400" dirty="0" smtClean="0">
                <a:latin typeface="+mj-lt"/>
                <a:cs typeface="Courier New" pitchFamily="49" charset="0"/>
              </a:rPr>
              <a:t>access pointer, </a:t>
            </a:r>
            <a:r>
              <a:rPr lang="en-US" sz="2400" dirty="0" smtClean="0">
                <a:latin typeface="+mj-lt"/>
                <a:cs typeface="Courier New" pitchFamily="49" charset="0"/>
              </a:rPr>
              <a:t>then access </a:t>
            </a:r>
            <a:r>
              <a:rPr lang="en-US" sz="2400" dirty="0" err="1" smtClean="0">
                <a:latin typeface="+mj-lt"/>
                <a:cs typeface="Courier New" pitchFamily="49" charset="0"/>
              </a:rPr>
              <a:t>struct</a:t>
            </a: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FontTx/>
              <a:buAutoNum type="arabicParenR" startAt="4"/>
              <a:tabLst>
                <a:tab pos="914400" algn="l"/>
                <a:tab pos="4572000" algn="l"/>
              </a:tabLst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*(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p[0]-&gt;next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	</a:t>
            </a:r>
            <a:r>
              <a:rPr lang="en-US" sz="2400" b="1" dirty="0" smtClean="0">
                <a:solidFill>
                  <a:srgbClr val="408000"/>
                </a:solidFill>
              </a:rPr>
              <a:t>data</a:t>
            </a:r>
            <a:r>
              <a:rPr lang="en-US" sz="2400" dirty="0"/>
              <a:t> (</a:t>
            </a:r>
            <a:r>
              <a:rPr lang="en-US" sz="2400" dirty="0" err="1"/>
              <a:t>struct</a:t>
            </a:r>
            <a:r>
              <a:rPr lang="en-US" sz="2400" dirty="0"/>
              <a:t> node)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lvl="1">
              <a:tabLst>
                <a:tab pos="914400" algn="l"/>
                <a:tab pos="4572000" algn="l"/>
              </a:tabLst>
            </a:pPr>
            <a:r>
              <a:rPr lang="en-US" sz="2400" dirty="0" smtClean="0">
                <a:latin typeface="+mj-lt"/>
                <a:cs typeface="Courier New" pitchFamily="49" charset="0"/>
              </a:rPr>
              <a:t>	This is tricky.  p[0] = *(p + 0) is valid and accesses the array of pointers, where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2400" dirty="0" smtClean="0">
                <a:latin typeface="+mj-lt"/>
                <a:cs typeface="Courier New" pitchFamily="49" charset="0"/>
              </a:rPr>
              <a:t> operator correctly accesses field of </a:t>
            </a:r>
            <a:r>
              <a:rPr lang="en-US" sz="2400" dirty="0" err="1" smtClean="0">
                <a:latin typeface="+mj-lt"/>
                <a:cs typeface="Courier New" pitchFamily="49" charset="0"/>
              </a:rPr>
              <a:t>struct</a:t>
            </a:r>
            <a:r>
              <a:rPr lang="en-US" sz="2400" dirty="0" smtClean="0">
                <a:latin typeface="+mj-lt"/>
                <a:cs typeface="Courier New" pitchFamily="49" charset="0"/>
              </a:rPr>
              <a:t>, and dereference leaves us at another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dirty="0" smtClean="0">
                <a:latin typeface="+mj-lt"/>
                <a:cs typeface="Courier New" pitchFamily="49" charset="0"/>
              </a:rPr>
              <a:t>.</a:t>
            </a:r>
          </a:p>
          <a:p>
            <a:pPr marL="457200" indent="-457200">
              <a:buFontTx/>
              <a:buAutoNum type="arabicParenR" startAt="4"/>
              <a:tabLst>
                <a:tab pos="914400" algn="l"/>
                <a:tab pos="4572000" algn="l"/>
              </a:tabLst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(*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p)-&gt;next-&gt;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name	</a:t>
            </a:r>
            <a:r>
              <a:rPr lang="en-US" sz="2400" b="1" dirty="0" smtClean="0">
                <a:solidFill>
                  <a:srgbClr val="FF8000"/>
                </a:solidFill>
              </a:rPr>
              <a:t>address</a:t>
            </a:r>
            <a:r>
              <a:rPr lang="en-US" sz="2400" dirty="0" smtClean="0"/>
              <a:t> (char array)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tabLst>
                <a:tab pos="914400" algn="l"/>
                <a:tab pos="4572000" algn="l"/>
              </a:tabLst>
            </a:pPr>
            <a:r>
              <a:rPr lang="en-US" sz="2400" dirty="0" smtClean="0">
                <a:latin typeface="+mj-lt"/>
                <a:cs typeface="Courier New" pitchFamily="49" charset="0"/>
              </a:rPr>
              <a:t>	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next</a:t>
            </a:r>
            <a:r>
              <a:rPr lang="en-US" sz="2400" dirty="0" smtClean="0">
                <a:latin typeface="+mj-lt"/>
                <a:cs typeface="Courier New" pitchFamily="49" charset="0"/>
              </a:rPr>
              <a:t> field points to </a:t>
            </a:r>
            <a:r>
              <a:rPr lang="en-US" sz="2400" dirty="0" err="1" smtClean="0">
                <a:latin typeface="+mj-lt"/>
                <a:cs typeface="Courier New" pitchFamily="49" charset="0"/>
              </a:rPr>
              <a:t>struct</a:t>
            </a:r>
            <a:r>
              <a:rPr lang="en-US" sz="2400" dirty="0" smtClean="0">
                <a:latin typeface="+mj-lt"/>
                <a:cs typeface="Courier New" pitchFamily="49" charset="0"/>
              </a:rPr>
              <a:t>, access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400" dirty="0" smtClean="0">
                <a:latin typeface="+mj-lt"/>
                <a:cs typeface="Courier New" pitchFamily="49" charset="0"/>
              </a:rPr>
              <a:t> field, which is, itself, a pointer (string)</a:t>
            </a:r>
            <a:endParaRPr lang="en-US" sz="2400" dirty="0">
              <a:latin typeface="+mj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68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Summary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608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32498"/>
          </a:xfrm>
        </p:spPr>
        <p:txBody>
          <a:bodyPr/>
          <a:lstStyle/>
          <a:p>
            <a:r>
              <a:rPr lang="en-US" dirty="0" smtClean="0"/>
              <a:t>Pointers and array variables are very similar</a:t>
            </a:r>
          </a:p>
          <a:p>
            <a:pPr lvl="1"/>
            <a:r>
              <a:rPr lang="en-US" sz="2700" dirty="0" smtClean="0"/>
              <a:t>Can use pointer or array syntax to index into arrays</a:t>
            </a:r>
          </a:p>
          <a:p>
            <a:r>
              <a:rPr lang="en-US" dirty="0" smtClean="0"/>
              <a:t>Strings are null-terminated arrays of characters</a:t>
            </a:r>
          </a:p>
          <a:p>
            <a:r>
              <a:rPr lang="en-US" dirty="0" smtClean="0"/>
              <a:t>Pointer arithmetic moves the pointer by the size of the thing it’s pointing to</a:t>
            </a:r>
          </a:p>
          <a:p>
            <a:r>
              <a:rPr lang="en-US" dirty="0" smtClean="0"/>
              <a:t>Pointers are the source of many bugs in C, so handle with care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9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365" y="4076992"/>
            <a:ext cx="2184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604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674" y="5264442"/>
            <a:ext cx="2425700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noFill/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accent1"/>
                </a:solidFill>
              </a:rPr>
              <a:t>Great Idea #1: Levels </a:t>
            </a:r>
            <a:r>
              <a:rPr lang="en-US" dirty="0">
                <a:solidFill>
                  <a:schemeClr val="accent1"/>
                </a:solidFill>
              </a:rPr>
              <a:t>of </a:t>
            </a:r>
            <a:r>
              <a:rPr lang="en-US" dirty="0" smtClean="0">
                <a:solidFill>
                  <a:schemeClr val="accent1"/>
                </a:solidFill>
              </a:rPr>
              <a:t>Representation/Interpretation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6/26/2013</a:t>
            </a: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#3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8676" name="Rectangle 1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28821" y="2197530"/>
            <a:ext cx="3848100" cy="896937"/>
          </a:xfrm>
          <a:noFill/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5"/>
                </a:solidFill>
              </a:rPr>
              <a:t>lw</a:t>
            </a:r>
            <a:r>
              <a:rPr lang="en-US" sz="1600" dirty="0">
                <a:solidFill>
                  <a:schemeClr val="accent5"/>
                </a:solidFill>
              </a:rPr>
              <a:t>	  $t0, 0($2)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5"/>
                </a:solidFill>
              </a:rPr>
              <a:t>lw</a:t>
            </a:r>
            <a:r>
              <a:rPr lang="en-US" sz="1600" dirty="0">
                <a:solidFill>
                  <a:schemeClr val="accent5"/>
                </a:solidFill>
              </a:rPr>
              <a:t>	  $t1, 4($2)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5"/>
                </a:solidFill>
              </a:rPr>
              <a:t>sw</a:t>
            </a:r>
            <a:r>
              <a:rPr lang="en-US" sz="1600" dirty="0">
                <a:solidFill>
                  <a:schemeClr val="accent5"/>
                </a:solidFill>
              </a:rPr>
              <a:t>	  $t1, 0($2)</a:t>
            </a:r>
          </a:p>
          <a:p>
            <a:pPr marL="342900" indent="-342900"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5"/>
                </a:solidFill>
              </a:rPr>
              <a:t>sw</a:t>
            </a:r>
            <a:r>
              <a:rPr lang="en-US" sz="1600" dirty="0">
                <a:solidFill>
                  <a:schemeClr val="accent5"/>
                </a:solidFill>
              </a:rPr>
              <a:t>	  $t0, 4($2)</a:t>
            </a:r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1028700" y="1435290"/>
            <a:ext cx="259080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Higher-Level Language</a:t>
            </a:r>
            <a:br>
              <a:rPr lang="en-US" sz="1800" b="1" dirty="0" smtClean="0">
                <a:solidFill>
                  <a:schemeClr val="tx1"/>
                </a:solidFill>
              </a:rPr>
            </a:br>
            <a:r>
              <a:rPr lang="en-US" sz="1800" b="1" dirty="0" smtClean="0">
                <a:solidFill>
                  <a:schemeClr val="tx1"/>
                </a:solidFill>
              </a:rPr>
              <a:t>Program </a:t>
            </a:r>
            <a:r>
              <a:rPr lang="en-US" sz="1800" b="1" dirty="0">
                <a:solidFill>
                  <a:schemeClr val="tx1"/>
                </a:solidFill>
              </a:rPr>
              <a:t>(e.g</a:t>
            </a:r>
            <a:r>
              <a:rPr lang="en-US" sz="1800" b="1" dirty="0" smtClean="0">
                <a:solidFill>
                  <a:schemeClr val="tx1"/>
                </a:solidFill>
              </a:rPr>
              <a:t>.  C</a:t>
            </a:r>
            <a:r>
              <a:rPr lang="en-US" sz="1800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1028700" y="2393659"/>
            <a:ext cx="259080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chemeClr val="accent5"/>
                </a:solidFill>
              </a:rPr>
              <a:t>Assembly </a:t>
            </a:r>
            <a:r>
              <a:rPr lang="en-US" sz="1800" b="1" dirty="0" smtClean="0">
                <a:solidFill>
                  <a:schemeClr val="accent5"/>
                </a:solidFill>
              </a:rPr>
              <a:t>Language Program </a:t>
            </a:r>
            <a:r>
              <a:rPr lang="en-US" sz="1800" b="1" dirty="0">
                <a:solidFill>
                  <a:schemeClr val="accent5"/>
                </a:solidFill>
              </a:rPr>
              <a:t>(</a:t>
            </a:r>
            <a:r>
              <a:rPr lang="en-US" sz="1800" b="1" dirty="0" smtClean="0">
                <a:solidFill>
                  <a:schemeClr val="accent5"/>
                </a:solidFill>
              </a:rPr>
              <a:t>e.g.  MIPS</a:t>
            </a:r>
            <a:r>
              <a:rPr lang="en-US" sz="1800" b="1" dirty="0">
                <a:solidFill>
                  <a:schemeClr val="accent5"/>
                </a:solidFill>
              </a:rPr>
              <a:t>)</a:t>
            </a:r>
          </a:p>
        </p:txBody>
      </p:sp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1028700" y="3295840"/>
            <a:ext cx="2590800" cy="52219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chemeClr val="accent4"/>
                </a:solidFill>
              </a:rPr>
              <a:t>Machine </a:t>
            </a:r>
            <a:r>
              <a:rPr lang="en-US" sz="1800" b="1" dirty="0" smtClean="0">
                <a:solidFill>
                  <a:schemeClr val="accent4"/>
                </a:solidFill>
              </a:rPr>
              <a:t>Language </a:t>
            </a:r>
            <a:r>
              <a:rPr lang="en-US" sz="1800" b="1" dirty="0">
                <a:solidFill>
                  <a:schemeClr val="accent4"/>
                </a:solidFill>
              </a:rPr>
              <a:t>Program (MIPS)</a:t>
            </a:r>
          </a:p>
        </p:txBody>
      </p:sp>
      <p:sp>
        <p:nvSpPr>
          <p:cNvPr id="28681" name="Rectangle 10"/>
          <p:cNvSpPr>
            <a:spLocks noChangeArrowheads="1"/>
          </p:cNvSpPr>
          <p:nvPr/>
        </p:nvSpPr>
        <p:spPr bwMode="auto">
          <a:xfrm>
            <a:off x="304800" y="4616640"/>
            <a:ext cx="4038600" cy="53886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chemeClr val="accent6"/>
                </a:solidFill>
              </a:rPr>
              <a:t>Hardware Architecture </a:t>
            </a:r>
            <a:r>
              <a:rPr lang="en-US" sz="1800" b="1" dirty="0" smtClean="0">
                <a:solidFill>
                  <a:schemeClr val="accent6"/>
                </a:solidFill>
              </a:rPr>
              <a:t>Description</a:t>
            </a:r>
            <a:br>
              <a:rPr lang="en-US" sz="1800" b="1" dirty="0" smtClean="0">
                <a:solidFill>
                  <a:schemeClr val="accent6"/>
                </a:solidFill>
              </a:rPr>
            </a:br>
            <a:r>
              <a:rPr lang="en-US" sz="1800" b="1" dirty="0" smtClean="0">
                <a:solidFill>
                  <a:schemeClr val="accent6"/>
                </a:solidFill>
              </a:rPr>
              <a:t>(</a:t>
            </a:r>
            <a:r>
              <a:rPr lang="en-US" sz="1800" b="1" dirty="0">
                <a:solidFill>
                  <a:schemeClr val="accent6"/>
                </a:solidFill>
              </a:rPr>
              <a:t>e.g</a:t>
            </a:r>
            <a:r>
              <a:rPr lang="en-US" sz="1800" b="1" dirty="0" smtClean="0">
                <a:solidFill>
                  <a:schemeClr val="accent6"/>
                </a:solidFill>
              </a:rPr>
              <a:t>.  </a:t>
            </a:r>
            <a:r>
              <a:rPr lang="en-US" sz="1800" b="1" dirty="0">
                <a:solidFill>
                  <a:schemeClr val="accent6"/>
                </a:solidFill>
              </a:rPr>
              <a:t>block diagrams)</a:t>
            </a:r>
            <a:r>
              <a:rPr lang="en-US" sz="1800" dirty="0">
                <a:solidFill>
                  <a:schemeClr val="accent6"/>
                </a:solidFill>
              </a:rPr>
              <a:t> </a:t>
            </a:r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>
            <a:off x="2327148" y="1984413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3" name="Rectangle 13"/>
          <p:cNvSpPr>
            <a:spLocks noChangeArrowheads="1"/>
          </p:cNvSpPr>
          <p:nvPr/>
        </p:nvSpPr>
        <p:spPr bwMode="auto">
          <a:xfrm>
            <a:off x="2413000" y="2019680"/>
            <a:ext cx="1308100" cy="2887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</a:rPr>
              <a:t>Compiler</a:t>
            </a:r>
          </a:p>
        </p:txBody>
      </p:sp>
      <p:sp>
        <p:nvSpPr>
          <p:cNvPr id="28684" name="Rectangle 14"/>
          <p:cNvSpPr>
            <a:spLocks noChangeArrowheads="1"/>
          </p:cNvSpPr>
          <p:nvPr/>
        </p:nvSpPr>
        <p:spPr bwMode="auto">
          <a:xfrm>
            <a:off x="2413000" y="2953586"/>
            <a:ext cx="1435100" cy="2887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</a:rPr>
              <a:t>Assembler</a:t>
            </a:r>
          </a:p>
        </p:txBody>
      </p:sp>
      <p:sp>
        <p:nvSpPr>
          <p:cNvPr id="28685" name="Line 15"/>
          <p:cNvSpPr>
            <a:spLocks noChangeShapeType="1"/>
          </p:cNvSpPr>
          <p:nvPr/>
        </p:nvSpPr>
        <p:spPr bwMode="auto">
          <a:xfrm>
            <a:off x="2355723" y="3841940"/>
            <a:ext cx="0" cy="774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6" name="Rectangle 16"/>
          <p:cNvSpPr>
            <a:spLocks noChangeArrowheads="1"/>
          </p:cNvSpPr>
          <p:nvPr/>
        </p:nvSpPr>
        <p:spPr bwMode="auto">
          <a:xfrm>
            <a:off x="558800" y="4045520"/>
            <a:ext cx="1676400" cy="5242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</a:rPr>
              <a:t>Machine Interpretation</a:t>
            </a:r>
          </a:p>
        </p:txBody>
      </p:sp>
      <p:sp>
        <p:nvSpPr>
          <p:cNvPr id="28687" name="Rectangle 17"/>
          <p:cNvSpPr>
            <a:spLocks noChangeArrowheads="1"/>
          </p:cNvSpPr>
          <p:nvPr/>
        </p:nvSpPr>
        <p:spPr bwMode="auto">
          <a:xfrm>
            <a:off x="4624585" y="1345034"/>
            <a:ext cx="3086100" cy="7096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40" tIns="25400" rIns="91440" bIns="25400">
            <a:prstTxWarp prst="textNoShape">
              <a:avLst/>
            </a:prstTxWarp>
            <a:spAutoFit/>
          </a:bodyPr>
          <a:lstStyle/>
          <a:p>
            <a:pPr marL="342900" indent="-342900" algn="l">
              <a:lnSpc>
                <a:spcPct val="78000"/>
              </a:lnSpc>
            </a:pPr>
            <a:r>
              <a:rPr lang="en-US" sz="1800" dirty="0">
                <a:solidFill>
                  <a:schemeClr val="tx1"/>
                </a:solidFill>
              </a:rPr>
              <a:t>temp = </a:t>
            </a:r>
            <a:r>
              <a:rPr lang="en-US" sz="1800" dirty="0" err="1">
                <a:solidFill>
                  <a:schemeClr val="tx1"/>
                </a:solidFill>
              </a:rPr>
              <a:t>v[k</a:t>
            </a:r>
            <a:r>
              <a:rPr lang="en-US" sz="1800" dirty="0">
                <a:solidFill>
                  <a:schemeClr val="tx1"/>
                </a:solidFill>
              </a:rPr>
              <a:t>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dirty="0" err="1">
                <a:solidFill>
                  <a:schemeClr val="tx1"/>
                </a:solidFill>
              </a:rPr>
              <a:t>v[k</a:t>
            </a:r>
            <a:r>
              <a:rPr lang="en-US" sz="1800" dirty="0">
                <a:solidFill>
                  <a:schemeClr val="tx1"/>
                </a:solidFill>
              </a:rPr>
              <a:t>] = v[k+1];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dirty="0">
                <a:solidFill>
                  <a:schemeClr val="tx1"/>
                </a:solidFill>
              </a:rPr>
              <a:t>v[k+1] = temp;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689" name="Rectangle 20"/>
          <p:cNvSpPr>
            <a:spLocks noChangeArrowheads="1"/>
          </p:cNvSpPr>
          <p:nvPr/>
        </p:nvSpPr>
        <p:spPr bwMode="auto">
          <a:xfrm>
            <a:off x="4624585" y="3125450"/>
            <a:ext cx="4478789" cy="9515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solidFill>
                  <a:schemeClr val="accent4"/>
                </a:solidFill>
                <a:latin typeface="Courier New" charset="0"/>
              </a:rPr>
              <a:t>0000 1001 1100 0110 1010 1111 0101 1000</a:t>
            </a: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Courier New" charset="0"/>
              </a:rPr>
              <a:t>1010 1111 0101 1000 0000 1001 1100 0110 </a:t>
            </a: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Courier New" charset="0"/>
              </a:rPr>
              <a:t>1100 0110 1010 1111 0101 1000 0000 1001 </a:t>
            </a: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Courier New" charset="0"/>
              </a:rPr>
              <a:t>0101 1000 0000 1001 1100 0110 1010 1111</a:t>
            </a:r>
            <a:r>
              <a:rPr lang="en-US" sz="1400" dirty="0">
                <a:solidFill>
                  <a:schemeClr val="accent4"/>
                </a:solidFill>
                <a:latin typeface="Courier" charset="0"/>
              </a:rPr>
              <a:t> </a:t>
            </a:r>
          </a:p>
        </p:txBody>
      </p:sp>
      <p:sp>
        <p:nvSpPr>
          <p:cNvPr id="28690" name="Rectangle 22"/>
          <p:cNvSpPr>
            <a:spLocks noChangeArrowheads="1"/>
          </p:cNvSpPr>
          <p:nvPr/>
        </p:nvSpPr>
        <p:spPr bwMode="auto">
          <a:xfrm>
            <a:off x="304800" y="3835780"/>
            <a:ext cx="4038600" cy="139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1" name="Line 23"/>
          <p:cNvSpPr>
            <a:spLocks noChangeShapeType="1"/>
          </p:cNvSpPr>
          <p:nvPr/>
        </p:nvSpPr>
        <p:spPr bwMode="auto">
          <a:xfrm flipH="1">
            <a:off x="2327148" y="2929318"/>
            <a:ext cx="3175" cy="3665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2" name="Rectangle 24"/>
          <p:cNvSpPr>
            <a:spLocks noChangeArrowheads="1"/>
          </p:cNvSpPr>
          <p:nvPr/>
        </p:nvSpPr>
        <p:spPr bwMode="auto">
          <a:xfrm>
            <a:off x="469900" y="5880478"/>
            <a:ext cx="3708400" cy="53886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00B050"/>
                </a:solidFill>
              </a:rPr>
              <a:t>Logic Circuit Description</a:t>
            </a:r>
            <a:br>
              <a:rPr lang="en-US" sz="1800" b="1" dirty="0">
                <a:solidFill>
                  <a:srgbClr val="00B050"/>
                </a:solidFill>
              </a:rPr>
            </a:br>
            <a:r>
              <a:rPr lang="en-US" sz="1800" b="1" dirty="0">
                <a:solidFill>
                  <a:srgbClr val="00B050"/>
                </a:solidFill>
              </a:rPr>
              <a:t>(Circuit Schematic Diagrams)</a:t>
            </a:r>
          </a:p>
        </p:txBody>
      </p:sp>
      <p:sp>
        <p:nvSpPr>
          <p:cNvPr id="28693" name="Line 26"/>
          <p:cNvSpPr>
            <a:spLocks noChangeShapeType="1"/>
          </p:cNvSpPr>
          <p:nvPr/>
        </p:nvSpPr>
        <p:spPr bwMode="auto">
          <a:xfrm>
            <a:off x="2355723" y="5154988"/>
            <a:ext cx="0" cy="72549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4" name="Rectangle 27"/>
          <p:cNvSpPr>
            <a:spLocks noChangeArrowheads="1"/>
          </p:cNvSpPr>
          <p:nvPr/>
        </p:nvSpPr>
        <p:spPr bwMode="auto">
          <a:xfrm>
            <a:off x="254000" y="5267515"/>
            <a:ext cx="1981200" cy="5242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</a:rPr>
              <a:t>Architecture Implementation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2880" y="1325880"/>
            <a:ext cx="8778240" cy="738664"/>
          </a:xfrm>
          <a:prstGeom prst="rect">
            <a:avLst/>
          </a:prstGeom>
          <a:noFill/>
          <a:ln w="38100" cap="rnd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</a:t>
            </a:r>
          </a:p>
          <a:p>
            <a:pPr algn="r"/>
            <a:r>
              <a:rPr lang="en-US" dirty="0" smtClean="0">
                <a:solidFill>
                  <a:srgbClr val="FF0000"/>
                </a:solidFill>
              </a:rPr>
              <a:t>We are here</a:t>
            </a:r>
            <a:r>
              <a:rPr lang="en-US" dirty="0" smtClean="0">
                <a:solidFill>
                  <a:schemeClr val="bg1"/>
                </a:solidFill>
              </a:rPr>
              <a:t>_</a:t>
            </a:r>
          </a:p>
          <a:p>
            <a:r>
              <a:rPr lang="en-US" sz="1200" dirty="0" smtClean="0"/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956531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Miscellaneous C Syntax</a:t>
            </a:r>
          </a:p>
          <a:p>
            <a:r>
              <a:rPr lang="en-US" dirty="0" smtClean="0"/>
              <a:t>Arrays</a:t>
            </a:r>
          </a:p>
          <a:p>
            <a:r>
              <a:rPr lang="en-US" dirty="0" err="1" smtClean="0"/>
              <a:t>Administrivia</a:t>
            </a:r>
            <a:endParaRPr lang="en-US" dirty="0" smtClean="0"/>
          </a:p>
          <a:p>
            <a:r>
              <a:rPr lang="en-US" dirty="0" smtClean="0"/>
              <a:t>Strings</a:t>
            </a:r>
          </a:p>
          <a:p>
            <a:r>
              <a:rPr lang="en-US" dirty="0" smtClean="0"/>
              <a:t>More Pointers</a:t>
            </a:r>
          </a:p>
          <a:p>
            <a:pPr lvl="1"/>
            <a:r>
              <a:rPr lang="en-US" dirty="0" smtClean="0"/>
              <a:t>Pointer Arithmetic</a:t>
            </a:r>
          </a:p>
          <a:p>
            <a:pPr lvl="1"/>
            <a:r>
              <a:rPr lang="en-US" dirty="0" smtClean="0"/>
              <a:t>Pointer </a:t>
            </a:r>
            <a:r>
              <a:rPr lang="en-US" dirty="0" err="1" smtClean="0"/>
              <a:t>Misc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87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Assignment and Equality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53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One of the most common errors for beginning C programmers</a:t>
            </a:r>
          </a:p>
          <a:p>
            <a:pPr lvl="1">
              <a:buNone/>
              <a:tabLst>
                <a:tab pos="2743200" algn="l"/>
              </a:tabLst>
            </a:pPr>
            <a:r>
              <a:rPr lang="en-US" sz="2600" dirty="0">
                <a:latin typeface="Courier New"/>
                <a:cs typeface="Courier New"/>
              </a:rPr>
              <a:t> </a:t>
            </a:r>
            <a:r>
              <a:rPr lang="en-US" sz="2600" dirty="0" smtClean="0">
                <a:latin typeface="Courier New"/>
                <a:cs typeface="Courier New"/>
              </a:rPr>
              <a:t> a </a:t>
            </a:r>
            <a:r>
              <a:rPr lang="en-US" sz="2600" dirty="0">
                <a:latin typeface="Courier New"/>
                <a:cs typeface="Courier New"/>
              </a:rPr>
              <a:t>= b</a:t>
            </a: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/>
              <a:t>is </a:t>
            </a:r>
            <a:r>
              <a:rPr lang="en-US" i="1" dirty="0"/>
              <a:t>assignment</a:t>
            </a:r>
          </a:p>
          <a:p>
            <a:pPr lvl="1">
              <a:spcBef>
                <a:spcPts val="0"/>
              </a:spcBef>
              <a:buNone/>
              <a:tabLst>
                <a:tab pos="2743200" algn="l"/>
              </a:tabLst>
            </a:pPr>
            <a:r>
              <a:rPr lang="en-US" sz="2600" dirty="0">
                <a:latin typeface="Courier New"/>
                <a:cs typeface="Courier New"/>
              </a:rPr>
              <a:t>  a == b</a:t>
            </a: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/>
              <a:t>is </a:t>
            </a:r>
            <a:r>
              <a:rPr lang="en-US" i="1" dirty="0"/>
              <a:t>equality test</a:t>
            </a:r>
            <a:endParaRPr lang="en-US" dirty="0" smtClean="0"/>
          </a:p>
          <a:p>
            <a:r>
              <a:rPr lang="en-US" dirty="0" smtClean="0"/>
              <a:t>When comparing with a constant, can avoid this by putting the variable on the right!</a:t>
            </a:r>
            <a:endParaRPr lang="en-US" dirty="0"/>
          </a:p>
          <a:p>
            <a:pPr lvl="1">
              <a:tabLst>
                <a:tab pos="5669280" algn="l"/>
              </a:tabLst>
            </a:pPr>
            <a:r>
              <a:rPr lang="en-US" sz="2600" dirty="0" smtClean="0">
                <a:latin typeface="Courier New"/>
                <a:cs typeface="Courier New"/>
              </a:rPr>
              <a:t>if (3 == a) { ... }</a:t>
            </a:r>
            <a:r>
              <a:rPr lang="en-US" dirty="0" smtClean="0">
                <a:latin typeface="+mj-lt"/>
                <a:cs typeface="Courier New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Courier New"/>
              </a:rPr>
              <a:t>Correct</a:t>
            </a:r>
            <a:endParaRPr lang="en-US" dirty="0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pPr lvl="1">
              <a:tabLst>
                <a:tab pos="5669280" algn="l"/>
              </a:tabLst>
            </a:pPr>
            <a:r>
              <a:rPr lang="en-US" sz="2600" dirty="0" smtClean="0">
                <a:latin typeface="Courier New"/>
                <a:cs typeface="Courier New"/>
              </a:rPr>
              <a:t>if (3 = a)  { ... }</a:t>
            </a:r>
            <a:r>
              <a:rPr lang="en-US" dirty="0" smtClean="0">
                <a:latin typeface="+mj-lt"/>
                <a:cs typeface="Courier New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Courier New"/>
              </a:rPr>
              <a:t>Won’t compile</a:t>
            </a:r>
          </a:p>
          <a:p>
            <a:pPr>
              <a:tabLst>
                <a:tab pos="5669280" algn="l"/>
              </a:tabLst>
            </a:pPr>
            <a:r>
              <a:rPr lang="en-US" dirty="0" smtClean="0">
                <a:latin typeface="+mj-lt"/>
                <a:cs typeface="Courier New"/>
              </a:rPr>
              <a:t>Comparisons use assigned value</a:t>
            </a:r>
          </a:p>
          <a:p>
            <a:pPr lvl="1">
              <a:tabLst>
                <a:tab pos="5669280" algn="l"/>
              </a:tabLst>
            </a:pPr>
            <a:r>
              <a:rPr lang="en-US" sz="2600" dirty="0">
                <a:latin typeface="Courier New" pitchFamily="49" charset="0"/>
                <a:cs typeface="Courier New" pitchFamily="49" charset="0"/>
              </a:rPr>
              <a:t>if (a=b) </a:t>
            </a:r>
            <a:r>
              <a:rPr lang="en-US" dirty="0"/>
              <a:t>is true if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a≠0</a:t>
            </a:r>
            <a:r>
              <a:rPr lang="en-US" dirty="0" smtClean="0"/>
              <a:t> </a:t>
            </a:r>
            <a:r>
              <a:rPr lang="en-US" dirty="0"/>
              <a:t>after </a:t>
            </a:r>
            <a:r>
              <a:rPr lang="en-US" dirty="0" smtClean="0"/>
              <a:t>assignment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b≠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)</a:t>
            </a:r>
            <a:endParaRPr lang="en-US" dirty="0"/>
          </a:p>
          <a:p>
            <a:pPr lvl="1">
              <a:tabLst>
                <a:tab pos="5669280" algn="l"/>
              </a:tabLst>
            </a:pPr>
            <a:endParaRPr lang="en-US" dirty="0">
              <a:latin typeface="+mj-lt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212080" y="4663440"/>
            <a:ext cx="9144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212080" y="5120640"/>
            <a:ext cx="9144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104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Operator Precedence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600200" y="1554480"/>
            <a:ext cx="5943600" cy="4697885"/>
            <a:chOff x="1600200" y="1554480"/>
            <a:chExt cx="5943600" cy="4697885"/>
          </a:xfrm>
        </p:grpSpPr>
        <p:pic>
          <p:nvPicPr>
            <p:cNvPr id="201730" name="Picture 2" descr="http://dc196.4shared.com/img/ZiZRHo9K/preview_html_m497df0ce.gif"/>
            <p:cNvPicPr>
              <a:picLocks noChangeAspect="1" noChangeArrowheads="1"/>
            </p:cNvPicPr>
            <p:nvPr/>
          </p:nvPicPr>
          <p:blipFill>
            <a:blip r:embed="rId2"/>
            <a:srcRect l="3862" b="1691"/>
            <a:stretch>
              <a:fillRect/>
            </a:stretch>
          </p:blipFill>
          <p:spPr bwMode="auto">
            <a:xfrm>
              <a:off x="1600200" y="1554480"/>
              <a:ext cx="5943600" cy="4697885"/>
            </a:xfrm>
            <a:prstGeom prst="rect">
              <a:avLst/>
            </a:prstGeom>
            <a:noFill/>
          </p:spPr>
        </p:pic>
        <p:cxnSp>
          <p:nvCxnSpPr>
            <p:cNvPr id="9" name="Straight Connector 8"/>
            <p:cNvCxnSpPr/>
            <p:nvPr/>
          </p:nvCxnSpPr>
          <p:spPr>
            <a:xfrm>
              <a:off x="1643743" y="2155371"/>
              <a:ext cx="5852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643743" y="4767943"/>
              <a:ext cx="5852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Operator Precedence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2200"/>
          </a:xfrm>
        </p:spPr>
        <p:txBody>
          <a:bodyPr>
            <a:normAutofit/>
          </a:bodyPr>
          <a:lstStyle/>
          <a:p>
            <a:r>
              <a:rPr lang="en-US" dirty="0" smtClean="0"/>
              <a:t>Use parentheses to manipulate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+mj-lt"/>
                <a:cs typeface="Courier New" pitchFamily="49" charset="0"/>
              </a:rPr>
              <a:t>Equality test (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smtClean="0">
                <a:latin typeface="+mj-lt"/>
                <a:cs typeface="Courier New" pitchFamily="49" charset="0"/>
              </a:rPr>
              <a:t>)</a:t>
            </a:r>
            <a:r>
              <a:rPr lang="en-US" dirty="0" smtClean="0"/>
              <a:t> binds more tightly than logic (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dirty="0" smtClean="0"/>
              <a:t>,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dirty="0" smtClean="0">
                <a:latin typeface="+mj-lt"/>
                <a:cs typeface="Courier"/>
              </a:rPr>
              <a:t>,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&amp;&amp;</a:t>
            </a:r>
            <a:r>
              <a:rPr lang="en-US" dirty="0" smtClean="0">
                <a:latin typeface="+mj-lt"/>
                <a:cs typeface="Courier"/>
              </a:rPr>
              <a:t>,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||</a:t>
            </a:r>
            <a:r>
              <a:rPr lang="en-US" dirty="0" smtClean="0">
                <a:latin typeface="+mj-lt"/>
                <a:cs typeface="Courier"/>
              </a:rPr>
              <a:t>)</a:t>
            </a:r>
          </a:p>
          <a:p>
            <a:pPr lvl="1"/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x&amp;1==0</a:t>
            </a:r>
            <a:r>
              <a:rPr lang="en-US" dirty="0" smtClean="0">
                <a:latin typeface="+mj-lt"/>
                <a:cs typeface="Courier"/>
              </a:rPr>
              <a:t>  </a:t>
            </a:r>
            <a:r>
              <a:rPr lang="en-US" dirty="0" smtClean="0"/>
              <a:t>means 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x&amp;(1==0)</a:t>
            </a:r>
            <a:r>
              <a:rPr lang="en-US" dirty="0" smtClean="0">
                <a:latin typeface="+mj-lt"/>
                <a:cs typeface="Courier"/>
              </a:rPr>
              <a:t> </a:t>
            </a:r>
            <a:r>
              <a:rPr lang="en-US" dirty="0" smtClean="0"/>
              <a:t>instead of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(x&amp;1)==0</a:t>
            </a:r>
          </a:p>
          <a:p>
            <a:endParaRPr lang="en-US" dirty="0" smtClean="0"/>
          </a:p>
          <a:p>
            <a:r>
              <a:rPr lang="en-US" dirty="0" smtClean="0"/>
              <a:t>Pre-increment </a:t>
            </a:r>
            <a:r>
              <a:rPr lang="en-US" dirty="0"/>
              <a:t>(++p) takes effect </a:t>
            </a:r>
            <a:r>
              <a:rPr lang="en-US" i="1" dirty="0"/>
              <a:t>immediately</a:t>
            </a:r>
          </a:p>
          <a:p>
            <a:r>
              <a:rPr lang="en-US" dirty="0"/>
              <a:t>Post-increment (p++) takes effect </a:t>
            </a:r>
            <a:r>
              <a:rPr lang="en-US" i="1" dirty="0"/>
              <a:t>last</a:t>
            </a:r>
          </a:p>
          <a:p>
            <a:endParaRPr lang="en-US" dirty="0" smtClean="0">
              <a:latin typeface="Courier"/>
              <a:cs typeface="Courier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118872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For precedence/order of execution, see Table 2-1 on p. 53 of K&amp;R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76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6816</TotalTime>
  <Words>2369</Words>
  <Application>Microsoft Office PowerPoint</Application>
  <PresentationFormat>On-screen Show (4:3)</PresentationFormat>
  <Paragraphs>612</Paragraphs>
  <Slides>42</Slides>
  <Notes>28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Office Theme</vt:lpstr>
      <vt:lpstr>Image</vt:lpstr>
      <vt:lpstr>PowerPoint Presentation</vt:lpstr>
      <vt:lpstr>Review of Last Lecture</vt:lpstr>
      <vt:lpstr>Struct Clarification</vt:lpstr>
      <vt:lpstr>PowerPoint Presentation</vt:lpstr>
      <vt:lpstr>Great Idea #1: Levels of Representation/Interpretation</vt:lpstr>
      <vt:lpstr>Agenda</vt:lpstr>
      <vt:lpstr>Assignment and Equality</vt:lpstr>
      <vt:lpstr>Operator Precedence</vt:lpstr>
      <vt:lpstr>Operator Precedence</vt:lpstr>
      <vt:lpstr>Increment and Dereference</vt:lpstr>
      <vt:lpstr>PowerPoint Presentation</vt:lpstr>
      <vt:lpstr>Agenda</vt:lpstr>
      <vt:lpstr>Array Basics</vt:lpstr>
      <vt:lpstr>Arrays Basics</vt:lpstr>
      <vt:lpstr>Accessing an Array</vt:lpstr>
      <vt:lpstr>Arrays and Pointers</vt:lpstr>
      <vt:lpstr>Array and Pointer Example</vt:lpstr>
      <vt:lpstr>Arrays Stored Differently Than Pointers</vt:lpstr>
      <vt:lpstr>Arrays and Functions</vt:lpstr>
      <vt:lpstr>Arrays and Functions</vt:lpstr>
      <vt:lpstr>Agenda</vt:lpstr>
      <vt:lpstr>Administrivia</vt:lpstr>
      <vt:lpstr>Agenda</vt:lpstr>
      <vt:lpstr>C Strings</vt:lpstr>
      <vt:lpstr>C String Standard Functions</vt:lpstr>
      <vt:lpstr>String Examples</vt:lpstr>
      <vt:lpstr>PowerPoint Presentation</vt:lpstr>
      <vt:lpstr>Agenda</vt:lpstr>
      <vt:lpstr>Pointer Arithmetic</vt:lpstr>
      <vt:lpstr>Pointer Arithmetic</vt:lpstr>
      <vt:lpstr>Pointer Arithmetic</vt:lpstr>
      <vt:lpstr>Pointer Arithmetic to Copy Memory</vt:lpstr>
      <vt:lpstr>PowerPoint Presentation</vt:lpstr>
      <vt:lpstr>Get To Know Your Staff</vt:lpstr>
      <vt:lpstr>Agenda</vt:lpstr>
      <vt:lpstr>Pointers and Allocation</vt:lpstr>
      <vt:lpstr>Pointers and Arrays</vt:lpstr>
      <vt:lpstr>Pointers and Structures</vt:lpstr>
      <vt:lpstr>Pointers to Pointers</vt:lpstr>
      <vt:lpstr>PowerPoint Presentation</vt:lpstr>
      <vt:lpstr>PowerPoint Presentation</vt:lpstr>
      <vt:lpstr>Summary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Justin Hsia</cp:lastModifiedBy>
  <cp:revision>206</cp:revision>
  <cp:lastPrinted>2011-01-27T05:49:21Z</cp:lastPrinted>
  <dcterms:created xsi:type="dcterms:W3CDTF">2011-01-27T04:05:55Z</dcterms:created>
  <dcterms:modified xsi:type="dcterms:W3CDTF">2013-06-28T05:54:57Z</dcterms:modified>
</cp:coreProperties>
</file>