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1"/>
  </p:notesMasterIdLst>
  <p:handoutMasterIdLst>
    <p:handoutMasterId r:id="rId32"/>
  </p:handoutMasterIdLst>
  <p:sldIdLst>
    <p:sldId id="627" r:id="rId2"/>
    <p:sldId id="701" r:id="rId3"/>
    <p:sldId id="702" r:id="rId4"/>
    <p:sldId id="703" r:id="rId5"/>
    <p:sldId id="704" r:id="rId6"/>
    <p:sldId id="705" r:id="rId7"/>
    <p:sldId id="706" r:id="rId8"/>
    <p:sldId id="713" r:id="rId9"/>
    <p:sldId id="707" r:id="rId10"/>
    <p:sldId id="711" r:id="rId11"/>
    <p:sldId id="709" r:id="rId12"/>
    <p:sldId id="710" r:id="rId13"/>
    <p:sldId id="716" r:id="rId14"/>
    <p:sldId id="715" r:id="rId15"/>
    <p:sldId id="717" r:id="rId16"/>
    <p:sldId id="718" r:id="rId17"/>
    <p:sldId id="719" r:id="rId18"/>
    <p:sldId id="720" r:id="rId19"/>
    <p:sldId id="722" r:id="rId20"/>
    <p:sldId id="721" r:id="rId21"/>
    <p:sldId id="724" r:id="rId22"/>
    <p:sldId id="725" r:id="rId23"/>
    <p:sldId id="723" r:id="rId24"/>
    <p:sldId id="708" r:id="rId25"/>
    <p:sldId id="727" r:id="rId26"/>
    <p:sldId id="731" r:id="rId27"/>
    <p:sldId id="728" r:id="rId28"/>
    <p:sldId id="729" r:id="rId29"/>
    <p:sldId id="730" r:id="rId3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60"/>
    <a:srgbClr val="FF66A0"/>
    <a:srgbClr val="408000"/>
    <a:srgbClr val="FF8000"/>
    <a:srgbClr val="C0504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85674" autoAdjust="0"/>
  </p:normalViewPr>
  <p:slideViewPr>
    <p:cSldViewPr snapToGrid="0">
      <p:cViewPr varScale="1">
        <p:scale>
          <a:sx n="62" d="100"/>
          <a:sy n="62" d="100"/>
        </p:scale>
        <p:origin x="-6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2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96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71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5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2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1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6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7/16/2013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#13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i="1" dirty="0" smtClean="0"/>
              <a:t>(Brief) Review Lecture</a:t>
            </a:r>
          </a:p>
        </p:txBody>
      </p:sp>
    </p:spTree>
    <p:extLst>
      <p:ext uri="{BB962C8B-B14F-4D97-AF65-F5344CB8AC3E}">
        <p14:creationId xmlns:p14="http://schemas.microsoft.com/office/powerpoint/2010/main" val="1520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Topics </a:t>
            </a:r>
            <a:r>
              <a:rPr lang="en-US" dirty="0" smtClean="0">
                <a:solidFill>
                  <a:schemeClr val="accent1"/>
                </a:solidFill>
              </a:rPr>
              <a:t>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/>
              <a:t>Array:</a:t>
            </a:r>
            <a:r>
              <a:rPr lang="en-US" dirty="0"/>
              <a:t>  sequential collection of objects of the same data type</a:t>
            </a:r>
          </a:p>
          <a:p>
            <a:pPr lvl="1"/>
            <a:r>
              <a:rPr lang="en-US" dirty="0"/>
              <a:t>Must be initialized with a size, cannot be changed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type array[SIZE];</a:t>
            </a:r>
            <a:r>
              <a:rPr lang="en-US" dirty="0" smtClean="0"/>
              <a:t>  or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type array[] = {d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r>
              <a:rPr lang="en-US" dirty="0" smtClean="0"/>
              <a:t>Bounds checking done manually (pass size)</a:t>
            </a:r>
          </a:p>
          <a:p>
            <a:pPr lvl="1"/>
            <a:r>
              <a:rPr lang="en-US" dirty="0" smtClean="0"/>
              <a:t>Access array: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array[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↔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*(array +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5653544" y="3667429"/>
            <a:ext cx="2369574" cy="560439"/>
          </a:xfrm>
          <a:prstGeom prst="arc">
            <a:avLst>
              <a:gd name="adj1" fmla="val 10916162"/>
              <a:gd name="adj2" fmla="val 15596863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64594" y="3451123"/>
            <a:ext cx="1668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Size implicit in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initialization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Topics </a:t>
            </a:r>
            <a:r>
              <a:rPr lang="en-US" dirty="0" smtClean="0">
                <a:solidFill>
                  <a:schemeClr val="accent1"/>
                </a:solidFill>
              </a:rPr>
              <a:t>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Strings</a:t>
            </a:r>
          </a:p>
          <a:p>
            <a:pPr lvl="1"/>
            <a:r>
              <a:rPr lang="en-US" dirty="0" smtClean="0"/>
              <a:t>Array of characters; null terminated (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‘\0’=0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Don’t need to pass length because can look for null terminator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dirty="0" smtClean="0"/>
              <a:t> does not count it)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n</a:t>
            </a:r>
            <a:r>
              <a:rPr lang="en-US" dirty="0" smtClean="0"/>
              <a:t> characters, need space for </a:t>
            </a:r>
            <a:r>
              <a:rPr lang="en-US" i="1" dirty="0" smtClean="0"/>
              <a:t>n</a:t>
            </a:r>
            <a:r>
              <a:rPr lang="en-US" dirty="0" smtClean="0"/>
              <a:t>+1 bytes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(char)=1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Topics </a:t>
            </a:r>
            <a:r>
              <a:rPr lang="en-US" dirty="0" smtClean="0">
                <a:solidFill>
                  <a:schemeClr val="accent1"/>
                </a:solidFill>
              </a:rPr>
              <a:t>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err="1"/>
              <a:t>Structs</a:t>
            </a:r>
            <a:endParaRPr lang="en-US" b="1" dirty="0"/>
          </a:p>
          <a:p>
            <a:pPr lvl="1"/>
            <a:r>
              <a:rPr lang="en-US" dirty="0"/>
              <a:t>Collection of </a:t>
            </a:r>
            <a:r>
              <a:rPr lang="en-US" dirty="0" smtClean="0"/>
              <a:t>variables (stored together in </a:t>
            </a:r>
            <a:r>
              <a:rPr lang="en-US" dirty="0" err="1" smtClean="0"/>
              <a:t>mem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Definition: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name { … fields … };</a:t>
            </a:r>
          </a:p>
          <a:p>
            <a:pPr lvl="1"/>
            <a:r>
              <a:rPr lang="en-US" dirty="0" smtClean="0"/>
              <a:t>Variable type is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name</a:t>
            </a:r>
            <a:r>
              <a:rPr lang="en-US" dirty="0" smtClean="0">
                <a:latin typeface="+mj-lt"/>
                <a:cs typeface="Courier New" pitchFamily="49" charset="0"/>
              </a:rPr>
              <a:t> (2 words)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Access field (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With pointers: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x-&gt;field</a:t>
            </a:r>
            <a:r>
              <a:rPr lang="en-US" dirty="0" smtClean="0">
                <a:latin typeface="+mj-lt"/>
                <a:cs typeface="Courier New" pitchFamily="49" charset="0"/>
              </a:rPr>
              <a:t> ↔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(*x).field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/>
              <a:t>Typedef</a:t>
            </a:r>
            <a:endParaRPr lang="en-US" b="1" dirty="0" smtClean="0"/>
          </a:p>
          <a:p>
            <a:pPr lvl="1"/>
            <a:r>
              <a:rPr lang="en-US" dirty="0" smtClean="0"/>
              <a:t>Rename an existing variable type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600" baseline="-25000" dirty="0" err="1" smtClean="0">
                <a:latin typeface="Courier New" pitchFamily="49" charset="0"/>
                <a:cs typeface="Courier New" pitchFamily="49" charset="0"/>
              </a:rPr>
              <a:t>orig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600" baseline="-25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Management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64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Program’s </a:t>
            </a:r>
            <a:r>
              <a:rPr lang="en-US" i="1" dirty="0" smtClean="0"/>
              <a:t>address space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contains 4 regions:</a:t>
            </a:r>
          </a:p>
          <a:p>
            <a:pPr lvl="1">
              <a:buClr>
                <a:schemeClr val="tx1"/>
              </a:buClr>
            </a:pPr>
            <a:r>
              <a:rPr lang="en-US" b="1" dirty="0" smtClean="0"/>
              <a:t>Stack:</a:t>
            </a:r>
            <a:r>
              <a:rPr lang="en-US" dirty="0" smtClean="0"/>
              <a:t>  local variables, grows downward </a:t>
            </a:r>
          </a:p>
          <a:p>
            <a:pPr lvl="1">
              <a:buClr>
                <a:schemeClr val="tx1"/>
              </a:buClr>
            </a:pPr>
            <a:r>
              <a:rPr lang="en-US" b="1" dirty="0" smtClean="0"/>
              <a:t>Heap:</a:t>
            </a:r>
            <a:r>
              <a:rPr lang="en-US" dirty="0" smtClean="0"/>
              <a:t>  space requested for pointers via  </a:t>
            </a:r>
            <a:r>
              <a:rPr lang="en-US" dirty="0" err="1" smtClean="0">
                <a:latin typeface="Courier New" charset="0"/>
              </a:rPr>
              <a:t>malloc</a:t>
            </a:r>
            <a:r>
              <a:rPr lang="en-US" dirty="0" smtClean="0">
                <a:latin typeface="Courier New" charset="0"/>
              </a:rPr>
              <a:t>()</a:t>
            </a:r>
            <a:r>
              <a:rPr lang="en-US" dirty="0" smtClean="0"/>
              <a:t>;  resizes dynamically, grows upward</a:t>
            </a:r>
          </a:p>
          <a:p>
            <a:pPr lvl="1">
              <a:buClr>
                <a:schemeClr val="tx1"/>
              </a:buClr>
            </a:pPr>
            <a:r>
              <a:rPr lang="en-US" b="1" dirty="0" smtClean="0"/>
              <a:t>Static Data:</a:t>
            </a:r>
            <a:r>
              <a:rPr lang="en-US" dirty="0" smtClean="0"/>
              <a:t>  global and static variables, does not grow or shrink</a:t>
            </a:r>
          </a:p>
          <a:p>
            <a:pPr lvl="1">
              <a:buClr>
                <a:schemeClr val="tx1"/>
              </a:buClr>
            </a:pPr>
            <a:r>
              <a:rPr lang="en-US" b="1" dirty="0" smtClean="0"/>
              <a:t>Code:</a:t>
            </a:r>
            <a:r>
              <a:rPr lang="en-US" dirty="0" smtClean="0"/>
              <a:t>  loaded when program </a:t>
            </a:r>
            <a:br>
              <a:rPr lang="en-US" dirty="0" smtClean="0"/>
            </a:br>
            <a:r>
              <a:rPr lang="en-US" dirty="0" smtClean="0"/>
              <a:t>starts, does not change size</a:t>
            </a:r>
          </a:p>
        </p:txBody>
      </p:sp>
      <p:grpSp>
        <p:nvGrpSpPr>
          <p:cNvPr id="4" name="Content Placeholder 7"/>
          <p:cNvGrpSpPr>
            <a:grpSpLocks noGrp="1" noChangeAspect="1"/>
          </p:cNvGrpSpPr>
          <p:nvPr/>
        </p:nvGrpSpPr>
        <p:grpSpPr>
          <a:xfrm>
            <a:off x="4754880" y="1828800"/>
            <a:ext cx="3836670" cy="4299665"/>
            <a:chOff x="4480561" y="914400"/>
            <a:chExt cx="3959796" cy="4758452"/>
          </a:xfrm>
        </p:grpSpPr>
        <p:sp>
          <p:nvSpPr>
            <p:cNvPr id="9" name="Rectangle 2" descr="Wide upward diagonal"/>
            <p:cNvSpPr>
              <a:spLocks noChangeArrowheads="1"/>
            </p:cNvSpPr>
            <p:nvPr/>
          </p:nvSpPr>
          <p:spPr bwMode="auto">
            <a:xfrm>
              <a:off x="5994400" y="1549400"/>
              <a:ext cx="2438400" cy="1828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5994400" y="1016000"/>
              <a:ext cx="2438400" cy="4572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6001957" y="4757357"/>
              <a:ext cx="24384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5994400" y="4064000"/>
              <a:ext cx="2438400" cy="685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5994400" y="3378200"/>
              <a:ext cx="2438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5994400" y="1549400"/>
              <a:ext cx="2438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737350" y="4820601"/>
              <a:ext cx="990600" cy="584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dirty="0">
                  <a:latin typeface="+mn-lt"/>
                  <a:cs typeface="ＭＳ Ｐゴシック" charset="-128"/>
                </a:rPr>
                <a:t>code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283325" y="4076700"/>
              <a:ext cx="1898650" cy="584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>
                  <a:latin typeface="+mn-lt"/>
                  <a:cs typeface="ＭＳ Ｐゴシック" charset="-128"/>
                </a:rPr>
                <a:t>static data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6724650" y="3390900"/>
              <a:ext cx="1016000" cy="584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>
                  <a:latin typeface="+mn-lt"/>
                  <a:cs typeface="ＭＳ Ｐゴシック" charset="-128"/>
                </a:rPr>
                <a:t>heap</a:t>
              </a: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6718300" y="1016000"/>
              <a:ext cx="1028700" cy="584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dirty="0">
                  <a:latin typeface="+mn-lt"/>
                  <a:cs typeface="ＭＳ Ｐゴシック" charset="-128"/>
                </a:rPr>
                <a:t>stack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7213600" y="2997200"/>
              <a:ext cx="0" cy="3810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7213600" y="1549400"/>
              <a:ext cx="0" cy="3810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  <a:cs typeface="ＭＳ Ｐゴシック" charset="-128"/>
              </a:endParaRP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4480561" y="914400"/>
              <a:ext cx="146304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>
                  <a:latin typeface="Calibri" charset="0"/>
                </a:rPr>
                <a:t>~ FFFF </a:t>
              </a:r>
              <a:r>
                <a:rPr lang="en-US" b="1" i="1" dirty="0" err="1">
                  <a:latin typeface="Calibri" charset="0"/>
                </a:rPr>
                <a:t>FFFF</a:t>
              </a:r>
              <a:r>
                <a:rPr lang="en-US" b="1" i="1" baseline="-25000" dirty="0" err="1">
                  <a:latin typeface="Calibri" charset="0"/>
                </a:rPr>
                <a:t>hex</a:t>
              </a:r>
              <a:endParaRPr lang="en-US" b="1" i="1" dirty="0">
                <a:latin typeface="Calibri" charset="0"/>
              </a:endParaRP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212080" y="5303520"/>
              <a:ext cx="73152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>
                  <a:latin typeface="Calibri" charset="0"/>
                </a:rPr>
                <a:t>~ 0</a:t>
              </a:r>
              <a:r>
                <a:rPr lang="en-US" b="1" i="1" baseline="-25000" dirty="0">
                  <a:latin typeface="Calibri" charset="0"/>
                </a:rPr>
                <a:t>hex</a:t>
              </a:r>
              <a:endParaRPr lang="en-US" b="1" i="1" dirty="0">
                <a:latin typeface="Calibri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B018-ABFD-469E-B0DE-491C2D60B3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Management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Stack</a:t>
            </a:r>
            <a:r>
              <a:rPr lang="en-US" dirty="0" smtClean="0"/>
              <a:t> grows in </a:t>
            </a:r>
            <a:r>
              <a:rPr lang="en-US" i="1" dirty="0" smtClean="0"/>
              <a:t>frames</a:t>
            </a:r>
            <a:r>
              <a:rPr lang="en-US" dirty="0" smtClean="0"/>
              <a:t> (1 per function)</a:t>
            </a:r>
          </a:p>
          <a:p>
            <a:pPr lvl="1"/>
            <a:r>
              <a:rPr lang="en-US" dirty="0" smtClean="0"/>
              <a:t>Hold local variables (these disappear)</a:t>
            </a:r>
          </a:p>
          <a:p>
            <a:pPr lvl="1"/>
            <a:r>
              <a:rPr lang="en-US" dirty="0" smtClean="0"/>
              <a:t>Bottom of Stack tracked by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sp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LIFO action (pop/push)</a:t>
            </a:r>
          </a:p>
          <a:p>
            <a:r>
              <a:rPr lang="en-US" dirty="0" smtClean="0"/>
              <a:t>Stack holds what we can’t fit in registers</a:t>
            </a:r>
          </a:p>
          <a:p>
            <a:pPr lvl="1"/>
            <a:r>
              <a:rPr lang="en-US" i="1" dirty="0" smtClean="0"/>
              <a:t>Spilling</a:t>
            </a:r>
            <a:r>
              <a:rPr lang="en-US" dirty="0" smtClean="0"/>
              <a:t> if more variables than registers</a:t>
            </a:r>
          </a:p>
          <a:p>
            <a:pPr lvl="1"/>
            <a:r>
              <a:rPr lang="en-US" dirty="0" smtClean="0"/>
              <a:t>Large local variables (arrays, </a:t>
            </a:r>
            <a:r>
              <a:rPr lang="en-US" dirty="0" err="1" smtClean="0"/>
              <a:t>structs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Old values we want to save (saved or volatile registers)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Management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Heap</a:t>
            </a:r>
            <a:r>
              <a:rPr lang="en-US" dirty="0" smtClean="0"/>
              <a:t> managed with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and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free</a:t>
            </a:r>
          </a:p>
          <a:p>
            <a:pPr lvl="1"/>
            <a:r>
              <a:rPr lang="en-US" dirty="0" smtClean="0"/>
              <a:t>Pointers to chunks of memory of requested size (in bytes); use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 smtClean="0"/>
              <a:t> operator</a:t>
            </a:r>
          </a:p>
          <a:p>
            <a:pPr lvl="1"/>
            <a:r>
              <a:rPr lang="en-US" dirty="0" smtClean="0"/>
              <a:t>Check pointer;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allocation failed</a:t>
            </a:r>
          </a:p>
          <a:p>
            <a:pPr lvl="1"/>
            <a:r>
              <a:rPr lang="en-US" dirty="0" smtClean="0"/>
              <a:t>Don’t lose original address (need for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structs</a:t>
            </a:r>
            <a:r>
              <a:rPr lang="en-US" dirty="0" smtClean="0"/>
              <a:t>, free allocated fields </a:t>
            </a:r>
            <a:r>
              <a:rPr lang="en-US" u="sng" dirty="0" smtClean="0"/>
              <a:t>before</a:t>
            </a:r>
            <a:r>
              <a:rPr lang="en-US" dirty="0" smtClean="0"/>
              <a:t> freeing </a:t>
            </a:r>
            <a:r>
              <a:rPr lang="en-US" dirty="0" err="1" smtClean="0"/>
              <a:t>struct</a:t>
            </a:r>
            <a:r>
              <a:rPr lang="en-US" dirty="0" smtClean="0"/>
              <a:t> itself</a:t>
            </a:r>
          </a:p>
          <a:p>
            <a:pPr lvl="1"/>
            <a:r>
              <a:rPr lang="en-US" dirty="0" smtClean="0"/>
              <a:t>Avoid memory leaks!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Management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Want fast with minimal memory overhead</a:t>
            </a:r>
          </a:p>
          <a:p>
            <a:pPr lvl="1"/>
            <a:r>
              <a:rPr lang="en-US" dirty="0" smtClean="0"/>
              <a:t>Avoid </a:t>
            </a:r>
            <a:r>
              <a:rPr lang="en-US" i="1" dirty="0" smtClean="0"/>
              <a:t>fragmentation</a:t>
            </a:r>
          </a:p>
          <a:p>
            <a:r>
              <a:rPr lang="en-US" dirty="0" smtClean="0"/>
              <a:t>Basic </a:t>
            </a:r>
            <a:r>
              <a:rPr lang="en-US" b="1" dirty="0" smtClean="0"/>
              <a:t>allocation strategies</a:t>
            </a:r>
          </a:p>
          <a:p>
            <a:pPr lvl="1"/>
            <a:r>
              <a:rPr lang="en-US" i="1" dirty="0" smtClean="0"/>
              <a:t>Best-fit:  </a:t>
            </a:r>
            <a:r>
              <a:rPr lang="en-US" dirty="0" smtClean="0"/>
              <a:t>Choose smallest block that fits request</a:t>
            </a:r>
          </a:p>
          <a:p>
            <a:pPr lvl="1"/>
            <a:r>
              <a:rPr lang="en-US" i="1" dirty="0" smtClean="0"/>
              <a:t>First-fit</a:t>
            </a:r>
            <a:r>
              <a:rPr lang="en-US" b="1" dirty="0" smtClean="0"/>
              <a:t>:</a:t>
            </a:r>
            <a:r>
              <a:rPr lang="en-US" dirty="0" smtClean="0"/>
              <a:t>  Choose first block that is large enough (always starts from beginning)</a:t>
            </a:r>
          </a:p>
          <a:p>
            <a:pPr lvl="1"/>
            <a:r>
              <a:rPr lang="en-US" i="1" dirty="0" smtClean="0"/>
              <a:t>Next-fit</a:t>
            </a:r>
            <a:r>
              <a:rPr lang="en-US" b="1" dirty="0" smtClean="0"/>
              <a:t>:</a:t>
            </a:r>
            <a:r>
              <a:rPr lang="en-US" dirty="0" smtClean="0"/>
              <a:t>  Like first-fit, but resume search from where we last left off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Topics (1/6)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MIPS is a </a:t>
            </a:r>
            <a:r>
              <a:rPr lang="en-US" b="1" dirty="0" smtClean="0"/>
              <a:t>RISC</a:t>
            </a:r>
            <a:r>
              <a:rPr lang="en-US" dirty="0" smtClean="0"/>
              <a:t> ISA</a:t>
            </a:r>
          </a:p>
          <a:p>
            <a:pPr lvl="1"/>
            <a:r>
              <a:rPr lang="en-US" dirty="0" smtClean="0"/>
              <a:t>“Smaller is faster” and “Keep is simple”</a:t>
            </a:r>
          </a:p>
          <a:p>
            <a:pPr lvl="1"/>
            <a:r>
              <a:rPr lang="en-US" dirty="0" smtClean="0"/>
              <a:t>Goal is to produce faster hardware</a:t>
            </a:r>
          </a:p>
          <a:p>
            <a:pPr lvl="1"/>
            <a:r>
              <a:rPr lang="en-US" i="1" dirty="0" smtClean="0"/>
              <a:t>Pseudo-instructions</a:t>
            </a:r>
            <a:r>
              <a:rPr lang="en-US" dirty="0" smtClean="0"/>
              <a:t> help programmer, but not actually part of ISA (MAL vs. TAL)</a:t>
            </a:r>
          </a:p>
          <a:p>
            <a:r>
              <a:rPr lang="en-US" dirty="0" smtClean="0"/>
              <a:t>32 32-bit registers are extremely fast</a:t>
            </a:r>
          </a:p>
          <a:p>
            <a:pPr lvl="1"/>
            <a:r>
              <a:rPr lang="en-US" dirty="0" smtClean="0"/>
              <a:t>Only operands of instructions</a:t>
            </a:r>
          </a:p>
          <a:p>
            <a:pPr lvl="1"/>
            <a:r>
              <a:rPr lang="en-US" dirty="0" smtClean="0"/>
              <a:t>Need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/lb/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for memory access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Learn how to use your Green Card!</a:t>
            </a:r>
          </a:p>
          <a:p>
            <a:pPr lvl="1"/>
            <a:r>
              <a:rPr lang="en-US" dirty="0" smtClean="0"/>
              <a:t>It has </a:t>
            </a:r>
            <a:r>
              <a:rPr lang="en-US" dirty="0" err="1" smtClean="0"/>
              <a:t>soooooooooo</a:t>
            </a:r>
            <a:r>
              <a:rPr lang="en-US" dirty="0" smtClean="0"/>
              <a:t> much info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Topics (2/6)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Stored Program Concept</a:t>
            </a:r>
          </a:p>
          <a:p>
            <a:pPr lvl="1"/>
            <a:r>
              <a:rPr lang="en-US" dirty="0" smtClean="0"/>
              <a:t>Instructions are data, too!</a:t>
            </a:r>
          </a:p>
          <a:p>
            <a:r>
              <a:rPr lang="en-US" b="1" dirty="0" smtClean="0"/>
              <a:t>Memory is </a:t>
            </a:r>
            <a:r>
              <a:rPr lang="en-US" b="1" i="1" dirty="0" smtClean="0"/>
              <a:t>byte-addressed</a:t>
            </a:r>
          </a:p>
          <a:p>
            <a:pPr lvl="1"/>
            <a:r>
              <a:rPr lang="en-US" dirty="0" smtClean="0"/>
              <a:t>Most data (including instructions) in words and </a:t>
            </a:r>
            <a:r>
              <a:rPr lang="en-US" i="1" dirty="0" smtClean="0"/>
              <a:t>word-aligned</a:t>
            </a:r>
            <a:r>
              <a:rPr lang="en-US" dirty="0" smtClean="0"/>
              <a:t>, so all word addresses are multiples of 4 (end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Endianness</a:t>
            </a:r>
            <a:r>
              <a:rPr lang="en-US" i="1" dirty="0" smtClean="0"/>
              <a:t>: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261872" y="5120640"/>
            <a:ext cx="6632599" cy="1128907"/>
            <a:chOff x="1298448" y="3044952"/>
            <a:chExt cx="6632599" cy="1128907"/>
          </a:xfrm>
        </p:grpSpPr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3017520" y="3333076"/>
              <a:ext cx="2926080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>
              <a:off x="4480560" y="33375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3749040" y="33375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5212080" y="33375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2286000" y="3429914"/>
              <a:ext cx="59690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1800" b="1" dirty="0" err="1">
                  <a:latin typeface="Arial" pitchFamily="1" charset="0"/>
                </a:rPr>
                <a:t>msb</a:t>
              </a:r>
              <a:endParaRPr lang="en-US" sz="1800" b="1" dirty="0">
                <a:latin typeface="Arial" pitchFamily="1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6080760" y="3428326"/>
              <a:ext cx="45720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 dirty="0" err="1">
                  <a:latin typeface="Arial" pitchFamily="1" charset="0"/>
                </a:rPr>
                <a:t>lsb</a:t>
              </a:r>
              <a:endParaRPr lang="en-US" sz="1800" b="1" dirty="0">
                <a:latin typeface="Arial" pitchFamily="1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3264408" y="3048914"/>
              <a:ext cx="2472472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  <a:tabLst>
                  <a:tab pos="731520" algn="l"/>
                  <a:tab pos="1463040" algn="l"/>
                  <a:tab pos="2194560" algn="l"/>
                </a:tabLst>
              </a:pPr>
              <a:r>
                <a:rPr lang="en-US" sz="1800" b="1" dirty="0" smtClean="0">
                  <a:solidFill>
                    <a:schemeClr val="accent1"/>
                  </a:solidFill>
                  <a:latin typeface="Arial" pitchFamily="1" charset="0"/>
                </a:rPr>
                <a:t>3	2	1	0</a:t>
              </a:r>
              <a:endParaRPr lang="en-US" sz="1800" b="1" dirty="0">
                <a:solidFill>
                  <a:schemeClr val="accent1"/>
                </a:solidFill>
                <a:latin typeface="Arial" pitchFamily="1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6520404" y="3044952"/>
              <a:ext cx="1410643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 i="1" dirty="0">
                  <a:solidFill>
                    <a:schemeClr val="accent1"/>
                  </a:solidFill>
                  <a:latin typeface="Arial" pitchFamily="1" charset="0"/>
                </a:rPr>
                <a:t>little </a:t>
              </a:r>
              <a:r>
                <a:rPr lang="en-US" sz="1800" b="1" i="1" dirty="0" smtClean="0">
                  <a:solidFill>
                    <a:schemeClr val="accent1"/>
                  </a:solidFill>
                  <a:latin typeface="Arial" pitchFamily="1" charset="0"/>
                </a:rPr>
                <a:t>endian</a:t>
              </a:r>
              <a:endParaRPr lang="en-US" sz="1800" b="1" i="1" dirty="0">
                <a:solidFill>
                  <a:schemeClr val="accent1"/>
                </a:solidFill>
                <a:latin typeface="Arial" pitchFamily="1" charset="0"/>
              </a:endParaRPr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3264408" y="3887114"/>
              <a:ext cx="2472472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  <a:tabLst>
                  <a:tab pos="731520" algn="l"/>
                  <a:tab pos="1463040" algn="l"/>
                  <a:tab pos="2194560" algn="l"/>
                </a:tabLst>
              </a:pPr>
              <a:r>
                <a:rPr lang="en-US" sz="1800" b="1" dirty="0" smtClean="0">
                  <a:solidFill>
                    <a:srgbClr val="00B7A5"/>
                  </a:solidFill>
                  <a:latin typeface="Arial" pitchFamily="1" charset="0"/>
                </a:rPr>
                <a:t>0	1	2	3</a:t>
              </a:r>
              <a:endParaRPr lang="en-US" sz="1800" b="1" dirty="0">
                <a:solidFill>
                  <a:srgbClr val="00B7A5"/>
                </a:solidFill>
                <a:latin typeface="Arial" pitchFamily="1" charset="0"/>
              </a:endParaRPr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1298448" y="3886200"/>
              <a:ext cx="1282402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 i="1" dirty="0">
                  <a:solidFill>
                    <a:srgbClr val="00B7A5"/>
                  </a:solidFill>
                  <a:latin typeface="Arial" pitchFamily="1" charset="0"/>
                </a:rPr>
                <a:t>big </a:t>
              </a:r>
              <a:r>
                <a:rPr lang="en-US" sz="1800" b="1" i="1" dirty="0" smtClean="0">
                  <a:solidFill>
                    <a:srgbClr val="00B7A5"/>
                  </a:solidFill>
                  <a:latin typeface="Arial" pitchFamily="1" charset="0"/>
                </a:rPr>
                <a:t>endian</a:t>
              </a:r>
              <a:endParaRPr lang="en-US" sz="1800" b="1" i="1" dirty="0">
                <a:solidFill>
                  <a:srgbClr val="00B7A5"/>
                </a:solidFill>
                <a:latin typeface="Arial" pitchFamily="1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2578608" y="4029195"/>
              <a:ext cx="667512" cy="378"/>
            </a:xfrm>
            <a:prstGeom prst="straightConnector1">
              <a:avLst/>
            </a:prstGeom>
            <a:ln w="25400">
              <a:solidFill>
                <a:srgbClr val="00B7A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1"/>
              <a:endCxn id="36" idx="3"/>
            </p:cNvCxnSpPr>
            <p:nvPr/>
          </p:nvCxnSpPr>
          <p:spPr>
            <a:xfrm flipH="1">
              <a:off x="5736880" y="3188325"/>
              <a:ext cx="783524" cy="3962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Topics (3/6)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Instruction Formats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Determine format/</a:t>
            </a:r>
            <a:r>
              <a:rPr lang="en-US" dirty="0" err="1" smtClean="0"/>
              <a:t>instr</a:t>
            </a:r>
            <a:r>
              <a:rPr lang="en-US" dirty="0" smtClean="0"/>
              <a:t> using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dirty="0" smtClean="0">
                <a:latin typeface="+mj-lt"/>
                <a:cs typeface="Courier New" pitchFamily="49" charset="0"/>
              </a:rPr>
              <a:t> (6)</a:t>
            </a:r>
          </a:p>
          <a:p>
            <a:pPr lvl="1"/>
            <a:r>
              <a:rPr lang="en-US" dirty="0" smtClean="0"/>
              <a:t>Register fields (5):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/rd</a:t>
            </a:r>
          </a:p>
          <a:p>
            <a:pPr lvl="1"/>
            <a:r>
              <a:rPr lang="en-US" dirty="0" smtClean="0"/>
              <a:t>Shift amount (5):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shamt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Constants/addresses: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(16),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target address</a:t>
            </a:r>
            <a:r>
              <a:rPr lang="en-US" dirty="0" smtClean="0"/>
              <a:t> (26)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74320" y="2240280"/>
            <a:ext cx="8449056" cy="1589723"/>
            <a:chOff x="274320" y="3730752"/>
            <a:chExt cx="8449056" cy="1589723"/>
          </a:xfrm>
        </p:grpSpPr>
        <p:grpSp>
          <p:nvGrpSpPr>
            <p:cNvPr id="8" name="Group 6"/>
            <p:cNvGrpSpPr/>
            <p:nvPr/>
          </p:nvGrpSpPr>
          <p:grpSpPr>
            <a:xfrm>
              <a:off x="274320" y="3730752"/>
              <a:ext cx="8449056" cy="492443"/>
              <a:chOff x="274320" y="2633472"/>
              <a:chExt cx="8449056" cy="492443"/>
            </a:xfrm>
          </p:grpSpPr>
          <p:grpSp>
            <p:nvGrpSpPr>
              <p:cNvPr id="21" name="Group 43"/>
              <p:cNvGrpSpPr/>
              <p:nvPr/>
            </p:nvGrpSpPr>
            <p:grpSpPr>
              <a:xfrm>
                <a:off x="822960" y="2651760"/>
                <a:ext cx="7900416" cy="457200"/>
                <a:chOff x="457200" y="4572000"/>
                <a:chExt cx="7900416" cy="457200"/>
              </a:xfrm>
            </p:grpSpPr>
            <p:sp>
              <p:nvSpPr>
                <p:cNvPr id="23" name="Rectangle 9"/>
                <p:cNvSpPr/>
                <p:nvPr/>
              </p:nvSpPr>
              <p:spPr>
                <a:xfrm>
                  <a:off x="457200" y="4572000"/>
                  <a:ext cx="148132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opcode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6876288" y="4572000"/>
                  <a:ext cx="148132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funct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938528" y="4572000"/>
                  <a:ext cx="123444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rs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172968" y="4572000"/>
                  <a:ext cx="123444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rt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407408" y="4572000"/>
                  <a:ext cx="123444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rd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641848" y="4572000"/>
                  <a:ext cx="123444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shamt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274320" y="2633472"/>
                <a:ext cx="548640" cy="492443"/>
              </a:xfrm>
              <a:prstGeom prst="rect">
                <a:avLst/>
              </a:prstGeom>
              <a:noFill/>
            </p:spPr>
            <p:txBody>
              <a:bodyPr wrap="none" tIns="0" bIns="0" rtlCol="0">
                <a:spAutoFit/>
              </a:bodyPr>
              <a:lstStyle/>
              <a:p>
                <a:pPr algn="r"/>
                <a:r>
                  <a:rPr lang="en-US" sz="3200" b="1" dirty="0" smtClean="0"/>
                  <a:t>R:</a:t>
                </a:r>
                <a:endParaRPr lang="en-US" sz="3200" b="1" dirty="0"/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365760" y="4279392"/>
              <a:ext cx="8357616" cy="492443"/>
              <a:chOff x="365760" y="3182112"/>
              <a:chExt cx="8357616" cy="492443"/>
            </a:xfrm>
          </p:grpSpPr>
          <p:grpSp>
            <p:nvGrpSpPr>
              <p:cNvPr id="15" name="Group 50"/>
              <p:cNvGrpSpPr/>
              <p:nvPr/>
            </p:nvGrpSpPr>
            <p:grpSpPr>
              <a:xfrm>
                <a:off x="822960" y="3200400"/>
                <a:ext cx="7900416" cy="457200"/>
                <a:chOff x="621792" y="2834640"/>
                <a:chExt cx="7900416" cy="457200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621792" y="2834640"/>
                  <a:ext cx="148132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opcode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103120" y="2834640"/>
                  <a:ext cx="123444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rs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337560" y="2834640"/>
                  <a:ext cx="123444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rt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572000" y="2834640"/>
                  <a:ext cx="395020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immediate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365760" y="3182112"/>
                <a:ext cx="457200" cy="492443"/>
              </a:xfrm>
              <a:prstGeom prst="rect">
                <a:avLst/>
              </a:prstGeom>
              <a:noFill/>
            </p:spPr>
            <p:txBody>
              <a:bodyPr wrap="none" tIns="0" bIns="0" rtlCol="0">
                <a:spAutoFit/>
              </a:bodyPr>
              <a:lstStyle/>
              <a:p>
                <a:pPr algn="r"/>
                <a:r>
                  <a:rPr lang="en-US" sz="3200" b="1" dirty="0" smtClean="0"/>
                  <a:t>I:</a:t>
                </a:r>
                <a:endParaRPr lang="en-US" sz="3200" b="1" dirty="0"/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365760" y="4828032"/>
              <a:ext cx="8357616" cy="492443"/>
              <a:chOff x="365760" y="3730752"/>
              <a:chExt cx="8357616" cy="492443"/>
            </a:xfrm>
          </p:grpSpPr>
          <p:grpSp>
            <p:nvGrpSpPr>
              <p:cNvPr id="11" name="Group 50"/>
              <p:cNvGrpSpPr/>
              <p:nvPr/>
            </p:nvGrpSpPr>
            <p:grpSpPr>
              <a:xfrm>
                <a:off x="822960" y="3749040"/>
                <a:ext cx="7900416" cy="457200"/>
                <a:chOff x="621792" y="2834640"/>
                <a:chExt cx="7900416" cy="45720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621792" y="2834640"/>
                  <a:ext cx="148132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opcode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103120" y="2834640"/>
                  <a:ext cx="64190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target address</a:t>
                  </a:r>
                  <a:endParaRPr lang="en-US" sz="2800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365760" y="3730752"/>
                <a:ext cx="457200" cy="492443"/>
              </a:xfrm>
              <a:prstGeom prst="rect">
                <a:avLst/>
              </a:prstGeom>
              <a:noFill/>
            </p:spPr>
            <p:txBody>
              <a:bodyPr wrap="none" tIns="0" bIns="0" rtlCol="0">
                <a:spAutoFit/>
              </a:bodyPr>
              <a:lstStyle/>
              <a:p>
                <a:pPr algn="r"/>
                <a:r>
                  <a:rPr lang="en-US" sz="3200" b="1" dirty="0" smtClean="0"/>
                  <a:t>J:</a:t>
                </a:r>
                <a:endParaRPr lang="en-US" sz="32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Topic List So Far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Number Representation</a:t>
            </a:r>
          </a:p>
          <a:p>
            <a:pPr lvl="1"/>
            <a:r>
              <a:rPr lang="en-US" dirty="0" smtClean="0"/>
              <a:t>Signed/unsigned, Floating Point</a:t>
            </a:r>
          </a:p>
          <a:p>
            <a:pPr lvl="1"/>
            <a:r>
              <a:rPr lang="en-US" dirty="0" smtClean="0"/>
              <a:t>Powers of 2 (IEC)</a:t>
            </a:r>
          </a:p>
          <a:p>
            <a:r>
              <a:rPr lang="en-US" dirty="0" smtClean="0"/>
              <a:t>C Topics</a:t>
            </a:r>
          </a:p>
          <a:p>
            <a:pPr lvl="1"/>
            <a:r>
              <a:rPr lang="en-US" dirty="0" smtClean="0"/>
              <a:t>Pointers, Arrays, Strings,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Bitwise operators and bit masking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Memory Layout</a:t>
            </a:r>
          </a:p>
          <a:p>
            <a:pPr lvl="1"/>
            <a:r>
              <a:rPr lang="en-US" dirty="0" smtClean="0"/>
              <a:t>Memory Allocation Strategies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MIPS Topics (4/6)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Relative addressing:</a:t>
            </a:r>
          </a:p>
          <a:p>
            <a:pPr lvl="1"/>
            <a:r>
              <a:rPr lang="en-US" dirty="0" smtClean="0"/>
              <a:t>Branch instructions relative to PC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Can count </a:t>
            </a:r>
            <a:r>
              <a:rPr lang="en-US" i="1" dirty="0" smtClean="0">
                <a:latin typeface="+mj-lt"/>
                <a:cs typeface="Courier New" pitchFamily="49" charset="0"/>
              </a:rPr>
              <a:t>by instruction</a:t>
            </a:r>
            <a:r>
              <a:rPr lang="en-US" dirty="0" smtClean="0">
                <a:latin typeface="+mj-lt"/>
                <a:cs typeface="Courier New" pitchFamily="49" charset="0"/>
              </a:rPr>
              <a:t> for immediate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Max forward:  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15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err="1" smtClean="0">
                <a:latin typeface="+mj-lt"/>
                <a:cs typeface="Courier New" pitchFamily="49" charset="0"/>
              </a:rPr>
              <a:t>instr</a:t>
            </a:r>
            <a:r>
              <a:rPr lang="en-US" dirty="0" smtClean="0">
                <a:latin typeface="+mj-lt"/>
                <a:cs typeface="Courier New" pitchFamily="49" charset="0"/>
              </a:rPr>
              <a:t> = 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17</a:t>
            </a:r>
            <a:r>
              <a:rPr lang="en-US" dirty="0" smtClean="0">
                <a:latin typeface="+mj-lt"/>
                <a:cs typeface="Courier New" pitchFamily="49" charset="0"/>
              </a:rPr>
              <a:t> bytes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Max backwards:  -2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15</a:t>
            </a:r>
            <a:r>
              <a:rPr lang="en-US" dirty="0" smtClean="0">
                <a:latin typeface="+mj-lt"/>
                <a:cs typeface="Courier New" pitchFamily="49" charset="0"/>
              </a:rPr>
              <a:t>+1 </a:t>
            </a:r>
            <a:r>
              <a:rPr lang="en-US" dirty="0" err="1" smtClean="0">
                <a:latin typeface="+mj-lt"/>
                <a:cs typeface="Courier New" pitchFamily="49" charset="0"/>
              </a:rPr>
              <a:t>instr</a:t>
            </a:r>
            <a:r>
              <a:rPr lang="en-US" dirty="0" smtClean="0">
                <a:latin typeface="+mj-lt"/>
                <a:cs typeface="Courier New" pitchFamily="49" charset="0"/>
              </a:rPr>
              <a:t> = -2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17</a:t>
            </a:r>
            <a:r>
              <a:rPr lang="en-US" dirty="0" smtClean="0">
                <a:latin typeface="+mj-lt"/>
                <a:cs typeface="Courier New" pitchFamily="49" charset="0"/>
              </a:rPr>
              <a:t>+4 bytes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Do not need to be relocated</a:t>
            </a:r>
            <a:endParaRPr lang="en-US" dirty="0" smtClean="0">
              <a:latin typeface="+mj-lt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17741" y="2103120"/>
            <a:ext cx="1837649" cy="716691"/>
            <a:chOff x="6017741" y="4040660"/>
            <a:chExt cx="1837649" cy="71669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017741" y="4300151"/>
              <a:ext cx="852616" cy="457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58001" y="4040660"/>
              <a:ext cx="9973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signed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38768" y="3731740"/>
            <a:ext cx="1705232" cy="1015663"/>
            <a:chOff x="7438768" y="3731740"/>
            <a:chExt cx="1705232" cy="1015663"/>
          </a:xfrm>
        </p:grpSpPr>
        <p:sp>
          <p:nvSpPr>
            <p:cNvPr id="11" name="Right Brace 10"/>
            <p:cNvSpPr/>
            <p:nvPr/>
          </p:nvSpPr>
          <p:spPr>
            <a:xfrm>
              <a:off x="7438768" y="3781168"/>
              <a:ext cx="365760" cy="914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32102" y="3731740"/>
              <a:ext cx="131189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Relative to</a:t>
              </a:r>
              <a:br>
                <a:rPr lang="en-US" sz="2000" dirty="0" smtClean="0">
                  <a:solidFill>
                    <a:srgbClr val="FF0000"/>
                  </a:solidFill>
                </a:rPr>
              </a:br>
              <a:r>
                <a:rPr lang="en-US" sz="2000" dirty="0" smtClean="0">
                  <a:solidFill>
                    <a:srgbClr val="FF0000"/>
                  </a:solidFill>
                </a:rPr>
                <a:t>current </a:t>
              </a:r>
              <a:br>
                <a:rPr lang="en-US" sz="2000" dirty="0" smtClean="0">
                  <a:solidFill>
                    <a:srgbClr val="FF0000"/>
                  </a:solidFill>
                </a:rPr>
              </a:br>
              <a:r>
                <a:rPr lang="en-US" sz="2000" dirty="0" smtClean="0">
                  <a:solidFill>
                    <a:srgbClr val="FF0000"/>
                  </a:solidFill>
                </a:rPr>
                <a:t>instruction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MIPS Topics (5/6)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Pseudo-absolute addressing:</a:t>
            </a:r>
          </a:p>
          <a:p>
            <a:pPr lvl="1"/>
            <a:r>
              <a:rPr lang="en-US" dirty="0" smtClean="0"/>
              <a:t>Jump instructions try to specify exact address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j/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/>
              <a:t>:  PC = { (PC+4)[31..28], target address, 00 }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+mj-lt"/>
                <a:cs typeface="Courier New" pitchFamily="49" charset="0"/>
              </a:rPr>
              <a:t>:  PC = R[</a:t>
            </a:r>
            <a:r>
              <a:rPr lang="en-US" dirty="0" err="1" smtClean="0">
                <a:latin typeface="+mj-lt"/>
                <a:cs typeface="Courier New" pitchFamily="49" charset="0"/>
              </a:rPr>
              <a:t>rs</a:t>
            </a:r>
            <a:r>
              <a:rPr lang="en-US" dirty="0" smtClean="0">
                <a:latin typeface="+mj-lt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Target address field is desired byte address/4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j/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+mj-lt"/>
                <a:cs typeface="Courier New" pitchFamily="49" charset="0"/>
              </a:rPr>
              <a:t> can specify 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26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err="1" smtClean="0">
                <a:latin typeface="+mj-lt"/>
                <a:cs typeface="Courier New" pitchFamily="49" charset="0"/>
              </a:rPr>
              <a:t>instr</a:t>
            </a:r>
            <a:r>
              <a:rPr lang="en-US" dirty="0" smtClean="0">
                <a:latin typeface="+mj-lt"/>
                <a:cs typeface="Courier New" pitchFamily="49" charset="0"/>
              </a:rPr>
              <a:t> = 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28</a:t>
            </a:r>
            <a:r>
              <a:rPr lang="en-US" dirty="0" smtClean="0">
                <a:latin typeface="+mj-lt"/>
                <a:cs typeface="Courier New" pitchFamily="49" charset="0"/>
              </a:rPr>
              <a:t> bytes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+mj-lt"/>
                <a:cs typeface="Courier New" pitchFamily="49" charset="0"/>
              </a:rPr>
              <a:t> can specify 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32</a:t>
            </a:r>
            <a:r>
              <a:rPr lang="en-US" dirty="0" smtClean="0">
                <a:latin typeface="+mj-lt"/>
                <a:cs typeface="Courier New" pitchFamily="49" charset="0"/>
              </a:rPr>
              <a:t> bytes = 2</a:t>
            </a:r>
            <a:r>
              <a:rPr lang="en-US" baseline="30000" dirty="0" smtClean="0">
                <a:latin typeface="+mj-lt"/>
                <a:cs typeface="Courier New" pitchFamily="49" charset="0"/>
              </a:rPr>
              <a:t>30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err="1" smtClean="0">
                <a:latin typeface="+mj-lt"/>
                <a:cs typeface="Courier New" pitchFamily="49" charset="0"/>
              </a:rPr>
              <a:t>instr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Always need to be relocated</a:t>
            </a:r>
            <a:endParaRPr lang="en-US" dirty="0" smtClean="0">
              <a:latin typeface="+mj-lt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Topics (6/6)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MIPS functions</a:t>
            </a:r>
          </a:p>
          <a:p>
            <a:pPr lvl="1"/>
            <a:r>
              <a:rPr lang="en-US" sz="2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invokes function, </a:t>
            </a:r>
            <a:r>
              <a:rPr lang="en-US" sz="2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jr</a:t>
            </a:r>
            <a:r>
              <a:rPr lang="en-US" sz="2600" dirty="0" smtClean="0">
                <a:solidFill>
                  <a:srgbClr val="000000"/>
                </a:solidFill>
                <a:latin typeface="Courier New"/>
                <a:cs typeface="Courier New"/>
              </a:rPr>
              <a:t> $</a:t>
            </a:r>
            <a:r>
              <a:rPr lang="en-US" sz="2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ra</a:t>
            </a:r>
            <a:r>
              <a:rPr lang="en-US" dirty="0" smtClean="0"/>
              <a:t> returns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Courier New"/>
                <a:cs typeface="Courier New"/>
              </a:rPr>
              <a:t>$a0-$a3</a:t>
            </a:r>
            <a:r>
              <a:rPr lang="en-US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for </a:t>
            </a:r>
            <a:r>
              <a:rPr lang="en-US" dirty="0" err="1" smtClean="0"/>
              <a:t>args</a:t>
            </a:r>
            <a:r>
              <a:rPr lang="en-US" dirty="0" smtClean="0"/>
              <a:t>, </a:t>
            </a:r>
            <a:r>
              <a:rPr lang="en-US" sz="2600" dirty="0" smtClean="0">
                <a:solidFill>
                  <a:srgbClr val="000000"/>
                </a:solidFill>
                <a:latin typeface="Courier New"/>
                <a:cs typeface="Courier New"/>
              </a:rPr>
              <a:t>$v0-$v1</a:t>
            </a:r>
            <a:r>
              <a:rPr lang="en-US" sz="2600" dirty="0" smtClean="0">
                <a:solidFill>
                  <a:srgbClr val="000000"/>
                </a:solidFill>
                <a:cs typeface="Courier New"/>
              </a:rPr>
              <a:t> </a:t>
            </a:r>
            <a:r>
              <a:rPr lang="en-US" dirty="0" smtClean="0"/>
              <a:t>for return </a:t>
            </a:r>
            <a:r>
              <a:rPr lang="en-US" dirty="0" err="1" smtClean="0"/>
              <a:t>vals</a:t>
            </a:r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Saved</a:t>
            </a:r>
            <a:r>
              <a:rPr lang="en-US" dirty="0" smtClean="0"/>
              <a:t> registers: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$s0-$s7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$sp</a:t>
            </a:r>
            <a:r>
              <a:rPr lang="en-US" sz="3000" dirty="0" smtClean="0">
                <a:cs typeface="Courier New" pitchFamily="49" charset="0"/>
              </a:rPr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000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6"/>
                </a:solidFill>
              </a:rPr>
              <a:t>Volatile</a:t>
            </a:r>
            <a:r>
              <a:rPr lang="en-US" dirty="0" smtClean="0"/>
              <a:t> registers: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$t0-$t9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$v0-$v1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$a0-$a3</a:t>
            </a:r>
          </a:p>
          <a:p>
            <a:pPr lvl="1"/>
            <a:r>
              <a:rPr lang="en-US" dirty="0" err="1" smtClean="0"/>
              <a:t>Calle</a:t>
            </a:r>
            <a:r>
              <a:rPr lang="en-US" dirty="0" err="1" smtClean="0">
                <a:solidFill>
                  <a:srgbClr val="C0504D"/>
                </a:solidFill>
              </a:rPr>
              <a:t>R</a:t>
            </a:r>
            <a:r>
              <a:rPr lang="en-US" dirty="0" smtClean="0"/>
              <a:t> saves volatile registers it is using before making a procedure call</a:t>
            </a:r>
          </a:p>
          <a:p>
            <a:pPr lvl="1"/>
            <a:r>
              <a:rPr lang="en-US" dirty="0" err="1" smtClean="0"/>
              <a:t>Calle</a:t>
            </a:r>
            <a:r>
              <a:rPr lang="en-US" dirty="0" err="1" smtClean="0">
                <a:solidFill>
                  <a:schemeClr val="accent1"/>
                </a:solidFill>
              </a:rPr>
              <a:t>E</a:t>
            </a:r>
            <a:r>
              <a:rPr lang="en-US" dirty="0" smtClean="0"/>
              <a:t> saves saved registers it intends to use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87051" y="2619633"/>
            <a:ext cx="1544592" cy="1015663"/>
            <a:chOff x="7587051" y="2619633"/>
            <a:chExt cx="1544592" cy="1015663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7587051" y="2903838"/>
              <a:ext cx="358344" cy="54369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901819" y="2619633"/>
              <a:ext cx="122982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This is the</a:t>
              </a:r>
            </a:p>
            <a:p>
              <a:r>
                <a:rPr lang="en-US" sz="2000" dirty="0" smtClean="0">
                  <a:solidFill>
                    <a:srgbClr val="FF0000"/>
                  </a:solidFill>
                </a:rPr>
                <a:t>confusing</a:t>
              </a:r>
            </a:p>
            <a:p>
              <a:r>
                <a:rPr lang="en-US" sz="2000" dirty="0" smtClean="0">
                  <a:solidFill>
                    <a:srgbClr val="FF0000"/>
                  </a:solidFill>
                </a:rPr>
                <a:t>one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C.A.L.L.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Compiler</a:t>
            </a:r>
            <a:r>
              <a:rPr lang="en-US" dirty="0" smtClean="0"/>
              <a:t> converts a single HLL file into a single assembly file			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.s</a:t>
            </a:r>
            <a:endParaRPr lang="en-US" sz="30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Assembler</a:t>
            </a:r>
            <a:r>
              <a:rPr lang="en-US" dirty="0" smtClean="0"/>
              <a:t> removes pseudo-instructions, converts what it can to machine language, and creates symbol and relocation tables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.o</a:t>
            </a:r>
          </a:p>
          <a:p>
            <a:pPr lvl="1"/>
            <a:r>
              <a:rPr lang="en-US" dirty="0" smtClean="0"/>
              <a:t>Resolves addresses by making 2 passes (for internal forward references)</a:t>
            </a:r>
          </a:p>
          <a:p>
            <a:r>
              <a:rPr lang="en-US" b="1" dirty="0" smtClean="0"/>
              <a:t>Linker</a:t>
            </a:r>
            <a:r>
              <a:rPr lang="en-US" dirty="0" smtClean="0"/>
              <a:t> combines several object files and resolves absolute addresses		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.out</a:t>
            </a:r>
          </a:p>
          <a:p>
            <a:pPr lvl="1"/>
            <a:r>
              <a:rPr lang="en-US" dirty="0" smtClean="0"/>
              <a:t>Enable separate compilation and use of libraries</a:t>
            </a:r>
          </a:p>
          <a:p>
            <a:r>
              <a:rPr lang="en-US" b="1" dirty="0" smtClean="0"/>
              <a:t>Loader</a:t>
            </a:r>
            <a:r>
              <a:rPr lang="en-US" dirty="0" smtClean="0"/>
              <a:t> loads executable into memory and begins 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Performance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Performance measured in </a:t>
            </a:r>
            <a:r>
              <a:rPr lang="en-US" i="1" dirty="0"/>
              <a:t>latency</a:t>
            </a:r>
            <a:r>
              <a:rPr lang="en-US" dirty="0"/>
              <a:t> or </a:t>
            </a:r>
            <a:r>
              <a:rPr lang="en-US" i="1" dirty="0"/>
              <a:t>bandwidth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Latency </a:t>
            </a:r>
            <a:r>
              <a:rPr lang="en-US" dirty="0"/>
              <a:t>measurement: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Affected by different components of the computer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16352"/>
            <a:ext cx="4448175" cy="714375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1280160" y="4476094"/>
            <a:ext cx="7692390" cy="476250"/>
            <a:chOff x="457200" y="3200400"/>
            <a:chExt cx="7692390" cy="476250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" y="3200400"/>
              <a:ext cx="4133850" cy="476250"/>
            </a:xfrm>
            <a:prstGeom prst="rect">
              <a:avLst/>
            </a:prstGeom>
            <a:noFill/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63440" y="3200400"/>
              <a:ext cx="3486150" cy="47625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6068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Why cache?</a:t>
            </a:r>
          </a:p>
          <a:p>
            <a:pPr lvl="1"/>
            <a:r>
              <a:rPr lang="en-US" dirty="0" smtClean="0"/>
              <a:t>Take advantage of temporal/spatial locality to improve memory performance</a:t>
            </a:r>
          </a:p>
          <a:p>
            <a:r>
              <a:rPr lang="en-US" dirty="0" smtClean="0"/>
              <a:t>Cache Terminology</a:t>
            </a:r>
          </a:p>
          <a:p>
            <a:pPr lvl="1"/>
            <a:r>
              <a:rPr lang="en-US" dirty="0" smtClean="0"/>
              <a:t>Block:  unit of data transfer between $ and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Slot:  place to hold block of data in $</a:t>
            </a:r>
            <a:endParaRPr lang="en-US" b="1" dirty="0" smtClean="0"/>
          </a:p>
          <a:p>
            <a:pPr lvl="1"/>
            <a:r>
              <a:rPr lang="en-US" dirty="0" smtClean="0"/>
              <a:t>Set:  set of slots an address can map into</a:t>
            </a:r>
          </a:p>
          <a:p>
            <a:pPr lvl="1"/>
            <a:r>
              <a:rPr lang="en-US" dirty="0" smtClean="0"/>
              <a:t>Hit, Miss, Replacement</a:t>
            </a:r>
          </a:p>
          <a:p>
            <a:pPr lvl="1"/>
            <a:r>
              <a:rPr lang="en-US" dirty="0" smtClean="0"/>
              <a:t>Hit Rate, Miss Rate, </a:t>
            </a:r>
            <a:r>
              <a:rPr lang="en-US" dirty="0" err="1" smtClean="0"/>
              <a:t>Hit:Miss</a:t>
            </a:r>
            <a:r>
              <a:rPr lang="en-US" dirty="0" smtClean="0"/>
              <a:t> Ratio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 (</a:t>
            </a:r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Request is an address:</a:t>
            </a:r>
          </a:p>
          <a:p>
            <a:pPr lvl="1"/>
            <a:r>
              <a:rPr lang="en-US" dirty="0" smtClean="0"/>
              <a:t>Search by Index, check Valid &amp; Tag(s) for match</a:t>
            </a:r>
          </a:p>
          <a:p>
            <a:r>
              <a:rPr lang="en-US" dirty="0" smtClean="0"/>
              <a:t>Cache Parameters</a:t>
            </a:r>
          </a:p>
          <a:p>
            <a:pPr lvl="1"/>
            <a:r>
              <a:rPr lang="en-US" dirty="0" smtClean="0"/>
              <a:t>Address space 2</a:t>
            </a:r>
            <a:r>
              <a:rPr lang="en-US" b="1" baseline="30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bytes ↔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address bits</a:t>
            </a:r>
          </a:p>
          <a:p>
            <a:pPr lvl="1"/>
            <a:r>
              <a:rPr lang="en-US" dirty="0" smtClean="0"/>
              <a:t>Block size </a:t>
            </a:r>
            <a:r>
              <a:rPr lang="en-US" b="1" dirty="0" smtClean="0"/>
              <a:t>K</a:t>
            </a:r>
            <a:r>
              <a:rPr lang="en-US" dirty="0" smtClean="0"/>
              <a:t> bytes ↔ </a:t>
            </a:r>
            <a:r>
              <a:rPr lang="en-US" b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/>
              <a:t> = 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b="1" dirty="0" smtClean="0"/>
              <a:t>K</a:t>
            </a:r>
            <a:r>
              <a:rPr lang="en-US" dirty="0" smtClean="0"/>
              <a:t>) offset bits</a:t>
            </a:r>
          </a:p>
          <a:p>
            <a:pPr lvl="1"/>
            <a:r>
              <a:rPr lang="en-US" dirty="0" smtClean="0"/>
              <a:t>Associativity </a:t>
            </a:r>
            <a:r>
              <a:rPr lang="en-US" b="1" dirty="0" smtClean="0"/>
              <a:t>N </a:t>
            </a:r>
            <a:r>
              <a:rPr lang="en-US" dirty="0" smtClean="0"/>
              <a:t>↔ N slots/set</a:t>
            </a:r>
            <a:endParaRPr lang="en-US" b="1" dirty="0" smtClean="0"/>
          </a:p>
          <a:p>
            <a:pPr lvl="1"/>
            <a:r>
              <a:rPr lang="en-US" dirty="0" smtClean="0"/>
              <a:t>Cache size </a:t>
            </a:r>
            <a:r>
              <a:rPr lang="en-US" b="1" dirty="0" smtClean="0"/>
              <a:t>C</a:t>
            </a:r>
            <a:r>
              <a:rPr lang="en-US" dirty="0" smtClean="0"/>
              <a:t> bytes ↔ </a:t>
            </a:r>
            <a:r>
              <a:rPr lang="en-US" b="1" dirty="0" smtClean="0"/>
              <a:t>C</a:t>
            </a:r>
            <a:r>
              <a:rPr lang="en-US" dirty="0" smtClean="0"/>
              <a:t>/</a:t>
            </a:r>
            <a:r>
              <a:rPr lang="en-US" b="1" dirty="0" smtClean="0"/>
              <a:t>K</a:t>
            </a:r>
            <a:r>
              <a:rPr lang="en-US" dirty="0" smtClean="0"/>
              <a:t>/</a:t>
            </a:r>
            <a:r>
              <a:rPr lang="en-US" b="1" dirty="0" smtClean="0"/>
              <a:t>N</a:t>
            </a:r>
            <a:r>
              <a:rPr lang="en-US" dirty="0" smtClean="0"/>
              <a:t> sets </a:t>
            </a:r>
            <a:br>
              <a:rPr lang="en-US" dirty="0" smtClean="0"/>
            </a:br>
            <a:r>
              <a:rPr lang="en-US" dirty="0" smtClean="0"/>
              <a:t>↔ </a:t>
            </a:r>
            <a:r>
              <a:rPr lang="en-US" b="1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= 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b="1" dirty="0" smtClean="0"/>
              <a:t>C</a:t>
            </a:r>
            <a:r>
              <a:rPr lang="en-US" dirty="0" smtClean="0"/>
              <a:t>/</a:t>
            </a:r>
            <a:r>
              <a:rPr lang="en-US" b="1" dirty="0" smtClean="0"/>
              <a:t>K</a:t>
            </a:r>
            <a:r>
              <a:rPr lang="en-US" dirty="0" smtClean="0"/>
              <a:t>/</a:t>
            </a:r>
            <a:r>
              <a:rPr lang="en-US" b="1" dirty="0" smtClean="0"/>
              <a:t>N</a:t>
            </a:r>
            <a:r>
              <a:rPr lang="en-US" dirty="0" smtClean="0"/>
              <a:t>) index bits</a:t>
            </a:r>
          </a:p>
          <a:p>
            <a:pPr lvl="1"/>
            <a:r>
              <a:rPr lang="en-US" dirty="0" smtClean="0"/>
              <a:t>2</a:t>
            </a:r>
            <a:r>
              <a:rPr lang="en-US" b="1" baseline="30000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blocks map to set ↔ </a:t>
            </a:r>
            <a:r>
              <a:rPr lang="en-US" b="1" dirty="0" smtClean="0">
                <a:solidFill>
                  <a:schemeClr val="accent6"/>
                </a:solidFill>
              </a:rPr>
              <a:t>T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4"/>
                </a:solidFill>
              </a:rPr>
              <a:t>I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2"/>
                </a:solidFill>
              </a:rPr>
              <a:t>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400800" y="1280160"/>
            <a:ext cx="1645920" cy="917972"/>
            <a:chOff x="7223760" y="1645920"/>
            <a:chExt cx="1645920" cy="917972"/>
          </a:xfrm>
        </p:grpSpPr>
        <p:grpSp>
          <p:nvGrpSpPr>
            <p:cNvPr id="8" name="Group 7"/>
            <p:cNvGrpSpPr/>
            <p:nvPr/>
          </p:nvGrpSpPr>
          <p:grpSpPr>
            <a:xfrm>
              <a:off x="7498080" y="1645920"/>
              <a:ext cx="1371600" cy="457200"/>
              <a:chOff x="3200400" y="5669280"/>
              <a:chExt cx="1371600" cy="4572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2004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6576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41148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572000" y="5760720"/>
                <a:ext cx="0" cy="3657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200400" y="6126480"/>
                <a:ext cx="1371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2004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6"/>
                    </a:solidFill>
                  </a:rPr>
                  <a:t>XX</a:t>
                </a:r>
                <a:endParaRPr lang="en-US" sz="28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576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4"/>
                    </a:solidFill>
                  </a:rPr>
                  <a:t>XX</a:t>
                </a:r>
                <a:endParaRPr lang="en-US" sz="28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114800" y="5669280"/>
                <a:ext cx="457200" cy="4572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accent2"/>
                    </a:solidFill>
                  </a:rPr>
                  <a:t>XX</a:t>
                </a:r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0" name="Left Brace 9"/>
            <p:cNvSpPr/>
            <p:nvPr/>
          </p:nvSpPr>
          <p:spPr>
            <a:xfrm rot="16200000">
              <a:off x="7863840" y="1783080"/>
              <a:ext cx="182880" cy="9144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23760" y="2194560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Block address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05600" y="9448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T</a:t>
            </a:r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chemeClr val="accent4"/>
                </a:solidFill>
              </a:rPr>
              <a:t>I</a:t>
            </a:r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chemeClr val="accent2"/>
                </a:solidFill>
              </a:rPr>
              <a:t>O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5400000">
            <a:off x="7147560" y="275213"/>
            <a:ext cx="411480" cy="146304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162800" y="41148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 (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Write hit:  write-back / write-through</a:t>
            </a:r>
          </a:p>
          <a:p>
            <a:pPr lvl="1"/>
            <a:r>
              <a:rPr lang="en-US" dirty="0" smtClean="0"/>
              <a:t>Write miss:  write allocate / no-write allocate</a:t>
            </a:r>
          </a:p>
          <a:p>
            <a:pPr lvl="1"/>
            <a:r>
              <a:rPr lang="en-US" dirty="0" smtClean="0"/>
              <a:t>Replacement:  random / LRU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Valid bit</a:t>
            </a:r>
          </a:p>
          <a:p>
            <a:pPr lvl="1"/>
            <a:r>
              <a:rPr lang="en-US" dirty="0" smtClean="0"/>
              <a:t>Dirty bit (if write-back)</a:t>
            </a:r>
          </a:p>
          <a:p>
            <a:pPr lvl="1"/>
            <a:r>
              <a:rPr lang="en-US" dirty="0" smtClean="0"/>
              <a:t>Tag (identifier)</a:t>
            </a:r>
            <a:endParaRPr lang="en-US" b="1" dirty="0" smtClean="0"/>
          </a:p>
          <a:p>
            <a:pPr lvl="1"/>
            <a:r>
              <a:rPr lang="en-US" dirty="0" smtClean="0"/>
              <a:t>Block data (8*</a:t>
            </a:r>
            <a:r>
              <a:rPr lang="en-US" b="1" dirty="0" smtClean="0"/>
              <a:t>K</a:t>
            </a:r>
            <a:r>
              <a:rPr lang="en-US" dirty="0" smtClean="0"/>
              <a:t> bits)</a:t>
            </a:r>
          </a:p>
          <a:p>
            <a:pPr lvl="1"/>
            <a:r>
              <a:rPr lang="en-US" dirty="0" smtClean="0"/>
              <a:t>LRU management bits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572000" y="4114800"/>
            <a:ext cx="377190" cy="180594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572000" y="6000750"/>
            <a:ext cx="377190" cy="36576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20640" y="4725382"/>
            <a:ext cx="1851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 </a:t>
            </a:r>
            <a:r>
              <a:rPr lang="en-US" sz="3200" i="1" dirty="0" smtClean="0"/>
              <a:t>slot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120640" y="5891242"/>
            <a:ext cx="1851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 </a:t>
            </a:r>
            <a:r>
              <a:rPr lang="en-US" sz="3200" i="1" dirty="0" smtClean="0"/>
              <a:t>set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42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Caches (</a:t>
            </a:r>
            <a:r>
              <a:rPr lang="en-US" dirty="0">
                <a:solidFill>
                  <a:schemeClr val="accent1"/>
                </a:solidFill>
              </a:rPr>
              <a:t>4</a:t>
            </a:r>
            <a:r>
              <a:rPr lang="en-US" dirty="0" smtClean="0">
                <a:solidFill>
                  <a:schemeClr val="accent1"/>
                </a:solidFill>
              </a:rPr>
              <a:t>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3 C’s of Cache Misses</a:t>
            </a:r>
          </a:p>
          <a:p>
            <a:pPr lvl="1"/>
            <a:r>
              <a:rPr lang="en-US" dirty="0" smtClean="0"/>
              <a:t>Compulsory, Capacity, Conflict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AMAT = HT + MR × MP</a:t>
            </a:r>
          </a:p>
          <a:p>
            <a:pPr lvl="1"/>
            <a:r>
              <a:rPr lang="en-US" dirty="0" smtClean="0"/>
              <a:t>AMAT = HT</a:t>
            </a:r>
            <a:r>
              <a:rPr lang="en-US" baseline="-25000" dirty="0" smtClean="0"/>
              <a:t>1</a:t>
            </a:r>
            <a:r>
              <a:rPr lang="en-US" dirty="0" smtClean="0"/>
              <a:t> + MR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×</a:t>
            </a:r>
            <a:r>
              <a:rPr lang="en-US" dirty="0" smtClean="0"/>
              <a:t> (HT</a:t>
            </a:r>
            <a:r>
              <a:rPr lang="en-US" baseline="-25000" dirty="0" smtClean="0"/>
              <a:t>2</a:t>
            </a:r>
            <a:r>
              <a:rPr lang="en-US" dirty="0" smtClean="0"/>
              <a:t> + MR</a:t>
            </a:r>
            <a:r>
              <a:rPr lang="en-US" baseline="-25000" dirty="0" smtClean="0"/>
              <a:t>2</a:t>
            </a:r>
            <a:r>
              <a:rPr lang="en-US" dirty="0" smtClean="0"/>
              <a:t> × MP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=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+            × MR × MP</a:t>
            </a:r>
          </a:p>
          <a:p>
            <a:pPr lvl="1"/>
            <a:r>
              <a:rPr lang="en-US" dirty="0" err="1" smtClean="0"/>
              <a:t>CPI</a:t>
            </a:r>
            <a:r>
              <a:rPr lang="en-US" baseline="-25000" dirty="0" err="1" smtClean="0"/>
              <a:t>stall</a:t>
            </a:r>
            <a:r>
              <a:rPr lang="en-US" dirty="0" smtClean="0"/>
              <a:t> =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base</a:t>
            </a:r>
            <a:r>
              <a:rPr lang="en-US" dirty="0" smtClean="0"/>
              <a:t> +             (MR</a:t>
            </a:r>
            <a:r>
              <a:rPr lang="en-US" baseline="-25000" dirty="0" smtClean="0"/>
              <a:t>1</a:t>
            </a:r>
            <a:r>
              <a:rPr lang="en-US" dirty="0" smtClean="0"/>
              <a:t>×MP</a:t>
            </a:r>
            <a:r>
              <a:rPr lang="en-US" baseline="-25000" dirty="0" smtClean="0"/>
              <a:t>1</a:t>
            </a:r>
            <a:r>
              <a:rPr lang="en-US" dirty="0" smtClean="0"/>
              <a:t> + MR</a:t>
            </a:r>
            <a:r>
              <a:rPr lang="en-US" baseline="-25000" dirty="0" smtClean="0"/>
              <a:t>1</a:t>
            </a:r>
            <a:r>
              <a:rPr lang="en-US" dirty="0" smtClean="0"/>
              <a:t>×MR</a:t>
            </a:r>
            <a:r>
              <a:rPr lang="en-US" baseline="-25000" dirty="0" smtClean="0"/>
              <a:t>2</a:t>
            </a:r>
            <a:r>
              <a:rPr lang="en-US" dirty="0" smtClean="0"/>
              <a:t>×MP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Extra terms if L1$ split among I$ and D$</a:t>
            </a:r>
          </a:p>
          <a:p>
            <a:pPr lvl="1"/>
            <a:r>
              <a:rPr lang="en-US" dirty="0" err="1" smtClean="0"/>
              <a:t>MR</a:t>
            </a:r>
            <a:r>
              <a:rPr lang="en-US" baseline="-25000" dirty="0" err="1" smtClean="0"/>
              <a:t>global</a:t>
            </a:r>
            <a:r>
              <a:rPr lang="en-US" dirty="0" smtClean="0"/>
              <a:t> = product of all </a:t>
            </a:r>
            <a:r>
              <a:rPr lang="en-US" dirty="0" err="1" smtClean="0"/>
              <a:t>MR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651803" y="4231026"/>
            <a:ext cx="1013419" cy="627154"/>
            <a:chOff x="4315522" y="4740610"/>
            <a:chExt cx="1013419" cy="627154"/>
          </a:xfrm>
        </p:grpSpPr>
        <p:sp>
          <p:nvSpPr>
            <p:cNvPr id="12" name="TextBox 11"/>
            <p:cNvSpPr txBox="1"/>
            <p:nvPr/>
          </p:nvSpPr>
          <p:spPr>
            <a:xfrm>
              <a:off x="4315522" y="4740610"/>
              <a:ext cx="1013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Accesses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17981" y="4998432"/>
              <a:ext cx="608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Instr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427034" y="5074920"/>
              <a:ext cx="79173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663553" y="4733946"/>
            <a:ext cx="1013419" cy="627154"/>
            <a:chOff x="4315522" y="4740610"/>
            <a:chExt cx="1013419" cy="627154"/>
          </a:xfrm>
        </p:grpSpPr>
        <p:sp>
          <p:nvSpPr>
            <p:cNvPr id="20" name="TextBox 19"/>
            <p:cNvSpPr txBox="1"/>
            <p:nvPr/>
          </p:nvSpPr>
          <p:spPr>
            <a:xfrm>
              <a:off x="4315522" y="4740610"/>
              <a:ext cx="1013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Accesses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7981" y="4998432"/>
              <a:ext cx="608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Instr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427034" y="5074920"/>
              <a:ext cx="79173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20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571"/>
          </a:xfrm>
        </p:spPr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Food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Topic List So Far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MIPS Topics</a:t>
            </a:r>
          </a:p>
          <a:p>
            <a:pPr lvl="1"/>
            <a:r>
              <a:rPr lang="en-US" dirty="0" smtClean="0"/>
              <a:t>Instruction Formats</a:t>
            </a:r>
          </a:p>
          <a:p>
            <a:pPr lvl="1"/>
            <a:r>
              <a:rPr lang="en-US" dirty="0"/>
              <a:t>Labels, Branches, and Jumps</a:t>
            </a:r>
          </a:p>
          <a:p>
            <a:pPr lvl="1"/>
            <a:r>
              <a:rPr lang="en-US" dirty="0" smtClean="0"/>
              <a:t>Relative vs. Absolute Addressing</a:t>
            </a:r>
          </a:p>
          <a:p>
            <a:pPr lvl="1"/>
            <a:r>
              <a:rPr lang="en-US" dirty="0" smtClean="0"/>
              <a:t>Function/Register Conventions</a:t>
            </a:r>
          </a:p>
          <a:p>
            <a:r>
              <a:rPr lang="en-US" dirty="0" smtClean="0"/>
              <a:t>C.A.L.L.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Number Representation (1/5)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Anything can be represented as a number!</a:t>
            </a:r>
          </a:p>
          <a:p>
            <a:pPr lvl="1"/>
            <a:r>
              <a:rPr lang="en-US" dirty="0" smtClean="0"/>
              <a:t>Different </a:t>
            </a:r>
            <a:r>
              <a:rPr lang="en-US" i="1" dirty="0" smtClean="0"/>
              <a:t>interpretations</a:t>
            </a:r>
            <a:r>
              <a:rPr lang="en-US" dirty="0" smtClean="0"/>
              <a:t> of the same numeral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digits in base B can represent at most </a:t>
            </a:r>
            <a:r>
              <a:rPr lang="en-US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dirty="0" smtClean="0"/>
              <a:t> things</a:t>
            </a:r>
          </a:p>
          <a:p>
            <a:r>
              <a:rPr lang="en-US" b="1" dirty="0" smtClean="0"/>
              <a:t>Bases:</a:t>
            </a:r>
            <a:r>
              <a:rPr lang="en-US" dirty="0" smtClean="0"/>
              <a:t>  binary (2), decimal (10), hex (16)</a:t>
            </a:r>
          </a:p>
          <a:p>
            <a:r>
              <a:rPr lang="en-US" b="1" dirty="0" smtClean="0"/>
              <a:t>Bit sizes:</a:t>
            </a:r>
            <a:r>
              <a:rPr lang="en-US" dirty="0" smtClean="0"/>
              <a:t>  nibble (4), byte (8), word (32)</a:t>
            </a:r>
          </a:p>
          <a:p>
            <a:r>
              <a:rPr lang="en-US" b="1" dirty="0" smtClean="0"/>
              <a:t>Overflow:  </a:t>
            </a:r>
            <a:r>
              <a:rPr lang="en-US" dirty="0" smtClean="0"/>
              <a:t>result of operation can’t be properly represented</a:t>
            </a:r>
          </a:p>
          <a:p>
            <a:pPr lvl="1"/>
            <a:r>
              <a:rPr lang="en-US" dirty="0" smtClean="0"/>
              <a:t>Signed vs. Unsigned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Number Representation (2/5)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b="1" dirty="0" smtClean="0"/>
              <a:t>Integers</a:t>
            </a:r>
          </a:p>
          <a:p>
            <a:pPr lvl="1"/>
            <a:r>
              <a:rPr lang="en-US" dirty="0" smtClean="0"/>
              <a:t>Unsigned vs. Signed:  sign &amp; magnitude, 1’s complement, 2’s complement, biased</a:t>
            </a:r>
          </a:p>
          <a:p>
            <a:pPr lvl="1"/>
            <a:r>
              <a:rPr lang="en-US" dirty="0" smtClean="0"/>
              <a:t>Negation procedures vs. representation names</a:t>
            </a:r>
          </a:p>
          <a:p>
            <a:pPr lvl="1"/>
            <a:r>
              <a:rPr lang="en-US" dirty="0" smtClean="0"/>
              <a:t>Sign Extension vs. Zero Extension</a:t>
            </a:r>
          </a:p>
          <a:p>
            <a:r>
              <a:rPr lang="en-US" b="1" dirty="0" smtClean="0"/>
              <a:t>Characters</a:t>
            </a:r>
          </a:p>
          <a:p>
            <a:pPr lvl="1"/>
            <a:r>
              <a:rPr lang="en-US" dirty="0" smtClean="0"/>
              <a:t>Smallest unit of data (1 byte)</a:t>
            </a:r>
          </a:p>
          <a:p>
            <a:pPr lvl="1"/>
            <a:r>
              <a:rPr lang="en-US" dirty="0" smtClean="0"/>
              <a:t>ASCII standard maps characters to small numbers (e.g. ‘0’ = 48, ‘a’ = 97)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Number Representation (3/5)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b="1" dirty="0" smtClean="0"/>
              <a:t>Floating Point</a:t>
            </a:r>
          </a:p>
          <a:p>
            <a:pPr lvl="1"/>
            <a:r>
              <a:rPr lang="en-US" dirty="0" smtClean="0"/>
              <a:t>Binary point encoded in scientific notation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>
              <a:spcBef>
                <a:spcPts val="3000"/>
              </a:spcBef>
            </a:pPr>
            <a:r>
              <a:rPr lang="en-US" dirty="0" smtClean="0"/>
              <a:t>Exponent uses </a:t>
            </a:r>
            <a:r>
              <a:rPr lang="en-US" i="1" dirty="0" smtClean="0"/>
              <a:t>biased notation</a:t>
            </a:r>
            <a:r>
              <a:rPr lang="en-US" dirty="0" smtClean="0"/>
              <a:t> (bias of 2</a:t>
            </a:r>
            <a:r>
              <a:rPr lang="en-US" baseline="30000" dirty="0" smtClean="0"/>
              <a:t>7</a:t>
            </a:r>
            <a:r>
              <a:rPr lang="en-US" dirty="0" smtClean="0"/>
              <a:t>-1 = 127)</a:t>
            </a:r>
          </a:p>
          <a:p>
            <a:pPr lvl="1"/>
            <a:r>
              <a:rPr lang="en-US" dirty="0" smtClean="0"/>
              <a:t>Can only save 23 bits past binary point in Mantissa (rest gets rounded off)</a:t>
            </a:r>
          </a:p>
          <a:p>
            <a:pPr lvl="1"/>
            <a:r>
              <a:rPr lang="en-US" dirty="0" smtClean="0"/>
              <a:t>Double precision uses |</a:t>
            </a:r>
            <a:r>
              <a:rPr lang="en-US" u="sng" dirty="0" smtClean="0"/>
              <a:t> 1 </a:t>
            </a:r>
            <a:r>
              <a:rPr lang="en-US" dirty="0" smtClean="0"/>
              <a:t>|</a:t>
            </a:r>
            <a:r>
              <a:rPr lang="en-US" u="sng" dirty="0" smtClean="0"/>
              <a:t> 11 </a:t>
            </a:r>
            <a:r>
              <a:rPr lang="en-US" dirty="0" smtClean="0"/>
              <a:t>|</a:t>
            </a:r>
            <a:r>
              <a:rPr lang="en-US" u="sng" dirty="0" smtClean="0"/>
              <a:t> 52 </a:t>
            </a:r>
            <a:r>
              <a:rPr lang="en-US" dirty="0" smtClean="0"/>
              <a:t>| split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13"/>
          <p:cNvGrpSpPr/>
          <p:nvPr/>
        </p:nvGrpSpPr>
        <p:grpSpPr>
          <a:xfrm>
            <a:off x="642259" y="2560320"/>
            <a:ext cx="8054262" cy="770712"/>
            <a:chOff x="642259" y="2155368"/>
            <a:chExt cx="8054262" cy="770712"/>
          </a:xfrm>
        </p:grpSpPr>
        <p:grpSp>
          <p:nvGrpSpPr>
            <p:cNvPr id="8" name="Group 31"/>
            <p:cNvGrpSpPr/>
            <p:nvPr/>
          </p:nvGrpSpPr>
          <p:grpSpPr>
            <a:xfrm>
              <a:off x="731520" y="2468880"/>
              <a:ext cx="7900416" cy="457200"/>
              <a:chOff x="914400" y="2468880"/>
              <a:chExt cx="7900416" cy="457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14400" y="2468880"/>
                <a:ext cx="2468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FFC000"/>
                    </a:solidFill>
                  </a:rPr>
                  <a:t>S</a:t>
                </a:r>
                <a:endParaRPr lang="en-US" sz="2800" b="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161288" y="2468880"/>
                <a:ext cx="1975104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accent1"/>
                    </a:solidFill>
                  </a:rPr>
                  <a:t>Exponent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(8)</a:t>
                </a:r>
                <a:endParaRPr lang="en-US" sz="28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136392" y="2468880"/>
                <a:ext cx="5678424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C0504D"/>
                    </a:solidFill>
                  </a:rPr>
                  <a:t>Mantissa </a:t>
                </a:r>
                <a:r>
                  <a:rPr lang="en-US" sz="2800" dirty="0" smtClean="0">
                    <a:solidFill>
                      <a:srgbClr val="C0504D"/>
                    </a:solidFill>
                  </a:rPr>
                  <a:t>(23)</a:t>
                </a:r>
                <a:endParaRPr lang="en-US" sz="2800" dirty="0">
                  <a:solidFill>
                    <a:srgbClr val="C0504D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42259" y="2155369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31 30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1" y="2155368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23 22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11" y="216190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dirty="0"/>
            </a:p>
          </p:txBody>
        </p:sp>
      </p:grp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3566160"/>
            <a:ext cx="9144000" cy="436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/>
              <a:t>(-1)</a:t>
            </a:r>
            <a:r>
              <a:rPr lang="en-US" sz="3200" b="1" baseline="30000" dirty="0">
                <a:solidFill>
                  <a:schemeClr val="accent6"/>
                </a:solidFill>
              </a:rPr>
              <a:t>S</a:t>
            </a:r>
            <a:r>
              <a:rPr lang="en-US" sz="3200" b="1" dirty="0"/>
              <a:t> x (1 . </a:t>
            </a:r>
            <a:r>
              <a:rPr lang="en-US" sz="3200" b="1" dirty="0" smtClean="0">
                <a:solidFill>
                  <a:srgbClr val="C0504D"/>
                </a:solidFill>
              </a:rPr>
              <a:t>Mantissa</a:t>
            </a:r>
            <a:r>
              <a:rPr lang="en-US" sz="3200" b="1" dirty="0" smtClean="0"/>
              <a:t>) </a:t>
            </a:r>
            <a:r>
              <a:rPr lang="en-US" sz="3200" b="1" dirty="0"/>
              <a:t>x 2</a:t>
            </a:r>
            <a:r>
              <a:rPr lang="en-US" sz="3200" b="1" baseline="30000" dirty="0"/>
              <a:t>(</a:t>
            </a:r>
            <a:r>
              <a:rPr lang="en-US" sz="3200" b="1" baseline="30000" dirty="0">
                <a:solidFill>
                  <a:schemeClr val="accent1"/>
                </a:solidFill>
              </a:rPr>
              <a:t>Exponent</a:t>
            </a:r>
            <a:r>
              <a:rPr lang="en-US" sz="3200" b="1" baseline="30000" dirty="0"/>
              <a:t>-127</a:t>
            </a:r>
            <a:r>
              <a:rPr lang="en-US" sz="3200" b="1" baseline="30000" dirty="0" smtClean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7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Number Representation (4/5)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Floating Point Special Cases: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numbers can we can represent?</a:t>
            </a:r>
          </a:p>
          <a:p>
            <a:pPr lvl="1"/>
            <a:r>
              <a:rPr lang="en-US" dirty="0" smtClean="0"/>
              <a:t>Watch out for exponent </a:t>
            </a:r>
            <a:r>
              <a:rPr lang="en-US" i="1" dirty="0" smtClean="0"/>
              <a:t>overflow</a:t>
            </a:r>
            <a:r>
              <a:rPr lang="en-US" dirty="0" smtClean="0"/>
              <a:t> and </a:t>
            </a:r>
            <a:r>
              <a:rPr lang="en-US" i="1" dirty="0" smtClean="0"/>
              <a:t>underflow</a:t>
            </a:r>
          </a:p>
          <a:p>
            <a:pPr lvl="1"/>
            <a:r>
              <a:rPr lang="en-US" dirty="0" smtClean="0"/>
              <a:t>Watch out for </a:t>
            </a:r>
            <a:r>
              <a:rPr lang="en-US" i="1" dirty="0" smtClean="0"/>
              <a:t>rounding</a:t>
            </a:r>
            <a:r>
              <a:rPr lang="en-US" dirty="0" smtClean="0"/>
              <a:t> (and loss of associativity)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09813"/>
              </p:ext>
            </p:extLst>
          </p:nvPr>
        </p:nvGraphicFramePr>
        <p:xfrm>
          <a:off x="1097280" y="2194560"/>
          <a:ext cx="694797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991"/>
                <a:gridCol w="2315991"/>
                <a:gridCol w="2315991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Exponent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Significand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± 0</a:t>
                      </a:r>
                      <a:endParaRPr lang="en-US" sz="2400" dirty="0"/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non-zero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± </a:t>
                      </a:r>
                      <a:r>
                        <a:rPr lang="en-US" sz="2400" dirty="0" err="1" smtClean="0"/>
                        <a:t>Denorm</a:t>
                      </a:r>
                      <a:r>
                        <a:rPr lang="en-US" sz="2400" dirty="0" smtClean="0"/>
                        <a:t> Num</a:t>
                      </a:r>
                      <a:endParaRPr lang="en-US" sz="2400" dirty="0"/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1-254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anything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± Norm Num</a:t>
                      </a:r>
                      <a:endParaRPr lang="en-US" sz="2400" dirty="0"/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255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± ∞</a:t>
                      </a:r>
                      <a:endParaRPr lang="en-US" sz="2400" dirty="0"/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255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non-zero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NaN</a:t>
                      </a:r>
                      <a:endParaRPr lang="en-US" sz="2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7848954" y="3193395"/>
            <a:ext cx="221226" cy="3156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70180" y="3422679"/>
            <a:ext cx="1073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Exponent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 2</a:t>
            </a:r>
            <a:r>
              <a:rPr lang="en-US" baseline="30000" dirty="0" smtClean="0">
                <a:solidFill>
                  <a:srgbClr val="FF0000"/>
                </a:solidFill>
              </a:rPr>
              <a:t>-126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Number Representation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5</a:t>
            </a:r>
            <a:r>
              <a:rPr lang="en-US" dirty="0" smtClean="0">
                <a:solidFill>
                  <a:schemeClr val="accent1"/>
                </a:solidFill>
              </a:rPr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Powers of 2 </a:t>
            </a:r>
            <a:r>
              <a:rPr lang="en-US" dirty="0" smtClean="0"/>
              <a:t>(IEC Prefixes)</a:t>
            </a:r>
          </a:p>
          <a:p>
            <a:pPr lvl="1"/>
            <a:r>
              <a:rPr lang="en-US" dirty="0" smtClean="0"/>
              <a:t>Convert 2</a:t>
            </a:r>
            <a:r>
              <a:rPr lang="en-US" baseline="30000" dirty="0" smtClean="0"/>
              <a:t>XY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04949"/>
              </p:ext>
            </p:extLst>
          </p:nvPr>
        </p:nvGraphicFramePr>
        <p:xfrm>
          <a:off x="1371600" y="2743200"/>
          <a:ext cx="2743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 (Digit)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Value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16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32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64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128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256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512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70725"/>
              </p:ext>
            </p:extLst>
          </p:nvPr>
        </p:nvGraphicFramePr>
        <p:xfrm>
          <a:off x="4754880" y="2743200"/>
          <a:ext cx="2743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X (Digit)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Value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--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Kibi</a:t>
                      </a:r>
                      <a:r>
                        <a:rPr lang="en-US" sz="2200" dirty="0" smtClean="0"/>
                        <a:t> (Ki)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Mebi</a:t>
                      </a:r>
                      <a:r>
                        <a:rPr lang="en-US" sz="2200" dirty="0" smtClean="0"/>
                        <a:t> (</a:t>
                      </a:r>
                      <a:r>
                        <a:rPr lang="en-US" sz="2200" dirty="0" err="1" smtClean="0"/>
                        <a:t>Mi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Gibi</a:t>
                      </a:r>
                      <a:r>
                        <a:rPr lang="en-US" sz="2200" dirty="0" smtClean="0"/>
                        <a:t> (</a:t>
                      </a:r>
                      <a:r>
                        <a:rPr lang="en-US" sz="2200" dirty="0" err="1" smtClean="0"/>
                        <a:t>Gi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Tebi</a:t>
                      </a:r>
                      <a:r>
                        <a:rPr lang="en-US" sz="2200" dirty="0" smtClean="0"/>
                        <a:t> (Ti)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Pebi</a:t>
                      </a:r>
                      <a:r>
                        <a:rPr lang="en-US" sz="2200" dirty="0" smtClean="0"/>
                        <a:t> (Pi)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Exbi</a:t>
                      </a:r>
                      <a:r>
                        <a:rPr lang="en-US" sz="2200" dirty="0" smtClean="0"/>
                        <a:t> (</a:t>
                      </a:r>
                      <a:r>
                        <a:rPr lang="en-US" sz="2200" dirty="0" err="1" smtClean="0"/>
                        <a:t>Ei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Zebi</a:t>
                      </a:r>
                      <a:r>
                        <a:rPr lang="en-US" sz="2200" dirty="0" smtClean="0"/>
                        <a:t> (</a:t>
                      </a:r>
                      <a:r>
                        <a:rPr lang="en-US" sz="2200" dirty="0" err="1" smtClean="0"/>
                        <a:t>Zi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Yobi</a:t>
                      </a:r>
                      <a:r>
                        <a:rPr lang="en-US" sz="2200" baseline="0" dirty="0" smtClean="0"/>
                        <a:t> (Yi)</a:t>
                      </a:r>
                      <a:endParaRPr lang="en-US" sz="2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78710" y="41148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4206240"/>
            <a:ext cx="1268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23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 Topics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/>
              <a:t>Pointer:</a:t>
            </a:r>
            <a:r>
              <a:rPr lang="en-US" dirty="0" smtClean="0"/>
              <a:t>  data type that holds an </a:t>
            </a:r>
            <a:r>
              <a:rPr lang="en-US" i="1" dirty="0" smtClean="0"/>
              <a:t>address</a:t>
            </a:r>
          </a:p>
          <a:p>
            <a:pPr lvl="1"/>
            <a:r>
              <a:rPr lang="en-US" dirty="0" smtClean="0"/>
              <a:t>Visually can draw an arrow to another variable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(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0x00000000</a:t>
            </a:r>
            <a:r>
              <a:rPr lang="en-US" dirty="0" smtClean="0"/>
              <a:t>) means pointer to nothing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(address of) and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(dereference) operators</a:t>
            </a:r>
          </a:p>
          <a:p>
            <a:pPr lvl="1"/>
            <a:r>
              <a:rPr lang="en-US" i="1" dirty="0" smtClean="0"/>
              <a:t>Pointer arithmetic</a:t>
            </a:r>
            <a:r>
              <a:rPr lang="en-US" dirty="0" smtClean="0"/>
              <a:t> moves correct number of bytes for data type (e.g. 1 for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/>
              <a:t>, 4 for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Trying to access invalid, un-owned, or unaligned addresses causes errors</a:t>
            </a:r>
          </a:p>
          <a:p>
            <a:pPr lvl="1"/>
            <a:r>
              <a:rPr lang="en-US" dirty="0"/>
              <a:t>Use pointers to </a:t>
            </a:r>
            <a:r>
              <a:rPr lang="en-US" i="1" dirty="0"/>
              <a:t>pass by </a:t>
            </a:r>
            <a:r>
              <a:rPr lang="en-US" i="1" dirty="0" smtClean="0"/>
              <a:t>reference</a:t>
            </a:r>
            <a:r>
              <a:rPr lang="en-US" dirty="0" smtClean="0"/>
              <a:t> (C functions naturally </a:t>
            </a:r>
            <a:r>
              <a:rPr lang="en-US" i="1" dirty="0" smtClean="0"/>
              <a:t>pass by value</a:t>
            </a:r>
            <a:r>
              <a:rPr lang="en-US" dirty="0" smtClean="0"/>
              <a:t>)</a:t>
            </a:r>
            <a:endParaRPr lang="en-US" i="1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11649</TotalTime>
  <Words>1716</Words>
  <Application>Microsoft Office PowerPoint</Application>
  <PresentationFormat>On-screen Show (4:3)</PresentationFormat>
  <Paragraphs>429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Topic List So Far (1/2)</vt:lpstr>
      <vt:lpstr>Topic List So Far (2/2)</vt:lpstr>
      <vt:lpstr>Number Representation (1/5)</vt:lpstr>
      <vt:lpstr>Number Representation (2/5)</vt:lpstr>
      <vt:lpstr>Number Representation (3/5)</vt:lpstr>
      <vt:lpstr>Number Representation (4/5)</vt:lpstr>
      <vt:lpstr>Number Representation (5/5)</vt:lpstr>
      <vt:lpstr>C Topics (1/4)</vt:lpstr>
      <vt:lpstr>C Topics (2/4)</vt:lpstr>
      <vt:lpstr>C Topics (3/4)</vt:lpstr>
      <vt:lpstr>C Topics (4/4)</vt:lpstr>
      <vt:lpstr>Memory Management (1/4)</vt:lpstr>
      <vt:lpstr>Memory Management (2/4)</vt:lpstr>
      <vt:lpstr>Memory Management (3/4)</vt:lpstr>
      <vt:lpstr>Memory Management (4/4)</vt:lpstr>
      <vt:lpstr>MIPS Topics (1/6)</vt:lpstr>
      <vt:lpstr>MIPS Topics (2/6)</vt:lpstr>
      <vt:lpstr>MIPS Topics (3/6)</vt:lpstr>
      <vt:lpstr>MIPS Topics (4/6)</vt:lpstr>
      <vt:lpstr>MIPS Topics (5/6)</vt:lpstr>
      <vt:lpstr>MIPS Topics (6/6)</vt:lpstr>
      <vt:lpstr>C.A.L.L.</vt:lpstr>
      <vt:lpstr>Performance</vt:lpstr>
      <vt:lpstr>Caches (1/4)</vt:lpstr>
      <vt:lpstr>Caches (2/4)</vt:lpstr>
      <vt:lpstr>Caches (3/4)</vt:lpstr>
      <vt:lpstr>Caches (4/4)</vt:lpstr>
      <vt:lpstr>Get To Know Your Staff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 Hsia</cp:lastModifiedBy>
  <cp:revision>282</cp:revision>
  <cp:lastPrinted>2011-02-09T00:41:42Z</cp:lastPrinted>
  <dcterms:created xsi:type="dcterms:W3CDTF">2011-02-08T16:52:31Z</dcterms:created>
  <dcterms:modified xsi:type="dcterms:W3CDTF">2013-07-16T18:10:07Z</dcterms:modified>
</cp:coreProperties>
</file>