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53"/>
  </p:notesMasterIdLst>
  <p:handoutMasterIdLst>
    <p:handoutMasterId r:id="rId54"/>
  </p:handoutMasterIdLst>
  <p:sldIdLst>
    <p:sldId id="616" r:id="rId2"/>
    <p:sldId id="615" r:id="rId3"/>
    <p:sldId id="617" r:id="rId4"/>
    <p:sldId id="618" r:id="rId5"/>
    <p:sldId id="593" r:id="rId6"/>
    <p:sldId id="557" r:id="rId7"/>
    <p:sldId id="619" r:id="rId8"/>
    <p:sldId id="558" r:id="rId9"/>
    <p:sldId id="559" r:id="rId10"/>
    <p:sldId id="560" r:id="rId11"/>
    <p:sldId id="561" r:id="rId12"/>
    <p:sldId id="621" r:id="rId13"/>
    <p:sldId id="623" r:id="rId14"/>
    <p:sldId id="622" r:id="rId15"/>
    <p:sldId id="620" r:id="rId16"/>
    <p:sldId id="565" r:id="rId17"/>
    <p:sldId id="566" r:id="rId18"/>
    <p:sldId id="567" r:id="rId19"/>
    <p:sldId id="594" r:id="rId20"/>
    <p:sldId id="569" r:id="rId21"/>
    <p:sldId id="570" r:id="rId22"/>
    <p:sldId id="624" r:id="rId23"/>
    <p:sldId id="595" r:id="rId24"/>
    <p:sldId id="572" r:id="rId25"/>
    <p:sldId id="596" r:id="rId26"/>
    <p:sldId id="597" r:id="rId27"/>
    <p:sldId id="598" r:id="rId28"/>
    <p:sldId id="625" r:id="rId29"/>
    <p:sldId id="626" r:id="rId30"/>
    <p:sldId id="627" r:id="rId31"/>
    <p:sldId id="577" r:id="rId32"/>
    <p:sldId id="578" r:id="rId33"/>
    <p:sldId id="606" r:id="rId34"/>
    <p:sldId id="580" r:id="rId35"/>
    <p:sldId id="582" r:id="rId36"/>
    <p:sldId id="583" r:id="rId37"/>
    <p:sldId id="584" r:id="rId38"/>
    <p:sldId id="585" r:id="rId39"/>
    <p:sldId id="586" r:id="rId40"/>
    <p:sldId id="587" r:id="rId41"/>
    <p:sldId id="632" r:id="rId42"/>
    <p:sldId id="588" r:id="rId43"/>
    <p:sldId id="629" r:id="rId44"/>
    <p:sldId id="628" r:id="rId45"/>
    <p:sldId id="633" r:id="rId46"/>
    <p:sldId id="634" r:id="rId47"/>
    <p:sldId id="635" r:id="rId48"/>
    <p:sldId id="639" r:id="rId49"/>
    <p:sldId id="637" r:id="rId50"/>
    <p:sldId id="638" r:id="rId51"/>
    <p:sldId id="614" r:id="rId5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66FF"/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0" autoAdjust="0"/>
    <p:restoredTop sz="91332" autoAdjust="0"/>
  </p:normalViewPr>
  <p:slideViewPr>
    <p:cSldViewPr snapToGrid="0">
      <p:cViewPr varScale="1">
        <p:scale>
          <a:sx n="89" d="100"/>
          <a:sy n="89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008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8933265-5E23-BF49-B6BF-1934B9BC786E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4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AA1BC7-CCFC-484A-97F3-979F740C57F6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7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lor_management" TargetMode="External"/><Relationship Id="rId3" Type="http://schemas.openxmlformats.org/officeDocument/2006/relationships/hyperlink" Target="http://en.wikipedia.org/wiki/Digital_image" TargetMode="External"/><Relationship Id="rId7" Type="http://schemas.openxmlformats.org/officeDocument/2006/relationships/hyperlink" Target="http://en.wikipedia.org/wiki/Alpha_compositing" TargetMode="External"/><Relationship Id="rId12" Type="http://schemas.openxmlformats.org/officeDocument/2006/relationships/hyperlink" Target="http://en.wikipedia.org/wiki/Chrominanc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Data_compression" TargetMode="External"/><Relationship Id="rId11" Type="http://schemas.openxmlformats.org/officeDocument/2006/relationships/hyperlink" Target="http://en.wikipedia.org/wiki/Luma_(video)" TargetMode="External"/><Relationship Id="rId5" Type="http://schemas.openxmlformats.org/officeDocument/2006/relationships/hyperlink" Target="http://en.wikipedia.org/wiki/Color_depth" TargetMode="External"/><Relationship Id="rId10" Type="http://schemas.openxmlformats.org/officeDocument/2006/relationships/hyperlink" Target="http://en.wikipedia.org/wiki/Color_image_pipeline" TargetMode="External"/><Relationship Id="rId4" Type="http://schemas.openxmlformats.org/officeDocument/2006/relationships/hyperlink" Target="http://en.wikipedia.org/wiki/Monochrome" TargetMode="External"/><Relationship Id="rId9" Type="http://schemas.openxmlformats.org/officeDocument/2006/relationships/hyperlink" Target="http://en.wikipedia.org/wiki/Color_spac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u="sng" dirty="0" smtClean="0"/>
              <a:t>http://developer.amd.com/cpu/SSE5/Pages/default.aspx</a:t>
            </a:r>
          </a:p>
          <a:p>
            <a:endParaRPr lang="en-US" sz="1300" u="sng" dirty="0" smtClean="0"/>
          </a:p>
          <a:p>
            <a:r>
              <a:rPr lang="en-US" i="1" dirty="0" smtClean="0"/>
              <a:t>"DE C0+i FADDP </a:t>
            </a:r>
            <a:r>
              <a:rPr lang="en-US" i="1" dirty="0" err="1" smtClean="0"/>
              <a:t>ST(i</a:t>
            </a:r>
            <a:r>
              <a:rPr lang="en-US" i="1" dirty="0" smtClean="0"/>
              <a:t>), ST(0) Add ST(0) to </a:t>
            </a:r>
            <a:r>
              <a:rPr lang="en-US" i="1" dirty="0" err="1" smtClean="0"/>
              <a:t>ST(i</a:t>
            </a:r>
            <a:r>
              <a:rPr lang="en-US" i="1" dirty="0" smtClean="0"/>
              <a:t>), store result in </a:t>
            </a:r>
            <a:r>
              <a:rPr lang="en-US" i="1" dirty="0" err="1" smtClean="0"/>
              <a:t>ST(i</a:t>
            </a:r>
            <a:r>
              <a:rPr lang="en-US" i="1" dirty="0" smtClean="0"/>
              <a:t>), and pop the register stack".</a:t>
            </a:r>
          </a:p>
          <a:p>
            <a:r>
              <a:rPr lang="en-US" i="1" dirty="0" smtClean="0"/>
              <a:t>Destination</a:t>
            </a:r>
            <a:r>
              <a:rPr lang="en-US" i="1" baseline="0" dirty="0" smtClean="0"/>
              <a:t> on right called AT&amp;T format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>
                <a:latin typeface="Times New Roman" charset="0"/>
              </a:rPr>
              <a:t>CS267 Lecture 2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EF7B23-A069-7143-B684-412060CBF65C}" type="slidenum">
              <a:rPr lang="en-US"/>
              <a:pPr/>
              <a:t>32</a:t>
            </a:fld>
            <a:endParaRPr lang="en-US"/>
          </a:p>
        </p:txBody>
      </p:sp>
      <p:sp>
        <p:nvSpPr>
          <p:cNvPr id="9220" name="Text Box 1"/>
          <p:cNvSpPr txBox="1">
            <a:spLocks noChangeArrowheads="1"/>
          </p:cNvSpPr>
          <p:nvPr/>
        </p:nvSpPr>
        <p:spPr bwMode="auto">
          <a:xfrm>
            <a:off x="2" y="9119730"/>
            <a:ext cx="3168227" cy="481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789" tIns="0" rIns="19789" bIns="0" anchor="b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r>
              <a:rPr lang="en-US" sz="1000" i="1" dirty="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CS267 Lecture 2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4146974" y="9119730"/>
            <a:ext cx="3168226" cy="481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9789" tIns="0" rIns="19789" bIns="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fld id="{7CF310EA-34D0-5347-8777-2772C97A2B82}" type="slidenum">
              <a:rPr lang="en-US" sz="10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66612" algn="l"/>
                  <a:tab pos="1933224" algn="l"/>
                  <a:tab pos="2899837" algn="l"/>
                  <a:tab pos="3866449" algn="l"/>
                  <a:tab pos="4833061" algn="l"/>
                  <a:tab pos="5799673" algn="l"/>
                  <a:tab pos="6766286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32</a:t>
            </a:fld>
            <a:endParaRPr lang="en-US" sz="1000" i="1" dirty="0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22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1588" y="617538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3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550334" y="4560695"/>
            <a:ext cx="6304279" cy="4417913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93C0F7-FA32-E249-BE29-8A33CD9CE21F}" type="datetime3">
              <a:rPr lang="en-AU"/>
              <a:pPr/>
              <a:t>17 July, 2013</a:t>
            </a:fld>
            <a:endParaRPr lang="en-AU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B7ABD-2BA1-8A45-A76E-F289E1EAE5D0}" type="slidenum">
              <a:rPr lang="en-AU"/>
              <a:pPr/>
              <a:t>18</a:t>
            </a:fld>
            <a:endParaRPr lang="en-AU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3306">
              <a:defRPr/>
            </a:pPr>
            <a:r>
              <a:rPr lang="en-US" dirty="0" smtClean="0"/>
              <a:t>64 bits operated on simultaneously!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CC7B8-2C95-224B-932A-5864576E54D2}" type="datetime1">
              <a:rPr lang="en-US"/>
              <a:pPr/>
              <a:t>7/17/2013</a:t>
            </a:fld>
            <a:endParaRPr lang="en-US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 smtClean="0">
                <a:latin typeface="+mn-lt"/>
                <a:ea typeface="+mn-ea"/>
                <a:cs typeface="+mn-cs"/>
              </a:rPr>
              <a:t>CDA3100 week06-3.ppt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16D43-1A81-FB47-BD9F-1F8FCA4A117F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Doublewords</a:t>
            </a:r>
            <a:r>
              <a:rPr lang="en-US" dirty="0" smtClean="0"/>
              <a:t> are the 32-bit chunks</a:t>
            </a:r>
            <a:r>
              <a:rPr lang="en-US" baseline="0" dirty="0" smtClean="0"/>
              <a:t> of data we’re used to working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17 July, 2013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21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17 July, 2013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22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BMP File Format</a:t>
            </a:r>
            <a:r>
              <a:rPr lang="en-US" dirty="0" smtClean="0"/>
              <a:t>, also known as </a:t>
            </a:r>
            <a:r>
              <a:rPr lang="en-US" b="1" dirty="0" smtClean="0"/>
              <a:t>Bitmap Image File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BMP File Format is capable of storing 2D </a:t>
            </a:r>
            <a:r>
              <a:rPr lang="en-US" dirty="0" smtClean="0">
                <a:hlinkClick r:id="rId3" tooltip="Digital image"/>
              </a:rPr>
              <a:t>digital images</a:t>
            </a:r>
            <a:r>
              <a:rPr lang="en-US" dirty="0" smtClean="0"/>
              <a:t> of arbitrary width, height, and resolution, both </a:t>
            </a:r>
            <a:r>
              <a:rPr lang="en-US" dirty="0" smtClean="0">
                <a:hlinkClick r:id="rId4"/>
              </a:rPr>
              <a:t>monochrome</a:t>
            </a:r>
            <a:r>
              <a:rPr lang="en-US" dirty="0" smtClean="0"/>
              <a:t> and color, in various </a:t>
            </a:r>
            <a:r>
              <a:rPr lang="en-US" dirty="0" smtClean="0">
                <a:hlinkClick r:id="rId5" tooltip="Color depth"/>
              </a:rPr>
              <a:t>color depths</a:t>
            </a:r>
            <a:r>
              <a:rPr lang="en-US" dirty="0" smtClean="0"/>
              <a:t>, and optionally with </a:t>
            </a:r>
            <a:r>
              <a:rPr lang="en-US" dirty="0" smtClean="0">
                <a:hlinkClick r:id="rId6"/>
              </a:rPr>
              <a:t>data compression</a:t>
            </a:r>
            <a:r>
              <a:rPr lang="en-US" dirty="0" smtClean="0"/>
              <a:t>, </a:t>
            </a:r>
            <a:r>
              <a:rPr lang="en-US" dirty="0" smtClean="0">
                <a:hlinkClick r:id="rId7" tooltip="Alpha compositing"/>
              </a:rPr>
              <a:t>alpha channels</a:t>
            </a:r>
            <a:r>
              <a:rPr lang="en-US" dirty="0" smtClean="0"/>
              <a:t>, and </a:t>
            </a:r>
            <a:r>
              <a:rPr lang="en-US" dirty="0" smtClean="0">
                <a:hlinkClick r:id="rId8" tooltip="Color management"/>
              </a:rPr>
              <a:t>color profiles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YUV</a:t>
            </a:r>
            <a:r>
              <a:rPr lang="en-US" dirty="0" smtClean="0"/>
              <a:t> is a </a:t>
            </a:r>
            <a:r>
              <a:rPr lang="en-US" dirty="0" smtClean="0">
                <a:hlinkClick r:id="rId9"/>
              </a:rPr>
              <a:t>color space</a:t>
            </a:r>
            <a:r>
              <a:rPr lang="en-US" dirty="0" smtClean="0"/>
              <a:t> typically used as part of a </a:t>
            </a:r>
            <a:r>
              <a:rPr lang="en-US" dirty="0" smtClean="0">
                <a:hlinkClick r:id="rId10"/>
              </a:rPr>
              <a:t>color image pipeline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Y'UV model defines a </a:t>
            </a:r>
            <a:r>
              <a:rPr lang="en-US" dirty="0" smtClean="0">
                <a:hlinkClick r:id="rId9"/>
              </a:rPr>
              <a:t>color space</a:t>
            </a:r>
            <a:r>
              <a:rPr lang="en-US" dirty="0" smtClean="0"/>
              <a:t> in terms of one </a:t>
            </a:r>
            <a:r>
              <a:rPr lang="en-US" dirty="0" smtClean="0">
                <a:hlinkClick r:id="rId11" tooltip="Luma (video)"/>
              </a:rPr>
              <a:t>luma</a:t>
            </a:r>
            <a:r>
              <a:rPr lang="en-US" dirty="0" smtClean="0"/>
              <a:t> (Y') and two </a:t>
            </a:r>
            <a:r>
              <a:rPr lang="en-US" dirty="0" smtClean="0">
                <a:hlinkClick r:id="rId12"/>
              </a:rPr>
              <a:t>chrominance</a:t>
            </a:r>
            <a:r>
              <a:rPr lang="en-US" dirty="0" smtClean="0"/>
              <a:t> (UV)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u="sng" dirty="0" smtClean="0"/>
              <a:t>http://developer.amd.com/cpu/SSE5/Pages/default.aspx</a:t>
            </a:r>
          </a:p>
          <a:p>
            <a:endParaRPr lang="en-US" sz="1300" u="sng" dirty="0" smtClean="0"/>
          </a:p>
          <a:p>
            <a:r>
              <a:rPr lang="en-US" i="1" dirty="0" smtClean="0"/>
              <a:t>"DE C0+i FADDP </a:t>
            </a:r>
            <a:r>
              <a:rPr lang="en-US" i="1" dirty="0" err="1" smtClean="0"/>
              <a:t>ST(i</a:t>
            </a:r>
            <a:r>
              <a:rPr lang="en-US" i="1" dirty="0" smtClean="0"/>
              <a:t>), ST(0) Add ST(0) to </a:t>
            </a:r>
            <a:r>
              <a:rPr lang="en-US" i="1" dirty="0" err="1" smtClean="0"/>
              <a:t>ST(i</a:t>
            </a:r>
            <a:r>
              <a:rPr lang="en-US" i="1" dirty="0" smtClean="0"/>
              <a:t>), store result in </a:t>
            </a:r>
            <a:r>
              <a:rPr lang="en-US" i="1" dirty="0" err="1" smtClean="0"/>
              <a:t>ST(i</a:t>
            </a:r>
            <a:r>
              <a:rPr lang="en-US" i="1" dirty="0" smtClean="0"/>
              <a:t>), and pop the register stack".</a:t>
            </a:r>
          </a:p>
          <a:p>
            <a:r>
              <a:rPr lang="en-US" i="1" dirty="0" smtClean="0"/>
              <a:t>Destination</a:t>
            </a:r>
            <a:r>
              <a:rPr lang="en-US" i="1" baseline="0" dirty="0" smtClean="0"/>
              <a:t> on right called AT&amp;T format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u="sng" dirty="0" smtClean="0"/>
              <a:t>http://developer.amd.com/cpu/SSE5/Pages/default.aspx</a:t>
            </a:r>
          </a:p>
          <a:p>
            <a:endParaRPr lang="en-US" sz="1300" u="sng" dirty="0" smtClean="0"/>
          </a:p>
          <a:p>
            <a:r>
              <a:rPr lang="en-US" i="1" dirty="0" smtClean="0"/>
              <a:t>"DE C0+i FADDP </a:t>
            </a:r>
            <a:r>
              <a:rPr lang="en-US" i="1" dirty="0" err="1" smtClean="0"/>
              <a:t>ST(i</a:t>
            </a:r>
            <a:r>
              <a:rPr lang="en-US" i="1" dirty="0" smtClean="0"/>
              <a:t>), ST(0) Add ST(0) to </a:t>
            </a:r>
            <a:r>
              <a:rPr lang="en-US" i="1" dirty="0" err="1" smtClean="0"/>
              <a:t>ST(i</a:t>
            </a:r>
            <a:r>
              <a:rPr lang="en-US" i="1" dirty="0" smtClean="0"/>
              <a:t>), store result in </a:t>
            </a:r>
            <a:r>
              <a:rPr lang="en-US" i="1" dirty="0" err="1" smtClean="0"/>
              <a:t>ST(i</a:t>
            </a:r>
            <a:r>
              <a:rPr lang="en-US" i="1" dirty="0" smtClean="0"/>
              <a:t>), and pop the register stack".</a:t>
            </a:r>
          </a:p>
          <a:p>
            <a:r>
              <a:rPr lang="en-US" i="1" dirty="0" smtClean="0"/>
              <a:t>Destination</a:t>
            </a:r>
            <a:r>
              <a:rPr lang="en-US" i="1" baseline="0" dirty="0" smtClean="0"/>
              <a:t> on right called AT&amp;T format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7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7/18/2013</a:t>
            </a:r>
            <a:endParaRPr lang="en-US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Summer 2013 -- Lecture #15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>
                <a:latin typeface="+mj-lt"/>
              </a:rPr>
              <a:pPr/>
              <a:t>1</a:t>
            </a:fld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pPr>
              <a:spcBef>
                <a:spcPts val="3000"/>
              </a:spcBef>
            </a:pPr>
            <a:r>
              <a:rPr lang="en-US" i="1" dirty="0" smtClean="0"/>
              <a:t>The Flynn Taxonomy,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Data 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1520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497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Single Instruction/Multiple Data Stream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645152" y="1600199"/>
            <a:ext cx="4038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Computer that  applies a single instruction stream to multiple data streams for operations that may be naturally parallelized </a:t>
            </a:r>
            <a:br>
              <a:rPr lang="en-US" dirty="0" smtClean="0"/>
            </a:br>
            <a:r>
              <a:rPr lang="en-US" dirty="0" smtClean="0"/>
              <a:t>(e.g. SIMD instruction extensions or Graphics Processing Unit)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600199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Multiple Instruction/Multiple Data Stream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645152" y="1600199"/>
            <a:ext cx="420624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Multiple autonomous processors simultaneously executing different instructions on different data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MIMD architectures include multicore and Warehouse Scale Computers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Flynn’s Taxonomy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Administrivia</a:t>
            </a:r>
          </a:p>
          <a:p>
            <a:r>
              <a:rPr lang="en-US" dirty="0" smtClean="0"/>
              <a:t>Data Level Parallelism and SIMD</a:t>
            </a:r>
          </a:p>
          <a:p>
            <a:r>
              <a:rPr lang="en-US" dirty="0" smtClean="0"/>
              <a:t>Intel SSE </a:t>
            </a:r>
            <a:r>
              <a:rPr lang="en-US" dirty="0" err="1" smtClean="0"/>
              <a:t>Intrinsics</a:t>
            </a:r>
            <a:endParaRPr lang="en-US" dirty="0" smtClean="0"/>
          </a:p>
          <a:p>
            <a:r>
              <a:rPr lang="en-US" dirty="0" smtClean="0"/>
              <a:t>Loop Unrolling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HW4 due Sunday</a:t>
            </a:r>
          </a:p>
          <a:p>
            <a:r>
              <a:rPr lang="en-US" dirty="0" smtClean="0"/>
              <a:t>Midterm</a:t>
            </a:r>
          </a:p>
          <a:p>
            <a:pPr lvl="1"/>
            <a:r>
              <a:rPr lang="en-US" dirty="0" smtClean="0"/>
              <a:t>Friday 7/19, 9am-12pm, </a:t>
            </a:r>
            <a:r>
              <a:rPr lang="en-US" dirty="0" smtClean="0"/>
              <a:t>1 Pimentel</a:t>
            </a:r>
            <a:endParaRPr lang="en-US" dirty="0" smtClean="0"/>
          </a:p>
          <a:p>
            <a:pPr lvl="1"/>
            <a:r>
              <a:rPr lang="en-US" dirty="0" smtClean="0"/>
              <a:t>Double-sided handwritten sheet</a:t>
            </a:r>
          </a:p>
          <a:p>
            <a:pPr lvl="1"/>
            <a:r>
              <a:rPr lang="en-US" dirty="0" smtClean="0"/>
              <a:t>MIPS Green Sheet provided</a:t>
            </a:r>
          </a:p>
          <a:p>
            <a:pPr lvl="1"/>
            <a:r>
              <a:rPr lang="en-US" dirty="0" smtClean="0"/>
              <a:t>No calculators</a:t>
            </a:r>
          </a:p>
          <a:p>
            <a:r>
              <a:rPr lang="en-US" sz="3600" dirty="0" smtClean="0"/>
              <a:t>Justin’s OH tonight 5-7pm in 200 SDH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Flynn’s Taxonomy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Level Parallelism and SIMD</a:t>
            </a:r>
          </a:p>
          <a:p>
            <a:r>
              <a:rPr lang="en-US" dirty="0" smtClean="0"/>
              <a:t>Intel SSE </a:t>
            </a:r>
            <a:r>
              <a:rPr lang="en-US" dirty="0" err="1" smtClean="0"/>
              <a:t>Intrinsics</a:t>
            </a:r>
            <a:endParaRPr lang="en-US" dirty="0" smtClean="0"/>
          </a:p>
          <a:p>
            <a:r>
              <a:rPr lang="en-US" dirty="0" smtClean="0"/>
              <a:t>Loop Unrolling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SIMD Architectures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+mj-lt"/>
              </a:rPr>
              <a:t>Data-Level Parallelism (DLP):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 Executing one operation on multiple data streams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Example: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 Multiplying a coefficient vector by a data vector (e.g. in filtering)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:= 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charset="2"/>
              </a:rPr>
              <a:t>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], 0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charset="2"/>
              </a:rPr>
              <a:t>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Sources of performance improvement: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One instruction is fetched &amp; decoded for entire operation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Multiplications are known to be independent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Pipelining/concurrency in memory access as well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8B7E67-CA9D-1147-88B2-84A9AD5E005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9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“Advanced Digital Media Boost”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To improve performance, </a:t>
            </a:r>
            <a:r>
              <a:rPr lang="en-US" sz="2800" dirty="0" smtClean="0"/>
              <a:t>Intel’s SIMD instructions</a:t>
            </a:r>
          </a:p>
          <a:p>
            <a:pPr lvl="1" eaLnBrk="1" hangingPunct="1"/>
            <a:r>
              <a:rPr lang="en-US" sz="2400" dirty="0" smtClean="0"/>
              <a:t>Fetch one instruction, do the work of multiple instructions</a:t>
            </a:r>
          </a:p>
          <a:p>
            <a:pPr lvl="1" eaLnBrk="1" hangingPunct="1"/>
            <a:r>
              <a:rPr lang="en-US" sz="2400" dirty="0" smtClean="0"/>
              <a:t>MMX (</a:t>
            </a:r>
            <a:r>
              <a:rPr lang="en-US" sz="2400" dirty="0" err="1" smtClean="0"/>
              <a:t>MultiMedia</a:t>
            </a:r>
            <a:r>
              <a:rPr lang="en-US" sz="2400" dirty="0" smtClean="0"/>
              <a:t> </a:t>
            </a:r>
            <a:r>
              <a:rPr lang="en-US" sz="2400" dirty="0" err="1" smtClean="0"/>
              <a:t>eXtension</a:t>
            </a:r>
            <a:r>
              <a:rPr lang="en-US" sz="2400" dirty="0" smtClean="0"/>
              <a:t>, Pentium </a:t>
            </a:r>
            <a:r>
              <a:rPr lang="en-US" sz="2400" dirty="0"/>
              <a:t>II processor family)</a:t>
            </a:r>
          </a:p>
          <a:p>
            <a:pPr lvl="1" eaLnBrk="1" hangingPunct="1"/>
            <a:r>
              <a:rPr lang="en-US" sz="2400" i="1" dirty="0" smtClean="0"/>
              <a:t>SSE (Streaming SIMD Extension, Pentium III and beyond) </a:t>
            </a:r>
            <a:endParaRPr lang="en-US" sz="2400" i="1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7/18/2013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Summer 2013 -- Lecture #15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5AFB9-E1EF-6E48-8A4C-B389E28BCF3E}" type="slidenum">
              <a:rPr lang="en-US"/>
              <a:pPr/>
              <a:t>16</a:t>
            </a:fld>
            <a:endParaRPr lang="en-US"/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46" y="3488266"/>
            <a:ext cx="7481232" cy="29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 SIMD Array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for each </a:t>
            </a:r>
            <a:r>
              <a:rPr lang="en-US" sz="2000" dirty="0" err="1" smtClean="0">
                <a:latin typeface="+mj-lt"/>
                <a:cs typeface="Courier"/>
              </a:rPr>
              <a:t>f</a:t>
            </a:r>
            <a:r>
              <a:rPr lang="en-US" sz="2000" dirty="0" smtClean="0">
                <a:latin typeface="+mj-lt"/>
                <a:cs typeface="Courier"/>
              </a:rPr>
              <a:t> in array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f = </a:t>
            </a:r>
            <a:r>
              <a:rPr lang="en-US" sz="2000" dirty="0" err="1" smtClean="0">
                <a:latin typeface="+mj-lt"/>
                <a:cs typeface="Courier"/>
              </a:rPr>
              <a:t>sqrt</a:t>
            </a:r>
            <a:r>
              <a:rPr lang="en-US" sz="2000" dirty="0" smtClean="0">
                <a:latin typeface="+mj-lt"/>
                <a:cs typeface="Courier"/>
              </a:rPr>
              <a:t>(f)</a:t>
            </a:r>
          </a:p>
          <a:p>
            <a:pPr>
              <a:spcBef>
                <a:spcPts val="2400"/>
              </a:spcBef>
              <a:buNone/>
            </a:pPr>
            <a:r>
              <a:rPr lang="en-US" sz="2000" dirty="0" smtClean="0">
                <a:latin typeface="+mj-lt"/>
                <a:cs typeface="Courier"/>
              </a:rPr>
              <a:t>for each f in array {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load </a:t>
            </a:r>
            <a:r>
              <a:rPr lang="en-US" sz="2000" dirty="0" err="1" smtClean="0">
                <a:latin typeface="+mj-lt"/>
                <a:cs typeface="Courier"/>
              </a:rPr>
              <a:t>f</a:t>
            </a:r>
            <a:r>
              <a:rPr lang="en-US" sz="2000" dirty="0" smtClean="0">
                <a:latin typeface="+mj-lt"/>
                <a:cs typeface="Courier"/>
              </a:rPr>
              <a:t> to the floating-point register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calculate the square root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}</a:t>
            </a:r>
          </a:p>
          <a:p>
            <a:pPr>
              <a:spcBef>
                <a:spcPts val="2400"/>
              </a:spcBef>
              <a:buNone/>
            </a:pPr>
            <a:r>
              <a:rPr lang="en-US" sz="2000" dirty="0" smtClean="0">
                <a:latin typeface="+mj-lt"/>
                <a:cs typeface="Courier"/>
              </a:rPr>
              <a:t>for each 4 members in array {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load 4 members to the SSE register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calculate 4 square roots in one operation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}</a:t>
            </a:r>
            <a:endParaRPr lang="en-US" sz="2000" dirty="0">
              <a:latin typeface="+mj-lt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943600" y="1691640"/>
            <a:ext cx="2501473" cy="640080"/>
            <a:chOff x="5943600" y="1691640"/>
            <a:chExt cx="2501473" cy="640080"/>
          </a:xfrm>
        </p:grpSpPr>
        <p:sp>
          <p:nvSpPr>
            <p:cNvPr id="9" name="TextBox 8"/>
            <p:cNvSpPr txBox="1"/>
            <p:nvPr/>
          </p:nvSpPr>
          <p:spPr>
            <a:xfrm>
              <a:off x="6217920" y="1783080"/>
              <a:ext cx="2227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pseudocode</a:t>
              </a:r>
              <a:endParaRPr lang="en-US" sz="2400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5943600" y="1691640"/>
              <a:ext cx="274320" cy="640080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43600" y="2560320"/>
            <a:ext cx="2501473" cy="1828800"/>
            <a:chOff x="5943600" y="2560320"/>
            <a:chExt cx="2501473" cy="1828800"/>
          </a:xfrm>
        </p:grpSpPr>
        <p:sp>
          <p:nvSpPr>
            <p:cNvPr id="10" name="TextBox 9"/>
            <p:cNvSpPr txBox="1"/>
            <p:nvPr/>
          </p:nvSpPr>
          <p:spPr>
            <a:xfrm>
              <a:off x="6217920" y="3227832"/>
              <a:ext cx="2227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SISD</a:t>
              </a:r>
              <a:endParaRPr lang="en-US" sz="2400" dirty="0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5943600" y="2560320"/>
              <a:ext cx="274320" cy="1828800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43600" y="4663440"/>
            <a:ext cx="2501473" cy="1828800"/>
            <a:chOff x="5943600" y="4663440"/>
            <a:chExt cx="2501473" cy="1828800"/>
          </a:xfrm>
        </p:grpSpPr>
        <p:sp>
          <p:nvSpPr>
            <p:cNvPr id="11" name="TextBox 10"/>
            <p:cNvSpPr txBox="1"/>
            <p:nvPr/>
          </p:nvSpPr>
          <p:spPr>
            <a:xfrm>
              <a:off x="6217920" y="5330952"/>
              <a:ext cx="2227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SIMD</a:t>
              </a:r>
              <a:endParaRPr lang="en-US" sz="2400" dirty="0"/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5943600" y="4663440"/>
              <a:ext cx="274320" cy="1828800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SSE Instruction Categories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for Multimedia Support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690533"/>
            <a:ext cx="8229600" cy="1645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Intel processors are </a:t>
            </a:r>
            <a:r>
              <a:rPr lang="en-US" dirty="0" smtClean="0">
                <a:solidFill>
                  <a:srgbClr val="FF0000"/>
                </a:solidFill>
              </a:rPr>
              <a:t>CISC (complicated </a:t>
            </a:r>
            <a:r>
              <a:rPr lang="en-US" dirty="0" err="1" smtClean="0">
                <a:solidFill>
                  <a:srgbClr val="FF0000"/>
                </a:solidFill>
              </a:rPr>
              <a:t>instrs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SSE-2+ supports wider data types to allow </a:t>
            </a:r>
            <a:br>
              <a:rPr lang="en-US" dirty="0" smtClean="0"/>
            </a:br>
            <a:r>
              <a:rPr lang="en-US" dirty="0" smtClean="0"/>
              <a:t>16 × 8-bit and 8 × 16-bit operands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1508" name="Picture 4" descr="f03-03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658401"/>
            <a:ext cx="662622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Intel Architecture SSE2+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128-Bit SIMD Data Types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5215462"/>
            <a:ext cx="8466667" cy="15917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Note: in Intel Architecture (unlike MIPS) a word is 16 bits</a:t>
            </a:r>
          </a:p>
          <a:p>
            <a:pPr lvl="1"/>
            <a:r>
              <a:rPr lang="en-US" dirty="0" smtClean="0"/>
              <a:t>Single precision FP: Double word (32 bits)</a:t>
            </a:r>
          </a:p>
          <a:p>
            <a:pPr lvl="1"/>
            <a:r>
              <a:rPr lang="en-US" dirty="0" smtClean="0"/>
              <a:t>Double precision FP: Quad word (64 bits)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/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E40A-D501-724E-80F8-8656EEF3717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1647312"/>
            <a:ext cx="836612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21736" y="4809125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3029" y="405613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322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8254" y="405613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9548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6410" y="405613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7705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8686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30771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2856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0869" y="3313997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32098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07324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5481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06462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18547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30632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48645" y="2490462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0630" y="2447467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r>
              <a:rPr lang="en-US" dirty="0" smtClean="0"/>
              <a:t> / 128 bits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6036" y="3255834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 / 128 bits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61442" y="4064201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/ 128 bits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460337" y="4830698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/ 128 bits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programming</a:t>
            </a:r>
          </a:p>
          <a:p>
            <a:pPr lvl="1"/>
            <a:r>
              <a:rPr lang="en-US" dirty="0" smtClean="0"/>
              <a:t>When possible, loops through arrays in chunks that “fit nicely” in your cache</a:t>
            </a:r>
          </a:p>
          <a:p>
            <a:pPr lvl="1"/>
            <a:r>
              <a:rPr lang="en-US" dirty="0" smtClean="0"/>
              <a:t>Cache blocking will improve speed of Matrix Multiply with appropriately-sized blocks</a:t>
            </a:r>
          </a:p>
          <a:p>
            <a:r>
              <a:rPr lang="en-US" dirty="0" smtClean="0"/>
              <a:t>Processors have hit the power wall, the only option is to go parallel</a:t>
            </a:r>
          </a:p>
          <a:p>
            <a:pPr lvl="1"/>
            <a:r>
              <a:rPr lang="en-US" dirty="0" smtClean="0"/>
              <a:t>P = </a:t>
            </a:r>
            <a:r>
              <a:rPr lang="en-US" dirty="0"/>
              <a:t>C × V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× </a:t>
            </a:r>
            <a:r>
              <a:rPr lang="en-US" i="1" dirty="0" smtClean="0"/>
              <a:t>f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1"/>
                </a:solidFill>
              </a:rPr>
              <a:t>XMM Registers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Architecture extended with eight 128-bit data registers</a:t>
            </a:r>
          </a:p>
          <a:p>
            <a:pPr lvl="1"/>
            <a:r>
              <a:rPr lang="en-US" sz="2000" dirty="0" smtClean="0"/>
              <a:t>64-bit address architecture:  available as 16 64-bit registers (XMM8 – XMM15)</a:t>
            </a:r>
          </a:p>
          <a:p>
            <a:pPr lvl="1"/>
            <a:r>
              <a:rPr lang="en-US" sz="2000" dirty="0" smtClean="0"/>
              <a:t>e.g. 128-bit packed single-precision floating-point data type (</a:t>
            </a:r>
            <a:r>
              <a:rPr lang="en-US" sz="2000" dirty="0" err="1" smtClean="0"/>
              <a:t>doublewords</a:t>
            </a:r>
            <a:r>
              <a:rPr lang="en-US" sz="2000" dirty="0" smtClean="0"/>
              <a:t>), allows four single-precision operations to be performed simultaneously</a:t>
            </a:r>
            <a:endParaRPr lang="en-US" sz="2400" dirty="0" smtClean="0"/>
          </a:p>
          <a:p>
            <a:pPr eaLnBrk="1" hangingPunct="1"/>
            <a:endParaRPr lang="en-US" sz="28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7/18/2013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Summer 2013 -- Lecture #15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3A80F-4B8E-9E40-9C06-9FE3F3AD23B2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65760" y="3474720"/>
            <a:ext cx="8386878" cy="2926080"/>
            <a:chOff x="365760" y="1234440"/>
            <a:chExt cx="8386878" cy="2926080"/>
          </a:xfrm>
        </p:grpSpPr>
        <p:sp>
          <p:nvSpPr>
            <p:cNvPr id="8" name="Rectangle 7"/>
            <p:cNvSpPr/>
            <p:nvPr/>
          </p:nvSpPr>
          <p:spPr>
            <a:xfrm>
              <a:off x="475488" y="160020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5488" y="192024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XMM6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5488" y="224028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5488" y="256032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5488" y="288036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5488" y="320040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5488" y="352044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488" y="384048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760" y="1234440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127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12480" y="12344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SSE/SSE2 Floating Point Instructions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206240"/>
            <a:ext cx="8229600" cy="23875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{SS} Scalar Single precision FP:  </a:t>
            </a:r>
            <a:r>
              <a:rPr lang="en-US" sz="2000" b="1" dirty="0" smtClean="0"/>
              <a:t>1</a:t>
            </a:r>
            <a:r>
              <a:rPr lang="en-US" sz="2000" dirty="0" smtClean="0"/>
              <a:t> 32-bit operand in a 128-bit register</a:t>
            </a:r>
          </a:p>
          <a:p>
            <a:pPr>
              <a:buNone/>
            </a:pPr>
            <a:r>
              <a:rPr lang="en-US" sz="2000" dirty="0" smtClean="0"/>
              <a:t>{PS} Packed Single precision FP: </a:t>
            </a:r>
            <a:r>
              <a:rPr lang="en-US" sz="2000" b="1" dirty="0" smtClean="0"/>
              <a:t>4</a:t>
            </a:r>
            <a:r>
              <a:rPr lang="en-US" sz="2000" dirty="0" smtClean="0"/>
              <a:t> 32-bit operands in a 128-bit register</a:t>
            </a:r>
          </a:p>
          <a:p>
            <a:pPr>
              <a:buNone/>
            </a:pPr>
            <a:r>
              <a:rPr lang="en-US" sz="2000" dirty="0" smtClean="0"/>
              <a:t>{SD} Scalar Double precision FP: </a:t>
            </a:r>
            <a:r>
              <a:rPr lang="en-US" sz="2000" b="1" dirty="0" smtClean="0"/>
              <a:t>1</a:t>
            </a:r>
            <a:r>
              <a:rPr lang="en-US" sz="2000" dirty="0" smtClean="0"/>
              <a:t> 64-bit operand in a 128-bit register</a:t>
            </a:r>
          </a:p>
          <a:p>
            <a:pPr>
              <a:buNone/>
            </a:pPr>
            <a:r>
              <a:rPr lang="en-US" sz="2000" dirty="0" smtClean="0"/>
              <a:t>{PD} Packed Double precision FP, or </a:t>
            </a:r>
            <a:r>
              <a:rPr lang="en-US" sz="2000" b="1" dirty="0" smtClean="0"/>
              <a:t>2</a:t>
            </a:r>
            <a:r>
              <a:rPr lang="en-US" sz="2000" dirty="0" smtClean="0"/>
              <a:t> 64-bit operands in a 128-bit register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Summer 2013 -- Lecture #15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SSE/SSE2 Floating Point Instructions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8700" y="4206240"/>
            <a:ext cx="6972300" cy="23875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xmm</a:t>
            </a:r>
            <a:r>
              <a:rPr lang="en-US" dirty="0" smtClean="0"/>
              <a:t>: one operand is a 128-bit SSE2 register</a:t>
            </a:r>
          </a:p>
          <a:p>
            <a:pPr>
              <a:buNone/>
            </a:pPr>
            <a:r>
              <a:rPr lang="en-US" dirty="0" err="1" smtClean="0"/>
              <a:t>mem/xmm</a:t>
            </a:r>
            <a:r>
              <a:rPr lang="en-US" dirty="0" smtClean="0"/>
              <a:t>: other operand is in memory or an SSE2 register</a:t>
            </a:r>
          </a:p>
          <a:p>
            <a:pPr>
              <a:buNone/>
            </a:pPr>
            <a:r>
              <a:rPr lang="en-US" dirty="0" smtClean="0"/>
              <a:t>{A} 128-bit operand is aligned in memory</a:t>
            </a:r>
          </a:p>
          <a:p>
            <a:pPr>
              <a:buNone/>
            </a:pPr>
            <a:r>
              <a:rPr lang="en-US" dirty="0" smtClean="0"/>
              <a:t>{U} means the 128-bit operand is unaligned in memory </a:t>
            </a:r>
          </a:p>
          <a:p>
            <a:pPr>
              <a:buNone/>
            </a:pPr>
            <a:r>
              <a:rPr lang="en-US" dirty="0" smtClean="0"/>
              <a:t>{H} means move the high half of the 128-bit operand</a:t>
            </a:r>
          </a:p>
          <a:p>
            <a:pPr>
              <a:buNone/>
            </a:pPr>
            <a:r>
              <a:rPr lang="en-US" dirty="0" smtClean="0"/>
              <a:t>{L} means move the low half of the 128-bit operand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Summer 2013 -- Lecture #15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443210" y="3017520"/>
            <a:ext cx="6793728" cy="2072273"/>
            <a:chOff x="1443210" y="3017520"/>
            <a:chExt cx="6793728" cy="2072273"/>
          </a:xfrm>
        </p:grpSpPr>
        <p:sp>
          <p:nvSpPr>
            <p:cNvPr id="8" name="TextBox 7"/>
            <p:cNvSpPr txBox="1"/>
            <p:nvPr/>
          </p:nvSpPr>
          <p:spPr>
            <a:xfrm>
              <a:off x="5029200" y="3017520"/>
              <a:ext cx="32077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add</a:t>
              </a:r>
              <a:r>
                <a:rPr lang="en-US" b="1" dirty="0" smtClean="0"/>
                <a:t> </a:t>
              </a:r>
              <a:r>
                <a:rPr lang="en-US" dirty="0" smtClean="0"/>
                <a:t>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b="1" dirty="0" smtClean="0">
                  <a:solidFill>
                    <a:srgbClr val="FF0000"/>
                  </a:solidFill>
                </a:rPr>
                <a:t>p</a:t>
              </a:r>
              <a:r>
                <a:rPr lang="en-US" dirty="0" smtClean="0"/>
                <a:t>acked </a:t>
              </a:r>
              <a:r>
                <a:rPr lang="en-US" b="1" dirty="0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443210" y="3383280"/>
              <a:ext cx="3569778" cy="170651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/>
          <p:cNvGrpSpPr/>
          <p:nvPr/>
        </p:nvGrpSpPr>
        <p:grpSpPr>
          <a:xfrm>
            <a:off x="1443210" y="3749040"/>
            <a:ext cx="7579712" cy="2310237"/>
            <a:chOff x="1443210" y="3749040"/>
            <a:chExt cx="7579712" cy="2310237"/>
          </a:xfrm>
        </p:grpSpPr>
        <p:sp>
          <p:nvSpPr>
            <p:cNvPr id="9" name="TextBox 8"/>
            <p:cNvSpPr txBox="1"/>
            <p:nvPr/>
          </p:nvSpPr>
          <p:spPr>
            <a:xfrm>
              <a:off x="5029200" y="3749040"/>
              <a:ext cx="39937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mov</a:t>
              </a:r>
              <a:r>
                <a:rPr lang="en-US" dirty="0" smtClean="0"/>
                <a:t>e from XMM register to </a:t>
              </a:r>
              <a:r>
                <a:rPr lang="en-US" dirty="0" err="1" smtClean="0"/>
                <a:t>mem</a:t>
              </a:r>
              <a:r>
                <a:rPr lang="en-US" dirty="0" smtClean="0"/>
                <a:t>, 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/>
                <a:t>ligned, </a:t>
              </a:r>
              <a:r>
                <a:rPr lang="en-US" b="1" dirty="0" smtClean="0">
                  <a:solidFill>
                    <a:srgbClr val="FF0000"/>
                  </a:solidFill>
                </a:rPr>
                <a:t>p</a:t>
              </a:r>
              <a:r>
                <a:rPr lang="en-US" dirty="0" smtClean="0"/>
                <a:t>acked </a:t>
              </a:r>
              <a:r>
                <a:rPr lang="en-US" b="1" dirty="0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443210" y="4114800"/>
              <a:ext cx="3569778" cy="19444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3"/>
          <p:cNvGrpSpPr/>
          <p:nvPr/>
        </p:nvGrpSpPr>
        <p:grpSpPr>
          <a:xfrm>
            <a:off x="1443210" y="2286000"/>
            <a:ext cx="7579712" cy="2033426"/>
            <a:chOff x="1443210" y="2286000"/>
            <a:chExt cx="7579712" cy="203342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443210" y="2651760"/>
              <a:ext cx="3569778" cy="166766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029200" y="2286000"/>
              <a:ext cx="39937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mov</a:t>
              </a:r>
              <a:r>
                <a:rPr lang="en-US" dirty="0" smtClean="0"/>
                <a:t>e 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/>
                <a:t>ligned, </a:t>
              </a:r>
              <a:r>
                <a:rPr lang="en-US" b="1" dirty="0" smtClean="0">
                  <a:solidFill>
                    <a:srgbClr val="FF0000"/>
                  </a:solidFill>
                </a:rPr>
                <a:t>p</a:t>
              </a:r>
              <a:r>
                <a:rPr lang="en-US" dirty="0" smtClean="0"/>
                <a:t>acked </a:t>
              </a:r>
              <a:r>
                <a:rPr lang="en-US" b="1" dirty="0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Example: Add Single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Precision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FP Vectors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cs typeface="Courier"/>
              </a:rPr>
              <a:t>Computation to be performed: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vec_res.x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v1.x + v2.x;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vec_res.y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v1.y + v2.y;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vec_res.z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v1.z + v2.z;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vec_res.w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v1.w + v2.w;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cs typeface="Courier"/>
              </a:rPr>
              <a:t>SSE Instruction Sequence: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movaps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address-of-v1, %xmm0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// v1.w | v1.z | v1.y | v1.x -&gt; xmm0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addps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address-of-v2, %xmm0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// v1.w+v2.w | v1.z+v2.z | v1.y+v2.y | v1.x+v2.x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-&gt; xmm0              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movaps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%xmm0, address-of-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Packed and Scalar Double-Precision Floating-Point Operations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 smtClean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37F8-90CA-E44C-8353-458AD7250EC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560" y="1371600"/>
            <a:ext cx="5486400" cy="241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4560" y="3931920"/>
            <a:ext cx="5486400" cy="24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Brace 7"/>
          <p:cNvSpPr/>
          <p:nvPr/>
        </p:nvSpPr>
        <p:spPr>
          <a:xfrm>
            <a:off x="1828800" y="1320800"/>
            <a:ext cx="365760" cy="2494844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1520" y="1998133"/>
            <a:ext cx="1083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Packed</a:t>
            </a:r>
            <a:br>
              <a:rPr lang="en-US" sz="2400" dirty="0" smtClean="0"/>
            </a:br>
            <a:r>
              <a:rPr lang="en-US" sz="2400" dirty="0" smtClean="0"/>
              <a:t>Double</a:t>
            </a:r>
            <a:br>
              <a:rPr lang="en-US" sz="2400" dirty="0" smtClean="0"/>
            </a:br>
            <a:r>
              <a:rPr lang="en-US" sz="2400" dirty="0" smtClean="0"/>
              <a:t>(PD)</a:t>
            </a:r>
            <a:endParaRPr lang="en-US" sz="2400" dirty="0"/>
          </a:p>
        </p:txBody>
      </p:sp>
      <p:sp>
        <p:nvSpPr>
          <p:cNvPr id="10" name="Left Brace 9"/>
          <p:cNvSpPr/>
          <p:nvPr/>
        </p:nvSpPr>
        <p:spPr>
          <a:xfrm>
            <a:off x="1828800" y="3922889"/>
            <a:ext cx="365760" cy="2494844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" y="4572000"/>
            <a:ext cx="1083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Scalar</a:t>
            </a:r>
            <a:br>
              <a:rPr lang="en-US" sz="2400" dirty="0" smtClean="0"/>
            </a:br>
            <a:r>
              <a:rPr lang="en-US" sz="2400" dirty="0" smtClean="0"/>
              <a:t>Double</a:t>
            </a:r>
            <a:br>
              <a:rPr lang="en-US" sz="2400" dirty="0" smtClean="0"/>
            </a:br>
            <a:r>
              <a:rPr lang="en-US" sz="2400" dirty="0" smtClean="0"/>
              <a:t>(SD)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(1/5)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Converts BMP (bitmap) image to a YUV (color space) image format:</a:t>
            </a:r>
          </a:p>
          <a:p>
            <a:pPr lvl="1"/>
            <a:r>
              <a:rPr lang="en-US" dirty="0" smtClean="0"/>
              <a:t>Read individual pixels from the BMP image, </a:t>
            </a:r>
            <a:br>
              <a:rPr lang="en-US" dirty="0" smtClean="0"/>
            </a:br>
            <a:r>
              <a:rPr lang="en-US" dirty="0" smtClean="0"/>
              <a:t>convert pixels into YUV format</a:t>
            </a:r>
          </a:p>
          <a:p>
            <a:pPr lvl="1"/>
            <a:r>
              <a:rPr lang="en-US" dirty="0" smtClean="0"/>
              <a:t>Can pack the pixels and operate on a set of pixels with a single instruction</a:t>
            </a:r>
          </a:p>
          <a:p>
            <a:r>
              <a:rPr lang="en-US" dirty="0" smtClean="0"/>
              <a:t>Bitmap image consists of 8-bit monochrome pixels</a:t>
            </a:r>
          </a:p>
          <a:p>
            <a:pPr lvl="1"/>
            <a:r>
              <a:rPr lang="en-US" dirty="0" smtClean="0"/>
              <a:t>By packing these pixel values in a 128-bit register, we can operate on 128/8 = 16 values at a time</a:t>
            </a:r>
          </a:p>
          <a:p>
            <a:pPr lvl="1"/>
            <a:r>
              <a:rPr lang="en-US" dirty="0" smtClean="0"/>
              <a:t>Significant performance boost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(2/5)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8733"/>
          </a:xfrm>
        </p:spPr>
        <p:txBody>
          <a:bodyPr/>
          <a:lstStyle/>
          <a:p>
            <a:r>
              <a:rPr lang="en-US" dirty="0" smtClean="0"/>
              <a:t>FMADDPS – Multiply and add packed single precision floating point instruction</a:t>
            </a:r>
          </a:p>
          <a:p>
            <a:r>
              <a:rPr lang="en-US" dirty="0" smtClean="0"/>
              <a:t>One of the typical operations computed in transformations (e.g. DFT or FFT)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3386666" y="3870871"/>
            <a:ext cx="2834229" cy="1482246"/>
            <a:chOff x="3759200" y="3921671"/>
            <a:chExt cx="2834229" cy="1482246"/>
          </a:xfrm>
        </p:grpSpPr>
        <p:sp>
          <p:nvSpPr>
            <p:cNvPr id="9" name="TextBox 8"/>
            <p:cNvSpPr txBox="1"/>
            <p:nvPr/>
          </p:nvSpPr>
          <p:spPr>
            <a:xfrm>
              <a:off x="3759200" y="4199466"/>
              <a:ext cx="283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f(n</a:t>
              </a:r>
              <a:r>
                <a:rPr lang="en-US" sz="3200" dirty="0" smtClean="0"/>
                <a:t>) × </a:t>
              </a:r>
              <a:r>
                <a:rPr lang="en-US" sz="3200" dirty="0" err="1" smtClean="0"/>
                <a:t>x(n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83999" y="3921671"/>
              <a:ext cx="47586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N</a:t>
              </a:r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96131" y="4819141"/>
              <a:ext cx="128866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/>
                <a:t>n</a:t>
              </a:r>
              <a:r>
                <a:rPr lang="en-US" sz="3200" dirty="0" smtClean="0"/>
                <a:t> = 1</a:t>
              </a:r>
              <a:endParaRPr lang="en-US" sz="3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60444" y="2167467"/>
            <a:ext cx="2187699" cy="461665"/>
            <a:chOff x="6660444" y="2167467"/>
            <a:chExt cx="2187699" cy="461665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6660444" y="2393244"/>
              <a:ext cx="68862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382934" y="2167467"/>
              <a:ext cx="1465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CISC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Instr</a:t>
              </a:r>
              <a:r>
                <a:rPr lang="en-US" sz="2400" dirty="0" smtClean="0">
                  <a:solidFill>
                    <a:srgbClr val="FF0000"/>
                  </a:solidFill>
                </a:rPr>
                <a:t>!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(3/5)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937760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/>
              <a:t>   FP numbers f(n) and x(n) in src1 and src2; p in </a:t>
            </a:r>
            <a:r>
              <a:rPr lang="en-US" sz="2800" dirty="0" err="1" smtClean="0"/>
              <a:t>dest</a:t>
            </a:r>
            <a:r>
              <a:rPr lang="en-US" sz="2800" dirty="0" smtClean="0"/>
              <a:t>;</a:t>
            </a:r>
          </a:p>
          <a:p>
            <a:pPr marL="0" indent="0"/>
            <a:r>
              <a:rPr lang="en-US" sz="2800" dirty="0" smtClean="0"/>
              <a:t>   C implementation for N = 4 (128 bits):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(int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4;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p = p + src1[i] * src2[i];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Regular x86 instructions for the inner loop: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fmul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[…] 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faddp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[…]</a:t>
            </a:r>
          </a:p>
          <a:p>
            <a:pPr lvl="1"/>
            <a:r>
              <a:rPr lang="en-US" sz="2400" dirty="0" smtClean="0"/>
              <a:t>Instructions executed: 4 * 2 = 8  (x86)</a:t>
            </a:r>
          </a:p>
          <a:p>
            <a:pPr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(4/5)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937760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/>
              <a:t>   FP numbers f(n) and x(n) in src1 and src2; p in </a:t>
            </a:r>
            <a:r>
              <a:rPr lang="en-US" sz="2800" dirty="0" err="1" smtClean="0"/>
              <a:t>dest</a:t>
            </a:r>
            <a:r>
              <a:rPr lang="en-US" sz="2800" dirty="0" smtClean="0"/>
              <a:t>;</a:t>
            </a:r>
          </a:p>
          <a:p>
            <a:pPr marL="0" indent="0"/>
            <a:r>
              <a:rPr lang="en-US" sz="2800" dirty="0" smtClean="0"/>
              <a:t>   C implementation for N = 4 (128 bits):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(int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4;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p = p + src1[i] * src2[i];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sz="2800" dirty="0" smtClean="0"/>
              <a:t>SSE2 instructions for the inner loop: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//xmm0=p, xmm1=src1[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], xmm2=src2[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mulps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%xmm1,%xmm2  // xmm2 * xmm1 -&gt; xmm2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addps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%xmm2,%xmm0  // xmm0 + xmm2 -&gt; xmm0</a:t>
            </a:r>
          </a:p>
          <a:p>
            <a:pPr lvl="1"/>
            <a:r>
              <a:rPr lang="en-US" sz="2400" dirty="0" smtClean="0"/>
              <a:t>Instructions executed: 2 (SSE2)</a:t>
            </a:r>
          </a:p>
          <a:p>
            <a:pPr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(5/5)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937760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/>
              <a:t>   FP numbers f(n) and x(n) in src1 and src2; p in </a:t>
            </a:r>
            <a:r>
              <a:rPr lang="en-US" sz="2800" dirty="0" err="1" smtClean="0"/>
              <a:t>dest</a:t>
            </a:r>
            <a:r>
              <a:rPr lang="en-US" sz="2800" dirty="0" smtClean="0"/>
              <a:t>;</a:t>
            </a:r>
          </a:p>
          <a:p>
            <a:pPr marL="0" indent="0"/>
            <a:r>
              <a:rPr lang="en-US" sz="2800" dirty="0" smtClean="0"/>
              <a:t>   C implementation for N = 4 (128 bits):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(int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4;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p = p + src1[i] * src2[i];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800" dirty="0" smtClean="0"/>
              <a:t>SSE5 accomplishes the same in </a:t>
            </a:r>
            <a:r>
              <a:rPr lang="en-US" sz="2800" b="1" dirty="0" smtClean="0"/>
              <a:t>one</a:t>
            </a:r>
            <a:r>
              <a:rPr lang="en-US" sz="2800" dirty="0" smtClean="0"/>
              <a:t> instruction: 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fmaddps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%xmm0, %xmm1, %xmm2, %xmm0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// xmm2 * xmm1 + xmm0 -&gt; xmm0	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// multiply xmm1 x xmm2 paired single, 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// then add product paired single to sum in xmm0</a:t>
            </a: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4400" y="1828801"/>
            <a:ext cx="7916520" cy="954107"/>
            <a:chOff x="917648" y="1743732"/>
            <a:chExt cx="7394595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32"/>
              <a:ext cx="6940643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The same code will have the same performance whether the matrix is row or column major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17648" y="1759869"/>
              <a:ext cx="529551" cy="34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</a:t>
              </a:r>
              <a:r>
                <a:rPr lang="en-US" sz="2400" b="1" dirty="0" smtClean="0"/>
                <a:t>A)</a:t>
              </a:r>
              <a:endParaRPr lang="en-US" sz="2400" b="1" dirty="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914399" y="2834640"/>
            <a:ext cx="7940039" cy="954107"/>
            <a:chOff x="914399" y="3496930"/>
            <a:chExt cx="7940039" cy="954107"/>
          </a:xfrm>
        </p:grpSpPr>
        <p:sp>
          <p:nvSpPr>
            <p:cNvPr id="53250" name="TextBox 3"/>
            <p:cNvSpPr txBox="1">
              <a:spLocks noChangeArrowheads="1"/>
            </p:cNvSpPr>
            <p:nvPr/>
          </p:nvSpPr>
          <p:spPr bwMode="auto">
            <a:xfrm>
              <a:off x="1371599" y="3496930"/>
              <a:ext cx="748283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408000"/>
                  </a:solidFill>
                  <a:cs typeface="Courier"/>
                </a:rPr>
                <a:t>All choices of block size will produce a similar amount of speedup vs. naïve algorithm</a:t>
              </a:r>
              <a:endParaRPr lang="en-US" sz="2800" dirty="0">
                <a:solidFill>
                  <a:srgbClr val="408000"/>
                </a:solidFill>
              </a:endParaRPr>
            </a:p>
          </p:txBody>
        </p:sp>
        <p:sp>
          <p:nvSpPr>
            <p:cNvPr id="53254" name="Rectangle 7"/>
            <p:cNvSpPr>
              <a:spLocks noChangeArrowheads="1"/>
            </p:cNvSpPr>
            <p:nvPr/>
          </p:nvSpPr>
          <p:spPr bwMode="auto">
            <a:xfrm>
              <a:off x="914399" y="3518446"/>
              <a:ext cx="566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(B)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914399" y="3840480"/>
            <a:ext cx="7162801" cy="954107"/>
            <a:chOff x="914399" y="4411330"/>
            <a:chExt cx="7162801" cy="954107"/>
          </a:xfrm>
        </p:grpSpPr>
        <p:sp>
          <p:nvSpPr>
            <p:cNvPr id="53251" name="TextBox 4"/>
            <p:cNvSpPr txBox="1">
              <a:spLocks noChangeArrowheads="1"/>
            </p:cNvSpPr>
            <p:nvPr/>
          </p:nvSpPr>
          <p:spPr bwMode="auto">
            <a:xfrm>
              <a:off x="1371600" y="4411330"/>
              <a:ext cx="6705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66A0"/>
                  </a:solidFill>
                  <a:cs typeface="Courier"/>
                </a:rPr>
                <a:t>Cache blocking helps with both read </a:t>
              </a:r>
              <a:r>
                <a:rPr lang="en-US" sz="2800" i="1" dirty="0" smtClean="0">
                  <a:solidFill>
                    <a:srgbClr val="FF66A0"/>
                  </a:solidFill>
                  <a:cs typeface="Courier"/>
                </a:rPr>
                <a:t>and</a:t>
              </a:r>
              <a:r>
                <a:rPr lang="en-US" sz="2800" dirty="0" smtClean="0">
                  <a:solidFill>
                    <a:srgbClr val="FF66A0"/>
                  </a:solidFill>
                  <a:cs typeface="Courier"/>
                </a:rPr>
                <a:t> write hits in the cache</a:t>
              </a:r>
              <a:endParaRPr lang="en-US" sz="2800" dirty="0">
                <a:solidFill>
                  <a:srgbClr val="FF66A0"/>
                </a:solidFill>
              </a:endParaRPr>
            </a:p>
          </p:txBody>
        </p:sp>
        <p:sp>
          <p:nvSpPr>
            <p:cNvPr id="53255" name="Rectangle 8"/>
            <p:cNvSpPr>
              <a:spLocks noChangeArrowheads="1"/>
            </p:cNvSpPr>
            <p:nvPr/>
          </p:nvSpPr>
          <p:spPr bwMode="auto">
            <a:xfrm>
              <a:off x="914399" y="4432846"/>
              <a:ext cx="566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(C)</a:t>
              </a: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914400" y="4846320"/>
            <a:ext cx="7523792" cy="1384995"/>
            <a:chOff x="914400" y="5325730"/>
            <a:chExt cx="7523792" cy="1384995"/>
          </a:xfrm>
        </p:grpSpPr>
        <p:sp>
          <p:nvSpPr>
            <p:cNvPr id="53252" name="TextBox 5"/>
            <p:cNvSpPr txBox="1">
              <a:spLocks noChangeArrowheads="1"/>
            </p:cNvSpPr>
            <p:nvPr/>
          </p:nvSpPr>
          <p:spPr bwMode="auto">
            <a:xfrm>
              <a:off x="1371599" y="5325730"/>
              <a:ext cx="7066593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</a:rPr>
                <a:t>For the product of two matrices, we need our cache to fit at least </a:t>
              </a:r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</a:rPr>
                <a:t>two matrix </a:t>
              </a:r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</a:rPr>
                <a:t>blocks at a time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</a:endParaRPr>
            </a:p>
          </p:txBody>
        </p:sp>
        <p:sp>
          <p:nvSpPr>
            <p:cNvPr id="53256" name="Rectangle 9"/>
            <p:cNvSpPr>
              <a:spLocks noChangeArrowheads="1"/>
            </p:cNvSpPr>
            <p:nvPr/>
          </p:nvSpPr>
          <p:spPr bwMode="auto">
            <a:xfrm>
              <a:off x="914400" y="5347246"/>
              <a:ext cx="5709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(D)</a:t>
              </a:r>
            </a:p>
          </p:txBody>
        </p:sp>
      </p:grp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347075" y="566799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Question:</a:t>
            </a:r>
            <a:r>
              <a:rPr lang="en-US" sz="2800" dirty="0" smtClean="0"/>
              <a:t>  Which statement is TRUE about cache blocking for matrix multiply?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Flynn’s Taxonomy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Data Level Parallelism and SIMD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Intel SSE </a:t>
            </a:r>
            <a:r>
              <a:rPr lang="en-US" dirty="0" err="1" smtClean="0">
                <a:solidFill>
                  <a:srgbClr val="FF0000"/>
                </a:solidFill>
              </a:rPr>
              <a:t>Intrinsics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Loop Unrolling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1"/>
                </a:solidFill>
              </a:rPr>
              <a:t>Intel</a:t>
            </a:r>
            <a:r>
              <a:rPr lang="en-US" dirty="0" smtClean="0">
                <a:solidFill>
                  <a:schemeClr val="accent1"/>
                </a:solidFill>
              </a:rPr>
              <a:t> SSE </a:t>
            </a:r>
            <a:r>
              <a:rPr lang="en-US" dirty="0" err="1">
                <a:solidFill>
                  <a:schemeClr val="accent1"/>
                </a:solidFill>
              </a:rPr>
              <a:t>Intrinsics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9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Intrinsics are</a:t>
            </a:r>
            <a:r>
              <a:rPr lang="en-US" dirty="0" smtClean="0"/>
              <a:t> C </a:t>
            </a:r>
            <a:r>
              <a:rPr lang="en-US" dirty="0"/>
              <a:t>functions and procedures </a:t>
            </a:r>
            <a:r>
              <a:rPr lang="en-US" dirty="0" smtClean="0"/>
              <a:t>that translate to assembly language, including SSE </a:t>
            </a:r>
            <a:r>
              <a:rPr lang="en-US" dirty="0"/>
              <a:t>instructions</a:t>
            </a:r>
          </a:p>
          <a:p>
            <a:pPr lvl="1" eaLnBrk="1" hangingPunct="1"/>
            <a:r>
              <a:rPr lang="en-US" dirty="0"/>
              <a:t>With </a:t>
            </a:r>
            <a:r>
              <a:rPr lang="en-US" dirty="0" err="1" smtClean="0"/>
              <a:t>intrinsics</a:t>
            </a:r>
            <a:r>
              <a:rPr lang="en-US" dirty="0"/>
              <a:t>,</a:t>
            </a:r>
            <a:r>
              <a:rPr lang="en-US" dirty="0" smtClean="0"/>
              <a:t> can </a:t>
            </a:r>
            <a:r>
              <a:rPr lang="en-US" dirty="0"/>
              <a:t>program using these instructions </a:t>
            </a:r>
            <a:r>
              <a:rPr lang="en-US" dirty="0" smtClean="0"/>
              <a:t>indirectly</a:t>
            </a:r>
          </a:p>
          <a:p>
            <a:pPr lvl="1" eaLnBrk="1" hangingPunct="1"/>
            <a:r>
              <a:rPr lang="en-US" dirty="0" smtClean="0"/>
              <a:t>One</a:t>
            </a:r>
            <a:r>
              <a:rPr lang="en-US" dirty="0"/>
              <a:t>-to-one correspondence between</a:t>
            </a:r>
            <a:r>
              <a:rPr lang="en-US" dirty="0" smtClean="0"/>
              <a:t> </a:t>
            </a:r>
            <a:r>
              <a:rPr lang="en-US" dirty="0" err="1" smtClean="0"/>
              <a:t>intrinsics</a:t>
            </a:r>
            <a:r>
              <a:rPr lang="en-US" dirty="0" smtClean="0"/>
              <a:t> and SSE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7/18/2013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Summer 2013 -- Lecture #15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B37B87-1492-C04D-B18D-9333A183A08E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Sample of SSE </a:t>
            </a:r>
            <a:r>
              <a:rPr lang="en-US" dirty="0" err="1" smtClean="0">
                <a:solidFill>
                  <a:schemeClr val="accent1"/>
                </a:solidFill>
              </a:rPr>
              <a:t>Intrinsics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85000" lnSpcReduction="20000"/>
          </a:bodyPr>
          <a:lstStyle/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600" dirty="0" smtClean="0">
                <a:solidFill>
                  <a:srgbClr val="000000"/>
                </a:solidFill>
              </a:rPr>
              <a:t>Vector data type: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100" dirty="0" smtClean="0">
                <a:solidFill>
                  <a:srgbClr val="0536D2"/>
                </a:solidFill>
              </a:rPr>
              <a:t>	</a:t>
            </a:r>
            <a:r>
              <a:rPr lang="en-US" sz="3100" dirty="0" smtClean="0">
                <a:solidFill>
                  <a:schemeClr val="accent1"/>
                </a:solidFill>
              </a:rPr>
              <a:t>__m128d</a:t>
            </a:r>
          </a:p>
          <a:p>
            <a:pPr marL="201613" indent="-201613">
              <a:spcBef>
                <a:spcPts val="4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600" dirty="0" smtClean="0">
                <a:solidFill>
                  <a:srgbClr val="000000"/>
                </a:solidFill>
              </a:rPr>
              <a:t>Load and store operations: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100" dirty="0" smtClean="0">
                <a:solidFill>
                  <a:srgbClr val="0536D2"/>
                </a:solidFill>
              </a:rPr>
              <a:t>	</a:t>
            </a:r>
            <a:r>
              <a:rPr lang="en-US" sz="3100" dirty="0" smtClean="0">
                <a:solidFill>
                  <a:schemeClr val="accent1"/>
                </a:solidFill>
              </a:rPr>
              <a:t>_</a:t>
            </a:r>
            <a:r>
              <a:rPr lang="en-US" sz="3100" dirty="0" err="1" smtClean="0">
                <a:solidFill>
                  <a:schemeClr val="accent1"/>
                </a:solidFill>
              </a:rPr>
              <a:t>mm_load_pd</a:t>
            </a:r>
            <a:r>
              <a:rPr lang="en-US" sz="3100" dirty="0" smtClean="0">
                <a:solidFill>
                  <a:schemeClr val="accent1"/>
                </a:solidFill>
              </a:rPr>
              <a:t>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100" dirty="0" smtClean="0">
                <a:solidFill>
                  <a:schemeClr val="accent1"/>
                </a:solidFill>
              </a:rPr>
              <a:t>	_</a:t>
            </a:r>
            <a:r>
              <a:rPr lang="en-US" sz="3100" dirty="0" err="1" smtClean="0">
                <a:solidFill>
                  <a:schemeClr val="accent1"/>
                </a:solidFill>
              </a:rPr>
              <a:t>mm_store_pd</a:t>
            </a:r>
            <a:r>
              <a:rPr lang="en-US" sz="3100" dirty="0" smtClean="0">
                <a:solidFill>
                  <a:schemeClr val="accent1"/>
                </a:solidFill>
              </a:rPr>
              <a:t>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100" dirty="0" smtClean="0">
                <a:solidFill>
                  <a:schemeClr val="accent1"/>
                </a:solidFill>
              </a:rPr>
              <a:t>	_</a:t>
            </a:r>
            <a:r>
              <a:rPr lang="en-US" sz="3100" dirty="0" err="1" smtClean="0">
                <a:solidFill>
                  <a:schemeClr val="accent1"/>
                </a:solidFill>
              </a:rPr>
              <a:t>mm_loadu_pd</a:t>
            </a:r>
            <a:r>
              <a:rPr lang="en-US" sz="3100" dirty="0" smtClean="0">
                <a:solidFill>
                  <a:schemeClr val="accent1"/>
                </a:solidFill>
              </a:rPr>
              <a:t>	MOVUPD/unaligned,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100" dirty="0" smtClean="0">
                <a:solidFill>
                  <a:schemeClr val="accent1"/>
                </a:solidFill>
              </a:rPr>
              <a:t>	_</a:t>
            </a:r>
            <a:r>
              <a:rPr lang="en-US" sz="3100" dirty="0" err="1" smtClean="0">
                <a:solidFill>
                  <a:schemeClr val="accent1"/>
                </a:solidFill>
              </a:rPr>
              <a:t>mm_storeu_pd</a:t>
            </a:r>
            <a:r>
              <a:rPr lang="en-US" sz="3100" dirty="0" smtClean="0">
                <a:solidFill>
                  <a:schemeClr val="accent1"/>
                </a:solidFill>
              </a:rPr>
              <a:t>	MOVUPD/unaligned, packed double</a:t>
            </a:r>
          </a:p>
          <a:p>
            <a:pPr marL="201613" indent="-201613">
              <a:spcBef>
                <a:spcPts val="4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600" dirty="0" smtClean="0">
                <a:solidFill>
                  <a:srgbClr val="000000"/>
                </a:solidFill>
              </a:rPr>
              <a:t>Load and broadcast across vector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100" dirty="0" smtClean="0">
                <a:solidFill>
                  <a:srgbClr val="0536D2"/>
                </a:solidFill>
              </a:rPr>
              <a:t>	</a:t>
            </a:r>
            <a:r>
              <a:rPr lang="en-US" sz="3100" dirty="0" smtClean="0">
                <a:solidFill>
                  <a:schemeClr val="accent1"/>
                </a:solidFill>
              </a:rPr>
              <a:t>_mm_load1_pd	MOVSD + shuffling</a:t>
            </a:r>
          </a:p>
          <a:p>
            <a:pPr marL="201613" indent="-201613">
              <a:spcBef>
                <a:spcPts val="45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600" dirty="0" smtClean="0">
                <a:solidFill>
                  <a:srgbClr val="000000"/>
                </a:solidFill>
              </a:rPr>
              <a:t>Arithmetic: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100" dirty="0" smtClean="0">
                <a:solidFill>
                  <a:srgbClr val="0536D2"/>
                </a:solidFill>
              </a:rPr>
              <a:t>	</a:t>
            </a:r>
            <a:r>
              <a:rPr lang="en-US" sz="3100" dirty="0" smtClean="0">
                <a:solidFill>
                  <a:schemeClr val="accent1"/>
                </a:solidFill>
              </a:rPr>
              <a:t>_</a:t>
            </a:r>
            <a:r>
              <a:rPr lang="en-US" sz="3100" dirty="0" err="1" smtClean="0">
                <a:solidFill>
                  <a:schemeClr val="accent1"/>
                </a:solidFill>
              </a:rPr>
              <a:t>mm_add_pd</a:t>
            </a:r>
            <a:r>
              <a:rPr lang="en-US" sz="3100" dirty="0" smtClean="0">
                <a:solidFill>
                  <a:schemeClr val="accent1"/>
                </a:solidFill>
              </a:rPr>
              <a:t>	ADDPD/add, packed double	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100" dirty="0" smtClean="0">
                <a:solidFill>
                  <a:schemeClr val="accent1"/>
                </a:solidFill>
              </a:rPr>
              <a:t>	_</a:t>
            </a:r>
            <a:r>
              <a:rPr lang="en-US" sz="3100" dirty="0" err="1" smtClean="0">
                <a:solidFill>
                  <a:schemeClr val="accent1"/>
                </a:solidFill>
              </a:rPr>
              <a:t>mm_mul_pd</a:t>
            </a:r>
            <a:r>
              <a:rPr lang="en-US" sz="3100" dirty="0" smtClean="0">
                <a:solidFill>
                  <a:schemeClr val="accent1"/>
                </a:solidFill>
              </a:rPr>
              <a:t>	MULPD/multiple, packed double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2 × 2 Matrix Multiply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" name="Group 24"/>
          <p:cNvGrpSpPr/>
          <p:nvPr/>
        </p:nvGrpSpPr>
        <p:grpSpPr>
          <a:xfrm>
            <a:off x="364204" y="3536386"/>
            <a:ext cx="127170" cy="1422400"/>
            <a:chOff x="3416130" y="1994694"/>
            <a:chExt cx="127170" cy="1422400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5"/>
          <p:cNvGrpSpPr/>
          <p:nvPr/>
        </p:nvGrpSpPr>
        <p:grpSpPr>
          <a:xfrm flipH="1">
            <a:off x="1748504" y="3536386"/>
            <a:ext cx="127170" cy="1422400"/>
            <a:chOff x="3416130" y="1994694"/>
            <a:chExt cx="127170" cy="14224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15174" y="35990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215274" y="36117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40574" y="44372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0674" y="4449992"/>
            <a:ext cx="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grpSp>
        <p:nvGrpSpPr>
          <p:cNvPr id="8" name="Group 33"/>
          <p:cNvGrpSpPr/>
          <p:nvPr/>
        </p:nvGrpSpPr>
        <p:grpSpPr>
          <a:xfrm>
            <a:off x="2269204" y="3549086"/>
            <a:ext cx="127170" cy="1422400"/>
            <a:chOff x="3416130" y="1994694"/>
            <a:chExt cx="127170" cy="1422400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7"/>
          <p:cNvGrpSpPr/>
          <p:nvPr/>
        </p:nvGrpSpPr>
        <p:grpSpPr>
          <a:xfrm flipH="1">
            <a:off x="3653504" y="3549086"/>
            <a:ext cx="127170" cy="1422400"/>
            <a:chOff x="3416130" y="1994694"/>
            <a:chExt cx="127170" cy="1422400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320174" y="36117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120274" y="36244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2345574" y="44499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3145674" y="44626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1909541" y="406052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baseline="-25000" dirty="0"/>
          </a:p>
        </p:txBody>
      </p:sp>
      <p:grpSp>
        <p:nvGrpSpPr>
          <p:cNvPr id="10" name="Group 33"/>
          <p:cNvGrpSpPr/>
          <p:nvPr/>
        </p:nvGrpSpPr>
        <p:grpSpPr>
          <a:xfrm>
            <a:off x="4085304" y="3561786"/>
            <a:ext cx="127170" cy="1422400"/>
            <a:chOff x="3416130" y="1994694"/>
            <a:chExt cx="127170" cy="1422400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7"/>
          <p:cNvGrpSpPr/>
          <p:nvPr/>
        </p:nvGrpSpPr>
        <p:grpSpPr>
          <a:xfrm flipH="1">
            <a:off x="8758895" y="3561786"/>
            <a:ext cx="127170" cy="1422400"/>
            <a:chOff x="3416130" y="1994694"/>
            <a:chExt cx="127170" cy="1422400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4136274" y="3624492"/>
            <a:ext cx="211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1,1</a:t>
            </a:r>
            <a:r>
              <a:rPr lang="en-US" dirty="0" smtClean="0"/>
              <a:t>=A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 </a:t>
            </a:r>
            <a:r>
              <a:rPr lang="en-US" dirty="0" smtClean="0"/>
              <a:t>+ 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6608547" y="3637192"/>
            <a:ext cx="2031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r>
              <a:rPr lang="en-US" dirty="0" smtClean="0"/>
              <a:t>=A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148974" y="4462692"/>
            <a:ext cx="2114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2,1</a:t>
            </a:r>
            <a:r>
              <a:rPr lang="en-US" dirty="0" smtClean="0"/>
              <a:t>=A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 </a:t>
            </a:r>
            <a:r>
              <a:rPr lang="en-US" dirty="0" smtClean="0"/>
              <a:t>+ 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6633947" y="447539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r>
              <a:rPr lang="en-US" dirty="0" smtClean="0"/>
              <a:t>=A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3789141" y="4060525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baseline="-25000" dirty="0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sp>
        <p:nvSpPr>
          <p:cNvPr id="70" name="Rectangle 69"/>
          <p:cNvSpPr/>
          <p:nvPr/>
        </p:nvSpPr>
        <p:spPr>
          <a:xfrm>
            <a:off x="474133" y="3657600"/>
            <a:ext cx="422390" cy="125145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379133" y="3649134"/>
            <a:ext cx="431800" cy="38482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42707" y="3635022"/>
            <a:ext cx="730803" cy="124201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2 ×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8559"/>
          </a:xfrm>
        </p:spPr>
        <p:txBody>
          <a:bodyPr/>
          <a:lstStyle/>
          <a:p>
            <a:r>
              <a:rPr lang="en-US" dirty="0" smtClean="0"/>
              <a:t>Using the XMM registers</a:t>
            </a:r>
          </a:p>
          <a:p>
            <a:pPr lvl="1"/>
            <a:r>
              <a:rPr lang="en-US" dirty="0" smtClean="0"/>
              <a:t>64-bit/double precision/two doubles per XMM </a:t>
            </a:r>
            <a:r>
              <a:rPr lang="en-US" dirty="0" err="1" smtClean="0"/>
              <a:t>reg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952975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3340073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867013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325243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8670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3252436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8754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326090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93733" y="3081867"/>
            <a:ext cx="259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 is column major</a:t>
            </a:r>
            <a:endParaRPr lang="en-US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205101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3"/>
          <p:cNvGrpSpPr/>
          <p:nvPr/>
        </p:nvGrpSpPr>
        <p:grpSpPr>
          <a:xfrm>
            <a:off x="1444150" y="5592199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511913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50456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511913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50456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512760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51302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grpSp>
        <p:nvGrpSpPr>
          <p:cNvPr id="24" name="Group 32"/>
          <p:cNvGrpSpPr/>
          <p:nvPr/>
        </p:nvGrpSpPr>
        <p:grpSpPr>
          <a:xfrm>
            <a:off x="1443604" y="4256835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417087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4170873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1,i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179339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2,i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2 ×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914400" y="2377440"/>
            <a:ext cx="3682619" cy="371548"/>
            <a:chOff x="914400" y="2377440"/>
            <a:chExt cx="3682619" cy="371548"/>
          </a:xfrm>
        </p:grpSpPr>
        <p:grpSp>
          <p:nvGrpSpPr>
            <p:cNvPr id="9" name="Group 11"/>
            <p:cNvGrpSpPr/>
            <p:nvPr/>
          </p:nvGrpSpPr>
          <p:grpSpPr>
            <a:xfrm>
              <a:off x="1426667" y="2409173"/>
              <a:ext cx="3170352" cy="319246"/>
              <a:chOff x="1426667" y="3105372"/>
              <a:chExt cx="3170352" cy="31924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26667" y="3105372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>
                <a:stCxn id="7" idx="0"/>
                <a:endCxn id="7" idx="2"/>
              </p:cNvCxnSpPr>
              <p:nvPr/>
            </p:nvCxnSpPr>
            <p:spPr>
              <a:xfrm rot="16200000" flipH="1">
                <a:off x="2852617" y="3264598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914400" y="237744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75104" y="2379656"/>
              <a:ext cx="512064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29584" y="2377440"/>
              <a:ext cx="512064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baseline="-250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14400" y="2776368"/>
            <a:ext cx="3683165" cy="372740"/>
            <a:chOff x="914400" y="2776368"/>
            <a:chExt cx="3683165" cy="372740"/>
          </a:xfrm>
        </p:grpSpPr>
        <p:grpSp>
          <p:nvGrpSpPr>
            <p:cNvPr id="12" name="Group 12"/>
            <p:cNvGrpSpPr/>
            <p:nvPr/>
          </p:nvGrpSpPr>
          <p:grpSpPr>
            <a:xfrm>
              <a:off x="1427213" y="2796271"/>
              <a:ext cx="3170352" cy="319246"/>
              <a:chOff x="4588528" y="3105909"/>
              <a:chExt cx="3170352" cy="31924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588528" y="3105909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6014478" y="3265135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914400" y="2779776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75103" y="2776368"/>
              <a:ext cx="512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29584" y="2779776"/>
              <a:ext cx="512064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baseline="-250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50479" y="4992624"/>
            <a:ext cx="3663477" cy="369775"/>
            <a:chOff x="950479" y="4992624"/>
            <a:chExt cx="3663477" cy="369775"/>
          </a:xfrm>
        </p:grpSpPr>
        <p:grpSp>
          <p:nvGrpSpPr>
            <p:cNvPr id="13" name="Group 20"/>
            <p:cNvGrpSpPr/>
            <p:nvPr/>
          </p:nvGrpSpPr>
          <p:grpSpPr>
            <a:xfrm>
              <a:off x="1443604" y="5033873"/>
              <a:ext cx="3170352" cy="319246"/>
              <a:chOff x="1426667" y="3105372"/>
              <a:chExt cx="3170352" cy="31924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426667" y="3105372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22" idx="0"/>
                <a:endCxn id="22" idx="2"/>
              </p:cNvCxnSpPr>
              <p:nvPr/>
            </p:nvCxnSpPr>
            <p:spPr>
              <a:xfrm rot="16200000" flipH="1">
                <a:off x="2852617" y="3264598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950479" y="4992624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77779" y="49930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27179" y="49926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50479" y="5367201"/>
            <a:ext cx="3664023" cy="373016"/>
            <a:chOff x="950479" y="5367201"/>
            <a:chExt cx="3664023" cy="373016"/>
          </a:xfrm>
        </p:grpSpPr>
        <p:grpSp>
          <p:nvGrpSpPr>
            <p:cNvPr id="20" name="Group 23"/>
            <p:cNvGrpSpPr/>
            <p:nvPr/>
          </p:nvGrpSpPr>
          <p:grpSpPr>
            <a:xfrm>
              <a:off x="1444150" y="5420971"/>
              <a:ext cx="3170352" cy="319246"/>
              <a:chOff x="4588528" y="3105909"/>
              <a:chExt cx="3170352" cy="31924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588528" y="3105909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6014478" y="3265135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950479" y="5367528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78693" y="5367201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8093" y="5367528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95363" y="4041648"/>
            <a:ext cx="3618593" cy="372485"/>
            <a:chOff x="995363" y="4041648"/>
            <a:chExt cx="3618593" cy="372485"/>
          </a:xfrm>
        </p:grpSpPr>
        <p:grpSp>
          <p:nvGrpSpPr>
            <p:cNvPr id="21" name="Group 32"/>
            <p:cNvGrpSpPr/>
            <p:nvPr/>
          </p:nvGrpSpPr>
          <p:grpSpPr>
            <a:xfrm>
              <a:off x="1443604" y="4085607"/>
              <a:ext cx="3170352" cy="319246"/>
              <a:chOff x="1426667" y="3105372"/>
              <a:chExt cx="3170352" cy="319246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426667" y="3105372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>
                <a:stCxn id="34" idx="0"/>
                <a:endCxn id="34" idx="2"/>
              </p:cNvCxnSpPr>
              <p:nvPr/>
            </p:nvCxnSpPr>
            <p:spPr>
              <a:xfrm rot="16200000" flipH="1">
                <a:off x="2852617" y="3264598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995363" y="4041648"/>
              <a:ext cx="295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</a:t>
              </a:r>
              <a:endParaRPr lang="en-US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77779" y="4044801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27179" y="4041648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2 ×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914400" y="2377440"/>
            <a:ext cx="3682619" cy="369332"/>
            <a:chOff x="914400" y="2377440"/>
            <a:chExt cx="3682619" cy="369332"/>
          </a:xfrm>
        </p:grpSpPr>
        <p:grpSp>
          <p:nvGrpSpPr>
            <p:cNvPr id="9" name="Group 11"/>
            <p:cNvGrpSpPr/>
            <p:nvPr/>
          </p:nvGrpSpPr>
          <p:grpSpPr>
            <a:xfrm>
              <a:off x="1426667" y="2409173"/>
              <a:ext cx="3170352" cy="319246"/>
              <a:chOff x="1426667" y="3105372"/>
              <a:chExt cx="3170352" cy="31924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26667" y="3105372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>
                <a:stCxn id="7" idx="0"/>
                <a:endCxn id="7" idx="2"/>
              </p:cNvCxnSpPr>
              <p:nvPr/>
            </p:nvCxnSpPr>
            <p:spPr>
              <a:xfrm rot="16200000" flipH="1">
                <a:off x="2852617" y="3264598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914400" y="237744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79689" y="2377440"/>
              <a:ext cx="1066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0+A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17520" y="2377440"/>
              <a:ext cx="1572768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 smtClean="0"/>
                <a:t>0+A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14400" y="2779776"/>
            <a:ext cx="3683165" cy="369332"/>
            <a:chOff x="914400" y="2779776"/>
            <a:chExt cx="3683165" cy="369332"/>
          </a:xfrm>
        </p:grpSpPr>
        <p:grpSp>
          <p:nvGrpSpPr>
            <p:cNvPr id="12" name="Group 12"/>
            <p:cNvGrpSpPr/>
            <p:nvPr/>
          </p:nvGrpSpPr>
          <p:grpSpPr>
            <a:xfrm>
              <a:off x="1427213" y="2796271"/>
              <a:ext cx="3170352" cy="319246"/>
              <a:chOff x="4588528" y="3105909"/>
              <a:chExt cx="3170352" cy="31924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588528" y="3105909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6014478" y="3265135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914400" y="2779776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26464" y="2779776"/>
              <a:ext cx="1572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0+A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17520" y="2779776"/>
              <a:ext cx="1572768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 smtClean="0"/>
                <a:t>0+A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52864" y="2385538"/>
            <a:ext cx="431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950479" y="4992624"/>
            <a:ext cx="3663477" cy="369775"/>
            <a:chOff x="950479" y="4992624"/>
            <a:chExt cx="3663477" cy="369775"/>
          </a:xfrm>
        </p:grpSpPr>
        <p:grpSp>
          <p:nvGrpSpPr>
            <p:cNvPr id="50" name="Group 20"/>
            <p:cNvGrpSpPr/>
            <p:nvPr/>
          </p:nvGrpSpPr>
          <p:grpSpPr>
            <a:xfrm>
              <a:off x="1443604" y="5033873"/>
              <a:ext cx="3170352" cy="319246"/>
              <a:chOff x="1426667" y="3105372"/>
              <a:chExt cx="3170352" cy="31924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426667" y="3105372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>
                <a:stCxn id="54" idx="0"/>
                <a:endCxn id="54" idx="2"/>
              </p:cNvCxnSpPr>
              <p:nvPr/>
            </p:nvCxnSpPr>
            <p:spPr>
              <a:xfrm rot="16200000" flipH="1">
                <a:off x="2852617" y="3264598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950479" y="4992624"/>
              <a:ext cx="3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77779" y="49930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27179" y="49926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50479" y="5367201"/>
            <a:ext cx="3664023" cy="373016"/>
            <a:chOff x="950479" y="5367201"/>
            <a:chExt cx="3664023" cy="373016"/>
          </a:xfrm>
        </p:grpSpPr>
        <p:grpSp>
          <p:nvGrpSpPr>
            <p:cNvPr id="57" name="Group 23"/>
            <p:cNvGrpSpPr/>
            <p:nvPr/>
          </p:nvGrpSpPr>
          <p:grpSpPr>
            <a:xfrm>
              <a:off x="1444150" y="5420971"/>
              <a:ext cx="3170352" cy="319246"/>
              <a:chOff x="4588528" y="3105909"/>
              <a:chExt cx="3170352" cy="319246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4588528" y="3105909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6014478" y="3265135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950479" y="5367528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78693" y="5367201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28093" y="5367528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95363" y="4041648"/>
            <a:ext cx="3618593" cy="372485"/>
            <a:chOff x="995363" y="4041648"/>
            <a:chExt cx="3618593" cy="372485"/>
          </a:xfrm>
        </p:grpSpPr>
        <p:grpSp>
          <p:nvGrpSpPr>
            <p:cNvPr id="64" name="Group 32"/>
            <p:cNvGrpSpPr/>
            <p:nvPr/>
          </p:nvGrpSpPr>
          <p:grpSpPr>
            <a:xfrm>
              <a:off x="1443604" y="4085607"/>
              <a:ext cx="3170352" cy="319246"/>
              <a:chOff x="1426667" y="3105372"/>
              <a:chExt cx="3170352" cy="31924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426667" y="3105372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>
                <a:stCxn id="68" idx="0"/>
                <a:endCxn id="68" idx="2"/>
              </p:cNvCxnSpPr>
              <p:nvPr/>
            </p:nvCxnSpPr>
            <p:spPr>
              <a:xfrm rot="16200000" flipH="1">
                <a:off x="2852617" y="3264598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995363" y="404164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</a:t>
              </a:r>
              <a:endParaRPr lang="en-US" baseline="-25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77779" y="4044801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27179" y="4041648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2 ×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52864" y="2385538"/>
            <a:ext cx="431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950479" y="4992624"/>
            <a:ext cx="3663477" cy="369775"/>
            <a:chOff x="950479" y="4992624"/>
            <a:chExt cx="3663477" cy="369775"/>
          </a:xfrm>
        </p:grpSpPr>
        <p:grpSp>
          <p:nvGrpSpPr>
            <p:cNvPr id="46" name="Group 20"/>
            <p:cNvGrpSpPr/>
            <p:nvPr/>
          </p:nvGrpSpPr>
          <p:grpSpPr>
            <a:xfrm>
              <a:off x="1443604" y="5033873"/>
              <a:ext cx="3170352" cy="319246"/>
              <a:chOff x="1426667" y="3105372"/>
              <a:chExt cx="3170352" cy="31924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426667" y="3105372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>
                <a:stCxn id="50" idx="0"/>
                <a:endCxn id="50" idx="2"/>
              </p:cNvCxnSpPr>
              <p:nvPr/>
            </p:nvCxnSpPr>
            <p:spPr>
              <a:xfrm rot="16200000" flipH="1">
                <a:off x="2852617" y="3264598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950479" y="4992624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77779" y="49930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/>
                <a:t>2</a:t>
              </a:r>
              <a:r>
                <a:rPr lang="en-US" baseline="-25000" dirty="0" smtClean="0"/>
                <a:t>,1</a:t>
              </a:r>
              <a:endParaRPr lang="en-US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27179" y="49926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50479" y="5367201"/>
            <a:ext cx="3664023" cy="373016"/>
            <a:chOff x="950479" y="5367201"/>
            <a:chExt cx="3664023" cy="373016"/>
          </a:xfrm>
        </p:grpSpPr>
        <p:grpSp>
          <p:nvGrpSpPr>
            <p:cNvPr id="53" name="Group 23"/>
            <p:cNvGrpSpPr/>
            <p:nvPr/>
          </p:nvGrpSpPr>
          <p:grpSpPr>
            <a:xfrm>
              <a:off x="1444150" y="5420971"/>
              <a:ext cx="3170352" cy="319246"/>
              <a:chOff x="4588528" y="3105909"/>
              <a:chExt cx="3170352" cy="31924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588528" y="3105909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6014478" y="3265135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950479" y="5367528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8693" y="5367201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28093" y="5367528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/>
                <a:t>2</a:t>
              </a:r>
              <a:r>
                <a:rPr lang="en-US" baseline="-25000" dirty="0" smtClean="0"/>
                <a:t>,2</a:t>
              </a:r>
              <a:endParaRPr lang="en-US" baseline="-25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95363" y="4041648"/>
            <a:ext cx="3618593" cy="372485"/>
            <a:chOff x="995363" y="4041648"/>
            <a:chExt cx="3618593" cy="372485"/>
          </a:xfrm>
        </p:grpSpPr>
        <p:grpSp>
          <p:nvGrpSpPr>
            <p:cNvPr id="60" name="Group 32"/>
            <p:cNvGrpSpPr/>
            <p:nvPr/>
          </p:nvGrpSpPr>
          <p:grpSpPr>
            <a:xfrm>
              <a:off x="1443604" y="4085607"/>
              <a:ext cx="3170352" cy="319246"/>
              <a:chOff x="1426667" y="3105372"/>
              <a:chExt cx="3170352" cy="31924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426667" y="3105372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>
                <a:stCxn id="64" idx="0"/>
                <a:endCxn id="64" idx="2"/>
              </p:cNvCxnSpPr>
              <p:nvPr/>
            </p:nvCxnSpPr>
            <p:spPr>
              <a:xfrm rot="16200000" flipH="1">
                <a:off x="2852617" y="3264598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995363" y="4041648"/>
              <a:ext cx="295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</a:t>
              </a:r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77779" y="4044801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27179" y="404164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14400" y="2377440"/>
            <a:ext cx="3682619" cy="369332"/>
            <a:chOff x="914400" y="2377440"/>
            <a:chExt cx="3682619" cy="369332"/>
          </a:xfrm>
        </p:grpSpPr>
        <p:grpSp>
          <p:nvGrpSpPr>
            <p:cNvPr id="81" name="Group 11"/>
            <p:cNvGrpSpPr/>
            <p:nvPr/>
          </p:nvGrpSpPr>
          <p:grpSpPr>
            <a:xfrm>
              <a:off x="1426667" y="2409173"/>
              <a:ext cx="3170352" cy="319246"/>
              <a:chOff x="1426667" y="3105372"/>
              <a:chExt cx="3170352" cy="319246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426667" y="3105372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" name="Straight Connector 85"/>
              <p:cNvCxnSpPr>
                <a:stCxn id="85" idx="0"/>
                <a:endCxn id="85" idx="2"/>
              </p:cNvCxnSpPr>
              <p:nvPr/>
            </p:nvCxnSpPr>
            <p:spPr>
              <a:xfrm rot="16200000" flipH="1">
                <a:off x="2852617" y="3264598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914400" y="237744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79689" y="2377440"/>
              <a:ext cx="1066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0+A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17520" y="2377440"/>
              <a:ext cx="1572768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 smtClean="0"/>
                <a:t>0+A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914400" y="2779776"/>
            <a:ext cx="3683165" cy="369332"/>
            <a:chOff x="914400" y="2779776"/>
            <a:chExt cx="3683165" cy="369332"/>
          </a:xfrm>
        </p:grpSpPr>
        <p:grpSp>
          <p:nvGrpSpPr>
            <p:cNvPr id="88" name="Group 12"/>
            <p:cNvGrpSpPr/>
            <p:nvPr/>
          </p:nvGrpSpPr>
          <p:grpSpPr>
            <a:xfrm>
              <a:off x="1427213" y="2796271"/>
              <a:ext cx="3170352" cy="319246"/>
              <a:chOff x="4588528" y="3105909"/>
              <a:chExt cx="3170352" cy="319246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4588528" y="3105909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Connector 10"/>
              <p:cNvCxnSpPr/>
              <p:nvPr/>
            </p:nvCxnSpPr>
            <p:spPr>
              <a:xfrm rot="16200000" flipH="1">
                <a:off x="6014478" y="3265135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/>
            <p:cNvSpPr txBox="1"/>
            <p:nvPr/>
          </p:nvSpPr>
          <p:spPr>
            <a:xfrm>
              <a:off x="914400" y="2779776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26464" y="2779776"/>
              <a:ext cx="1572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0+A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017520" y="2779776"/>
              <a:ext cx="1572768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 smtClean="0"/>
                <a:t>0+A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2 ×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Second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14400" y="237744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277977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89635" y="2377440"/>
            <a:ext cx="1595434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8535" y="2779776"/>
            <a:ext cx="165946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16348" y="2377440"/>
            <a:ext cx="171087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17262" y="2779776"/>
            <a:ext cx="175229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52864" y="2385538"/>
            <a:ext cx="431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  <a:endParaRPr lang="en-US" dirty="0"/>
          </a:p>
        </p:txBody>
      </p:sp>
      <p:grpSp>
        <p:nvGrpSpPr>
          <p:cNvPr id="24" name="Group 45"/>
          <p:cNvGrpSpPr/>
          <p:nvPr/>
        </p:nvGrpSpPr>
        <p:grpSpPr>
          <a:xfrm>
            <a:off x="1975104" y="2011887"/>
            <a:ext cx="2059747" cy="1466405"/>
            <a:chOff x="1975104" y="2011887"/>
            <a:chExt cx="2059747" cy="1466405"/>
          </a:xfrm>
        </p:grpSpPr>
        <p:sp>
          <p:nvSpPr>
            <p:cNvPr id="42" name="TextBox 41"/>
            <p:cNvSpPr txBox="1"/>
            <p:nvPr/>
          </p:nvSpPr>
          <p:spPr>
            <a:xfrm>
              <a:off x="1975104" y="20175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75104" y="3108960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29584" y="201188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29584" y="3108960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50479" y="4992624"/>
            <a:ext cx="3663477" cy="369775"/>
            <a:chOff x="950479" y="4992624"/>
            <a:chExt cx="3663477" cy="369775"/>
          </a:xfrm>
        </p:grpSpPr>
        <p:grpSp>
          <p:nvGrpSpPr>
            <p:cNvPr id="50" name="Group 20"/>
            <p:cNvGrpSpPr/>
            <p:nvPr/>
          </p:nvGrpSpPr>
          <p:grpSpPr>
            <a:xfrm>
              <a:off x="1443604" y="5033873"/>
              <a:ext cx="3170352" cy="319246"/>
              <a:chOff x="1426667" y="3105372"/>
              <a:chExt cx="3170352" cy="31924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426667" y="3105372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>
                <a:stCxn id="54" idx="0"/>
                <a:endCxn id="54" idx="2"/>
              </p:cNvCxnSpPr>
              <p:nvPr/>
            </p:nvCxnSpPr>
            <p:spPr>
              <a:xfrm rot="16200000" flipH="1">
                <a:off x="2852617" y="3264598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950479" y="4992624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77779" y="49930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/>
                <a:t>2</a:t>
              </a:r>
              <a:r>
                <a:rPr lang="en-US" baseline="-25000" dirty="0" smtClean="0"/>
                <a:t>,1</a:t>
              </a:r>
              <a:endParaRPr lang="en-US" baseline="-25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27179" y="49926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/>
                <a:t>2</a:t>
              </a:r>
              <a:r>
                <a:rPr lang="en-US" baseline="-25000" dirty="0" smtClean="0"/>
                <a:t>,1</a:t>
              </a:r>
              <a:endParaRPr lang="en-US" baseline="-25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50479" y="5367201"/>
            <a:ext cx="3664023" cy="373016"/>
            <a:chOff x="950479" y="5367201"/>
            <a:chExt cx="3664023" cy="373016"/>
          </a:xfrm>
        </p:grpSpPr>
        <p:grpSp>
          <p:nvGrpSpPr>
            <p:cNvPr id="57" name="Group 23"/>
            <p:cNvGrpSpPr/>
            <p:nvPr/>
          </p:nvGrpSpPr>
          <p:grpSpPr>
            <a:xfrm>
              <a:off x="1444150" y="5420971"/>
              <a:ext cx="3170352" cy="319246"/>
              <a:chOff x="4588528" y="3105909"/>
              <a:chExt cx="3170352" cy="319246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4588528" y="3105909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6014478" y="3265135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950479" y="5367528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78693" y="5367201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28093" y="5367528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/>
                <a:t>2</a:t>
              </a:r>
              <a:r>
                <a:rPr lang="en-US" baseline="-25000" dirty="0" smtClean="0"/>
                <a:t>,2</a:t>
              </a:r>
              <a:endParaRPr lang="en-US" baseline="-250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95363" y="4041648"/>
            <a:ext cx="3618593" cy="372485"/>
            <a:chOff x="995363" y="4041648"/>
            <a:chExt cx="3618593" cy="372485"/>
          </a:xfrm>
        </p:grpSpPr>
        <p:grpSp>
          <p:nvGrpSpPr>
            <p:cNvPr id="64" name="Group 32"/>
            <p:cNvGrpSpPr/>
            <p:nvPr/>
          </p:nvGrpSpPr>
          <p:grpSpPr>
            <a:xfrm>
              <a:off x="1443604" y="4085607"/>
              <a:ext cx="3170352" cy="319246"/>
              <a:chOff x="1426667" y="3105372"/>
              <a:chExt cx="3170352" cy="31924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426667" y="3105372"/>
                <a:ext cx="3170352" cy="3184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>
                <a:stCxn id="68" idx="0"/>
                <a:endCxn id="68" idx="2"/>
              </p:cNvCxnSpPr>
              <p:nvPr/>
            </p:nvCxnSpPr>
            <p:spPr>
              <a:xfrm rot="16200000" flipH="1">
                <a:off x="2852617" y="3264598"/>
                <a:ext cx="318452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995363" y="404164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</a:t>
              </a:r>
              <a:endParaRPr lang="en-US" baseline="-25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77779" y="4044801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27179" y="4041648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 x 2 Matrix Multiply Code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93887" y="1600199"/>
            <a:ext cx="4270022" cy="4937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stdio.h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// header file for SSE3 compiler </a:t>
            </a:r>
            <a:r>
              <a:rPr lang="en-US" sz="1400" dirty="0" err="1" smtClean="0">
                <a:solidFill>
                  <a:srgbClr val="FF0000"/>
                </a:solidFill>
              </a:rPr>
              <a:t>intrinsics</a:t>
            </a:r>
            <a:endParaRPr lang="en-US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#include &lt;</a:t>
            </a:r>
            <a:r>
              <a:rPr lang="en-US" sz="1400" dirty="0" err="1">
                <a:solidFill>
                  <a:srgbClr val="FF0000"/>
                </a:solidFill>
              </a:rPr>
              <a:t>n</a:t>
            </a:r>
            <a:r>
              <a:rPr lang="en-US" sz="1400" dirty="0" err="1" smtClean="0">
                <a:solidFill>
                  <a:srgbClr val="FF0000"/>
                </a:solidFill>
              </a:rPr>
              <a:t>mmintrin.h</a:t>
            </a:r>
            <a:r>
              <a:rPr lang="en-US" sz="1400" dirty="0" smtClean="0">
                <a:solidFill>
                  <a:srgbClr val="FF0000"/>
                </a:solidFill>
              </a:rPr>
              <a:t>&gt;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// NOTE: vector registers will be represented in comments as v1 = [ a | </a:t>
            </a:r>
            <a:r>
              <a:rPr lang="en-US" sz="1400" dirty="0" err="1" smtClean="0"/>
              <a:t>b</a:t>
            </a:r>
            <a:r>
              <a:rPr lang="en-US" sz="1400" dirty="0" smtClean="0"/>
              <a:t>]</a:t>
            </a:r>
          </a:p>
          <a:p>
            <a:pPr>
              <a:buNone/>
            </a:pPr>
            <a:r>
              <a:rPr lang="en-US" sz="1400" dirty="0" smtClean="0"/>
              <a:t>// where v1 is a variable of type __m128d and</a:t>
            </a:r>
            <a:br>
              <a:rPr lang="en-US" sz="1400" dirty="0" smtClean="0"/>
            </a:br>
            <a:r>
              <a:rPr lang="en-US" sz="1400" dirty="0" err="1" smtClean="0"/>
              <a:t>a,b</a:t>
            </a:r>
            <a:r>
              <a:rPr lang="en-US" sz="1400" dirty="0" smtClean="0"/>
              <a:t> are doubles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main(void</a:t>
            </a:r>
            <a:r>
              <a:rPr lang="en-US" sz="1400" dirty="0" smtClean="0"/>
              <a:t>) {</a:t>
            </a:r>
          </a:p>
          <a:p>
            <a:pPr>
              <a:buNone/>
            </a:pPr>
            <a:r>
              <a:rPr lang="en-US" sz="1400" dirty="0" smtClean="0"/>
              <a:t>    // allocate A,B,C aligned on 16-byte boundaries</a:t>
            </a:r>
          </a:p>
          <a:p>
            <a:pPr>
              <a:buNone/>
            </a:pPr>
            <a:r>
              <a:rPr lang="en-US" sz="1400" dirty="0" smtClean="0"/>
              <a:t>    double A[4] __attribute__ ((aligned (16)));	</a:t>
            </a:r>
          </a:p>
          <a:p>
            <a:pPr>
              <a:buNone/>
            </a:pPr>
            <a:r>
              <a:rPr lang="en-US" sz="1400" dirty="0" smtClean="0"/>
              <a:t>    double B[4] __attribute__ ((aligned (16)));</a:t>
            </a:r>
          </a:p>
          <a:p>
            <a:pPr>
              <a:buNone/>
            </a:pPr>
            <a:r>
              <a:rPr lang="en-US" sz="1400" dirty="0" smtClean="0"/>
              <a:t>    double C[4] __attribute__ ((aligned (16)));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lda</a:t>
            </a:r>
            <a:r>
              <a:rPr lang="en-US" sz="1400" dirty="0" smtClean="0"/>
              <a:t> = 2;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= 0;</a:t>
            </a:r>
          </a:p>
          <a:p>
            <a:pPr>
              <a:buNone/>
            </a:pPr>
            <a:r>
              <a:rPr lang="en-US" sz="1400" dirty="0" smtClean="0"/>
              <a:t>    // declare a couple 128-bit vector variables</a:t>
            </a:r>
          </a:p>
          <a:p>
            <a:pPr>
              <a:buNone/>
            </a:pPr>
            <a:r>
              <a:rPr lang="en-US" sz="1400" dirty="0" smtClean="0"/>
              <a:t>    __m128d c1,c2,a,b1,b2;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/* continued on next slide */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972753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/>
              <a:t>  /* A =                           (note column order!)  </a:t>
            </a:r>
          </a:p>
          <a:p>
            <a:pPr>
              <a:buNone/>
            </a:pPr>
            <a:r>
              <a:rPr lang="en-US" sz="1400" dirty="0" smtClean="0"/>
              <a:t>       1 0</a:t>
            </a:r>
          </a:p>
          <a:p>
            <a:pPr>
              <a:buNone/>
            </a:pPr>
            <a:r>
              <a:rPr lang="en-US" sz="1400" dirty="0" smtClean="0"/>
              <a:t>       0 1</a:t>
            </a:r>
          </a:p>
          <a:p>
            <a:pPr>
              <a:buNone/>
            </a:pPr>
            <a:r>
              <a:rPr lang="en-US" sz="1400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A[0] = 1.0; A[1] = 0.0;  A[2] = 0.0;  A[3] = 1.0;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/* B =                              (note column order!)</a:t>
            </a:r>
          </a:p>
          <a:p>
            <a:pPr>
              <a:buNone/>
            </a:pPr>
            <a:r>
              <a:rPr lang="en-US" sz="1400" dirty="0" smtClean="0"/>
              <a:t>       1 3</a:t>
            </a:r>
          </a:p>
          <a:p>
            <a:pPr>
              <a:buNone/>
            </a:pPr>
            <a:r>
              <a:rPr lang="en-US" sz="1400" dirty="0" smtClean="0"/>
              <a:t>       2 4</a:t>
            </a:r>
          </a:p>
          <a:p>
            <a:pPr>
              <a:buNone/>
            </a:pPr>
            <a:r>
              <a:rPr lang="en-US" sz="1400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B[0] = 1.0;  B[1] = 2.0;  B[2] = 3.0;  B[3] = 4.0;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/* C =                             (note column order!)</a:t>
            </a:r>
          </a:p>
          <a:p>
            <a:pPr>
              <a:buNone/>
            </a:pPr>
            <a:r>
              <a:rPr lang="en-US" sz="1400" dirty="0" smtClean="0"/>
              <a:t>       0 0</a:t>
            </a:r>
          </a:p>
          <a:p>
            <a:pPr>
              <a:buNone/>
            </a:pPr>
            <a:r>
              <a:rPr lang="en-US" sz="1400" dirty="0" smtClean="0"/>
              <a:t>       0 0</a:t>
            </a:r>
          </a:p>
          <a:p>
            <a:pPr>
              <a:buNone/>
            </a:pPr>
            <a:r>
              <a:rPr lang="en-US" sz="1400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C[0] = 0.0; C[1] = 0.0;  C[2] = 0.0; C[3] = 0.0;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#4: Parallelism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15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“Garcia”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24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28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3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32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564644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58" name="Image" r:id="rId7" imgW="3492063" imgH="2400000" progId="">
                      <p:embed/>
                    </p:oleObj>
                  </mc:Choice>
                  <mc:Fallback>
                    <p:oleObj name="Image" r:id="rId7" imgW="3492063" imgH="2400000" progId="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3840" y="5985161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0" y="4447822"/>
            <a:ext cx="3386667" cy="1027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We are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 x 2 Matrix Multiply Code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1554" y="1600200"/>
            <a:ext cx="4270022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// used aligned loads to set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// c1 = [c_11 | c_21]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c1 = _mm_load_pd(C+0*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// c2 = [c_12 | c_22]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c2 = _mm_load_pd(C+1*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 2; </a:t>
            </a:r>
            <a:r>
              <a:rPr lang="en-US" sz="1400" dirty="0" err="1" smtClean="0"/>
              <a:t>i</a:t>
            </a:r>
            <a:r>
              <a:rPr lang="en-US" sz="1400" dirty="0" smtClean="0"/>
              <a:t>++)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/* a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  </a:t>
            </a:r>
            <a:r>
              <a:rPr lang="en-US" sz="1400" dirty="0" err="1" smtClean="0"/>
              <a:t>i</a:t>
            </a:r>
            <a:r>
              <a:rPr lang="en-US" sz="1400" dirty="0" smtClean="0"/>
              <a:t> = 0: [a_11 | a_21]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  </a:t>
            </a:r>
            <a:r>
              <a:rPr lang="en-US" sz="1400" dirty="0" err="1" smtClean="0"/>
              <a:t>i</a:t>
            </a:r>
            <a:r>
              <a:rPr lang="en-US" sz="1400" dirty="0" smtClean="0"/>
              <a:t> = 1: [a_12 | a_22]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a = _</a:t>
            </a:r>
            <a:r>
              <a:rPr lang="en-US" sz="1400" dirty="0" err="1" smtClean="0"/>
              <a:t>mm_load_pd(A+i</a:t>
            </a:r>
            <a:r>
              <a:rPr lang="en-US" sz="1400" dirty="0" smtClean="0"/>
              <a:t>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/* b1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  </a:t>
            </a:r>
            <a:r>
              <a:rPr lang="en-US" sz="1400" dirty="0" err="1" smtClean="0"/>
              <a:t>i</a:t>
            </a:r>
            <a:r>
              <a:rPr lang="en-US" sz="1400" dirty="0" smtClean="0"/>
              <a:t> = 0: [b_11 | b_11]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  </a:t>
            </a:r>
            <a:r>
              <a:rPr lang="en-US" sz="1400" dirty="0" err="1" smtClean="0"/>
              <a:t>i</a:t>
            </a:r>
            <a:r>
              <a:rPr lang="en-US" sz="1400" dirty="0" smtClean="0"/>
              <a:t> = 1: [b_21 | b_21]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b1 = _mm_load1_pd(B+i+0*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/* b2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  </a:t>
            </a:r>
            <a:r>
              <a:rPr lang="en-US" sz="1400" dirty="0" err="1" smtClean="0"/>
              <a:t>i</a:t>
            </a:r>
            <a:r>
              <a:rPr lang="en-US" sz="1400" dirty="0" smtClean="0"/>
              <a:t> = 0: [b_12 | b_12]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  </a:t>
            </a:r>
            <a:r>
              <a:rPr lang="en-US" sz="1400" dirty="0" err="1" smtClean="0"/>
              <a:t>i</a:t>
            </a:r>
            <a:r>
              <a:rPr lang="en-US" sz="1400" dirty="0" smtClean="0"/>
              <a:t> = 1: [b_22 | b_22]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b2 = _mm_load1_pd(B+i+1*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5000"/>
              </a:lnSpc>
              <a:buNone/>
            </a:pPr>
            <a:r>
              <a:rPr lang="en-US" sz="1400" dirty="0" smtClean="0"/>
              <a:t>	</a:t>
            </a:r>
          </a:p>
          <a:p>
            <a:pPr>
              <a:lnSpc>
                <a:spcPct val="85000"/>
              </a:lnSpc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1791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    /* c1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  </a:t>
            </a:r>
            <a:r>
              <a:rPr lang="en-US" sz="2240" dirty="0" err="1" smtClean="0"/>
              <a:t>i</a:t>
            </a:r>
            <a:r>
              <a:rPr lang="en-US" sz="2240" dirty="0" smtClean="0"/>
              <a:t> = 0: [c_11 + a_11*b_11 | c_21 + a_21*b_11]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  </a:t>
            </a:r>
            <a:r>
              <a:rPr lang="en-US" sz="2240" dirty="0" err="1" smtClean="0"/>
              <a:t>i</a:t>
            </a:r>
            <a:r>
              <a:rPr lang="en-US" sz="2240" dirty="0" smtClean="0"/>
              <a:t> = 1: [c_11 + a_21*b_21 | c_21 + a_22*b_21]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c1 = _mm_add_pd(c1,_mm_mul_pd(a,b1));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/* c2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  </a:t>
            </a:r>
            <a:r>
              <a:rPr lang="en-US" sz="2240" dirty="0" err="1" smtClean="0"/>
              <a:t>i</a:t>
            </a:r>
            <a:r>
              <a:rPr lang="en-US" sz="2240" dirty="0" smtClean="0"/>
              <a:t> = 0: [c_12 + a_11*b_12 | c_22 + a_21*b_12]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  </a:t>
            </a:r>
            <a:r>
              <a:rPr lang="en-US" sz="2240" dirty="0" err="1" smtClean="0"/>
              <a:t>i</a:t>
            </a:r>
            <a:r>
              <a:rPr lang="en-US" sz="2240" dirty="0" smtClean="0"/>
              <a:t> = 1: [c_12 + a_21*b_22 | c_22 + a_22*b_22]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c2 = _mm_add_pd(c2,_mm_mul_pd(a,b2));       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}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// store c1,c2 back into C for completion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_mm_store_pd(C+0*lda,c1);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_mm_store_pd(C+1*lda,c2);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// print C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printf("%g,%g\n%g,%g\n",C[0],C[2],C[1],C[3]);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return 0;</a:t>
            </a:r>
          </a:p>
          <a:p>
            <a:pPr>
              <a:buNone/>
            </a:pPr>
            <a:r>
              <a:rPr lang="en-US" sz="2240" dirty="0" smtClean="0"/>
              <a:t>}</a:t>
            </a:r>
          </a:p>
          <a:p>
            <a:pPr>
              <a:buNone/>
            </a:pPr>
            <a:endParaRPr lang="en-US" sz="1806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108960" y="1289685"/>
            <a:ext cx="1897380" cy="5353050"/>
          </a:xfrm>
          <a:custGeom>
            <a:avLst/>
            <a:gdLst>
              <a:gd name="connsiteX0" fmla="*/ 0 w 1897380"/>
              <a:gd name="connsiteY0" fmla="*/ 5019675 h 5353050"/>
              <a:gd name="connsiteX1" fmla="*/ 582930 w 1897380"/>
              <a:gd name="connsiteY1" fmla="*/ 5008245 h 5353050"/>
              <a:gd name="connsiteX2" fmla="*/ 891540 w 1897380"/>
              <a:gd name="connsiteY2" fmla="*/ 2950845 h 5353050"/>
              <a:gd name="connsiteX3" fmla="*/ 1188720 w 1897380"/>
              <a:gd name="connsiteY3" fmla="*/ 436245 h 5353050"/>
              <a:gd name="connsiteX4" fmla="*/ 1897380 w 1897380"/>
              <a:gd name="connsiteY4" fmla="*/ 333375 h 535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380" h="5353050">
                <a:moveTo>
                  <a:pt x="0" y="5019675"/>
                </a:moveTo>
                <a:cubicBezTo>
                  <a:pt x="217170" y="5186362"/>
                  <a:pt x="434340" y="5353050"/>
                  <a:pt x="582930" y="5008245"/>
                </a:cubicBezTo>
                <a:cubicBezTo>
                  <a:pt x="731520" y="4663440"/>
                  <a:pt x="790575" y="3712845"/>
                  <a:pt x="891540" y="2950845"/>
                </a:cubicBezTo>
                <a:cubicBezTo>
                  <a:pt x="992505" y="2188845"/>
                  <a:pt x="1021080" y="872490"/>
                  <a:pt x="1188720" y="436245"/>
                </a:cubicBezTo>
                <a:cubicBezTo>
                  <a:pt x="1356360" y="0"/>
                  <a:pt x="1626870" y="166687"/>
                  <a:pt x="1897380" y="333375"/>
                </a:cubicBezTo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1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Inner loop from </a:t>
            </a:r>
            <a:r>
              <a:rPr lang="en-US" dirty="0" err="1" smtClean="0">
                <a:solidFill>
                  <a:schemeClr val="accent1"/>
                </a:solidFill>
              </a:rPr>
              <a:t>gcc</a:t>
            </a:r>
            <a:r>
              <a:rPr lang="en-US" dirty="0" smtClean="0">
                <a:solidFill>
                  <a:schemeClr val="accent1"/>
                </a:solidFill>
              </a:rPr>
              <a:t> -O -S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1660" y="1188662"/>
            <a:ext cx="8932340" cy="5254860"/>
          </a:xfrm>
        </p:spPr>
        <p:txBody>
          <a:bodyPr>
            <a:normAutofit fontScale="77500" lnSpcReduction="20000"/>
          </a:bodyPr>
          <a:lstStyle/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L2:	</a:t>
            </a:r>
            <a:r>
              <a:rPr lang="en-US" dirty="0" err="1" smtClean="0"/>
              <a:t>movapd</a:t>
            </a:r>
            <a:r>
              <a:rPr lang="en-US" dirty="0" smtClean="0"/>
              <a:t>	(%</a:t>
            </a:r>
            <a:r>
              <a:rPr lang="en-US" dirty="0" err="1" smtClean="0"/>
              <a:t>rax</a:t>
            </a:r>
            <a:r>
              <a:rPr lang="en-US" dirty="0" smtClean="0"/>
              <a:t>,%</a:t>
            </a:r>
            <a:r>
              <a:rPr lang="en-US" dirty="0" err="1" smtClean="0"/>
              <a:t>rsi</a:t>
            </a:r>
            <a:r>
              <a:rPr lang="en-US" dirty="0" smtClean="0"/>
              <a:t>), %xmm1	// Load  aligned A[i,i+1]-&gt;m1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(%</a:t>
            </a:r>
            <a:r>
              <a:rPr lang="en-US" dirty="0" err="1" smtClean="0"/>
              <a:t>rdx</a:t>
            </a:r>
            <a:r>
              <a:rPr lang="en-US" dirty="0" smtClean="0"/>
              <a:t>), %xmm0	// Load B[j],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%xmm1, %xmm0	// Multiply m0*m1-&gt;m0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%xmm0, %xmm3	// Add m0+m3-&gt;m3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16(%rdx), %xmm0	// Load B[j+1],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%xmm0, %xmm1	// Multiply m0*m1-&gt;m1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%xmm1, %xmm2	// Add m1+m2-&gt;m2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$16, %</a:t>
            </a:r>
            <a:r>
              <a:rPr lang="en-US" dirty="0" err="1" smtClean="0"/>
              <a:t>rax</a:t>
            </a:r>
            <a:r>
              <a:rPr lang="en-US" dirty="0" smtClean="0"/>
              <a:t>	// rax+16 -&gt; </a:t>
            </a:r>
            <a:r>
              <a:rPr lang="en-US" dirty="0" err="1" smtClean="0"/>
              <a:t>rax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+=2)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$8, %</a:t>
            </a:r>
            <a:r>
              <a:rPr lang="en-US" dirty="0" err="1" smtClean="0"/>
              <a:t>rdx</a:t>
            </a:r>
            <a:r>
              <a:rPr lang="en-US" dirty="0" smtClean="0"/>
              <a:t>	// rdx+8 -&gt; </a:t>
            </a:r>
            <a:r>
              <a:rPr lang="en-US" dirty="0" err="1" smtClean="0"/>
              <a:t>rdx</a:t>
            </a:r>
            <a:r>
              <a:rPr lang="en-US" dirty="0" smtClean="0"/>
              <a:t> (</a:t>
            </a:r>
            <a:r>
              <a:rPr lang="en-US" dirty="0" err="1" smtClean="0"/>
              <a:t>j</a:t>
            </a:r>
            <a:r>
              <a:rPr lang="en-US" dirty="0" smtClean="0"/>
              <a:t>+=1)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cmpq</a:t>
            </a:r>
            <a:r>
              <a:rPr lang="en-US" dirty="0" smtClean="0"/>
              <a:t>	$32, %</a:t>
            </a:r>
            <a:r>
              <a:rPr lang="en-US" dirty="0" err="1" smtClean="0"/>
              <a:t>rax</a:t>
            </a:r>
            <a:r>
              <a:rPr lang="en-US" dirty="0" smtClean="0"/>
              <a:t>	// </a:t>
            </a:r>
            <a:r>
              <a:rPr lang="en-US" dirty="0" err="1" smtClean="0"/>
              <a:t>rax</a:t>
            </a:r>
            <a:r>
              <a:rPr lang="en-US" dirty="0" smtClean="0"/>
              <a:t> == 32?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jne</a:t>
            </a:r>
            <a:r>
              <a:rPr lang="en-US" dirty="0" smtClean="0"/>
              <a:t>	L2	// jump to L2 if not equal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%xmm3, (%</a:t>
            </a:r>
            <a:r>
              <a:rPr lang="en-US" dirty="0" err="1" smtClean="0"/>
              <a:t>rcx</a:t>
            </a:r>
            <a:r>
              <a:rPr lang="en-US" dirty="0" smtClean="0"/>
              <a:t>)	// store aligned m3 into C[k,k+1]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%xmm2, (%</a:t>
            </a:r>
            <a:r>
              <a:rPr lang="en-US" dirty="0" err="1" smtClean="0"/>
              <a:t>rdi</a:t>
            </a:r>
            <a:r>
              <a:rPr lang="en-US" dirty="0" smtClean="0"/>
              <a:t>)	// store aligned m2 into C[l,l+1]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Performance-Driven ISA Extensions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Subword</a:t>
            </a:r>
            <a:r>
              <a:rPr lang="en-US" dirty="0" smtClean="0"/>
              <a:t> parallelism, used primarily for multimedia applications</a:t>
            </a:r>
          </a:p>
          <a:p>
            <a:pPr lvl="1"/>
            <a:r>
              <a:rPr lang="en-US" dirty="0" smtClean="0"/>
              <a:t>Intel MMX: multimedia extension</a:t>
            </a:r>
          </a:p>
          <a:p>
            <a:pPr lvl="2"/>
            <a:r>
              <a:rPr lang="en-US" dirty="0" smtClean="0"/>
              <a:t>64-bit registers can hold multiple integer operands</a:t>
            </a:r>
          </a:p>
          <a:p>
            <a:pPr lvl="1"/>
            <a:r>
              <a:rPr lang="en-US" dirty="0" smtClean="0"/>
              <a:t>Intel SSE: Streaming SIMD extension</a:t>
            </a:r>
          </a:p>
          <a:p>
            <a:pPr lvl="2"/>
            <a:r>
              <a:rPr lang="en-US" dirty="0" smtClean="0"/>
              <a:t>128-bit registers can hold several floating-point operands</a:t>
            </a:r>
          </a:p>
          <a:p>
            <a:r>
              <a:rPr lang="en-US" dirty="0" smtClean="0"/>
              <a:t>Adding instructions that do more work per cycle</a:t>
            </a:r>
          </a:p>
          <a:p>
            <a:pPr lvl="1"/>
            <a:r>
              <a:rPr lang="en-US" dirty="0" smtClean="0"/>
              <a:t>Shift-add: two instructions in one (e.g. multiply by 5)</a:t>
            </a:r>
          </a:p>
          <a:p>
            <a:pPr lvl="1"/>
            <a:r>
              <a:rPr lang="en-US" dirty="0" smtClean="0"/>
              <a:t>Multiply-add: two instructions in one (x := c + a * b)</a:t>
            </a:r>
          </a:p>
          <a:p>
            <a:pPr lvl="1"/>
            <a:r>
              <a:rPr lang="en-US" dirty="0" smtClean="0"/>
              <a:t>Multiply-accumulate: reduce round-off error (s := s + a * b)</a:t>
            </a:r>
          </a:p>
          <a:p>
            <a:pPr lvl="1"/>
            <a:r>
              <a:rPr lang="en-US" dirty="0" smtClean="0"/>
              <a:t>Conditional copy: avoid some branches (e.g. if-then-else)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4EE6AA-6421-C841-93C5-385D6F26C28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Get To Know Your Instructor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Flynn’s Taxonomy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Data Level Parallelism and SIMD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Intel SSE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Intrinsics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Loop Unrolling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 Level Parallelism and SIMD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SIMD wants adjacent values in memory that can be operated in parallel</a:t>
            </a:r>
          </a:p>
          <a:p>
            <a:r>
              <a:rPr lang="en-US" dirty="0" smtClean="0"/>
              <a:t>Usually specified in programs as loops</a:t>
            </a:r>
          </a:p>
          <a:p>
            <a:pPr>
              <a:buFont typeface="Arial" charset="0"/>
              <a:buNone/>
            </a:pPr>
            <a:r>
              <a:rPr lang="en-US" dirty="0" smtClean="0"/>
              <a:t> 		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1000;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Font typeface="Arial" charset="0"/>
              <a:buNone/>
            </a:pP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      x[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] = x[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] + s;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How can we reveal more data level parallelism than is available in a single iteration of a loop?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Unroll the loop </a:t>
            </a:r>
            <a:r>
              <a:rPr lang="en-US" dirty="0" smtClean="0"/>
              <a:t>and adjust iteration 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Looping in MIPS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sz="2400" b="1" dirty="0"/>
              <a:t>Assumptions: </a:t>
            </a:r>
          </a:p>
          <a:p>
            <a:pPr>
              <a:buNone/>
            </a:pPr>
            <a:r>
              <a:rPr lang="en-US" sz="2400" dirty="0" smtClean="0"/>
              <a:t>	$s0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initial address (top of array)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$s1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scalar </a:t>
            </a:r>
            <a:r>
              <a:rPr lang="en-US" sz="2400" dirty="0"/>
              <a:t>value s</a:t>
            </a:r>
          </a:p>
          <a:p>
            <a:pPr>
              <a:buNone/>
            </a:pPr>
            <a:r>
              <a:rPr lang="en-US" sz="2400" dirty="0" smtClean="0"/>
              <a:t>	$s2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termination address (end of array)</a:t>
            </a:r>
            <a:endParaRPr lang="en-US" sz="2400" dirty="0"/>
          </a:p>
          <a:p>
            <a:pPr>
              <a:spcBef>
                <a:spcPts val="2400"/>
              </a:spcBef>
              <a:buFont typeface="Arial" charset="0"/>
              <a:buNone/>
            </a:pPr>
            <a:r>
              <a:rPr lang="en-US" sz="2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Loop: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$t0, 0($s0)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addu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$t0,$t0,$s1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# </a:t>
            </a:r>
            <a:r>
              <a:rPr lang="en-US" sz="2400" dirty="0" smtClean="0">
                <a:latin typeface="+mj-lt"/>
                <a:cs typeface="Courier New" pitchFamily="49" charset="0"/>
              </a:rPr>
              <a:t>add </a:t>
            </a:r>
            <a:r>
              <a:rPr lang="en-US" sz="2400" dirty="0">
                <a:latin typeface="+mj-lt"/>
                <a:cs typeface="Courier New" pitchFamily="49" charset="0"/>
              </a:rPr>
              <a:t>s to </a:t>
            </a:r>
            <a:r>
              <a:rPr lang="en-US" sz="2400" dirty="0" smtClean="0">
                <a:latin typeface="+mj-lt"/>
                <a:cs typeface="Courier New" pitchFamily="49" charset="0"/>
              </a:rPr>
              <a:t>array element</a:t>
            </a:r>
            <a:endParaRPr lang="en-US" sz="2400" dirty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$t0,0($s0)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# </a:t>
            </a:r>
            <a:r>
              <a:rPr lang="en-US" sz="2400" dirty="0">
                <a:latin typeface="+mj-lt"/>
                <a:cs typeface="Courier New" pitchFamily="49" charset="0"/>
              </a:rPr>
              <a:t>store result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addiu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$s0,$s0,4     # </a:t>
            </a:r>
            <a:r>
              <a:rPr lang="en-US" sz="2400" dirty="0" smtClean="0">
                <a:latin typeface="+mj-lt"/>
                <a:cs typeface="Courier New" pitchFamily="49" charset="0"/>
              </a:rPr>
              <a:t>move to next element </a:t>
            </a:r>
            <a:endParaRPr lang="en-US" sz="2400" dirty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$s0,$s2,</a:t>
            </a:r>
            <a:r>
              <a:rPr lang="en-US" sz="24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# </a:t>
            </a:r>
            <a:r>
              <a:rPr lang="en-US" sz="2400" dirty="0" smtClean="0">
                <a:latin typeface="+mj-lt"/>
                <a:cs typeface="Courier New" pitchFamily="49" charset="0"/>
              </a:rPr>
              <a:t>repeat </a:t>
            </a:r>
            <a:r>
              <a:rPr lang="en-US" sz="2400" dirty="0">
                <a:latin typeface="+mj-lt"/>
                <a:cs typeface="Courier New" pitchFamily="49" charset="0"/>
              </a:rPr>
              <a:t>L</a:t>
            </a:r>
            <a:r>
              <a:rPr lang="en-US" sz="2400" dirty="0" smtClean="0">
                <a:latin typeface="+mj-lt"/>
                <a:cs typeface="Courier New" pitchFamily="49" charset="0"/>
              </a:rPr>
              <a:t>oop </a:t>
            </a:r>
            <a:r>
              <a:rPr lang="en-US" sz="2400" dirty="0">
                <a:latin typeface="+mj-lt"/>
                <a:cs typeface="Courier New" pitchFamily="49" charset="0"/>
              </a:rPr>
              <a:t>if </a:t>
            </a:r>
            <a:r>
              <a:rPr lang="en-US" sz="2400" dirty="0" smtClean="0">
                <a:latin typeface="+mj-lt"/>
                <a:cs typeface="Courier New" pitchFamily="49" charset="0"/>
              </a:rPr>
              <a:t>not done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Loop Unrolled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9377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dirty="0" smtClean="0"/>
              <a:t>Loop: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17375E"/>
                </a:solidFill>
              </a:rPr>
              <a:t>lw</a:t>
            </a:r>
            <a:r>
              <a:rPr lang="en-US" sz="2000" b="1" dirty="0" smtClean="0">
                <a:solidFill>
                  <a:srgbClr val="17375E"/>
                </a:solidFill>
              </a:rPr>
              <a:t>	$t0,0($s0)        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	addu	$t0,$t0,$s1          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	sw	$t0,0($s0)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 smtClean="0"/>
              <a:t>		</a:t>
            </a:r>
            <a:r>
              <a:rPr lang="en-US" sz="2000" b="1" dirty="0" smtClean="0">
                <a:solidFill>
                  <a:srgbClr val="632523"/>
                </a:solidFill>
              </a:rPr>
              <a:t>lw	$t1,4($s0)       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 smtClean="0">
                <a:solidFill>
                  <a:srgbClr val="632523"/>
                </a:solidFill>
              </a:rPr>
              <a:t>		</a:t>
            </a:r>
            <a:r>
              <a:rPr lang="en-US" sz="2000" b="1" dirty="0" err="1" smtClean="0">
                <a:solidFill>
                  <a:srgbClr val="632523"/>
                </a:solidFill>
              </a:rPr>
              <a:t>addu</a:t>
            </a:r>
            <a:r>
              <a:rPr lang="en-US" sz="2000" b="1" dirty="0" smtClean="0">
                <a:solidFill>
                  <a:srgbClr val="632523"/>
                </a:solidFill>
              </a:rPr>
              <a:t>	$t1,$t1,$s1           </a:t>
            </a:r>
            <a:r>
              <a:rPr lang="en-US" sz="2000" b="1" dirty="0" smtClean="0">
                <a:solidFill>
                  <a:srgbClr val="17375E"/>
                </a:solidFill>
              </a:rPr>
              <a:t> </a:t>
            </a:r>
            <a:endParaRPr lang="en-US" sz="2000" b="1" dirty="0" smtClean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sw	$t1,4($s0)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lw	$t2,8($s0)</a:t>
            </a:r>
            <a:r>
              <a:rPr lang="en-US" sz="2000" b="1" dirty="0" smtClean="0">
                <a:solidFill>
                  <a:srgbClr val="17375E"/>
                </a:solidFill>
              </a:rPr>
              <a:t>       </a:t>
            </a:r>
            <a:endParaRPr lang="en-US" sz="2000" b="1" dirty="0" smtClean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addu	$t2,$t2,$s1</a:t>
            </a:r>
            <a:r>
              <a:rPr lang="en-US" sz="2000" b="1" dirty="0" smtClean="0">
                <a:solidFill>
                  <a:srgbClr val="C00000"/>
                </a:solidFill>
              </a:rPr>
              <a:t>        </a:t>
            </a:r>
            <a:endParaRPr lang="en-US" sz="2000" b="1" dirty="0" smtClean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sw	$t2,8($s0)</a:t>
            </a:r>
            <a:endParaRPr lang="en-US" sz="2000" b="1" dirty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lw	$t3,12($s0)</a:t>
            </a:r>
            <a:r>
              <a:rPr lang="en-US" sz="2000" b="1" dirty="0" smtClean="0">
                <a:solidFill>
                  <a:srgbClr val="17375E"/>
                </a:solidFill>
              </a:rPr>
              <a:t>      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addu	$t3,$t3,$s1    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sw	$t3,12($s0)</a:t>
            </a:r>
            <a:endParaRPr lang="en-US" sz="20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/>
              <a:t>addiu</a:t>
            </a:r>
            <a:r>
              <a:rPr lang="en-US" sz="2000" b="1" dirty="0" smtClean="0"/>
              <a:t> </a:t>
            </a:r>
            <a:r>
              <a:rPr lang="en-US" sz="2000" b="1" dirty="0"/>
              <a:t>	</a:t>
            </a:r>
            <a:r>
              <a:rPr lang="en-US" sz="2000" b="1" dirty="0" smtClean="0"/>
              <a:t>$s0,$s0,16   </a:t>
            </a:r>
            <a:endParaRPr lang="en-US" sz="2000" b="1" dirty="0"/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smtClean="0"/>
              <a:t>bne	$s0,$s2,Loop</a:t>
            </a:r>
            <a:endParaRPr lang="en-US" sz="2000" b="1" dirty="0"/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828800"/>
            <a:ext cx="44196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ea typeface="+mn-ea"/>
                <a:cs typeface="+mn-cs"/>
              </a:rPr>
              <a:t>NOTE: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Using different registers </a:t>
            </a:r>
            <a:r>
              <a:rPr lang="en-US" sz="2400" dirty="0">
                <a:latin typeface="+mn-lt"/>
                <a:ea typeface="+mn-ea"/>
                <a:cs typeface="+mn-cs"/>
              </a:rPr>
              <a:t>eliminate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stalls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 smtClean="0"/>
              <a:t>L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oop overhead encountered only once </a:t>
            </a:r>
            <a:r>
              <a:rPr lang="en-US" sz="2400" dirty="0">
                <a:latin typeface="+mn-lt"/>
                <a:ea typeface="+mn-ea"/>
                <a:cs typeface="+mn-cs"/>
              </a:rPr>
              <a:t>every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4 data iterations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This unrolling works if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loop_limit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mod 4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0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Loop Unrolled Scheduled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dirty="0" smtClean="0"/>
              <a:t>Loop: </a:t>
            </a:r>
            <a:r>
              <a:rPr lang="en-US" sz="2000" b="1" dirty="0" smtClean="0">
                <a:solidFill>
                  <a:srgbClr val="17375E"/>
                </a:solidFill>
              </a:rPr>
              <a:t>lwc1	$t0,0($s0)            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  lwc1	$t1,4($s0)    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  </a:t>
            </a:r>
            <a:r>
              <a:rPr lang="en-US" sz="2000" b="1" dirty="0" smtClean="0">
                <a:solidFill>
                  <a:srgbClr val="215968"/>
                </a:solidFill>
              </a:rPr>
              <a:t>lwc1	$t2,8($s0)</a:t>
            </a:r>
            <a:endParaRPr lang="en-US" sz="2000" b="1" dirty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  lwc1	$t3,12($s0)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  </a:t>
            </a:r>
            <a:r>
              <a:rPr lang="en-US" sz="2000" b="1" dirty="0" err="1" smtClean="0">
                <a:solidFill>
                  <a:srgbClr val="17375E"/>
                </a:solidFill>
              </a:rPr>
              <a:t>add.s</a:t>
            </a:r>
            <a:r>
              <a:rPr lang="en-US" sz="2000" b="1" dirty="0" smtClean="0">
                <a:solidFill>
                  <a:srgbClr val="17375E"/>
                </a:solidFill>
              </a:rPr>
              <a:t>	$t0,$t0,$s1  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       </a:t>
            </a:r>
            <a:r>
              <a:rPr lang="en-US" sz="2000" b="1" dirty="0" smtClean="0">
                <a:solidFill>
                  <a:srgbClr val="17375E"/>
                </a:solidFill>
              </a:rPr>
              <a:t>    </a:t>
            </a:r>
            <a:r>
              <a:rPr lang="en-US" sz="2000" b="1" dirty="0" err="1" smtClean="0">
                <a:solidFill>
                  <a:srgbClr val="632523"/>
                </a:solidFill>
              </a:rPr>
              <a:t>add.s</a:t>
            </a:r>
            <a:r>
              <a:rPr lang="en-US" sz="2000" b="1" dirty="0" smtClean="0">
                <a:solidFill>
                  <a:srgbClr val="632523"/>
                </a:solidFill>
              </a:rPr>
              <a:t>	$t1,$t1,$s1 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  </a:t>
            </a:r>
            <a:r>
              <a:rPr lang="en-US" sz="2000" b="1" dirty="0" err="1" smtClean="0">
                <a:solidFill>
                  <a:srgbClr val="215968"/>
                </a:solidFill>
              </a:rPr>
              <a:t>add.s</a:t>
            </a:r>
            <a:r>
              <a:rPr lang="en-US" sz="2000" b="1" dirty="0" smtClean="0">
                <a:solidFill>
                  <a:srgbClr val="215968"/>
                </a:solidFill>
              </a:rPr>
              <a:t>	$t2,$t2,$s1</a:t>
            </a:r>
            <a:endParaRPr lang="en-US" sz="2000" b="1" dirty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	  </a:t>
            </a:r>
            <a:r>
              <a:rPr lang="en-US" sz="2000" b="1" dirty="0" err="1" smtClean="0">
                <a:solidFill>
                  <a:srgbClr val="00B050"/>
                </a:solidFill>
              </a:rPr>
              <a:t>add.s</a:t>
            </a:r>
            <a:r>
              <a:rPr lang="en-US" sz="2000" b="1" dirty="0" smtClean="0">
                <a:solidFill>
                  <a:srgbClr val="00B050"/>
                </a:solidFill>
              </a:rPr>
              <a:t>	$t3,$t3,$s1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  swc1	$t0,0($s0)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  swc1	$t1,4($s0)</a:t>
            </a:r>
            <a:endParaRPr lang="en-US" sz="2000" b="1" dirty="0" smtClean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  swc1	$t2,8($s0)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  swc1	$t3,12($s0)</a:t>
            </a:r>
            <a:endParaRPr lang="en-US" sz="2000" b="1" dirty="0" smtClean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/>
              <a:t>	     </a:t>
            </a:r>
            <a:r>
              <a:rPr lang="en-US" sz="2000" b="1" dirty="0" err="1" smtClean="0"/>
              <a:t>addiu</a:t>
            </a:r>
            <a:r>
              <a:rPr lang="en-US" sz="2000" b="1" dirty="0" smtClean="0"/>
              <a:t>	$s0,$s0,16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  </a:t>
            </a:r>
            <a:r>
              <a:rPr lang="en-US" sz="2000" b="1" dirty="0" err="1" smtClean="0"/>
              <a:t>bne</a:t>
            </a:r>
            <a:r>
              <a:rPr lang="en-US" sz="2000" b="1" dirty="0" smtClean="0"/>
              <a:t>	$s0,$s2,Loop</a:t>
            </a:r>
            <a:endParaRPr lang="en-US" sz="2000" dirty="0"/>
          </a:p>
        </p:txBody>
      </p:sp>
      <p:grpSp>
        <p:nvGrpSpPr>
          <p:cNvPr id="4" name="Group 9"/>
          <p:cNvGrpSpPr/>
          <p:nvPr/>
        </p:nvGrpSpPr>
        <p:grpSpPr>
          <a:xfrm>
            <a:off x="3291840" y="1701798"/>
            <a:ext cx="6017511" cy="1083733"/>
            <a:chOff x="2777067" y="1701800"/>
            <a:chExt cx="6375417" cy="104172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777067" y="1701800"/>
              <a:ext cx="455058" cy="3906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790538" y="2355764"/>
              <a:ext cx="398785" cy="3767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187273" y="1911775"/>
              <a:ext cx="5965211" cy="663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4 Loads side-by-side: </a:t>
              </a:r>
            </a:p>
            <a:p>
              <a:pPr>
                <a:lnSpc>
                  <a:spcPct val="80000"/>
                </a:lnSpc>
              </a:pPr>
              <a:r>
                <a:rPr lang="en-US" sz="2400" dirty="0" smtClean="0"/>
                <a:t>Could replace with 4 wide SIMD Load</a:t>
              </a:r>
              <a:endParaRPr lang="en-US" sz="2400" dirty="0"/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291840" y="2963333"/>
            <a:ext cx="5285544" cy="1007534"/>
            <a:chOff x="2777067" y="1701800"/>
            <a:chExt cx="5285544" cy="100753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861734" y="2387601"/>
              <a:ext cx="474133" cy="3217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35868" y="1938867"/>
              <a:ext cx="472674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4 Adds side-by-side: </a:t>
              </a:r>
            </a:p>
            <a:p>
              <a:pPr>
                <a:lnSpc>
                  <a:spcPct val="80000"/>
                </a:lnSpc>
              </a:pPr>
              <a:r>
                <a:rPr lang="en-US" sz="2400" dirty="0" smtClean="0"/>
                <a:t>Could replace with 4 wide SIMD Add</a:t>
              </a:r>
              <a:endParaRPr lang="en-US" sz="2400" dirty="0"/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3200400" y="4123267"/>
            <a:ext cx="5443600" cy="1029646"/>
            <a:chOff x="2777067" y="1701800"/>
            <a:chExt cx="5443600" cy="102964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868507" y="2387602"/>
              <a:ext cx="467360" cy="3438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335868" y="1921933"/>
              <a:ext cx="4884799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4 Stores side-by-side: </a:t>
              </a:r>
            </a:p>
            <a:p>
              <a:pPr>
                <a:lnSpc>
                  <a:spcPct val="80000"/>
                </a:lnSpc>
              </a:pPr>
              <a:r>
                <a:rPr lang="en-US" sz="2400" dirty="0" smtClean="0"/>
                <a:t>Could replace with 4 wide SIMD Store</a:t>
              </a:r>
              <a:endParaRPr lang="en-US" sz="2400" dirty="0"/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 We just switched from integer instructions to single-precision FP instructions!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Loop Unrolling in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Instead of compiler doing loop unrolling, could do it yourself in C: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for(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&lt;1000;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 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+ s;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for(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&lt;1000;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=i+4) {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  = 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  + s; 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x[i+1] = x[i+1] + s;  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x[i+2] = x[i+2] + s; 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x[i+3] = x[i+3] + s;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23760" y="4297680"/>
            <a:ext cx="15971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downside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of doing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this in C?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59200" y="3291840"/>
            <a:ext cx="2020864" cy="548640"/>
            <a:chOff x="3759200" y="3291840"/>
            <a:chExt cx="2020864" cy="548640"/>
          </a:xfrm>
        </p:grpSpPr>
        <p:sp>
          <p:nvSpPr>
            <p:cNvPr id="8" name="Down Arrow 7"/>
            <p:cNvSpPr/>
            <p:nvPr/>
          </p:nvSpPr>
          <p:spPr>
            <a:xfrm>
              <a:off x="3759200" y="3291840"/>
              <a:ext cx="365760" cy="5486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3318933"/>
              <a:ext cx="1665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Loop Unroll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Flynn’s Taxonomy</a:t>
            </a:r>
          </a:p>
          <a:p>
            <a:r>
              <a:rPr lang="en-US" dirty="0" smtClean="0"/>
              <a:t>Administrivia</a:t>
            </a:r>
          </a:p>
          <a:p>
            <a:r>
              <a:rPr lang="en-US" dirty="0" smtClean="0"/>
              <a:t>Data Level Parallelism and SIMD</a:t>
            </a:r>
          </a:p>
          <a:p>
            <a:r>
              <a:rPr lang="en-US" dirty="0" smtClean="0"/>
              <a:t>Intel SSE </a:t>
            </a:r>
            <a:r>
              <a:rPr lang="en-US" dirty="0" err="1" smtClean="0"/>
              <a:t>Intrinsics</a:t>
            </a:r>
            <a:endParaRPr lang="en-US" dirty="0" smtClean="0"/>
          </a:p>
          <a:p>
            <a:r>
              <a:rPr lang="en-US" dirty="0" smtClean="0"/>
              <a:t>Loop Unrolling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Generalizing Loop Unrolling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Take a </a:t>
            </a:r>
            <a:r>
              <a:rPr lang="en-US" dirty="0"/>
              <a:t>loop of </a:t>
            </a:r>
            <a:r>
              <a:rPr lang="en-US" b="1" dirty="0"/>
              <a:t>n </a:t>
            </a:r>
            <a:r>
              <a:rPr lang="en-US" b="1" dirty="0" smtClean="0"/>
              <a:t>iterations </a:t>
            </a:r>
            <a:r>
              <a:rPr lang="en-US" dirty="0" smtClean="0"/>
              <a:t>and perform a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k-fold</a:t>
            </a:r>
            <a:r>
              <a:rPr lang="en-US" dirty="0" smtClean="0"/>
              <a:t> unrolling of </a:t>
            </a:r>
            <a:r>
              <a:rPr lang="en-US" dirty="0"/>
              <a:t>the body of the </a:t>
            </a:r>
            <a:r>
              <a:rPr lang="en-US" dirty="0" smtClean="0"/>
              <a:t>loop:</a:t>
            </a:r>
            <a:endParaRPr lang="en-US" b="1" dirty="0" smtClean="0"/>
          </a:p>
          <a:p>
            <a:pPr lvl="1"/>
            <a:r>
              <a:rPr lang="en-US" dirty="0" smtClean="0"/>
              <a:t>First run </a:t>
            </a:r>
            <a:r>
              <a:rPr lang="en-US" dirty="0"/>
              <a:t>the loop with </a:t>
            </a:r>
            <a:r>
              <a:rPr lang="en-US" dirty="0" smtClean="0"/>
              <a:t>k copies </a:t>
            </a:r>
            <a:r>
              <a:rPr lang="en-US" dirty="0"/>
              <a:t>of the </a:t>
            </a:r>
            <a:r>
              <a:rPr lang="en-US" dirty="0" smtClean="0"/>
              <a:t>body </a:t>
            </a:r>
            <a:r>
              <a:rPr lang="en-US" b="1" dirty="0" smtClean="0"/>
              <a:t>floor(n/k)</a:t>
            </a:r>
            <a:r>
              <a:rPr lang="en-US" dirty="0" smtClean="0"/>
              <a:t> times</a:t>
            </a:r>
          </a:p>
          <a:p>
            <a:pPr lvl="1"/>
            <a:r>
              <a:rPr lang="en-US" dirty="0" smtClean="0"/>
              <a:t> To finish leftovers, then run the loop with 1 copy of the body </a:t>
            </a:r>
            <a:r>
              <a:rPr lang="en-US" b="1" dirty="0" smtClean="0"/>
              <a:t>n mod k </a:t>
            </a:r>
            <a:r>
              <a:rPr lang="en-US" dirty="0" smtClean="0"/>
              <a:t>times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US" dirty="0" smtClean="0"/>
              <a:t>(Will revisit loop unrolling again when get to pipelining later in semester)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Flynn Taxonomy of Parallel Architectures</a:t>
            </a:r>
          </a:p>
          <a:p>
            <a:pPr lvl="1"/>
            <a:r>
              <a:rPr lang="en-US" dirty="0" smtClean="0"/>
              <a:t>SIMD: Single Instruction Multiple Data</a:t>
            </a:r>
          </a:p>
          <a:p>
            <a:pPr lvl="1"/>
            <a:r>
              <a:rPr lang="en-US" dirty="0" smtClean="0"/>
              <a:t>MIMD: Multiple Instruction Multiple Data</a:t>
            </a:r>
          </a:p>
          <a:p>
            <a:pPr lvl="1"/>
            <a:r>
              <a:rPr lang="en-US" dirty="0" smtClean="0"/>
              <a:t>SISD: Single Instruction </a:t>
            </a:r>
            <a:r>
              <a:rPr lang="en-US" smtClean="0"/>
              <a:t>Single Data</a:t>
            </a:r>
            <a:endParaRPr lang="en-US" dirty="0" smtClean="0"/>
          </a:p>
          <a:p>
            <a:pPr lvl="1"/>
            <a:r>
              <a:rPr lang="en-US" dirty="0" smtClean="0"/>
              <a:t>MISD: Multiple Instruction Single Data (unused)</a:t>
            </a:r>
          </a:p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pPr lvl="1"/>
            <a:r>
              <a:rPr lang="en-US" dirty="0" smtClean="0"/>
              <a:t>128/64 bit XMM registers</a:t>
            </a:r>
          </a:p>
          <a:p>
            <a:pPr lvl="1"/>
            <a:r>
              <a:rPr lang="en-US" dirty="0" smtClean="0"/>
              <a:t>Embed the SSE machine instructions directly into C programs through use of </a:t>
            </a:r>
            <a:r>
              <a:rPr lang="en-US" dirty="0" err="1" smtClean="0"/>
              <a:t>intrinsics</a:t>
            </a:r>
            <a:endParaRPr lang="en-US" dirty="0" smtClean="0"/>
          </a:p>
          <a:p>
            <a:r>
              <a:rPr lang="en-US" dirty="0" smtClean="0"/>
              <a:t>Loop Unrolling:  Access more of array in each iteration of a loop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Hardware vs. Software Parallelism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7679"/>
            <a:ext cx="8229600" cy="21945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Choice of hardware and software parallelism are independent</a:t>
            </a:r>
          </a:p>
          <a:p>
            <a:pPr lvl="1"/>
            <a:r>
              <a:rPr lang="en-US" dirty="0" smtClean="0"/>
              <a:t>Concurrent software can also run on serial hardware</a:t>
            </a:r>
          </a:p>
          <a:p>
            <a:pPr lvl="1"/>
            <a:r>
              <a:rPr lang="en-US" dirty="0" smtClean="0"/>
              <a:t>Sequential software can also run on parallel hardware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Flynn’s Taxonomy</a:t>
            </a:r>
            <a:r>
              <a:rPr lang="en-US" dirty="0" smtClean="0"/>
              <a:t> is for parallel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7" descr="f07-01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4480"/>
            <a:ext cx="9144000" cy="266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20800" y="3217333"/>
            <a:ext cx="7754112" cy="94826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Flynn’s Taxonomy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251203"/>
            <a:ext cx="8229600" cy="33697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SIMD and MIMD most commonly encountered today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Most common parallel </a:t>
            </a:r>
            <a:r>
              <a:rPr lang="en-US" sz="2800" dirty="0" smtClean="0"/>
              <a:t>programming style: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Single program that runs on all processors of an MIMD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Cross-processor </a:t>
            </a:r>
            <a:r>
              <a:rPr lang="en-US" sz="2400" dirty="0" smtClean="0"/>
              <a:t>execution coordination through conditional </a:t>
            </a:r>
            <a:r>
              <a:rPr lang="en-US" sz="2400" dirty="0" smtClean="0"/>
              <a:t>expressions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SIMD: specialized function units (hardware), for handling lock-step calculations involving arrays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Scientific computing, </a:t>
            </a:r>
            <a:r>
              <a:rPr lang="en-US" sz="2400" dirty="0" smtClean="0"/>
              <a:t>signal processing, audio/video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4" descr="f07-06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1375"/>
            <a:ext cx="9158310" cy="20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47266" y="1845734"/>
            <a:ext cx="3428997" cy="13461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Single Instruction/Single Data Stream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645152" y="1600199"/>
            <a:ext cx="4038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computer that exploits no parallelism in either the instruction or data streams</a:t>
            </a:r>
          </a:p>
          <a:p>
            <a:r>
              <a:rPr lang="en-US" dirty="0" smtClean="0"/>
              <a:t>Examples of SISD architecture are traditional </a:t>
            </a:r>
            <a:r>
              <a:rPr lang="en-US" dirty="0" err="1" smtClean="0"/>
              <a:t>uniprocessor</a:t>
            </a:r>
            <a:r>
              <a:rPr lang="en-US" dirty="0" smtClean="0"/>
              <a:t> machines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11003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84400" y="4572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2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Multiple Instruction/Single Data Stream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9360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Exploits multiple instruction streams against a single data stream for data operations that can be naturally parallelized (e.g. certain kinds of array processors)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MISD no longer commonly encountered, mainly of historical interest only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110567" cy="41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14776</TotalTime>
  <Words>2820</Words>
  <Application>Microsoft Office PowerPoint</Application>
  <PresentationFormat>On-screen Show (4:3)</PresentationFormat>
  <Paragraphs>817</Paragraphs>
  <Slides>51</Slides>
  <Notes>11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Image</vt:lpstr>
      <vt:lpstr>PowerPoint Presentation</vt:lpstr>
      <vt:lpstr>Review of Last Lecture</vt:lpstr>
      <vt:lpstr>PowerPoint Presentation</vt:lpstr>
      <vt:lpstr>Great Idea #4: Parallelism</vt:lpstr>
      <vt:lpstr>Agenda</vt:lpstr>
      <vt:lpstr>Hardware vs. Software Parallelism</vt:lpstr>
      <vt:lpstr>Flynn’s Taxonomy</vt:lpstr>
      <vt:lpstr>Single Instruction/Single Data Stream</vt:lpstr>
      <vt:lpstr>Multiple Instruction/Single Data Stream</vt:lpstr>
      <vt:lpstr>Single Instruction/Multiple Data Stream</vt:lpstr>
      <vt:lpstr>Multiple Instruction/Multiple Data Stream</vt:lpstr>
      <vt:lpstr>Agenda</vt:lpstr>
      <vt:lpstr>Administrivia</vt:lpstr>
      <vt:lpstr>Agenda</vt:lpstr>
      <vt:lpstr>SIMD Architectures</vt:lpstr>
      <vt:lpstr>“Advanced Digital Media Boost”</vt:lpstr>
      <vt:lpstr>Example:  SIMD Array Processing</vt:lpstr>
      <vt:lpstr>SSE Instruction Categories for Multimedia Support</vt:lpstr>
      <vt:lpstr>Intel Architecture SSE2+ 128-Bit SIMD Data Types</vt:lpstr>
      <vt:lpstr>XMM Registers</vt:lpstr>
      <vt:lpstr>SSE/SSE2 Floating Point Instructions</vt:lpstr>
      <vt:lpstr>SSE/SSE2 Floating Point Instructions</vt:lpstr>
      <vt:lpstr>Example: Add Single  Precision FP Vectors</vt:lpstr>
      <vt:lpstr>Packed and Scalar Double-Precision Floating-Point Operations </vt:lpstr>
      <vt:lpstr>Example: Image Converter (1/5)</vt:lpstr>
      <vt:lpstr>Example: Image Converter (2/5)</vt:lpstr>
      <vt:lpstr>Example: Image Converter (3/5)</vt:lpstr>
      <vt:lpstr>Example: Image Converter (4/5)</vt:lpstr>
      <vt:lpstr>Example: Image Converter (5/5)</vt:lpstr>
      <vt:lpstr>Agenda</vt:lpstr>
      <vt:lpstr>Intel SSE Intrinsics</vt:lpstr>
      <vt:lpstr>Sample of SSE Intrinsics</vt:lpstr>
      <vt:lpstr>Example: 2 × 2 Matrix Multiply</vt:lpstr>
      <vt:lpstr>Example: 2 × 2 Matrix Multiply</vt:lpstr>
      <vt:lpstr>Example: 2 × 2 Matrix Multiply</vt:lpstr>
      <vt:lpstr>Example: 2 × 2 Matrix Multiply</vt:lpstr>
      <vt:lpstr>Example: 2 × 2 Matrix Multiply</vt:lpstr>
      <vt:lpstr>Example: 2 × 2 Matrix Multiply</vt:lpstr>
      <vt:lpstr>2 x 2 Matrix Multiply Code (1/2)</vt:lpstr>
      <vt:lpstr>2 x 2 Matrix Multiply Code (2/2)</vt:lpstr>
      <vt:lpstr>Inner loop from gcc -O -S</vt:lpstr>
      <vt:lpstr>Performance-Driven ISA Extensions</vt:lpstr>
      <vt:lpstr>Get To Know Your Instructor</vt:lpstr>
      <vt:lpstr>Agenda</vt:lpstr>
      <vt:lpstr>Data Level Parallelism and SIMD</vt:lpstr>
      <vt:lpstr>Looping in MIPS</vt:lpstr>
      <vt:lpstr>Loop Unrolled</vt:lpstr>
      <vt:lpstr>Loop Unrolled Scheduled</vt:lpstr>
      <vt:lpstr>Loop Unrolling in C</vt:lpstr>
      <vt:lpstr>Generalizing Loop Unrolling</vt:lpstr>
      <vt:lpstr>Summary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Justin Hsia</cp:lastModifiedBy>
  <cp:revision>235</cp:revision>
  <cp:lastPrinted>2013-07-17T22:45:27Z</cp:lastPrinted>
  <dcterms:created xsi:type="dcterms:W3CDTF">2011-03-03T16:36:36Z</dcterms:created>
  <dcterms:modified xsi:type="dcterms:W3CDTF">2013-07-17T22:45:39Z</dcterms:modified>
</cp:coreProperties>
</file>