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61"/>
  </p:notesMasterIdLst>
  <p:handoutMasterIdLst>
    <p:handoutMasterId r:id="rId62"/>
  </p:handoutMasterIdLst>
  <p:sldIdLst>
    <p:sldId id="665" r:id="rId2"/>
    <p:sldId id="666" r:id="rId3"/>
    <p:sldId id="677" r:id="rId4"/>
    <p:sldId id="678" r:id="rId5"/>
    <p:sldId id="679" r:id="rId6"/>
    <p:sldId id="680" r:id="rId7"/>
    <p:sldId id="694" r:id="rId8"/>
    <p:sldId id="697" r:id="rId9"/>
    <p:sldId id="648" r:id="rId10"/>
    <p:sldId id="586" r:id="rId11"/>
    <p:sldId id="587" r:id="rId12"/>
    <p:sldId id="588" r:id="rId13"/>
    <p:sldId id="589" r:id="rId14"/>
    <p:sldId id="590" r:id="rId15"/>
    <p:sldId id="591" r:id="rId16"/>
    <p:sldId id="592" r:id="rId17"/>
    <p:sldId id="593" r:id="rId18"/>
    <p:sldId id="701" r:id="rId19"/>
    <p:sldId id="594" r:id="rId20"/>
    <p:sldId id="595" r:id="rId21"/>
    <p:sldId id="596" r:id="rId22"/>
    <p:sldId id="597" r:id="rId23"/>
    <p:sldId id="695" r:id="rId24"/>
    <p:sldId id="645" r:id="rId25"/>
    <p:sldId id="696" r:id="rId26"/>
    <p:sldId id="598" r:id="rId27"/>
    <p:sldId id="599" r:id="rId28"/>
    <p:sldId id="600" r:id="rId29"/>
    <p:sldId id="601" r:id="rId30"/>
    <p:sldId id="602" r:id="rId31"/>
    <p:sldId id="603" r:id="rId32"/>
    <p:sldId id="702" r:id="rId33"/>
    <p:sldId id="554" r:id="rId34"/>
    <p:sldId id="555" r:id="rId35"/>
    <p:sldId id="556" r:id="rId36"/>
    <p:sldId id="553" r:id="rId37"/>
    <p:sldId id="557" r:id="rId38"/>
    <p:sldId id="558" r:id="rId39"/>
    <p:sldId id="527" r:id="rId40"/>
    <p:sldId id="726" r:id="rId41"/>
    <p:sldId id="700" r:id="rId42"/>
    <p:sldId id="703" r:id="rId43"/>
    <p:sldId id="704" r:id="rId44"/>
    <p:sldId id="705" r:id="rId45"/>
    <p:sldId id="706" r:id="rId46"/>
    <p:sldId id="708" r:id="rId47"/>
    <p:sldId id="709" r:id="rId48"/>
    <p:sldId id="723" r:id="rId49"/>
    <p:sldId id="711" r:id="rId50"/>
    <p:sldId id="712" r:id="rId51"/>
    <p:sldId id="721" r:id="rId52"/>
    <p:sldId id="722" r:id="rId53"/>
    <p:sldId id="713" r:id="rId54"/>
    <p:sldId id="724" r:id="rId55"/>
    <p:sldId id="717" r:id="rId56"/>
    <p:sldId id="725" r:id="rId57"/>
    <p:sldId id="718" r:id="rId58"/>
    <p:sldId id="719" r:id="rId59"/>
    <p:sldId id="573" r:id="rId6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FF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93869" autoAdjust="0"/>
  </p:normalViewPr>
  <p:slideViewPr>
    <p:cSldViewPr snapToGrid="0">
      <p:cViewPr varScale="1">
        <p:scale>
          <a:sx n="69" d="100"/>
          <a:sy n="69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Clock</c:v>
                </c:pt>
              </c:strCache>
            </c:strRef>
          </c:tx>
          <c:spPr>
            <a:ln w="76200"/>
          </c:spPr>
          <c:xVal>
            <c:numRef>
              <c:f>Sheet1!$A$29:$A$36</c:f>
              <c:numCache>
                <c:formatCode>General</c:formatCode>
                <c:ptCount val="8"/>
                <c:pt idx="0">
                  <c:v>1989</c:v>
                </c:pt>
                <c:pt idx="1">
                  <c:v>1993</c:v>
                </c:pt>
                <c:pt idx="2">
                  <c:v>1997</c:v>
                </c:pt>
                <c:pt idx="3">
                  <c:v>2001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25</c:v>
                </c:pt>
                <c:pt idx="1">
                  <c:v>66</c:v>
                </c:pt>
                <c:pt idx="2">
                  <c:v>200</c:v>
                </c:pt>
                <c:pt idx="3">
                  <c:v>2000</c:v>
                </c:pt>
                <c:pt idx="4">
                  <c:v>3600</c:v>
                </c:pt>
                <c:pt idx="5">
                  <c:v>2930</c:v>
                </c:pt>
                <c:pt idx="6">
                  <c:v>2930</c:v>
                </c:pt>
                <c:pt idx="7">
                  <c:v>3460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Sheet1!$E$28</c:f>
              <c:strCache>
                <c:ptCount val="1"/>
                <c:pt idx="0">
                  <c:v>Power</c:v>
                </c:pt>
              </c:strCache>
            </c:strRef>
          </c:tx>
          <c:spPr>
            <a:ln w="76200"/>
          </c:spPr>
          <c:xVal>
            <c:numRef>
              <c:f>Sheet1!$A$29:$A$36</c:f>
              <c:numCache>
                <c:formatCode>General</c:formatCode>
                <c:ptCount val="8"/>
                <c:pt idx="0">
                  <c:v>1989</c:v>
                </c:pt>
                <c:pt idx="1">
                  <c:v>1993</c:v>
                </c:pt>
                <c:pt idx="2">
                  <c:v>1997</c:v>
                </c:pt>
                <c:pt idx="3">
                  <c:v>2001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</c:numCache>
            </c:numRef>
          </c:xVal>
          <c:yVal>
            <c:numRef>
              <c:f>Sheet1!$E$29:$E$36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29</c:v>
                </c:pt>
                <c:pt idx="3">
                  <c:v>75</c:v>
                </c:pt>
                <c:pt idx="4">
                  <c:v>103</c:v>
                </c:pt>
                <c:pt idx="5">
                  <c:v>75</c:v>
                </c:pt>
                <c:pt idx="6">
                  <c:v>95</c:v>
                </c:pt>
                <c:pt idx="7">
                  <c:v>130</c:v>
                </c:pt>
              </c:numCache>
            </c:numRef>
          </c:yVal>
          <c:smooth val="1"/>
        </c:ser>
        <c:ser>
          <c:idx val="0"/>
          <c:order val="2"/>
          <c:tx>
            <c:strRef>
              <c:f>Sheet1!$B$28</c:f>
              <c:strCache>
                <c:ptCount val="1"/>
                <c:pt idx="0">
                  <c:v>Pipeline Stages</c:v>
                </c:pt>
              </c:strCache>
            </c:strRef>
          </c:tx>
          <c:spPr>
            <a:ln w="76200"/>
          </c:spPr>
          <c:xVal>
            <c:numRef>
              <c:f>Sheet1!$A$29:$A$36</c:f>
              <c:numCache>
                <c:formatCode>General</c:formatCode>
                <c:ptCount val="8"/>
                <c:pt idx="0">
                  <c:v>1989</c:v>
                </c:pt>
                <c:pt idx="1">
                  <c:v>1993</c:v>
                </c:pt>
                <c:pt idx="2">
                  <c:v>1997</c:v>
                </c:pt>
                <c:pt idx="3">
                  <c:v>2001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</c:numCache>
            </c:numRef>
          </c:xVal>
          <c:yVal>
            <c:numRef>
              <c:f>Sheet1!$B$29:$B$36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10</c:v>
                </c:pt>
                <c:pt idx="3">
                  <c:v>22</c:v>
                </c:pt>
                <c:pt idx="4">
                  <c:v>31</c:v>
                </c:pt>
                <c:pt idx="5">
                  <c:v>14</c:v>
                </c:pt>
                <c:pt idx="6">
                  <c:v>16</c:v>
                </c:pt>
                <c:pt idx="7">
                  <c:v>16</c:v>
                </c:pt>
              </c:numCache>
            </c:numRef>
          </c:yVal>
          <c:smooth val="1"/>
        </c:ser>
        <c:ser>
          <c:idx val="1"/>
          <c:order val="3"/>
          <c:tx>
            <c:strRef>
              <c:f>Sheet1!$C$28</c:f>
              <c:strCache>
                <c:ptCount val="1"/>
                <c:pt idx="0">
                  <c:v>Issue width</c:v>
                </c:pt>
              </c:strCache>
            </c:strRef>
          </c:tx>
          <c:spPr>
            <a:ln w="76200"/>
          </c:spPr>
          <c:xVal>
            <c:numRef>
              <c:f>Sheet1!$A$29:$A$36</c:f>
              <c:numCache>
                <c:formatCode>General</c:formatCode>
                <c:ptCount val="8"/>
                <c:pt idx="0">
                  <c:v>1989</c:v>
                </c:pt>
                <c:pt idx="1">
                  <c:v>1993</c:v>
                </c:pt>
                <c:pt idx="2">
                  <c:v>1997</c:v>
                </c:pt>
                <c:pt idx="3">
                  <c:v>2001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</c:numCache>
            </c:numRef>
          </c:xVal>
          <c:yVal>
            <c:numRef>
              <c:f>Sheet1!$C$29:$C$36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</c:numCache>
            </c:numRef>
          </c:yVal>
          <c:smooth val="1"/>
        </c:ser>
        <c:ser>
          <c:idx val="2"/>
          <c:order val="4"/>
          <c:tx>
            <c:strRef>
              <c:f>Sheet1!$D$28</c:f>
              <c:strCache>
                <c:ptCount val="1"/>
                <c:pt idx="0">
                  <c:v>Cores</c:v>
                </c:pt>
              </c:strCache>
            </c:strRef>
          </c:tx>
          <c:spPr>
            <a:ln w="76200"/>
          </c:spPr>
          <c:xVal>
            <c:numRef>
              <c:f>Sheet1!$A$29:$A$36</c:f>
              <c:numCache>
                <c:formatCode>General</c:formatCode>
                <c:ptCount val="8"/>
                <c:pt idx="0">
                  <c:v>1989</c:v>
                </c:pt>
                <c:pt idx="1">
                  <c:v>1993</c:v>
                </c:pt>
                <c:pt idx="2">
                  <c:v>1997</c:v>
                </c:pt>
                <c:pt idx="3">
                  <c:v>2001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</c:numCache>
            </c:numRef>
          </c:xVal>
          <c:yVal>
            <c:numRef>
              <c:f>Sheet1!$D$29:$D$36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84064"/>
        <c:axId val="99384640"/>
      </c:scatterChart>
      <c:valAx>
        <c:axId val="99384064"/>
        <c:scaling>
          <c:orientation val="minMax"/>
          <c:max val="2011"/>
          <c:min val="1989"/>
        </c:scaling>
        <c:delete val="0"/>
        <c:axPos val="b"/>
        <c:numFmt formatCode="General" sourceLinked="1"/>
        <c:majorTickMark val="out"/>
        <c:minorTickMark val="none"/>
        <c:tickLblPos val="nextTo"/>
        <c:crossAx val="99384640"/>
        <c:crosses val="autoZero"/>
        <c:crossBetween val="midCat"/>
        <c:majorUnit val="3"/>
      </c:valAx>
      <c:valAx>
        <c:axId val="99384640"/>
        <c:scaling>
          <c:logBase val="10"/>
          <c:orientation val="minMax"/>
          <c:max val="10000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9384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650140954602962"/>
          <c:y val="6.1095506083456722E-2"/>
          <c:w val="0.23423933119471227"/>
          <c:h val="0.7852096890761149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8933265-5E23-BF49-B6BF-1934B9BC786E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347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AA1BC7-CCFC-484A-97F3-979F740C57F6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64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E6FB966-3C3B-4445-B617-283F1A9976E8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13F78-D37E-EA47-A8AE-7049400825B3}" type="slidenum">
              <a:rPr lang="en-AU"/>
              <a:pPr/>
              <a:t>19</a:t>
            </a:fld>
            <a:endParaRPr lang="en-AU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658DF2-86B1-0E4E-A869-466F487A1182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7D385-DA98-8448-81F1-890DC46F7B4D}" type="slidenum">
              <a:rPr lang="en-AU"/>
              <a:pPr/>
              <a:t>20</a:t>
            </a:fld>
            <a:endParaRPr lang="en-AU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21EC150-52A5-204F-9E7E-C92C211BEE7F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F6CF6-6F97-BB49-A76C-AC72779F66A2}" type="slidenum">
              <a:rPr lang="en-AU"/>
              <a:pPr/>
              <a:t>21</a:t>
            </a:fld>
            <a:endParaRPr lang="en-AU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63C451-8954-A64D-AE8C-1D44378AF28B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9B947-CA34-2D4C-A5A5-2D9DD83BACE7}" type="slidenum">
              <a:rPr lang="en-AU"/>
              <a:pPr/>
              <a:t>22</a:t>
            </a:fld>
            <a:endParaRPr lang="en-AU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CD2DBC1-964F-A44A-9C68-D799C4C3736D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C6316-0602-6844-8FAB-A1F4706C0AC1}" type="slidenum">
              <a:rPr lang="en-AU"/>
              <a:pPr/>
              <a:t>26</a:t>
            </a:fld>
            <a:endParaRPr lang="en-AU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CFF4BC0-1810-4843-8B0D-995DB9F61F08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304E0-3D2D-124E-8FC2-1C01DE879BDE}" type="slidenum">
              <a:rPr lang="en-AU"/>
              <a:pPr/>
              <a:t>27</a:t>
            </a:fld>
            <a:endParaRPr lang="en-AU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5246471-157A-684C-A639-70D4591683E8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4F127-D3A8-9740-9974-D0983B7D2310}" type="slidenum">
              <a:rPr lang="en-AU"/>
              <a:pPr/>
              <a:t>28</a:t>
            </a:fld>
            <a:endParaRPr lang="en-AU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F2AB5A-D2E7-0849-B023-89369F68AE30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CE3A3-78FB-1D4F-B0FC-19F5A270B94D}" type="slidenum">
              <a:rPr lang="en-AU"/>
              <a:pPr/>
              <a:t>29</a:t>
            </a:fld>
            <a:endParaRPr lang="en-AU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9" y="4563195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1" tIns="47536" rIns="95071" bIns="4753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9" y="4563195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1" tIns="47536" rIns="95071" bIns="4753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93E7673-3A84-2947-8A17-DC3789AC4B78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9FC51-9FFC-5945-820B-81EB49251235}" type="slidenum">
              <a:rPr lang="en-AU"/>
              <a:pPr/>
              <a:t>10</a:t>
            </a:fld>
            <a:endParaRPr lang="en-AU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FEE3DE0-EEBD-AE4E-914A-F7C05D1B76E9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6E00B-27CF-9640-AFC1-8B6D8D5D8F65}" type="slidenum">
              <a:rPr lang="en-AU"/>
              <a:pPr/>
              <a:t>35</a:t>
            </a:fld>
            <a:endParaRPr lang="en-AU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E4CF9AE-37FA-CF4E-981C-062048157282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DFB3B-D2C9-4545-9A13-3544BF87EE45}" type="slidenum">
              <a:rPr lang="en-AU"/>
              <a:pPr/>
              <a:t>36</a:t>
            </a:fld>
            <a:endParaRPr lang="en-AU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86DEEDB-4960-D145-A17E-4552D7728072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E29C2-D642-3548-AE8A-818AF186F3C9}" type="slidenum">
              <a:rPr lang="en-AU"/>
              <a:pPr/>
              <a:t>37</a:t>
            </a:fld>
            <a:endParaRPr lang="en-AU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87CB07D-909F-3C45-955C-8CD79EDCCFC0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7192A-1783-7840-B66E-3A099E80F542}" type="slidenum">
              <a:rPr lang="en-AU"/>
              <a:pPr/>
              <a:t>38</a:t>
            </a:fld>
            <a:endParaRPr lang="en-AU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09F285-90D4-2440-9BF1-DEF5A436E331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75267-91B9-3241-A22B-B6F67C1780FE}" type="slidenum">
              <a:rPr lang="en-AU"/>
              <a:pPr/>
              <a:t>39</a:t>
            </a:fld>
            <a:endParaRPr lang="en-AU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436A-A4E7-43A1-A2B6-7E591E6B17F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2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3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0" y="4559915"/>
            <a:ext cx="6301588" cy="43208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9227" tIns="48742" rIns="99227" bIns="4874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53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620713"/>
            <a:ext cx="4773613" cy="35798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7" tIns="47539" rIns="95077" bIns="4753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7" tIns="47539" rIns="95077" bIns="4753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7" tIns="47539" rIns="95077" bIns="4753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7546C76-CB49-074E-95C8-DCBED3C1E9C8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43241-D29C-874C-98FC-9077FCF2A6CB}" type="slidenum">
              <a:rPr lang="en-AU"/>
              <a:pPr/>
              <a:t>11</a:t>
            </a:fld>
            <a:endParaRPr lang="en-AU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7" tIns="47539" rIns="95077" bIns="4753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7" tIns="47539" rIns="95077" bIns="4753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7" tIns="47539" rIns="95077" bIns="4753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7703" y="4559916"/>
            <a:ext cx="4563732" cy="432086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7218" tIns="47755" rIns="97218" bIns="4775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17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7" tIns="47539" rIns="95077" bIns="4753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7" tIns="47539" rIns="95077" bIns="4753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7" tIns="47539" rIns="95077" bIns="4753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7" tIns="47539" rIns="95077" bIns="4753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9" y="4563195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1" tIns="47536" rIns="95071" bIns="4753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E4CF9AE-37FA-CF4E-981C-062048157282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DFB3B-D2C9-4545-9A13-3544BF87EE45}" type="slidenum">
              <a:rPr lang="en-AU"/>
              <a:pPr/>
              <a:t>13</a:t>
            </a:fld>
            <a:endParaRPr lang="en-AU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1BC6696-C04A-7942-817A-16D749ED94AA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AE8C5-C243-CF4D-AE24-CD80589A8387}" type="slidenum">
              <a:rPr lang="en-AU"/>
              <a:pPr/>
              <a:t>15</a:t>
            </a:fld>
            <a:endParaRPr lang="en-AU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0872803-1B95-9F4A-BE47-301179359FC8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38F3F-7E48-374B-91F9-397E1E680F45}" type="slidenum">
              <a:rPr lang="en-AU"/>
              <a:pPr/>
              <a:t>16</a:t>
            </a:fld>
            <a:endParaRPr lang="en-AU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115DE6-86FD-F94F-A753-3983D58F7757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9E9B6-66AB-D24C-8356-262725D45CB7}" type="slidenum">
              <a:rPr lang="en-AU"/>
              <a:pPr/>
              <a:t>17</a:t>
            </a:fld>
            <a:endParaRPr lang="en-AU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18A6CBA-1CFE-9347-87C3-24E79EAF979C}" type="datetime3">
              <a:rPr lang="en-AU"/>
              <a:pPr/>
              <a:t>31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A49F3-37EE-0A45-AA9C-B9443E18ED12}" type="slidenum">
              <a:rPr lang="en-AU"/>
              <a:pPr/>
              <a:t>18</a:t>
            </a:fld>
            <a:endParaRPr lang="en-AU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3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4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5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3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7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1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7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9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6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9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5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pPr>
              <a:spcBef>
                <a:spcPts val="3000"/>
              </a:spcBef>
            </a:pPr>
            <a:r>
              <a:rPr lang="en-US" i="1" dirty="0" smtClean="0"/>
              <a:t>Multiple Instruction Issue,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Virtual Memory Introduction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Higher Level ILP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dirty="0" smtClean="0"/>
              <a:t>Deeper pipeline (5 to 10 to 15 stages)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Less work per stage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shorter clock cycle</a:t>
            </a:r>
          </a:p>
          <a:p>
            <a:pPr marL="514350" indent="-514350">
              <a:lnSpc>
                <a:spcPct val="90000"/>
              </a:lnSpc>
              <a:spcBef>
                <a:spcPts val="2400"/>
              </a:spcBef>
              <a:buFont typeface="+mj-lt"/>
              <a:buAutoNum type="arabicParenR"/>
            </a:pPr>
            <a:r>
              <a:rPr lang="en-US" i="1" dirty="0" smtClean="0">
                <a:solidFill>
                  <a:srgbClr val="FF0000"/>
                </a:solidFill>
                <a:sym typeface="Symbol" charset="2"/>
              </a:rPr>
              <a:t>Multiple instruction issue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Symbol" charset="2"/>
              </a:rPr>
              <a:t>Replicate pipeline stages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 charset="2"/>
              </a:rPr>
              <a:t> multiple pipelines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Symbol" charset="2"/>
              </a:rPr>
              <a:t>Can start </a:t>
            </a:r>
            <a:r>
              <a:rPr lang="en-US" dirty="0">
                <a:sym typeface="Symbol" charset="2"/>
              </a:rPr>
              <a:t>multiple instructions per clock cycle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2"/>
              </a:rPr>
              <a:t>CPI &lt; </a:t>
            </a:r>
            <a:r>
              <a:rPr lang="en-US" dirty="0" smtClean="0">
                <a:sym typeface="Symbol" charset="2"/>
              </a:rPr>
              <a:t>1 (</a:t>
            </a:r>
            <a:r>
              <a:rPr lang="en-US" i="1" dirty="0" smtClean="0">
                <a:solidFill>
                  <a:srgbClr val="FF0000"/>
                </a:solidFill>
                <a:sym typeface="Symbol" charset="2"/>
              </a:rPr>
              <a:t>superscalar</a:t>
            </a:r>
            <a:r>
              <a:rPr lang="en-US" dirty="0" smtClean="0">
                <a:sym typeface="Symbol" charset="2"/>
              </a:rPr>
              <a:t>), so can </a:t>
            </a:r>
            <a:r>
              <a:rPr lang="en-US" dirty="0">
                <a:sym typeface="Symbol" charset="2"/>
              </a:rPr>
              <a:t>use </a:t>
            </a:r>
            <a:r>
              <a:rPr lang="en-US" i="1" dirty="0">
                <a:sym typeface="Symbol" charset="2"/>
              </a:rPr>
              <a:t>Instructions Per Cycle</a:t>
            </a:r>
            <a:r>
              <a:rPr lang="en-US" dirty="0">
                <a:sym typeface="Symbol" charset="2"/>
              </a:rPr>
              <a:t> (IPC</a:t>
            </a:r>
            <a:r>
              <a:rPr lang="en-US" dirty="0" smtClean="0">
                <a:sym typeface="Symbol" charset="2"/>
              </a:rPr>
              <a:t>) instead</a:t>
            </a:r>
            <a:endParaRPr lang="en-US" dirty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Symbol" charset="2"/>
              </a:rPr>
              <a:t>e.g. 4 GHz </a:t>
            </a:r>
            <a:r>
              <a:rPr lang="en-US" dirty="0">
                <a:sym typeface="Symbol" charset="2"/>
              </a:rPr>
              <a:t>4-way </a:t>
            </a:r>
            <a:r>
              <a:rPr lang="en-US" dirty="0" smtClean="0">
                <a:sym typeface="Symbol" charset="2"/>
              </a:rPr>
              <a:t>multiple-issue can execute 16 billion IPS </a:t>
            </a:r>
            <a:r>
              <a:rPr lang="en-US" dirty="0" smtClean="0">
                <a:sym typeface="Symbol" charset="2"/>
              </a:rPr>
              <a:t>with </a:t>
            </a:r>
            <a:r>
              <a:rPr lang="en-US" dirty="0">
                <a:sym typeface="Symbol" charset="2"/>
              </a:rPr>
              <a:t>peak CPI = </a:t>
            </a:r>
            <a:r>
              <a:rPr lang="en-US" dirty="0" smtClean="0">
                <a:sym typeface="Symbol" charset="2"/>
              </a:rPr>
              <a:t>0.25 and peak </a:t>
            </a:r>
            <a:r>
              <a:rPr lang="en-US" dirty="0">
                <a:sym typeface="Symbol" charset="2"/>
              </a:rPr>
              <a:t>IPC = 4</a:t>
            </a:r>
            <a:endParaRPr lang="en-US" sz="2200" dirty="0">
              <a:sym typeface="Symbol" charset="2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sym typeface="Symbol" charset="2"/>
              </a:rPr>
              <a:t>But dependencies reduce this in practice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Multiple Issue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/>
          </a:bodyPr>
          <a:lstStyle/>
          <a:p>
            <a:r>
              <a:rPr lang="en-US" dirty="0"/>
              <a:t>Static multiple issue</a:t>
            </a:r>
          </a:p>
          <a:p>
            <a:pPr lvl="1"/>
            <a:r>
              <a:rPr lang="en-US" dirty="0"/>
              <a:t>Compiler groups instructions to be issued together</a:t>
            </a:r>
          </a:p>
          <a:p>
            <a:pPr lvl="1"/>
            <a:r>
              <a:rPr lang="en-US" dirty="0"/>
              <a:t>Packages them into “issue slots”</a:t>
            </a:r>
          </a:p>
          <a:p>
            <a:pPr lvl="1"/>
            <a:r>
              <a:rPr lang="en-US" dirty="0"/>
              <a:t>Compiler detects and avoids hazards</a:t>
            </a:r>
          </a:p>
          <a:p>
            <a:r>
              <a:rPr lang="en-US" dirty="0"/>
              <a:t>Dynamic multiple </a:t>
            </a:r>
            <a:r>
              <a:rPr lang="en-US" dirty="0" smtClean="0"/>
              <a:t>issue</a:t>
            </a:r>
            <a:endParaRPr lang="en-US" dirty="0"/>
          </a:p>
          <a:p>
            <a:pPr lvl="1"/>
            <a:r>
              <a:rPr lang="en-US" dirty="0"/>
              <a:t>CPU examines instruction stream and chooses instructions to issue each cycle</a:t>
            </a:r>
          </a:p>
          <a:p>
            <a:pPr lvl="1"/>
            <a:r>
              <a:rPr lang="en-US" dirty="0"/>
              <a:t>Compiler can help by reordering instructions</a:t>
            </a:r>
          </a:p>
          <a:p>
            <a:pPr lvl="1"/>
            <a:r>
              <a:rPr lang="en-US" dirty="0"/>
              <a:t>CPU resolves hazards using advanced techniques at runtime</a:t>
            </a:r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Superscalar Laundry: Parallel per stage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804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943600"/>
            <a:ext cx="8229600" cy="641875"/>
          </a:xfrm>
        </p:spPr>
        <p:txBody>
          <a:bodyPr>
            <a:noAutofit/>
          </a:bodyPr>
          <a:lstStyle/>
          <a:p>
            <a:r>
              <a:rPr lang="en-US" sz="2800" dirty="0" smtClean="0"/>
              <a:t>More resources, HW to match mix of parallel tasks?</a:t>
            </a:r>
            <a:endParaRPr lang="en-US" sz="2800" dirty="0"/>
          </a:p>
        </p:txBody>
      </p:sp>
      <p:sp>
        <p:nvSpPr>
          <p:cNvPr id="2804740" name="Rectangle 4"/>
          <p:cNvSpPr>
            <a:spLocks noChangeArrowheads="1"/>
          </p:cNvSpPr>
          <p:nvPr/>
        </p:nvSpPr>
        <p:spPr bwMode="auto">
          <a:xfrm>
            <a:off x="931863" y="2114550"/>
            <a:ext cx="417512" cy="374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T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a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s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k</a:t>
            </a:r>
          </a:p>
          <a:p>
            <a:pPr algn="ctr"/>
            <a:endParaRPr lang="en-US" sz="2400" i="1">
              <a:solidFill>
                <a:schemeClr val="tx1"/>
              </a:solidFill>
              <a:latin typeface="FranklinGothic" charset="0"/>
            </a:endParaRP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O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r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d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e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r</a:t>
            </a:r>
          </a:p>
        </p:txBody>
      </p:sp>
      <p:sp>
        <p:nvSpPr>
          <p:cNvPr id="2804741" name="Rectangle 5"/>
          <p:cNvSpPr>
            <a:spLocks noChangeArrowheads="1"/>
          </p:cNvSpPr>
          <p:nvPr/>
        </p:nvSpPr>
        <p:spPr bwMode="auto">
          <a:xfrm>
            <a:off x="6391275" y="1249363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12</a:t>
            </a:r>
          </a:p>
        </p:txBody>
      </p:sp>
      <p:sp>
        <p:nvSpPr>
          <p:cNvPr id="2804742" name="Rectangle 6"/>
          <p:cNvSpPr>
            <a:spLocks noChangeArrowheads="1"/>
          </p:cNvSpPr>
          <p:nvPr/>
        </p:nvSpPr>
        <p:spPr bwMode="auto">
          <a:xfrm>
            <a:off x="7786688" y="1239838"/>
            <a:ext cx="909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2 AM</a:t>
            </a:r>
          </a:p>
        </p:txBody>
      </p:sp>
      <p:sp>
        <p:nvSpPr>
          <p:cNvPr id="2804743" name="Rectangle 7"/>
          <p:cNvSpPr>
            <a:spLocks noChangeArrowheads="1"/>
          </p:cNvSpPr>
          <p:nvPr/>
        </p:nvSpPr>
        <p:spPr bwMode="auto">
          <a:xfrm>
            <a:off x="1581150" y="1255713"/>
            <a:ext cx="892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6 PM</a:t>
            </a:r>
          </a:p>
        </p:txBody>
      </p:sp>
      <p:sp>
        <p:nvSpPr>
          <p:cNvPr id="2804744" name="Line 8"/>
          <p:cNvSpPr>
            <a:spLocks noChangeShapeType="1"/>
          </p:cNvSpPr>
          <p:nvPr/>
        </p:nvSpPr>
        <p:spPr bwMode="auto">
          <a:xfrm>
            <a:off x="1874838" y="1611313"/>
            <a:ext cx="0" cy="25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4745" name="Rectangle 9"/>
          <p:cNvSpPr>
            <a:spLocks noChangeArrowheads="1"/>
          </p:cNvSpPr>
          <p:nvPr/>
        </p:nvSpPr>
        <p:spPr bwMode="auto">
          <a:xfrm>
            <a:off x="2546350" y="1276350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7</a:t>
            </a:r>
          </a:p>
        </p:txBody>
      </p:sp>
      <p:sp>
        <p:nvSpPr>
          <p:cNvPr id="2804746" name="Rectangle 10"/>
          <p:cNvSpPr>
            <a:spLocks noChangeArrowheads="1"/>
          </p:cNvSpPr>
          <p:nvPr/>
        </p:nvSpPr>
        <p:spPr bwMode="auto">
          <a:xfrm>
            <a:off x="3321050" y="1266825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8</a:t>
            </a:r>
          </a:p>
        </p:txBody>
      </p:sp>
      <p:sp>
        <p:nvSpPr>
          <p:cNvPr id="2804747" name="Rectangle 11"/>
          <p:cNvSpPr>
            <a:spLocks noChangeArrowheads="1"/>
          </p:cNvSpPr>
          <p:nvPr/>
        </p:nvSpPr>
        <p:spPr bwMode="auto">
          <a:xfrm>
            <a:off x="4133850" y="1293813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9</a:t>
            </a:r>
          </a:p>
        </p:txBody>
      </p:sp>
      <p:sp>
        <p:nvSpPr>
          <p:cNvPr id="2804748" name="Rectangle 12"/>
          <p:cNvSpPr>
            <a:spLocks noChangeArrowheads="1"/>
          </p:cNvSpPr>
          <p:nvPr/>
        </p:nvSpPr>
        <p:spPr bwMode="auto">
          <a:xfrm>
            <a:off x="4865688" y="1279525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10</a:t>
            </a:r>
          </a:p>
        </p:txBody>
      </p:sp>
      <p:sp>
        <p:nvSpPr>
          <p:cNvPr id="2804749" name="Rectangle 13"/>
          <p:cNvSpPr>
            <a:spLocks noChangeArrowheads="1"/>
          </p:cNvSpPr>
          <p:nvPr/>
        </p:nvSpPr>
        <p:spPr bwMode="auto">
          <a:xfrm>
            <a:off x="5667375" y="127635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11</a:t>
            </a:r>
          </a:p>
        </p:txBody>
      </p:sp>
      <p:sp>
        <p:nvSpPr>
          <p:cNvPr id="2804750" name="Rectangle 14"/>
          <p:cNvSpPr>
            <a:spLocks noChangeArrowheads="1"/>
          </p:cNvSpPr>
          <p:nvPr/>
        </p:nvSpPr>
        <p:spPr bwMode="auto">
          <a:xfrm>
            <a:off x="7288213" y="1265238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</a:t>
            </a:r>
          </a:p>
        </p:txBody>
      </p:sp>
      <p:sp>
        <p:nvSpPr>
          <p:cNvPr id="2804751" name="Line 15"/>
          <p:cNvSpPr>
            <a:spLocks noChangeShapeType="1"/>
          </p:cNvSpPr>
          <p:nvPr/>
        </p:nvSpPr>
        <p:spPr bwMode="auto">
          <a:xfrm>
            <a:off x="1885950" y="1758950"/>
            <a:ext cx="6370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4752" name="Line 16"/>
          <p:cNvSpPr>
            <a:spLocks noChangeShapeType="1"/>
          </p:cNvSpPr>
          <p:nvPr/>
        </p:nvSpPr>
        <p:spPr bwMode="auto">
          <a:xfrm>
            <a:off x="1339850" y="2417763"/>
            <a:ext cx="14288" cy="3303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4753" name="Rectangle 17"/>
          <p:cNvSpPr>
            <a:spLocks noChangeArrowheads="1"/>
          </p:cNvSpPr>
          <p:nvPr/>
        </p:nvSpPr>
        <p:spPr bwMode="auto">
          <a:xfrm>
            <a:off x="5575300" y="1908175"/>
            <a:ext cx="858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Time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450975" y="3124200"/>
            <a:ext cx="401638" cy="454025"/>
            <a:chOff x="1028" y="1968"/>
            <a:chExt cx="285" cy="286"/>
          </a:xfrm>
        </p:grpSpPr>
        <p:sp>
          <p:nvSpPr>
            <p:cNvPr id="2804755" name="Freeform 19"/>
            <p:cNvSpPr>
              <a:spLocks/>
            </p:cNvSpPr>
            <p:nvPr/>
          </p:nvSpPr>
          <p:spPr bwMode="auto">
            <a:xfrm>
              <a:off x="1042" y="2011"/>
              <a:ext cx="237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rgbClr val="FC0128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756" name="Rectangle 20"/>
            <p:cNvSpPr>
              <a:spLocks noChangeArrowheads="1"/>
            </p:cNvSpPr>
            <p:nvPr/>
          </p:nvSpPr>
          <p:spPr bwMode="auto">
            <a:xfrm>
              <a:off x="1028" y="1968"/>
              <a:ext cx="28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B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460500" y="3616325"/>
            <a:ext cx="401638" cy="454025"/>
            <a:chOff x="1034" y="2278"/>
            <a:chExt cx="286" cy="286"/>
          </a:xfrm>
        </p:grpSpPr>
        <p:sp>
          <p:nvSpPr>
            <p:cNvPr id="2804758" name="Freeform 22"/>
            <p:cNvSpPr>
              <a:spLocks/>
            </p:cNvSpPr>
            <p:nvPr/>
          </p:nvSpPr>
          <p:spPr bwMode="auto">
            <a:xfrm>
              <a:off x="1048" y="2322"/>
              <a:ext cx="237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rgbClr val="88680E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759" name="Rectangle 23"/>
            <p:cNvSpPr>
              <a:spLocks noChangeArrowheads="1"/>
            </p:cNvSpPr>
            <p:nvPr/>
          </p:nvSpPr>
          <p:spPr bwMode="auto">
            <a:xfrm>
              <a:off x="1034" y="2278"/>
              <a:ext cx="28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C</a:t>
              </a:r>
            </a:p>
          </p:txBody>
        </p:sp>
      </p:grpSp>
      <p:sp>
        <p:nvSpPr>
          <p:cNvPr id="2804760" name="Freeform 24"/>
          <p:cNvSpPr>
            <a:spLocks/>
          </p:cNvSpPr>
          <p:nvPr/>
        </p:nvSpPr>
        <p:spPr bwMode="auto">
          <a:xfrm>
            <a:off x="1479550" y="4200525"/>
            <a:ext cx="333375" cy="336550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80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1"/>
              </a:cxn>
              <a:cxn ang="0">
                <a:pos x="228" y="164"/>
              </a:cxn>
              <a:cxn ang="0">
                <a:pos x="218" y="177"/>
              </a:cxn>
              <a:cxn ang="0">
                <a:pos x="201" y="192"/>
              </a:cxn>
              <a:cxn ang="0">
                <a:pos x="185" y="200"/>
              </a:cxn>
              <a:cxn ang="0">
                <a:pos x="170" y="206"/>
              </a:cxn>
              <a:cxn ang="0">
                <a:pos x="155" y="210"/>
              </a:cxn>
              <a:cxn ang="0">
                <a:pos x="136" y="211"/>
              </a:cxn>
              <a:cxn ang="0">
                <a:pos x="88" y="210"/>
              </a:cxn>
              <a:cxn ang="0">
                <a:pos x="65" y="206"/>
              </a:cxn>
              <a:cxn ang="0">
                <a:pos x="40" y="195"/>
              </a:cxn>
              <a:cxn ang="0">
                <a:pos x="22" y="182"/>
              </a:cxn>
              <a:cxn ang="0">
                <a:pos x="9" y="167"/>
              </a:cxn>
              <a:cxn ang="0">
                <a:pos x="3" y="151"/>
              </a:cxn>
              <a:cxn ang="0">
                <a:pos x="0" y="137"/>
              </a:cxn>
              <a:cxn ang="0">
                <a:pos x="2" y="121"/>
              </a:cxn>
              <a:cxn ang="0">
                <a:pos x="10" y="101"/>
              </a:cxn>
              <a:cxn ang="0">
                <a:pos x="25" y="85"/>
              </a:cxn>
              <a:cxn ang="0">
                <a:pos x="45" y="71"/>
              </a:cxn>
              <a:cxn ang="0">
                <a:pos x="73" y="62"/>
              </a:cxn>
              <a:cxn ang="0">
                <a:pos x="29" y="3"/>
              </a:cxn>
            </a:cxnLst>
            <a:rect l="0" t="0" r="r" b="b"/>
            <a:pathLst>
              <a:path w="237" h="212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60"/>
                </a:lnTo>
                <a:lnTo>
                  <a:pt x="155" y="60"/>
                </a:lnTo>
                <a:lnTo>
                  <a:pt x="163" y="62"/>
                </a:lnTo>
                <a:lnTo>
                  <a:pt x="172" y="64"/>
                </a:lnTo>
                <a:lnTo>
                  <a:pt x="180" y="67"/>
                </a:lnTo>
                <a:lnTo>
                  <a:pt x="189" y="71"/>
                </a:lnTo>
                <a:lnTo>
                  <a:pt x="197" y="75"/>
                </a:lnTo>
                <a:lnTo>
                  <a:pt x="205" y="80"/>
                </a:lnTo>
                <a:lnTo>
                  <a:pt x="212" y="85"/>
                </a:lnTo>
                <a:lnTo>
                  <a:pt x="217" y="90"/>
                </a:lnTo>
                <a:lnTo>
                  <a:pt x="222" y="97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5"/>
                </a:lnTo>
                <a:lnTo>
                  <a:pt x="236" y="134"/>
                </a:lnTo>
                <a:lnTo>
                  <a:pt x="235" y="144"/>
                </a:lnTo>
                <a:lnTo>
                  <a:pt x="233" y="151"/>
                </a:lnTo>
                <a:lnTo>
                  <a:pt x="231" y="158"/>
                </a:lnTo>
                <a:lnTo>
                  <a:pt x="228" y="164"/>
                </a:lnTo>
                <a:lnTo>
                  <a:pt x="224" y="170"/>
                </a:lnTo>
                <a:lnTo>
                  <a:pt x="218" y="177"/>
                </a:lnTo>
                <a:lnTo>
                  <a:pt x="210" y="185"/>
                </a:lnTo>
                <a:lnTo>
                  <a:pt x="201" y="192"/>
                </a:lnTo>
                <a:lnTo>
                  <a:pt x="193" y="197"/>
                </a:lnTo>
                <a:lnTo>
                  <a:pt x="185" y="200"/>
                </a:lnTo>
                <a:lnTo>
                  <a:pt x="177" y="204"/>
                </a:lnTo>
                <a:lnTo>
                  <a:pt x="170" y="206"/>
                </a:lnTo>
                <a:lnTo>
                  <a:pt x="161" y="208"/>
                </a:lnTo>
                <a:lnTo>
                  <a:pt x="155" y="210"/>
                </a:lnTo>
                <a:lnTo>
                  <a:pt x="145" y="210"/>
                </a:lnTo>
                <a:lnTo>
                  <a:pt x="136" y="211"/>
                </a:lnTo>
                <a:lnTo>
                  <a:pt x="96" y="211"/>
                </a:lnTo>
                <a:lnTo>
                  <a:pt x="88" y="210"/>
                </a:lnTo>
                <a:lnTo>
                  <a:pt x="78" y="209"/>
                </a:lnTo>
                <a:lnTo>
                  <a:pt x="65" y="206"/>
                </a:lnTo>
                <a:lnTo>
                  <a:pt x="53" y="201"/>
                </a:lnTo>
                <a:lnTo>
                  <a:pt x="40" y="195"/>
                </a:lnTo>
                <a:lnTo>
                  <a:pt x="30" y="188"/>
                </a:lnTo>
                <a:lnTo>
                  <a:pt x="22" y="182"/>
                </a:lnTo>
                <a:lnTo>
                  <a:pt x="15" y="175"/>
                </a:lnTo>
                <a:lnTo>
                  <a:pt x="9" y="167"/>
                </a:lnTo>
                <a:lnTo>
                  <a:pt x="5" y="157"/>
                </a:lnTo>
                <a:lnTo>
                  <a:pt x="3" y="151"/>
                </a:lnTo>
                <a:lnTo>
                  <a:pt x="1" y="144"/>
                </a:lnTo>
                <a:lnTo>
                  <a:pt x="0" y="137"/>
                </a:lnTo>
                <a:lnTo>
                  <a:pt x="1" y="131"/>
                </a:lnTo>
                <a:lnTo>
                  <a:pt x="2" y="121"/>
                </a:lnTo>
                <a:lnTo>
                  <a:pt x="5" y="112"/>
                </a:lnTo>
                <a:lnTo>
                  <a:pt x="10" y="101"/>
                </a:lnTo>
                <a:lnTo>
                  <a:pt x="17" y="93"/>
                </a:lnTo>
                <a:lnTo>
                  <a:pt x="25" y="85"/>
                </a:lnTo>
                <a:lnTo>
                  <a:pt x="35" y="77"/>
                </a:lnTo>
                <a:lnTo>
                  <a:pt x="45" y="71"/>
                </a:lnTo>
                <a:lnTo>
                  <a:pt x="59" y="65"/>
                </a:lnTo>
                <a:lnTo>
                  <a:pt x="73" y="62"/>
                </a:lnTo>
                <a:lnTo>
                  <a:pt x="83" y="60"/>
                </a:lnTo>
                <a:lnTo>
                  <a:pt x="29" y="3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4761" name="Rectangle 25"/>
          <p:cNvSpPr>
            <a:spLocks noChangeArrowheads="1"/>
          </p:cNvSpPr>
          <p:nvPr/>
        </p:nvSpPr>
        <p:spPr bwMode="auto">
          <a:xfrm>
            <a:off x="1458913" y="4130675"/>
            <a:ext cx="401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D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50975" y="2497138"/>
            <a:ext cx="401638" cy="454025"/>
            <a:chOff x="1029" y="1573"/>
            <a:chExt cx="284" cy="286"/>
          </a:xfrm>
        </p:grpSpPr>
        <p:sp>
          <p:nvSpPr>
            <p:cNvPr id="2804763" name="Freeform 27"/>
            <p:cNvSpPr>
              <a:spLocks/>
            </p:cNvSpPr>
            <p:nvPr/>
          </p:nvSpPr>
          <p:spPr bwMode="auto">
            <a:xfrm>
              <a:off x="1042" y="1617"/>
              <a:ext cx="237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764" name="Rectangle 28"/>
            <p:cNvSpPr>
              <a:spLocks noChangeArrowheads="1"/>
            </p:cNvSpPr>
            <p:nvPr/>
          </p:nvSpPr>
          <p:spPr bwMode="auto">
            <a:xfrm>
              <a:off x="1029" y="1573"/>
              <a:ext cx="28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</p:txBody>
        </p:sp>
      </p:grpSp>
      <p:sp>
        <p:nvSpPr>
          <p:cNvPr id="2804765" name="Freeform 29"/>
          <p:cNvSpPr>
            <a:spLocks/>
          </p:cNvSpPr>
          <p:nvPr/>
        </p:nvSpPr>
        <p:spPr bwMode="auto">
          <a:xfrm>
            <a:off x="1479550" y="4772025"/>
            <a:ext cx="333375" cy="336550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80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1"/>
              </a:cxn>
              <a:cxn ang="0">
                <a:pos x="228" y="164"/>
              </a:cxn>
              <a:cxn ang="0">
                <a:pos x="218" y="177"/>
              </a:cxn>
              <a:cxn ang="0">
                <a:pos x="201" y="192"/>
              </a:cxn>
              <a:cxn ang="0">
                <a:pos x="185" y="200"/>
              </a:cxn>
              <a:cxn ang="0">
                <a:pos x="170" y="206"/>
              </a:cxn>
              <a:cxn ang="0">
                <a:pos x="155" y="210"/>
              </a:cxn>
              <a:cxn ang="0">
                <a:pos x="136" y="211"/>
              </a:cxn>
              <a:cxn ang="0">
                <a:pos x="88" y="210"/>
              </a:cxn>
              <a:cxn ang="0">
                <a:pos x="65" y="206"/>
              </a:cxn>
              <a:cxn ang="0">
                <a:pos x="40" y="195"/>
              </a:cxn>
              <a:cxn ang="0">
                <a:pos x="22" y="182"/>
              </a:cxn>
              <a:cxn ang="0">
                <a:pos x="9" y="167"/>
              </a:cxn>
              <a:cxn ang="0">
                <a:pos x="3" y="151"/>
              </a:cxn>
              <a:cxn ang="0">
                <a:pos x="0" y="137"/>
              </a:cxn>
              <a:cxn ang="0">
                <a:pos x="2" y="121"/>
              </a:cxn>
              <a:cxn ang="0">
                <a:pos x="10" y="101"/>
              </a:cxn>
              <a:cxn ang="0">
                <a:pos x="25" y="85"/>
              </a:cxn>
              <a:cxn ang="0">
                <a:pos x="45" y="71"/>
              </a:cxn>
              <a:cxn ang="0">
                <a:pos x="73" y="62"/>
              </a:cxn>
              <a:cxn ang="0">
                <a:pos x="29" y="3"/>
              </a:cxn>
            </a:cxnLst>
            <a:rect l="0" t="0" r="r" b="b"/>
            <a:pathLst>
              <a:path w="237" h="212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60"/>
                </a:lnTo>
                <a:lnTo>
                  <a:pt x="155" y="60"/>
                </a:lnTo>
                <a:lnTo>
                  <a:pt x="163" y="62"/>
                </a:lnTo>
                <a:lnTo>
                  <a:pt x="172" y="64"/>
                </a:lnTo>
                <a:lnTo>
                  <a:pt x="180" y="67"/>
                </a:lnTo>
                <a:lnTo>
                  <a:pt x="189" y="71"/>
                </a:lnTo>
                <a:lnTo>
                  <a:pt x="197" y="75"/>
                </a:lnTo>
                <a:lnTo>
                  <a:pt x="205" y="80"/>
                </a:lnTo>
                <a:lnTo>
                  <a:pt x="212" y="85"/>
                </a:lnTo>
                <a:lnTo>
                  <a:pt x="217" y="90"/>
                </a:lnTo>
                <a:lnTo>
                  <a:pt x="222" y="97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5"/>
                </a:lnTo>
                <a:lnTo>
                  <a:pt x="236" y="134"/>
                </a:lnTo>
                <a:lnTo>
                  <a:pt x="235" y="144"/>
                </a:lnTo>
                <a:lnTo>
                  <a:pt x="233" y="151"/>
                </a:lnTo>
                <a:lnTo>
                  <a:pt x="231" y="158"/>
                </a:lnTo>
                <a:lnTo>
                  <a:pt x="228" y="164"/>
                </a:lnTo>
                <a:lnTo>
                  <a:pt x="224" y="170"/>
                </a:lnTo>
                <a:lnTo>
                  <a:pt x="218" y="177"/>
                </a:lnTo>
                <a:lnTo>
                  <a:pt x="210" y="185"/>
                </a:lnTo>
                <a:lnTo>
                  <a:pt x="201" y="192"/>
                </a:lnTo>
                <a:lnTo>
                  <a:pt x="193" y="197"/>
                </a:lnTo>
                <a:lnTo>
                  <a:pt x="185" y="200"/>
                </a:lnTo>
                <a:lnTo>
                  <a:pt x="177" y="204"/>
                </a:lnTo>
                <a:lnTo>
                  <a:pt x="170" y="206"/>
                </a:lnTo>
                <a:lnTo>
                  <a:pt x="161" y="208"/>
                </a:lnTo>
                <a:lnTo>
                  <a:pt x="155" y="210"/>
                </a:lnTo>
                <a:lnTo>
                  <a:pt x="145" y="210"/>
                </a:lnTo>
                <a:lnTo>
                  <a:pt x="136" y="211"/>
                </a:lnTo>
                <a:lnTo>
                  <a:pt x="96" y="211"/>
                </a:lnTo>
                <a:lnTo>
                  <a:pt x="88" y="210"/>
                </a:lnTo>
                <a:lnTo>
                  <a:pt x="78" y="209"/>
                </a:lnTo>
                <a:lnTo>
                  <a:pt x="65" y="206"/>
                </a:lnTo>
                <a:lnTo>
                  <a:pt x="53" y="201"/>
                </a:lnTo>
                <a:lnTo>
                  <a:pt x="40" y="195"/>
                </a:lnTo>
                <a:lnTo>
                  <a:pt x="30" y="188"/>
                </a:lnTo>
                <a:lnTo>
                  <a:pt x="22" y="182"/>
                </a:lnTo>
                <a:lnTo>
                  <a:pt x="15" y="175"/>
                </a:lnTo>
                <a:lnTo>
                  <a:pt x="9" y="167"/>
                </a:lnTo>
                <a:lnTo>
                  <a:pt x="5" y="157"/>
                </a:lnTo>
                <a:lnTo>
                  <a:pt x="3" y="151"/>
                </a:lnTo>
                <a:lnTo>
                  <a:pt x="1" y="144"/>
                </a:lnTo>
                <a:lnTo>
                  <a:pt x="0" y="137"/>
                </a:lnTo>
                <a:lnTo>
                  <a:pt x="1" y="131"/>
                </a:lnTo>
                <a:lnTo>
                  <a:pt x="2" y="121"/>
                </a:lnTo>
                <a:lnTo>
                  <a:pt x="5" y="112"/>
                </a:lnTo>
                <a:lnTo>
                  <a:pt x="10" y="101"/>
                </a:lnTo>
                <a:lnTo>
                  <a:pt x="17" y="93"/>
                </a:lnTo>
                <a:lnTo>
                  <a:pt x="25" y="85"/>
                </a:lnTo>
                <a:lnTo>
                  <a:pt x="35" y="77"/>
                </a:lnTo>
                <a:lnTo>
                  <a:pt x="45" y="71"/>
                </a:lnTo>
                <a:lnTo>
                  <a:pt x="59" y="65"/>
                </a:lnTo>
                <a:lnTo>
                  <a:pt x="73" y="62"/>
                </a:lnTo>
                <a:lnTo>
                  <a:pt x="83" y="60"/>
                </a:lnTo>
                <a:lnTo>
                  <a:pt x="29" y="3"/>
                </a:lnTo>
              </a:path>
            </a:pathLst>
          </a:custGeom>
          <a:solidFill>
            <a:srgbClr val="FC0128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4766" name="Rectangle 30"/>
          <p:cNvSpPr>
            <a:spLocks noChangeArrowheads="1"/>
          </p:cNvSpPr>
          <p:nvPr/>
        </p:nvSpPr>
        <p:spPr bwMode="auto">
          <a:xfrm>
            <a:off x="1470025" y="4702175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E</a:t>
            </a:r>
          </a:p>
        </p:txBody>
      </p:sp>
      <p:sp>
        <p:nvSpPr>
          <p:cNvPr id="2804767" name="Freeform 31"/>
          <p:cNvSpPr>
            <a:spLocks/>
          </p:cNvSpPr>
          <p:nvPr/>
        </p:nvSpPr>
        <p:spPr bwMode="auto">
          <a:xfrm>
            <a:off x="1479550" y="5343525"/>
            <a:ext cx="333375" cy="336550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80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1"/>
              </a:cxn>
              <a:cxn ang="0">
                <a:pos x="228" y="164"/>
              </a:cxn>
              <a:cxn ang="0">
                <a:pos x="218" y="177"/>
              </a:cxn>
              <a:cxn ang="0">
                <a:pos x="201" y="192"/>
              </a:cxn>
              <a:cxn ang="0">
                <a:pos x="185" y="200"/>
              </a:cxn>
              <a:cxn ang="0">
                <a:pos x="170" y="206"/>
              </a:cxn>
              <a:cxn ang="0">
                <a:pos x="155" y="210"/>
              </a:cxn>
              <a:cxn ang="0">
                <a:pos x="136" y="211"/>
              </a:cxn>
              <a:cxn ang="0">
                <a:pos x="88" y="210"/>
              </a:cxn>
              <a:cxn ang="0">
                <a:pos x="65" y="206"/>
              </a:cxn>
              <a:cxn ang="0">
                <a:pos x="40" y="195"/>
              </a:cxn>
              <a:cxn ang="0">
                <a:pos x="22" y="182"/>
              </a:cxn>
              <a:cxn ang="0">
                <a:pos x="9" y="167"/>
              </a:cxn>
              <a:cxn ang="0">
                <a:pos x="3" y="151"/>
              </a:cxn>
              <a:cxn ang="0">
                <a:pos x="0" y="137"/>
              </a:cxn>
              <a:cxn ang="0">
                <a:pos x="2" y="121"/>
              </a:cxn>
              <a:cxn ang="0">
                <a:pos x="10" y="101"/>
              </a:cxn>
              <a:cxn ang="0">
                <a:pos x="25" y="85"/>
              </a:cxn>
              <a:cxn ang="0">
                <a:pos x="45" y="71"/>
              </a:cxn>
              <a:cxn ang="0">
                <a:pos x="73" y="62"/>
              </a:cxn>
              <a:cxn ang="0">
                <a:pos x="29" y="3"/>
              </a:cxn>
            </a:cxnLst>
            <a:rect l="0" t="0" r="r" b="b"/>
            <a:pathLst>
              <a:path w="237" h="212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60"/>
                </a:lnTo>
                <a:lnTo>
                  <a:pt x="155" y="60"/>
                </a:lnTo>
                <a:lnTo>
                  <a:pt x="163" y="62"/>
                </a:lnTo>
                <a:lnTo>
                  <a:pt x="172" y="64"/>
                </a:lnTo>
                <a:lnTo>
                  <a:pt x="180" y="67"/>
                </a:lnTo>
                <a:lnTo>
                  <a:pt x="189" y="71"/>
                </a:lnTo>
                <a:lnTo>
                  <a:pt x="197" y="75"/>
                </a:lnTo>
                <a:lnTo>
                  <a:pt x="205" y="80"/>
                </a:lnTo>
                <a:lnTo>
                  <a:pt x="212" y="85"/>
                </a:lnTo>
                <a:lnTo>
                  <a:pt x="217" y="90"/>
                </a:lnTo>
                <a:lnTo>
                  <a:pt x="222" y="97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5"/>
                </a:lnTo>
                <a:lnTo>
                  <a:pt x="236" y="134"/>
                </a:lnTo>
                <a:lnTo>
                  <a:pt x="235" y="144"/>
                </a:lnTo>
                <a:lnTo>
                  <a:pt x="233" y="151"/>
                </a:lnTo>
                <a:lnTo>
                  <a:pt x="231" y="158"/>
                </a:lnTo>
                <a:lnTo>
                  <a:pt x="228" y="164"/>
                </a:lnTo>
                <a:lnTo>
                  <a:pt x="224" y="170"/>
                </a:lnTo>
                <a:lnTo>
                  <a:pt x="218" y="177"/>
                </a:lnTo>
                <a:lnTo>
                  <a:pt x="210" y="185"/>
                </a:lnTo>
                <a:lnTo>
                  <a:pt x="201" y="192"/>
                </a:lnTo>
                <a:lnTo>
                  <a:pt x="193" y="197"/>
                </a:lnTo>
                <a:lnTo>
                  <a:pt x="185" y="200"/>
                </a:lnTo>
                <a:lnTo>
                  <a:pt x="177" y="204"/>
                </a:lnTo>
                <a:lnTo>
                  <a:pt x="170" y="206"/>
                </a:lnTo>
                <a:lnTo>
                  <a:pt x="161" y="208"/>
                </a:lnTo>
                <a:lnTo>
                  <a:pt x="155" y="210"/>
                </a:lnTo>
                <a:lnTo>
                  <a:pt x="145" y="210"/>
                </a:lnTo>
                <a:lnTo>
                  <a:pt x="136" y="211"/>
                </a:lnTo>
                <a:lnTo>
                  <a:pt x="96" y="211"/>
                </a:lnTo>
                <a:lnTo>
                  <a:pt x="88" y="210"/>
                </a:lnTo>
                <a:lnTo>
                  <a:pt x="78" y="209"/>
                </a:lnTo>
                <a:lnTo>
                  <a:pt x="65" y="206"/>
                </a:lnTo>
                <a:lnTo>
                  <a:pt x="53" y="201"/>
                </a:lnTo>
                <a:lnTo>
                  <a:pt x="40" y="195"/>
                </a:lnTo>
                <a:lnTo>
                  <a:pt x="30" y="188"/>
                </a:lnTo>
                <a:lnTo>
                  <a:pt x="22" y="182"/>
                </a:lnTo>
                <a:lnTo>
                  <a:pt x="15" y="175"/>
                </a:lnTo>
                <a:lnTo>
                  <a:pt x="9" y="167"/>
                </a:lnTo>
                <a:lnTo>
                  <a:pt x="5" y="157"/>
                </a:lnTo>
                <a:lnTo>
                  <a:pt x="3" y="151"/>
                </a:lnTo>
                <a:lnTo>
                  <a:pt x="1" y="144"/>
                </a:lnTo>
                <a:lnTo>
                  <a:pt x="0" y="137"/>
                </a:lnTo>
                <a:lnTo>
                  <a:pt x="1" y="131"/>
                </a:lnTo>
                <a:lnTo>
                  <a:pt x="2" y="121"/>
                </a:lnTo>
                <a:lnTo>
                  <a:pt x="5" y="112"/>
                </a:lnTo>
                <a:lnTo>
                  <a:pt x="10" y="101"/>
                </a:lnTo>
                <a:lnTo>
                  <a:pt x="17" y="93"/>
                </a:lnTo>
                <a:lnTo>
                  <a:pt x="25" y="85"/>
                </a:lnTo>
                <a:lnTo>
                  <a:pt x="35" y="77"/>
                </a:lnTo>
                <a:lnTo>
                  <a:pt x="45" y="71"/>
                </a:lnTo>
                <a:lnTo>
                  <a:pt x="59" y="65"/>
                </a:lnTo>
                <a:lnTo>
                  <a:pt x="73" y="62"/>
                </a:lnTo>
                <a:lnTo>
                  <a:pt x="83" y="60"/>
                </a:lnTo>
                <a:lnTo>
                  <a:pt x="29" y="3"/>
                </a:lnTo>
              </a:path>
            </a:pathLst>
          </a:custGeom>
          <a:solidFill>
            <a:srgbClr val="88680E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4768" name="Rectangle 32"/>
          <p:cNvSpPr>
            <a:spLocks noChangeArrowheads="1"/>
          </p:cNvSpPr>
          <p:nvPr/>
        </p:nvSpPr>
        <p:spPr bwMode="auto">
          <a:xfrm>
            <a:off x="1476375" y="5273675"/>
            <a:ext cx="3667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F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920875" y="2501900"/>
            <a:ext cx="1392238" cy="1539875"/>
            <a:chOff x="1361" y="1576"/>
            <a:chExt cx="987" cy="970"/>
          </a:xfrm>
        </p:grpSpPr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1373" y="1576"/>
              <a:ext cx="975" cy="310"/>
              <a:chOff x="1373" y="1576"/>
              <a:chExt cx="975" cy="310"/>
            </a:xfrm>
          </p:grpSpPr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1373" y="1576"/>
                <a:ext cx="206" cy="310"/>
                <a:chOff x="1373" y="1576"/>
                <a:chExt cx="206" cy="310"/>
              </a:xfrm>
            </p:grpSpPr>
            <p:sp>
              <p:nvSpPr>
                <p:cNvPr id="2804772" name="AutoShape 36"/>
                <p:cNvSpPr>
                  <a:spLocks noChangeArrowheads="1"/>
                </p:cNvSpPr>
                <p:nvPr/>
              </p:nvSpPr>
              <p:spPr bwMode="auto">
                <a:xfrm>
                  <a:off x="1373" y="1626"/>
                  <a:ext cx="206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73" name="AutoShape 37"/>
                <p:cNvSpPr>
                  <a:spLocks noChangeArrowheads="1"/>
                </p:cNvSpPr>
                <p:nvPr/>
              </p:nvSpPr>
              <p:spPr bwMode="auto">
                <a:xfrm>
                  <a:off x="1421" y="1576"/>
                  <a:ext cx="158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74" name="AutoShape 38"/>
                <p:cNvSpPr>
                  <a:spLocks noChangeArrowheads="1"/>
                </p:cNvSpPr>
                <p:nvPr/>
              </p:nvSpPr>
              <p:spPr bwMode="auto">
                <a:xfrm>
                  <a:off x="1412" y="1647"/>
                  <a:ext cx="108" cy="15"/>
                </a:xfrm>
                <a:prstGeom prst="parallelogram">
                  <a:avLst>
                    <a:gd name="adj" fmla="val 179967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1891" y="1617"/>
                <a:ext cx="203" cy="257"/>
                <a:chOff x="1891" y="1617"/>
                <a:chExt cx="203" cy="257"/>
              </a:xfrm>
            </p:grpSpPr>
            <p:sp>
              <p:nvSpPr>
                <p:cNvPr id="2804776" name="Freeform 40"/>
                <p:cNvSpPr>
                  <a:spLocks/>
                </p:cNvSpPr>
                <p:nvPr/>
              </p:nvSpPr>
              <p:spPr bwMode="auto">
                <a:xfrm>
                  <a:off x="2020" y="1734"/>
                  <a:ext cx="62" cy="140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1" y="0"/>
                    </a:cxn>
                    <a:cxn ang="0">
                      <a:pos x="17" y="139"/>
                    </a:cxn>
                    <a:cxn ang="0">
                      <a:pos x="0" y="139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2" h="140">
                      <a:moveTo>
                        <a:pt x="44" y="0"/>
                      </a:moveTo>
                      <a:lnTo>
                        <a:pt x="61" y="0"/>
                      </a:lnTo>
                      <a:lnTo>
                        <a:pt x="17" y="139"/>
                      </a:lnTo>
                      <a:lnTo>
                        <a:pt x="0" y="139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77" name="Rectangle 41"/>
                <p:cNvSpPr>
                  <a:spLocks noChangeArrowheads="1"/>
                </p:cNvSpPr>
                <p:nvPr/>
              </p:nvSpPr>
              <p:spPr bwMode="auto">
                <a:xfrm>
                  <a:off x="2017" y="1734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7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23" y="1792"/>
                  <a:ext cx="58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79" name="Rectangle 43"/>
                <p:cNvSpPr>
                  <a:spLocks noChangeArrowheads="1"/>
                </p:cNvSpPr>
                <p:nvPr/>
              </p:nvSpPr>
              <p:spPr bwMode="auto">
                <a:xfrm>
                  <a:off x="1892" y="1792"/>
                  <a:ext cx="74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80" name="Oval 44"/>
                <p:cNvSpPr>
                  <a:spLocks noChangeArrowheads="1"/>
                </p:cNvSpPr>
                <p:nvPr/>
              </p:nvSpPr>
              <p:spPr bwMode="auto">
                <a:xfrm>
                  <a:off x="1952" y="1617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81" name="Freeform 45"/>
                <p:cNvSpPr>
                  <a:spLocks/>
                </p:cNvSpPr>
                <p:nvPr/>
              </p:nvSpPr>
              <p:spPr bwMode="auto">
                <a:xfrm>
                  <a:off x="1891" y="1661"/>
                  <a:ext cx="139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0" y="212"/>
                    </a:cxn>
                    <a:cxn ang="0">
                      <a:pos x="114" y="102"/>
                    </a:cxn>
                    <a:cxn ang="0">
                      <a:pos x="113" y="99"/>
                    </a:cxn>
                    <a:cxn ang="0">
                      <a:pos x="112" y="98"/>
                    </a:cxn>
                    <a:cxn ang="0">
                      <a:pos x="110" y="96"/>
                    </a:cxn>
                    <a:cxn ang="0">
                      <a:pos x="108" y="94"/>
                    </a:cxn>
                    <a:cxn ang="0">
                      <a:pos x="106" y="93"/>
                    </a:cxn>
                    <a:cxn ang="0">
                      <a:pos x="103" y="93"/>
                    </a:cxn>
                    <a:cxn ang="0">
                      <a:pos x="100" y="93"/>
                    </a:cxn>
                    <a:cxn ang="0">
                      <a:pos x="98" y="93"/>
                    </a:cxn>
                    <a:cxn ang="0">
                      <a:pos x="67" y="54"/>
                    </a:cxn>
                    <a:cxn ang="0">
                      <a:pos x="128" y="67"/>
                    </a:cxn>
                    <a:cxn ang="0">
                      <a:pos x="131" y="66"/>
                    </a:cxn>
                    <a:cxn ang="0">
                      <a:pos x="132" y="66"/>
                    </a:cxn>
                    <a:cxn ang="0">
                      <a:pos x="135" y="64"/>
                    </a:cxn>
                    <a:cxn ang="0">
                      <a:pos x="137" y="62"/>
                    </a:cxn>
                    <a:cxn ang="0">
                      <a:pos x="137" y="59"/>
                    </a:cxn>
                    <a:cxn ang="0">
                      <a:pos x="138" y="56"/>
                    </a:cxn>
                    <a:cxn ang="0">
                      <a:pos x="137" y="53"/>
                    </a:cxn>
                    <a:cxn ang="0">
                      <a:pos x="136" y="51"/>
                    </a:cxn>
                    <a:cxn ang="0">
                      <a:pos x="134" y="49"/>
                    </a:cxn>
                    <a:cxn ang="0">
                      <a:pos x="132" y="47"/>
                    </a:cxn>
                    <a:cxn ang="0">
                      <a:pos x="129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1" y="26"/>
                    </a:cxn>
                    <a:cxn ang="0">
                      <a:pos x="81" y="22"/>
                    </a:cxn>
                    <a:cxn ang="0">
                      <a:pos x="81" y="18"/>
                    </a:cxn>
                    <a:cxn ang="0">
                      <a:pos x="80" y="14"/>
                    </a:cxn>
                    <a:cxn ang="0">
                      <a:pos x="79" y="11"/>
                    </a:cxn>
                    <a:cxn ang="0">
                      <a:pos x="76" y="8"/>
                    </a:cxn>
                    <a:cxn ang="0">
                      <a:pos x="73" y="5"/>
                    </a:cxn>
                    <a:cxn ang="0">
                      <a:pos x="70" y="3"/>
                    </a:cxn>
                    <a:cxn ang="0">
                      <a:pos x="67" y="1"/>
                    </a:cxn>
                    <a:cxn ang="0">
                      <a:pos x="62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39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0" y="119"/>
                      </a:lnTo>
                      <a:lnTo>
                        <a:pt x="90" y="212"/>
                      </a:lnTo>
                      <a:lnTo>
                        <a:pt x="114" y="212"/>
                      </a:lnTo>
                      <a:lnTo>
                        <a:pt x="114" y="102"/>
                      </a:lnTo>
                      <a:lnTo>
                        <a:pt x="114" y="101"/>
                      </a:lnTo>
                      <a:lnTo>
                        <a:pt x="113" y="99"/>
                      </a:lnTo>
                      <a:lnTo>
                        <a:pt x="113" y="98"/>
                      </a:lnTo>
                      <a:lnTo>
                        <a:pt x="112" y="98"/>
                      </a:lnTo>
                      <a:lnTo>
                        <a:pt x="112" y="97"/>
                      </a:lnTo>
                      <a:lnTo>
                        <a:pt x="110" y="96"/>
                      </a:lnTo>
                      <a:lnTo>
                        <a:pt x="110" y="95"/>
                      </a:lnTo>
                      <a:lnTo>
                        <a:pt x="108" y="94"/>
                      </a:lnTo>
                      <a:lnTo>
                        <a:pt x="107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3" y="93"/>
                      </a:lnTo>
                      <a:lnTo>
                        <a:pt x="102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98" y="93"/>
                      </a:lnTo>
                      <a:lnTo>
                        <a:pt x="54" y="90"/>
                      </a:lnTo>
                      <a:lnTo>
                        <a:pt x="67" y="54"/>
                      </a:lnTo>
                      <a:lnTo>
                        <a:pt x="75" y="67"/>
                      </a:lnTo>
                      <a:lnTo>
                        <a:pt x="128" y="67"/>
                      </a:lnTo>
                      <a:lnTo>
                        <a:pt x="129" y="66"/>
                      </a:lnTo>
                      <a:lnTo>
                        <a:pt x="131" y="66"/>
                      </a:lnTo>
                      <a:lnTo>
                        <a:pt x="132" y="66"/>
                      </a:lnTo>
                      <a:lnTo>
                        <a:pt x="132" y="66"/>
                      </a:lnTo>
                      <a:lnTo>
                        <a:pt x="134" y="64"/>
                      </a:lnTo>
                      <a:lnTo>
                        <a:pt x="135" y="64"/>
                      </a:lnTo>
                      <a:lnTo>
                        <a:pt x="136" y="63"/>
                      </a:lnTo>
                      <a:lnTo>
                        <a:pt x="137" y="62"/>
                      </a:lnTo>
                      <a:lnTo>
                        <a:pt x="137" y="61"/>
                      </a:lnTo>
                      <a:lnTo>
                        <a:pt x="137" y="59"/>
                      </a:lnTo>
                      <a:lnTo>
                        <a:pt x="138" y="58"/>
                      </a:lnTo>
                      <a:lnTo>
                        <a:pt x="138" y="56"/>
                      </a:lnTo>
                      <a:lnTo>
                        <a:pt x="138" y="54"/>
                      </a:lnTo>
                      <a:lnTo>
                        <a:pt x="137" y="53"/>
                      </a:lnTo>
                      <a:lnTo>
                        <a:pt x="137" y="52"/>
                      </a:lnTo>
                      <a:lnTo>
                        <a:pt x="136" y="51"/>
                      </a:lnTo>
                      <a:lnTo>
                        <a:pt x="135" y="49"/>
                      </a:lnTo>
                      <a:lnTo>
                        <a:pt x="134" y="49"/>
                      </a:lnTo>
                      <a:lnTo>
                        <a:pt x="133" y="48"/>
                      </a:lnTo>
                      <a:lnTo>
                        <a:pt x="132" y="47"/>
                      </a:lnTo>
                      <a:lnTo>
                        <a:pt x="131" y="46"/>
                      </a:lnTo>
                      <a:lnTo>
                        <a:pt x="129" y="46"/>
                      </a:lnTo>
                      <a:lnTo>
                        <a:pt x="128" y="46"/>
                      </a:lnTo>
                      <a:lnTo>
                        <a:pt x="87" y="46"/>
                      </a:lnTo>
                      <a:lnTo>
                        <a:pt x="79" y="31"/>
                      </a:lnTo>
                      <a:lnTo>
                        <a:pt x="80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8"/>
                      </a:lnTo>
                      <a:lnTo>
                        <a:pt x="81" y="16"/>
                      </a:lnTo>
                      <a:lnTo>
                        <a:pt x="80" y="14"/>
                      </a:lnTo>
                      <a:lnTo>
                        <a:pt x="79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6" y="8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3"/>
                      </a:lnTo>
                      <a:lnTo>
                        <a:pt x="68" y="2"/>
                      </a:lnTo>
                      <a:lnTo>
                        <a:pt x="67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4782" name="Freeform 46"/>
              <p:cNvSpPr>
                <a:spLocks/>
              </p:cNvSpPr>
              <p:nvPr/>
            </p:nvSpPr>
            <p:spPr bwMode="auto">
              <a:xfrm>
                <a:off x="2148" y="1586"/>
                <a:ext cx="200" cy="291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29"/>
                  </a:cxn>
                  <a:cxn ang="0">
                    <a:pos x="121" y="169"/>
                  </a:cxn>
                  <a:cxn ang="0">
                    <a:pos x="111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1"/>
                  </a:cxn>
                  <a:cxn ang="0">
                    <a:pos x="40" y="145"/>
                  </a:cxn>
                  <a:cxn ang="0">
                    <a:pos x="41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1" y="223"/>
                  </a:cxn>
                  <a:cxn ang="0">
                    <a:pos x="84" y="196"/>
                  </a:cxn>
                  <a:cxn ang="0">
                    <a:pos x="95" y="190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0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1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4"/>
                    </a:lnTo>
                    <a:lnTo>
                      <a:pt x="184" y="263"/>
                    </a:lnTo>
                    <a:lnTo>
                      <a:pt x="174" y="255"/>
                    </a:lnTo>
                    <a:lnTo>
                      <a:pt x="158" y="229"/>
                    </a:lnTo>
                    <a:lnTo>
                      <a:pt x="134" y="190"/>
                    </a:lnTo>
                    <a:lnTo>
                      <a:pt x="121" y="169"/>
                    </a:lnTo>
                    <a:lnTo>
                      <a:pt x="113" y="151"/>
                    </a:lnTo>
                    <a:lnTo>
                      <a:pt x="111" y="141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6" y="129"/>
                    </a:lnTo>
                    <a:lnTo>
                      <a:pt x="148" y="136"/>
                    </a:lnTo>
                    <a:lnTo>
                      <a:pt x="155" y="140"/>
                    </a:lnTo>
                    <a:lnTo>
                      <a:pt x="160" y="141"/>
                    </a:lnTo>
                    <a:lnTo>
                      <a:pt x="164" y="140"/>
                    </a:lnTo>
                    <a:lnTo>
                      <a:pt x="166" y="136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6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1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1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5" y="190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19"/>
                    </a:lnTo>
                    <a:lnTo>
                      <a:pt x="141" y="243"/>
                    </a:lnTo>
                    <a:lnTo>
                      <a:pt x="158" y="266"/>
                    </a:lnTo>
                    <a:lnTo>
                      <a:pt x="168" y="280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47"/>
              <p:cNvGrpSpPr>
                <a:grpSpLocks/>
              </p:cNvGrpSpPr>
              <p:nvPr/>
            </p:nvGrpSpPr>
            <p:grpSpPr bwMode="auto">
              <a:xfrm>
                <a:off x="1585" y="1576"/>
                <a:ext cx="259" cy="310"/>
                <a:chOff x="1585" y="1576"/>
                <a:chExt cx="259" cy="310"/>
              </a:xfrm>
            </p:grpSpPr>
            <p:grpSp>
              <p:nvGrpSpPr>
                <p:cNvPr id="10" name="Group 48"/>
                <p:cNvGrpSpPr>
                  <a:grpSpLocks/>
                </p:cNvGrpSpPr>
                <p:nvPr/>
              </p:nvGrpSpPr>
              <p:grpSpPr bwMode="auto">
                <a:xfrm>
                  <a:off x="1585" y="1576"/>
                  <a:ext cx="259" cy="310"/>
                  <a:chOff x="1585" y="1576"/>
                  <a:chExt cx="259" cy="310"/>
                </a:xfrm>
              </p:grpSpPr>
              <p:sp>
                <p:nvSpPr>
                  <p:cNvPr id="2804785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1585" y="1626"/>
                    <a:ext cx="259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04786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1648" y="1576"/>
                    <a:ext cx="196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04787" name="Oval 51"/>
                <p:cNvSpPr>
                  <a:spLocks noChangeArrowheads="1"/>
                </p:cNvSpPr>
                <p:nvPr/>
              </p:nvSpPr>
              <p:spPr bwMode="auto">
                <a:xfrm>
                  <a:off x="1667" y="1602"/>
                  <a:ext cx="27" cy="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88" name="AutoShape 52"/>
                <p:cNvSpPr>
                  <a:spLocks noChangeArrowheads="1"/>
                </p:cNvSpPr>
                <p:nvPr/>
              </p:nvSpPr>
              <p:spPr bwMode="auto">
                <a:xfrm>
                  <a:off x="1616" y="1750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1361" y="1900"/>
              <a:ext cx="206" cy="310"/>
              <a:chOff x="1361" y="1900"/>
              <a:chExt cx="206" cy="310"/>
            </a:xfrm>
          </p:grpSpPr>
          <p:sp>
            <p:nvSpPr>
              <p:cNvPr id="2804790" name="AutoShape 54"/>
              <p:cNvSpPr>
                <a:spLocks noChangeArrowheads="1"/>
              </p:cNvSpPr>
              <p:nvPr/>
            </p:nvSpPr>
            <p:spPr bwMode="auto">
              <a:xfrm>
                <a:off x="1361" y="1950"/>
                <a:ext cx="206" cy="260"/>
              </a:xfrm>
              <a:prstGeom prst="cube">
                <a:avLst>
                  <a:gd name="adj" fmla="val 24995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1" name="AutoShape 55"/>
              <p:cNvSpPr>
                <a:spLocks noChangeArrowheads="1"/>
              </p:cNvSpPr>
              <p:nvPr/>
            </p:nvSpPr>
            <p:spPr bwMode="auto">
              <a:xfrm>
                <a:off x="1409" y="1900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2" name="AutoShape 56"/>
              <p:cNvSpPr>
                <a:spLocks noChangeArrowheads="1"/>
              </p:cNvSpPr>
              <p:nvPr/>
            </p:nvSpPr>
            <p:spPr bwMode="auto">
              <a:xfrm>
                <a:off x="1400" y="1971"/>
                <a:ext cx="108" cy="15"/>
              </a:xfrm>
              <a:prstGeom prst="parallelogram">
                <a:avLst>
                  <a:gd name="adj" fmla="val 179967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1879" y="1941"/>
              <a:ext cx="203" cy="257"/>
              <a:chOff x="1879" y="1941"/>
              <a:chExt cx="203" cy="257"/>
            </a:xfrm>
          </p:grpSpPr>
          <p:sp>
            <p:nvSpPr>
              <p:cNvPr id="2804794" name="Freeform 58"/>
              <p:cNvSpPr>
                <a:spLocks/>
              </p:cNvSpPr>
              <p:nvPr/>
            </p:nvSpPr>
            <p:spPr bwMode="auto">
              <a:xfrm>
                <a:off x="2008" y="2058"/>
                <a:ext cx="62" cy="14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1" y="0"/>
                  </a:cxn>
                  <a:cxn ang="0">
                    <a:pos x="17" y="139"/>
                  </a:cxn>
                  <a:cxn ang="0">
                    <a:pos x="0" y="139"/>
                  </a:cxn>
                  <a:cxn ang="0">
                    <a:pos x="44" y="0"/>
                  </a:cxn>
                </a:cxnLst>
                <a:rect l="0" t="0" r="r" b="b"/>
                <a:pathLst>
                  <a:path w="62" h="140">
                    <a:moveTo>
                      <a:pt x="44" y="0"/>
                    </a:moveTo>
                    <a:lnTo>
                      <a:pt x="61" y="0"/>
                    </a:lnTo>
                    <a:lnTo>
                      <a:pt x="17" y="139"/>
                    </a:lnTo>
                    <a:lnTo>
                      <a:pt x="0" y="139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5" name="Rectangle 59"/>
              <p:cNvSpPr>
                <a:spLocks noChangeArrowheads="1"/>
              </p:cNvSpPr>
              <p:nvPr/>
            </p:nvSpPr>
            <p:spPr bwMode="auto">
              <a:xfrm>
                <a:off x="2005" y="2058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6" name="Rectangle 60"/>
              <p:cNvSpPr>
                <a:spLocks noChangeArrowheads="1"/>
              </p:cNvSpPr>
              <p:nvPr/>
            </p:nvSpPr>
            <p:spPr bwMode="auto">
              <a:xfrm>
                <a:off x="2011" y="2116"/>
                <a:ext cx="58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7" name="Rectangle 61"/>
              <p:cNvSpPr>
                <a:spLocks noChangeArrowheads="1"/>
              </p:cNvSpPr>
              <p:nvPr/>
            </p:nvSpPr>
            <p:spPr bwMode="auto">
              <a:xfrm>
                <a:off x="1880" y="2116"/>
                <a:ext cx="74" cy="7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8" name="Oval 62"/>
              <p:cNvSpPr>
                <a:spLocks noChangeArrowheads="1"/>
              </p:cNvSpPr>
              <p:nvPr/>
            </p:nvSpPr>
            <p:spPr bwMode="auto">
              <a:xfrm>
                <a:off x="1940" y="1941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9" name="Freeform 63"/>
              <p:cNvSpPr>
                <a:spLocks/>
              </p:cNvSpPr>
              <p:nvPr/>
            </p:nvSpPr>
            <p:spPr bwMode="auto">
              <a:xfrm>
                <a:off x="1879" y="1985"/>
                <a:ext cx="139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0" y="212"/>
                  </a:cxn>
                  <a:cxn ang="0">
                    <a:pos x="114" y="102"/>
                  </a:cxn>
                  <a:cxn ang="0">
                    <a:pos x="113" y="99"/>
                  </a:cxn>
                  <a:cxn ang="0">
                    <a:pos x="112" y="98"/>
                  </a:cxn>
                  <a:cxn ang="0">
                    <a:pos x="110" y="96"/>
                  </a:cxn>
                  <a:cxn ang="0">
                    <a:pos x="108" y="94"/>
                  </a:cxn>
                  <a:cxn ang="0">
                    <a:pos x="106" y="93"/>
                  </a:cxn>
                  <a:cxn ang="0">
                    <a:pos x="103" y="93"/>
                  </a:cxn>
                  <a:cxn ang="0">
                    <a:pos x="100" y="93"/>
                  </a:cxn>
                  <a:cxn ang="0">
                    <a:pos x="98" y="93"/>
                  </a:cxn>
                  <a:cxn ang="0">
                    <a:pos x="67" y="54"/>
                  </a:cxn>
                  <a:cxn ang="0">
                    <a:pos x="128" y="67"/>
                  </a:cxn>
                  <a:cxn ang="0">
                    <a:pos x="131" y="66"/>
                  </a:cxn>
                  <a:cxn ang="0">
                    <a:pos x="132" y="66"/>
                  </a:cxn>
                  <a:cxn ang="0">
                    <a:pos x="135" y="64"/>
                  </a:cxn>
                  <a:cxn ang="0">
                    <a:pos x="137" y="62"/>
                  </a:cxn>
                  <a:cxn ang="0">
                    <a:pos x="137" y="59"/>
                  </a:cxn>
                  <a:cxn ang="0">
                    <a:pos x="138" y="56"/>
                  </a:cxn>
                  <a:cxn ang="0">
                    <a:pos x="137" y="53"/>
                  </a:cxn>
                  <a:cxn ang="0">
                    <a:pos x="136" y="51"/>
                  </a:cxn>
                  <a:cxn ang="0">
                    <a:pos x="134" y="49"/>
                  </a:cxn>
                  <a:cxn ang="0">
                    <a:pos x="132" y="47"/>
                  </a:cxn>
                  <a:cxn ang="0">
                    <a:pos x="129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1" y="26"/>
                  </a:cxn>
                  <a:cxn ang="0">
                    <a:pos x="81" y="22"/>
                  </a:cxn>
                  <a:cxn ang="0">
                    <a:pos x="81" y="18"/>
                  </a:cxn>
                  <a:cxn ang="0">
                    <a:pos x="80" y="14"/>
                  </a:cxn>
                  <a:cxn ang="0">
                    <a:pos x="79" y="11"/>
                  </a:cxn>
                  <a:cxn ang="0">
                    <a:pos x="76" y="8"/>
                  </a:cxn>
                  <a:cxn ang="0">
                    <a:pos x="73" y="5"/>
                  </a:cxn>
                  <a:cxn ang="0">
                    <a:pos x="70" y="3"/>
                  </a:cxn>
                  <a:cxn ang="0">
                    <a:pos x="67" y="1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8" y="16"/>
                  </a:cxn>
                </a:cxnLst>
                <a:rect l="0" t="0" r="r" b="b"/>
                <a:pathLst>
                  <a:path w="139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0" y="119"/>
                    </a:lnTo>
                    <a:lnTo>
                      <a:pt x="90" y="212"/>
                    </a:lnTo>
                    <a:lnTo>
                      <a:pt x="114" y="212"/>
                    </a:lnTo>
                    <a:lnTo>
                      <a:pt x="114" y="102"/>
                    </a:lnTo>
                    <a:lnTo>
                      <a:pt x="114" y="101"/>
                    </a:lnTo>
                    <a:lnTo>
                      <a:pt x="113" y="99"/>
                    </a:lnTo>
                    <a:lnTo>
                      <a:pt x="113" y="98"/>
                    </a:lnTo>
                    <a:lnTo>
                      <a:pt x="112" y="98"/>
                    </a:lnTo>
                    <a:lnTo>
                      <a:pt x="112" y="97"/>
                    </a:lnTo>
                    <a:lnTo>
                      <a:pt x="110" y="96"/>
                    </a:lnTo>
                    <a:lnTo>
                      <a:pt x="110" y="95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54" y="90"/>
                    </a:lnTo>
                    <a:lnTo>
                      <a:pt x="67" y="54"/>
                    </a:lnTo>
                    <a:lnTo>
                      <a:pt x="75" y="67"/>
                    </a:lnTo>
                    <a:lnTo>
                      <a:pt x="128" y="67"/>
                    </a:lnTo>
                    <a:lnTo>
                      <a:pt x="129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4" y="64"/>
                    </a:lnTo>
                    <a:lnTo>
                      <a:pt x="135" y="64"/>
                    </a:lnTo>
                    <a:lnTo>
                      <a:pt x="136" y="63"/>
                    </a:lnTo>
                    <a:lnTo>
                      <a:pt x="137" y="62"/>
                    </a:lnTo>
                    <a:lnTo>
                      <a:pt x="137" y="61"/>
                    </a:lnTo>
                    <a:lnTo>
                      <a:pt x="137" y="59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8" y="54"/>
                    </a:lnTo>
                    <a:lnTo>
                      <a:pt x="137" y="53"/>
                    </a:lnTo>
                    <a:lnTo>
                      <a:pt x="137" y="52"/>
                    </a:lnTo>
                    <a:lnTo>
                      <a:pt x="136" y="51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3" y="48"/>
                    </a:lnTo>
                    <a:lnTo>
                      <a:pt x="132" y="47"/>
                    </a:lnTo>
                    <a:lnTo>
                      <a:pt x="131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87" y="46"/>
                    </a:lnTo>
                    <a:lnTo>
                      <a:pt x="79" y="31"/>
                    </a:lnTo>
                    <a:lnTo>
                      <a:pt x="80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8"/>
                    </a:lnTo>
                    <a:lnTo>
                      <a:pt x="81" y="16"/>
                    </a:lnTo>
                    <a:lnTo>
                      <a:pt x="80" y="14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6" y="8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4800" name="Freeform 64"/>
            <p:cNvSpPr>
              <a:spLocks/>
            </p:cNvSpPr>
            <p:nvPr/>
          </p:nvSpPr>
          <p:spPr bwMode="auto">
            <a:xfrm>
              <a:off x="2136" y="1910"/>
              <a:ext cx="200" cy="291"/>
            </a:xfrm>
            <a:custGeom>
              <a:avLst/>
              <a:gdLst/>
              <a:ahLst/>
              <a:cxnLst>
                <a:cxn ang="0">
                  <a:pos x="199" y="263"/>
                </a:cxn>
                <a:cxn ang="0">
                  <a:pos x="184" y="263"/>
                </a:cxn>
                <a:cxn ang="0">
                  <a:pos x="158" y="229"/>
                </a:cxn>
                <a:cxn ang="0">
                  <a:pos x="121" y="169"/>
                </a:cxn>
                <a:cxn ang="0">
                  <a:pos x="111" y="141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6" y="129"/>
                </a:cxn>
                <a:cxn ang="0">
                  <a:pos x="155" y="140"/>
                </a:cxn>
                <a:cxn ang="0">
                  <a:pos x="164" y="140"/>
                </a:cxn>
                <a:cxn ang="0">
                  <a:pos x="165" y="134"/>
                </a:cxn>
                <a:cxn ang="0">
                  <a:pos x="156" y="123"/>
                </a:cxn>
                <a:cxn ang="0">
                  <a:pos x="135" y="108"/>
                </a:cxn>
                <a:cxn ang="0">
                  <a:pos x="126" y="86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5" y="9"/>
                </a:cxn>
                <a:cxn ang="0">
                  <a:pos x="105" y="1"/>
                </a:cxn>
                <a:cxn ang="0">
                  <a:pos x="90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6" y="99"/>
                </a:cxn>
                <a:cxn ang="0">
                  <a:pos x="41" y="121"/>
                </a:cxn>
                <a:cxn ang="0">
                  <a:pos x="40" y="145"/>
                </a:cxn>
                <a:cxn ang="0">
                  <a:pos x="41" y="158"/>
                </a:cxn>
                <a:cxn ang="0">
                  <a:pos x="49" y="161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6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1" y="166"/>
                </a:cxn>
                <a:cxn ang="0">
                  <a:pos x="53" y="196"/>
                </a:cxn>
                <a:cxn ang="0">
                  <a:pos x="33" y="225"/>
                </a:cxn>
                <a:cxn ang="0">
                  <a:pos x="8" y="255"/>
                </a:cxn>
                <a:cxn ang="0">
                  <a:pos x="0" y="271"/>
                </a:cxn>
                <a:cxn ang="0">
                  <a:pos x="19" y="290"/>
                </a:cxn>
                <a:cxn ang="0">
                  <a:pos x="33" y="288"/>
                </a:cxn>
                <a:cxn ang="0">
                  <a:pos x="23" y="275"/>
                </a:cxn>
                <a:cxn ang="0">
                  <a:pos x="30" y="259"/>
                </a:cxn>
                <a:cxn ang="0">
                  <a:pos x="61" y="223"/>
                </a:cxn>
                <a:cxn ang="0">
                  <a:pos x="84" y="196"/>
                </a:cxn>
                <a:cxn ang="0">
                  <a:pos x="95" y="190"/>
                </a:cxn>
                <a:cxn ang="0">
                  <a:pos x="109" y="199"/>
                </a:cxn>
                <a:cxn ang="0">
                  <a:pos x="141" y="243"/>
                </a:cxn>
                <a:cxn ang="0">
                  <a:pos x="168" y="280"/>
                </a:cxn>
                <a:cxn ang="0">
                  <a:pos x="178" y="283"/>
                </a:cxn>
                <a:cxn ang="0">
                  <a:pos x="191" y="273"/>
                </a:cxn>
              </a:cxnLst>
              <a:rect l="0" t="0" r="r" b="b"/>
              <a:pathLst>
                <a:path w="200" h="291">
                  <a:moveTo>
                    <a:pt x="198" y="268"/>
                  </a:moveTo>
                  <a:lnTo>
                    <a:pt x="199" y="263"/>
                  </a:lnTo>
                  <a:lnTo>
                    <a:pt x="191" y="264"/>
                  </a:lnTo>
                  <a:lnTo>
                    <a:pt x="184" y="263"/>
                  </a:lnTo>
                  <a:lnTo>
                    <a:pt x="174" y="255"/>
                  </a:lnTo>
                  <a:lnTo>
                    <a:pt x="158" y="229"/>
                  </a:lnTo>
                  <a:lnTo>
                    <a:pt x="134" y="190"/>
                  </a:lnTo>
                  <a:lnTo>
                    <a:pt x="121" y="169"/>
                  </a:lnTo>
                  <a:lnTo>
                    <a:pt x="113" y="151"/>
                  </a:lnTo>
                  <a:lnTo>
                    <a:pt x="111" y="141"/>
                  </a:lnTo>
                  <a:lnTo>
                    <a:pt x="111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1"/>
                  </a:lnTo>
                  <a:lnTo>
                    <a:pt x="136" y="129"/>
                  </a:lnTo>
                  <a:lnTo>
                    <a:pt x="148" y="136"/>
                  </a:lnTo>
                  <a:lnTo>
                    <a:pt x="155" y="140"/>
                  </a:lnTo>
                  <a:lnTo>
                    <a:pt x="160" y="141"/>
                  </a:lnTo>
                  <a:lnTo>
                    <a:pt x="164" y="140"/>
                  </a:lnTo>
                  <a:lnTo>
                    <a:pt x="166" y="136"/>
                  </a:lnTo>
                  <a:lnTo>
                    <a:pt x="165" y="134"/>
                  </a:lnTo>
                  <a:lnTo>
                    <a:pt x="164" y="130"/>
                  </a:lnTo>
                  <a:lnTo>
                    <a:pt x="156" y="123"/>
                  </a:lnTo>
                  <a:lnTo>
                    <a:pt x="143" y="114"/>
                  </a:lnTo>
                  <a:lnTo>
                    <a:pt x="135" y="108"/>
                  </a:lnTo>
                  <a:lnTo>
                    <a:pt x="130" y="99"/>
                  </a:lnTo>
                  <a:lnTo>
                    <a:pt x="126" y="86"/>
                  </a:lnTo>
                  <a:lnTo>
                    <a:pt x="125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1" y="40"/>
                  </a:lnTo>
                  <a:lnTo>
                    <a:pt x="114" y="36"/>
                  </a:lnTo>
                  <a:lnTo>
                    <a:pt x="116" y="31"/>
                  </a:lnTo>
                  <a:lnTo>
                    <a:pt x="119" y="24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1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86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6"/>
                  </a:lnTo>
                  <a:lnTo>
                    <a:pt x="46" y="99"/>
                  </a:lnTo>
                  <a:lnTo>
                    <a:pt x="43" y="109"/>
                  </a:lnTo>
                  <a:lnTo>
                    <a:pt x="41" y="121"/>
                  </a:lnTo>
                  <a:lnTo>
                    <a:pt x="40" y="136"/>
                  </a:lnTo>
                  <a:lnTo>
                    <a:pt x="40" y="145"/>
                  </a:lnTo>
                  <a:lnTo>
                    <a:pt x="40" y="153"/>
                  </a:lnTo>
                  <a:lnTo>
                    <a:pt x="41" y="158"/>
                  </a:lnTo>
                  <a:lnTo>
                    <a:pt x="44" y="160"/>
                  </a:lnTo>
                  <a:lnTo>
                    <a:pt x="49" y="161"/>
                  </a:lnTo>
                  <a:lnTo>
                    <a:pt x="51" y="160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1" y="166"/>
                  </a:lnTo>
                  <a:lnTo>
                    <a:pt x="58" y="183"/>
                  </a:lnTo>
                  <a:lnTo>
                    <a:pt x="53" y="196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18" y="243"/>
                  </a:lnTo>
                  <a:lnTo>
                    <a:pt x="8" y="255"/>
                  </a:lnTo>
                  <a:lnTo>
                    <a:pt x="0" y="266"/>
                  </a:lnTo>
                  <a:lnTo>
                    <a:pt x="0" y="271"/>
                  </a:lnTo>
                  <a:lnTo>
                    <a:pt x="8" y="280"/>
                  </a:lnTo>
                  <a:lnTo>
                    <a:pt x="19" y="290"/>
                  </a:lnTo>
                  <a:lnTo>
                    <a:pt x="30" y="290"/>
                  </a:lnTo>
                  <a:lnTo>
                    <a:pt x="33" y="288"/>
                  </a:lnTo>
                  <a:lnTo>
                    <a:pt x="28" y="281"/>
                  </a:lnTo>
                  <a:lnTo>
                    <a:pt x="23" y="275"/>
                  </a:lnTo>
                  <a:lnTo>
                    <a:pt x="23" y="270"/>
                  </a:lnTo>
                  <a:lnTo>
                    <a:pt x="30" y="259"/>
                  </a:lnTo>
                  <a:lnTo>
                    <a:pt x="43" y="246"/>
                  </a:lnTo>
                  <a:lnTo>
                    <a:pt x="61" y="223"/>
                  </a:lnTo>
                  <a:lnTo>
                    <a:pt x="78" y="203"/>
                  </a:lnTo>
                  <a:lnTo>
                    <a:pt x="84" y="196"/>
                  </a:lnTo>
                  <a:lnTo>
                    <a:pt x="88" y="191"/>
                  </a:lnTo>
                  <a:lnTo>
                    <a:pt x="95" y="190"/>
                  </a:lnTo>
                  <a:lnTo>
                    <a:pt x="101" y="194"/>
                  </a:lnTo>
                  <a:lnTo>
                    <a:pt x="109" y="199"/>
                  </a:lnTo>
                  <a:lnTo>
                    <a:pt x="124" y="219"/>
                  </a:lnTo>
                  <a:lnTo>
                    <a:pt x="141" y="243"/>
                  </a:lnTo>
                  <a:lnTo>
                    <a:pt x="158" y="266"/>
                  </a:lnTo>
                  <a:lnTo>
                    <a:pt x="168" y="280"/>
                  </a:lnTo>
                  <a:lnTo>
                    <a:pt x="171" y="283"/>
                  </a:lnTo>
                  <a:lnTo>
                    <a:pt x="178" y="283"/>
                  </a:lnTo>
                  <a:lnTo>
                    <a:pt x="184" y="278"/>
                  </a:lnTo>
                  <a:lnTo>
                    <a:pt x="191" y="273"/>
                  </a:lnTo>
                  <a:lnTo>
                    <a:pt x="198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573" y="1900"/>
              <a:ext cx="259" cy="310"/>
              <a:chOff x="1573" y="1900"/>
              <a:chExt cx="259" cy="310"/>
            </a:xfrm>
          </p:grpSpPr>
          <p:grpSp>
            <p:nvGrpSpPr>
              <p:cNvPr id="14" name="Group 66"/>
              <p:cNvGrpSpPr>
                <a:grpSpLocks/>
              </p:cNvGrpSpPr>
              <p:nvPr/>
            </p:nvGrpSpPr>
            <p:grpSpPr bwMode="auto">
              <a:xfrm>
                <a:off x="1573" y="1900"/>
                <a:ext cx="259" cy="310"/>
                <a:chOff x="1573" y="1900"/>
                <a:chExt cx="259" cy="310"/>
              </a:xfrm>
            </p:grpSpPr>
            <p:sp>
              <p:nvSpPr>
                <p:cNvPr id="2804803" name="AutoShape 67"/>
                <p:cNvSpPr>
                  <a:spLocks noChangeArrowheads="1"/>
                </p:cNvSpPr>
                <p:nvPr/>
              </p:nvSpPr>
              <p:spPr bwMode="auto">
                <a:xfrm>
                  <a:off x="1573" y="1950"/>
                  <a:ext cx="259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FC0128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04" name="AutoShape 68"/>
                <p:cNvSpPr>
                  <a:spLocks noChangeArrowheads="1"/>
                </p:cNvSpPr>
                <p:nvPr/>
              </p:nvSpPr>
              <p:spPr bwMode="auto">
                <a:xfrm>
                  <a:off x="1636" y="1900"/>
                  <a:ext cx="196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FC0128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4805" name="Oval 69"/>
              <p:cNvSpPr>
                <a:spLocks noChangeArrowheads="1"/>
              </p:cNvSpPr>
              <p:nvPr/>
            </p:nvSpPr>
            <p:spPr bwMode="auto">
              <a:xfrm>
                <a:off x="1655" y="1926"/>
                <a:ext cx="27" cy="8"/>
              </a:xfrm>
              <a:prstGeom prst="ellipse">
                <a:avLst/>
              </a:prstGeom>
              <a:solidFill>
                <a:srgbClr val="FC0128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06" name="AutoShape 70"/>
              <p:cNvSpPr>
                <a:spLocks noChangeArrowheads="1"/>
              </p:cNvSpPr>
              <p:nvPr/>
            </p:nvSpPr>
            <p:spPr bwMode="auto">
              <a:xfrm>
                <a:off x="1604" y="2074"/>
                <a:ext cx="137" cy="55"/>
              </a:xfrm>
              <a:prstGeom prst="octagon">
                <a:avLst>
                  <a:gd name="adj" fmla="val 29282"/>
                </a:avLst>
              </a:prstGeom>
              <a:solidFill>
                <a:srgbClr val="FC012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1373" y="2236"/>
              <a:ext cx="206" cy="310"/>
              <a:chOff x="1373" y="2236"/>
              <a:chExt cx="206" cy="310"/>
            </a:xfrm>
          </p:grpSpPr>
          <p:sp>
            <p:nvSpPr>
              <p:cNvPr id="2804808" name="AutoShape 72"/>
              <p:cNvSpPr>
                <a:spLocks noChangeArrowheads="1"/>
              </p:cNvSpPr>
              <p:nvPr/>
            </p:nvSpPr>
            <p:spPr bwMode="auto">
              <a:xfrm>
                <a:off x="1373" y="2286"/>
                <a:ext cx="206" cy="260"/>
              </a:xfrm>
              <a:prstGeom prst="cube">
                <a:avLst>
                  <a:gd name="adj" fmla="val 24995"/>
                </a:avLst>
              </a:prstGeom>
              <a:solidFill>
                <a:srgbClr val="00DFC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09" name="AutoShape 73"/>
              <p:cNvSpPr>
                <a:spLocks noChangeArrowheads="1"/>
              </p:cNvSpPr>
              <p:nvPr/>
            </p:nvSpPr>
            <p:spPr bwMode="auto">
              <a:xfrm>
                <a:off x="1421" y="2236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00DFC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10" name="AutoShape 74"/>
              <p:cNvSpPr>
                <a:spLocks noChangeArrowheads="1"/>
              </p:cNvSpPr>
              <p:nvPr/>
            </p:nvSpPr>
            <p:spPr bwMode="auto">
              <a:xfrm>
                <a:off x="1412" y="2307"/>
                <a:ext cx="108" cy="15"/>
              </a:xfrm>
              <a:prstGeom prst="parallelogram">
                <a:avLst>
                  <a:gd name="adj" fmla="val 179967"/>
                </a:avLst>
              </a:prstGeom>
              <a:solidFill>
                <a:srgbClr val="00DFC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1891" y="2277"/>
              <a:ext cx="203" cy="257"/>
              <a:chOff x="1891" y="2277"/>
              <a:chExt cx="203" cy="257"/>
            </a:xfrm>
          </p:grpSpPr>
          <p:sp>
            <p:nvSpPr>
              <p:cNvPr id="2804812" name="Freeform 76"/>
              <p:cNvSpPr>
                <a:spLocks/>
              </p:cNvSpPr>
              <p:nvPr/>
            </p:nvSpPr>
            <p:spPr bwMode="auto">
              <a:xfrm>
                <a:off x="2020" y="2394"/>
                <a:ext cx="62" cy="14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1" y="0"/>
                  </a:cxn>
                  <a:cxn ang="0">
                    <a:pos x="17" y="139"/>
                  </a:cxn>
                  <a:cxn ang="0">
                    <a:pos x="0" y="139"/>
                  </a:cxn>
                  <a:cxn ang="0">
                    <a:pos x="44" y="0"/>
                  </a:cxn>
                </a:cxnLst>
                <a:rect l="0" t="0" r="r" b="b"/>
                <a:pathLst>
                  <a:path w="62" h="140">
                    <a:moveTo>
                      <a:pt x="44" y="0"/>
                    </a:moveTo>
                    <a:lnTo>
                      <a:pt x="61" y="0"/>
                    </a:lnTo>
                    <a:lnTo>
                      <a:pt x="17" y="139"/>
                    </a:lnTo>
                    <a:lnTo>
                      <a:pt x="0" y="139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13" name="Rectangle 77"/>
              <p:cNvSpPr>
                <a:spLocks noChangeArrowheads="1"/>
              </p:cNvSpPr>
              <p:nvPr/>
            </p:nvSpPr>
            <p:spPr bwMode="auto">
              <a:xfrm>
                <a:off x="2017" y="2394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14" name="Rectangle 78"/>
              <p:cNvSpPr>
                <a:spLocks noChangeArrowheads="1"/>
              </p:cNvSpPr>
              <p:nvPr/>
            </p:nvSpPr>
            <p:spPr bwMode="auto">
              <a:xfrm>
                <a:off x="2023" y="2452"/>
                <a:ext cx="58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15" name="Rectangle 79"/>
              <p:cNvSpPr>
                <a:spLocks noChangeArrowheads="1"/>
              </p:cNvSpPr>
              <p:nvPr/>
            </p:nvSpPr>
            <p:spPr bwMode="auto">
              <a:xfrm>
                <a:off x="1892" y="2452"/>
                <a:ext cx="74" cy="7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16" name="Oval 80"/>
              <p:cNvSpPr>
                <a:spLocks noChangeArrowheads="1"/>
              </p:cNvSpPr>
              <p:nvPr/>
            </p:nvSpPr>
            <p:spPr bwMode="auto">
              <a:xfrm>
                <a:off x="1952" y="2277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17" name="Freeform 81"/>
              <p:cNvSpPr>
                <a:spLocks/>
              </p:cNvSpPr>
              <p:nvPr/>
            </p:nvSpPr>
            <p:spPr bwMode="auto">
              <a:xfrm>
                <a:off x="1891" y="2321"/>
                <a:ext cx="139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0" y="212"/>
                  </a:cxn>
                  <a:cxn ang="0">
                    <a:pos x="114" y="102"/>
                  </a:cxn>
                  <a:cxn ang="0">
                    <a:pos x="113" y="99"/>
                  </a:cxn>
                  <a:cxn ang="0">
                    <a:pos x="112" y="98"/>
                  </a:cxn>
                  <a:cxn ang="0">
                    <a:pos x="110" y="96"/>
                  </a:cxn>
                  <a:cxn ang="0">
                    <a:pos x="108" y="94"/>
                  </a:cxn>
                  <a:cxn ang="0">
                    <a:pos x="106" y="93"/>
                  </a:cxn>
                  <a:cxn ang="0">
                    <a:pos x="103" y="93"/>
                  </a:cxn>
                  <a:cxn ang="0">
                    <a:pos x="100" y="93"/>
                  </a:cxn>
                  <a:cxn ang="0">
                    <a:pos x="98" y="93"/>
                  </a:cxn>
                  <a:cxn ang="0">
                    <a:pos x="67" y="54"/>
                  </a:cxn>
                  <a:cxn ang="0">
                    <a:pos x="128" y="67"/>
                  </a:cxn>
                  <a:cxn ang="0">
                    <a:pos x="131" y="66"/>
                  </a:cxn>
                  <a:cxn ang="0">
                    <a:pos x="132" y="66"/>
                  </a:cxn>
                  <a:cxn ang="0">
                    <a:pos x="135" y="64"/>
                  </a:cxn>
                  <a:cxn ang="0">
                    <a:pos x="137" y="62"/>
                  </a:cxn>
                  <a:cxn ang="0">
                    <a:pos x="137" y="59"/>
                  </a:cxn>
                  <a:cxn ang="0">
                    <a:pos x="138" y="56"/>
                  </a:cxn>
                  <a:cxn ang="0">
                    <a:pos x="137" y="53"/>
                  </a:cxn>
                  <a:cxn ang="0">
                    <a:pos x="136" y="51"/>
                  </a:cxn>
                  <a:cxn ang="0">
                    <a:pos x="134" y="49"/>
                  </a:cxn>
                  <a:cxn ang="0">
                    <a:pos x="132" y="47"/>
                  </a:cxn>
                  <a:cxn ang="0">
                    <a:pos x="129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1" y="26"/>
                  </a:cxn>
                  <a:cxn ang="0">
                    <a:pos x="81" y="22"/>
                  </a:cxn>
                  <a:cxn ang="0">
                    <a:pos x="81" y="18"/>
                  </a:cxn>
                  <a:cxn ang="0">
                    <a:pos x="80" y="14"/>
                  </a:cxn>
                  <a:cxn ang="0">
                    <a:pos x="79" y="11"/>
                  </a:cxn>
                  <a:cxn ang="0">
                    <a:pos x="76" y="8"/>
                  </a:cxn>
                  <a:cxn ang="0">
                    <a:pos x="73" y="5"/>
                  </a:cxn>
                  <a:cxn ang="0">
                    <a:pos x="70" y="3"/>
                  </a:cxn>
                  <a:cxn ang="0">
                    <a:pos x="67" y="1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8" y="16"/>
                  </a:cxn>
                </a:cxnLst>
                <a:rect l="0" t="0" r="r" b="b"/>
                <a:pathLst>
                  <a:path w="139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0" y="119"/>
                    </a:lnTo>
                    <a:lnTo>
                      <a:pt x="90" y="212"/>
                    </a:lnTo>
                    <a:lnTo>
                      <a:pt x="114" y="212"/>
                    </a:lnTo>
                    <a:lnTo>
                      <a:pt x="114" y="102"/>
                    </a:lnTo>
                    <a:lnTo>
                      <a:pt x="114" y="101"/>
                    </a:lnTo>
                    <a:lnTo>
                      <a:pt x="113" y="99"/>
                    </a:lnTo>
                    <a:lnTo>
                      <a:pt x="113" y="98"/>
                    </a:lnTo>
                    <a:lnTo>
                      <a:pt x="112" y="98"/>
                    </a:lnTo>
                    <a:lnTo>
                      <a:pt x="112" y="97"/>
                    </a:lnTo>
                    <a:lnTo>
                      <a:pt x="110" y="96"/>
                    </a:lnTo>
                    <a:lnTo>
                      <a:pt x="110" y="95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54" y="90"/>
                    </a:lnTo>
                    <a:lnTo>
                      <a:pt x="67" y="54"/>
                    </a:lnTo>
                    <a:lnTo>
                      <a:pt x="75" y="67"/>
                    </a:lnTo>
                    <a:lnTo>
                      <a:pt x="128" y="67"/>
                    </a:lnTo>
                    <a:lnTo>
                      <a:pt x="129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4" y="64"/>
                    </a:lnTo>
                    <a:lnTo>
                      <a:pt x="135" y="64"/>
                    </a:lnTo>
                    <a:lnTo>
                      <a:pt x="136" y="63"/>
                    </a:lnTo>
                    <a:lnTo>
                      <a:pt x="137" y="62"/>
                    </a:lnTo>
                    <a:lnTo>
                      <a:pt x="137" y="61"/>
                    </a:lnTo>
                    <a:lnTo>
                      <a:pt x="137" y="59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8" y="54"/>
                    </a:lnTo>
                    <a:lnTo>
                      <a:pt x="137" y="53"/>
                    </a:lnTo>
                    <a:lnTo>
                      <a:pt x="137" y="52"/>
                    </a:lnTo>
                    <a:lnTo>
                      <a:pt x="136" y="51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3" y="48"/>
                    </a:lnTo>
                    <a:lnTo>
                      <a:pt x="132" y="47"/>
                    </a:lnTo>
                    <a:lnTo>
                      <a:pt x="131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87" y="46"/>
                    </a:lnTo>
                    <a:lnTo>
                      <a:pt x="79" y="31"/>
                    </a:lnTo>
                    <a:lnTo>
                      <a:pt x="80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8"/>
                    </a:lnTo>
                    <a:lnTo>
                      <a:pt x="81" y="16"/>
                    </a:lnTo>
                    <a:lnTo>
                      <a:pt x="80" y="14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6" y="8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4818" name="Freeform 82"/>
            <p:cNvSpPr>
              <a:spLocks/>
            </p:cNvSpPr>
            <p:nvPr/>
          </p:nvSpPr>
          <p:spPr bwMode="auto">
            <a:xfrm>
              <a:off x="2148" y="2246"/>
              <a:ext cx="200" cy="291"/>
            </a:xfrm>
            <a:custGeom>
              <a:avLst/>
              <a:gdLst/>
              <a:ahLst/>
              <a:cxnLst>
                <a:cxn ang="0">
                  <a:pos x="199" y="263"/>
                </a:cxn>
                <a:cxn ang="0">
                  <a:pos x="184" y="263"/>
                </a:cxn>
                <a:cxn ang="0">
                  <a:pos x="158" y="229"/>
                </a:cxn>
                <a:cxn ang="0">
                  <a:pos x="121" y="169"/>
                </a:cxn>
                <a:cxn ang="0">
                  <a:pos x="111" y="141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6" y="129"/>
                </a:cxn>
                <a:cxn ang="0">
                  <a:pos x="155" y="140"/>
                </a:cxn>
                <a:cxn ang="0">
                  <a:pos x="164" y="140"/>
                </a:cxn>
                <a:cxn ang="0">
                  <a:pos x="165" y="134"/>
                </a:cxn>
                <a:cxn ang="0">
                  <a:pos x="156" y="123"/>
                </a:cxn>
                <a:cxn ang="0">
                  <a:pos x="135" y="108"/>
                </a:cxn>
                <a:cxn ang="0">
                  <a:pos x="126" y="86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5" y="9"/>
                </a:cxn>
                <a:cxn ang="0">
                  <a:pos x="105" y="1"/>
                </a:cxn>
                <a:cxn ang="0">
                  <a:pos x="90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6" y="99"/>
                </a:cxn>
                <a:cxn ang="0">
                  <a:pos x="41" y="121"/>
                </a:cxn>
                <a:cxn ang="0">
                  <a:pos x="40" y="145"/>
                </a:cxn>
                <a:cxn ang="0">
                  <a:pos x="41" y="158"/>
                </a:cxn>
                <a:cxn ang="0">
                  <a:pos x="49" y="161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6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1" y="166"/>
                </a:cxn>
                <a:cxn ang="0">
                  <a:pos x="53" y="196"/>
                </a:cxn>
                <a:cxn ang="0">
                  <a:pos x="33" y="225"/>
                </a:cxn>
                <a:cxn ang="0">
                  <a:pos x="8" y="255"/>
                </a:cxn>
                <a:cxn ang="0">
                  <a:pos x="0" y="271"/>
                </a:cxn>
                <a:cxn ang="0">
                  <a:pos x="19" y="290"/>
                </a:cxn>
                <a:cxn ang="0">
                  <a:pos x="33" y="288"/>
                </a:cxn>
                <a:cxn ang="0">
                  <a:pos x="23" y="275"/>
                </a:cxn>
                <a:cxn ang="0">
                  <a:pos x="30" y="259"/>
                </a:cxn>
                <a:cxn ang="0">
                  <a:pos x="61" y="223"/>
                </a:cxn>
                <a:cxn ang="0">
                  <a:pos x="84" y="196"/>
                </a:cxn>
                <a:cxn ang="0">
                  <a:pos x="95" y="190"/>
                </a:cxn>
                <a:cxn ang="0">
                  <a:pos x="109" y="199"/>
                </a:cxn>
                <a:cxn ang="0">
                  <a:pos x="141" y="243"/>
                </a:cxn>
                <a:cxn ang="0">
                  <a:pos x="168" y="280"/>
                </a:cxn>
                <a:cxn ang="0">
                  <a:pos x="178" y="283"/>
                </a:cxn>
                <a:cxn ang="0">
                  <a:pos x="191" y="273"/>
                </a:cxn>
              </a:cxnLst>
              <a:rect l="0" t="0" r="r" b="b"/>
              <a:pathLst>
                <a:path w="200" h="291">
                  <a:moveTo>
                    <a:pt x="198" y="268"/>
                  </a:moveTo>
                  <a:lnTo>
                    <a:pt x="199" y="263"/>
                  </a:lnTo>
                  <a:lnTo>
                    <a:pt x="191" y="264"/>
                  </a:lnTo>
                  <a:lnTo>
                    <a:pt x="184" y="263"/>
                  </a:lnTo>
                  <a:lnTo>
                    <a:pt x="174" y="255"/>
                  </a:lnTo>
                  <a:lnTo>
                    <a:pt x="158" y="229"/>
                  </a:lnTo>
                  <a:lnTo>
                    <a:pt x="134" y="190"/>
                  </a:lnTo>
                  <a:lnTo>
                    <a:pt x="121" y="169"/>
                  </a:lnTo>
                  <a:lnTo>
                    <a:pt x="113" y="151"/>
                  </a:lnTo>
                  <a:lnTo>
                    <a:pt x="111" y="141"/>
                  </a:lnTo>
                  <a:lnTo>
                    <a:pt x="111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1"/>
                  </a:lnTo>
                  <a:lnTo>
                    <a:pt x="136" y="129"/>
                  </a:lnTo>
                  <a:lnTo>
                    <a:pt x="148" y="136"/>
                  </a:lnTo>
                  <a:lnTo>
                    <a:pt x="155" y="140"/>
                  </a:lnTo>
                  <a:lnTo>
                    <a:pt x="160" y="141"/>
                  </a:lnTo>
                  <a:lnTo>
                    <a:pt x="164" y="140"/>
                  </a:lnTo>
                  <a:lnTo>
                    <a:pt x="166" y="136"/>
                  </a:lnTo>
                  <a:lnTo>
                    <a:pt x="165" y="134"/>
                  </a:lnTo>
                  <a:lnTo>
                    <a:pt x="164" y="130"/>
                  </a:lnTo>
                  <a:lnTo>
                    <a:pt x="156" y="123"/>
                  </a:lnTo>
                  <a:lnTo>
                    <a:pt x="143" y="114"/>
                  </a:lnTo>
                  <a:lnTo>
                    <a:pt x="135" y="108"/>
                  </a:lnTo>
                  <a:lnTo>
                    <a:pt x="130" y="99"/>
                  </a:lnTo>
                  <a:lnTo>
                    <a:pt x="126" y="86"/>
                  </a:lnTo>
                  <a:lnTo>
                    <a:pt x="125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1" y="40"/>
                  </a:lnTo>
                  <a:lnTo>
                    <a:pt x="114" y="36"/>
                  </a:lnTo>
                  <a:lnTo>
                    <a:pt x="116" y="31"/>
                  </a:lnTo>
                  <a:lnTo>
                    <a:pt x="119" y="24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1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86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6"/>
                  </a:lnTo>
                  <a:lnTo>
                    <a:pt x="46" y="99"/>
                  </a:lnTo>
                  <a:lnTo>
                    <a:pt x="43" y="109"/>
                  </a:lnTo>
                  <a:lnTo>
                    <a:pt x="41" y="121"/>
                  </a:lnTo>
                  <a:lnTo>
                    <a:pt x="40" y="136"/>
                  </a:lnTo>
                  <a:lnTo>
                    <a:pt x="40" y="145"/>
                  </a:lnTo>
                  <a:lnTo>
                    <a:pt x="40" y="153"/>
                  </a:lnTo>
                  <a:lnTo>
                    <a:pt x="41" y="158"/>
                  </a:lnTo>
                  <a:lnTo>
                    <a:pt x="44" y="160"/>
                  </a:lnTo>
                  <a:lnTo>
                    <a:pt x="49" y="161"/>
                  </a:lnTo>
                  <a:lnTo>
                    <a:pt x="51" y="160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1" y="166"/>
                  </a:lnTo>
                  <a:lnTo>
                    <a:pt x="58" y="183"/>
                  </a:lnTo>
                  <a:lnTo>
                    <a:pt x="53" y="196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18" y="243"/>
                  </a:lnTo>
                  <a:lnTo>
                    <a:pt x="8" y="255"/>
                  </a:lnTo>
                  <a:lnTo>
                    <a:pt x="0" y="266"/>
                  </a:lnTo>
                  <a:lnTo>
                    <a:pt x="0" y="271"/>
                  </a:lnTo>
                  <a:lnTo>
                    <a:pt x="8" y="280"/>
                  </a:lnTo>
                  <a:lnTo>
                    <a:pt x="19" y="290"/>
                  </a:lnTo>
                  <a:lnTo>
                    <a:pt x="30" y="290"/>
                  </a:lnTo>
                  <a:lnTo>
                    <a:pt x="33" y="288"/>
                  </a:lnTo>
                  <a:lnTo>
                    <a:pt x="28" y="281"/>
                  </a:lnTo>
                  <a:lnTo>
                    <a:pt x="23" y="275"/>
                  </a:lnTo>
                  <a:lnTo>
                    <a:pt x="23" y="270"/>
                  </a:lnTo>
                  <a:lnTo>
                    <a:pt x="30" y="259"/>
                  </a:lnTo>
                  <a:lnTo>
                    <a:pt x="43" y="246"/>
                  </a:lnTo>
                  <a:lnTo>
                    <a:pt x="61" y="223"/>
                  </a:lnTo>
                  <a:lnTo>
                    <a:pt x="78" y="203"/>
                  </a:lnTo>
                  <a:lnTo>
                    <a:pt x="84" y="196"/>
                  </a:lnTo>
                  <a:lnTo>
                    <a:pt x="88" y="191"/>
                  </a:lnTo>
                  <a:lnTo>
                    <a:pt x="95" y="190"/>
                  </a:lnTo>
                  <a:lnTo>
                    <a:pt x="101" y="194"/>
                  </a:lnTo>
                  <a:lnTo>
                    <a:pt x="109" y="199"/>
                  </a:lnTo>
                  <a:lnTo>
                    <a:pt x="124" y="219"/>
                  </a:lnTo>
                  <a:lnTo>
                    <a:pt x="141" y="243"/>
                  </a:lnTo>
                  <a:lnTo>
                    <a:pt x="158" y="266"/>
                  </a:lnTo>
                  <a:lnTo>
                    <a:pt x="168" y="280"/>
                  </a:lnTo>
                  <a:lnTo>
                    <a:pt x="171" y="283"/>
                  </a:lnTo>
                  <a:lnTo>
                    <a:pt x="178" y="283"/>
                  </a:lnTo>
                  <a:lnTo>
                    <a:pt x="184" y="278"/>
                  </a:lnTo>
                  <a:lnTo>
                    <a:pt x="191" y="273"/>
                  </a:lnTo>
                  <a:lnTo>
                    <a:pt x="198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83"/>
            <p:cNvGrpSpPr>
              <a:grpSpLocks/>
            </p:cNvGrpSpPr>
            <p:nvPr/>
          </p:nvGrpSpPr>
          <p:grpSpPr bwMode="auto">
            <a:xfrm>
              <a:off x="1585" y="2236"/>
              <a:ext cx="259" cy="310"/>
              <a:chOff x="1585" y="2236"/>
              <a:chExt cx="259" cy="310"/>
            </a:xfrm>
          </p:grpSpPr>
          <p:grpSp>
            <p:nvGrpSpPr>
              <p:cNvPr id="18" name="Group 84"/>
              <p:cNvGrpSpPr>
                <a:grpSpLocks/>
              </p:cNvGrpSpPr>
              <p:nvPr/>
            </p:nvGrpSpPr>
            <p:grpSpPr bwMode="auto">
              <a:xfrm>
                <a:off x="1585" y="2236"/>
                <a:ext cx="259" cy="310"/>
                <a:chOff x="1585" y="2236"/>
                <a:chExt cx="259" cy="310"/>
              </a:xfrm>
            </p:grpSpPr>
            <p:sp>
              <p:nvSpPr>
                <p:cNvPr id="2804821" name="AutoShape 85"/>
                <p:cNvSpPr>
                  <a:spLocks noChangeArrowheads="1"/>
                </p:cNvSpPr>
                <p:nvPr/>
              </p:nvSpPr>
              <p:spPr bwMode="auto">
                <a:xfrm>
                  <a:off x="1585" y="2286"/>
                  <a:ext cx="259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FAFD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22" name="AutoShape 86"/>
                <p:cNvSpPr>
                  <a:spLocks noChangeArrowheads="1"/>
                </p:cNvSpPr>
                <p:nvPr/>
              </p:nvSpPr>
              <p:spPr bwMode="auto">
                <a:xfrm>
                  <a:off x="1648" y="2236"/>
                  <a:ext cx="196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FAFD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4823" name="Oval 87"/>
              <p:cNvSpPr>
                <a:spLocks noChangeArrowheads="1"/>
              </p:cNvSpPr>
              <p:nvPr/>
            </p:nvSpPr>
            <p:spPr bwMode="auto">
              <a:xfrm>
                <a:off x="1667" y="2262"/>
                <a:ext cx="27" cy="8"/>
              </a:xfrm>
              <a:prstGeom prst="ellipse">
                <a:avLst/>
              </a:prstGeom>
              <a:solidFill>
                <a:srgbClr val="FAFD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24" name="AutoShape 88"/>
              <p:cNvSpPr>
                <a:spLocks noChangeArrowheads="1"/>
              </p:cNvSpPr>
              <p:nvPr/>
            </p:nvSpPr>
            <p:spPr bwMode="auto">
              <a:xfrm>
                <a:off x="1616" y="2410"/>
                <a:ext cx="137" cy="55"/>
              </a:xfrm>
              <a:prstGeom prst="octagon">
                <a:avLst>
                  <a:gd name="adj" fmla="val 29282"/>
                </a:avLst>
              </a:prstGeom>
              <a:solidFill>
                <a:srgbClr val="FAFD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89"/>
          <p:cNvGrpSpPr>
            <a:grpSpLocks/>
          </p:cNvGrpSpPr>
          <p:nvPr/>
        </p:nvGrpSpPr>
        <p:grpSpPr bwMode="auto">
          <a:xfrm>
            <a:off x="2225675" y="4140200"/>
            <a:ext cx="1392238" cy="1539875"/>
            <a:chOff x="1577" y="2608"/>
            <a:chExt cx="987" cy="970"/>
          </a:xfrm>
        </p:grpSpPr>
        <p:grpSp>
          <p:nvGrpSpPr>
            <p:cNvPr id="20" name="Group 90"/>
            <p:cNvGrpSpPr>
              <a:grpSpLocks/>
            </p:cNvGrpSpPr>
            <p:nvPr/>
          </p:nvGrpSpPr>
          <p:grpSpPr bwMode="auto">
            <a:xfrm>
              <a:off x="1589" y="2608"/>
              <a:ext cx="975" cy="310"/>
              <a:chOff x="1589" y="2608"/>
              <a:chExt cx="975" cy="310"/>
            </a:xfrm>
          </p:grpSpPr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1589" y="2608"/>
                <a:ext cx="206" cy="310"/>
                <a:chOff x="1589" y="2608"/>
                <a:chExt cx="206" cy="310"/>
              </a:xfrm>
            </p:grpSpPr>
            <p:sp>
              <p:nvSpPr>
                <p:cNvPr id="2804828" name="AutoShape 92"/>
                <p:cNvSpPr>
                  <a:spLocks noChangeArrowheads="1"/>
                </p:cNvSpPr>
                <p:nvPr/>
              </p:nvSpPr>
              <p:spPr bwMode="auto">
                <a:xfrm>
                  <a:off x="1589" y="2658"/>
                  <a:ext cx="206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29" name="AutoShape 93"/>
                <p:cNvSpPr>
                  <a:spLocks noChangeArrowheads="1"/>
                </p:cNvSpPr>
                <p:nvPr/>
              </p:nvSpPr>
              <p:spPr bwMode="auto">
                <a:xfrm>
                  <a:off x="1637" y="2608"/>
                  <a:ext cx="158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30" name="AutoShape 94"/>
                <p:cNvSpPr>
                  <a:spLocks noChangeArrowheads="1"/>
                </p:cNvSpPr>
                <p:nvPr/>
              </p:nvSpPr>
              <p:spPr bwMode="auto">
                <a:xfrm>
                  <a:off x="1628" y="2679"/>
                  <a:ext cx="108" cy="15"/>
                </a:xfrm>
                <a:prstGeom prst="parallelogram">
                  <a:avLst>
                    <a:gd name="adj" fmla="val 179967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95"/>
              <p:cNvGrpSpPr>
                <a:grpSpLocks/>
              </p:cNvGrpSpPr>
              <p:nvPr/>
            </p:nvGrpSpPr>
            <p:grpSpPr bwMode="auto">
              <a:xfrm>
                <a:off x="2107" y="2649"/>
                <a:ext cx="203" cy="257"/>
                <a:chOff x="2107" y="2649"/>
                <a:chExt cx="203" cy="257"/>
              </a:xfrm>
            </p:grpSpPr>
            <p:sp>
              <p:nvSpPr>
                <p:cNvPr id="2804832" name="Freeform 96"/>
                <p:cNvSpPr>
                  <a:spLocks/>
                </p:cNvSpPr>
                <p:nvPr/>
              </p:nvSpPr>
              <p:spPr bwMode="auto">
                <a:xfrm>
                  <a:off x="2236" y="2766"/>
                  <a:ext cx="62" cy="140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1" y="0"/>
                    </a:cxn>
                    <a:cxn ang="0">
                      <a:pos x="17" y="139"/>
                    </a:cxn>
                    <a:cxn ang="0">
                      <a:pos x="0" y="139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2" h="140">
                      <a:moveTo>
                        <a:pt x="44" y="0"/>
                      </a:moveTo>
                      <a:lnTo>
                        <a:pt x="61" y="0"/>
                      </a:lnTo>
                      <a:lnTo>
                        <a:pt x="17" y="139"/>
                      </a:lnTo>
                      <a:lnTo>
                        <a:pt x="0" y="139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33" name="Rectangle 97"/>
                <p:cNvSpPr>
                  <a:spLocks noChangeArrowheads="1"/>
                </p:cNvSpPr>
                <p:nvPr/>
              </p:nvSpPr>
              <p:spPr bwMode="auto">
                <a:xfrm>
                  <a:off x="2233" y="2766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34" name="Rectangle 98"/>
                <p:cNvSpPr>
                  <a:spLocks noChangeArrowheads="1"/>
                </p:cNvSpPr>
                <p:nvPr/>
              </p:nvSpPr>
              <p:spPr bwMode="auto">
                <a:xfrm>
                  <a:off x="2239" y="2824"/>
                  <a:ext cx="58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35" name="Rectangle 99"/>
                <p:cNvSpPr>
                  <a:spLocks noChangeArrowheads="1"/>
                </p:cNvSpPr>
                <p:nvPr/>
              </p:nvSpPr>
              <p:spPr bwMode="auto">
                <a:xfrm>
                  <a:off x="2108" y="2824"/>
                  <a:ext cx="74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36" name="Oval 100"/>
                <p:cNvSpPr>
                  <a:spLocks noChangeArrowheads="1"/>
                </p:cNvSpPr>
                <p:nvPr/>
              </p:nvSpPr>
              <p:spPr bwMode="auto">
                <a:xfrm>
                  <a:off x="2168" y="2649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37" name="Freeform 101"/>
                <p:cNvSpPr>
                  <a:spLocks/>
                </p:cNvSpPr>
                <p:nvPr/>
              </p:nvSpPr>
              <p:spPr bwMode="auto">
                <a:xfrm>
                  <a:off x="2107" y="2693"/>
                  <a:ext cx="139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0" y="212"/>
                    </a:cxn>
                    <a:cxn ang="0">
                      <a:pos x="114" y="102"/>
                    </a:cxn>
                    <a:cxn ang="0">
                      <a:pos x="113" y="99"/>
                    </a:cxn>
                    <a:cxn ang="0">
                      <a:pos x="112" y="98"/>
                    </a:cxn>
                    <a:cxn ang="0">
                      <a:pos x="110" y="96"/>
                    </a:cxn>
                    <a:cxn ang="0">
                      <a:pos x="108" y="94"/>
                    </a:cxn>
                    <a:cxn ang="0">
                      <a:pos x="106" y="93"/>
                    </a:cxn>
                    <a:cxn ang="0">
                      <a:pos x="103" y="93"/>
                    </a:cxn>
                    <a:cxn ang="0">
                      <a:pos x="100" y="93"/>
                    </a:cxn>
                    <a:cxn ang="0">
                      <a:pos x="98" y="93"/>
                    </a:cxn>
                    <a:cxn ang="0">
                      <a:pos x="67" y="54"/>
                    </a:cxn>
                    <a:cxn ang="0">
                      <a:pos x="128" y="67"/>
                    </a:cxn>
                    <a:cxn ang="0">
                      <a:pos x="131" y="66"/>
                    </a:cxn>
                    <a:cxn ang="0">
                      <a:pos x="132" y="66"/>
                    </a:cxn>
                    <a:cxn ang="0">
                      <a:pos x="135" y="64"/>
                    </a:cxn>
                    <a:cxn ang="0">
                      <a:pos x="137" y="62"/>
                    </a:cxn>
                    <a:cxn ang="0">
                      <a:pos x="137" y="59"/>
                    </a:cxn>
                    <a:cxn ang="0">
                      <a:pos x="138" y="56"/>
                    </a:cxn>
                    <a:cxn ang="0">
                      <a:pos x="137" y="53"/>
                    </a:cxn>
                    <a:cxn ang="0">
                      <a:pos x="136" y="51"/>
                    </a:cxn>
                    <a:cxn ang="0">
                      <a:pos x="134" y="49"/>
                    </a:cxn>
                    <a:cxn ang="0">
                      <a:pos x="132" y="47"/>
                    </a:cxn>
                    <a:cxn ang="0">
                      <a:pos x="129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1" y="26"/>
                    </a:cxn>
                    <a:cxn ang="0">
                      <a:pos x="81" y="22"/>
                    </a:cxn>
                    <a:cxn ang="0">
                      <a:pos x="81" y="18"/>
                    </a:cxn>
                    <a:cxn ang="0">
                      <a:pos x="80" y="14"/>
                    </a:cxn>
                    <a:cxn ang="0">
                      <a:pos x="79" y="11"/>
                    </a:cxn>
                    <a:cxn ang="0">
                      <a:pos x="76" y="8"/>
                    </a:cxn>
                    <a:cxn ang="0">
                      <a:pos x="73" y="5"/>
                    </a:cxn>
                    <a:cxn ang="0">
                      <a:pos x="70" y="3"/>
                    </a:cxn>
                    <a:cxn ang="0">
                      <a:pos x="67" y="1"/>
                    </a:cxn>
                    <a:cxn ang="0">
                      <a:pos x="62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39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0" y="119"/>
                      </a:lnTo>
                      <a:lnTo>
                        <a:pt x="90" y="212"/>
                      </a:lnTo>
                      <a:lnTo>
                        <a:pt x="114" y="212"/>
                      </a:lnTo>
                      <a:lnTo>
                        <a:pt x="114" y="102"/>
                      </a:lnTo>
                      <a:lnTo>
                        <a:pt x="114" y="101"/>
                      </a:lnTo>
                      <a:lnTo>
                        <a:pt x="113" y="99"/>
                      </a:lnTo>
                      <a:lnTo>
                        <a:pt x="113" y="98"/>
                      </a:lnTo>
                      <a:lnTo>
                        <a:pt x="112" y="98"/>
                      </a:lnTo>
                      <a:lnTo>
                        <a:pt x="112" y="97"/>
                      </a:lnTo>
                      <a:lnTo>
                        <a:pt x="110" y="96"/>
                      </a:lnTo>
                      <a:lnTo>
                        <a:pt x="110" y="95"/>
                      </a:lnTo>
                      <a:lnTo>
                        <a:pt x="108" y="94"/>
                      </a:lnTo>
                      <a:lnTo>
                        <a:pt x="107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3" y="93"/>
                      </a:lnTo>
                      <a:lnTo>
                        <a:pt x="102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98" y="93"/>
                      </a:lnTo>
                      <a:lnTo>
                        <a:pt x="54" y="90"/>
                      </a:lnTo>
                      <a:lnTo>
                        <a:pt x="67" y="54"/>
                      </a:lnTo>
                      <a:lnTo>
                        <a:pt x="75" y="67"/>
                      </a:lnTo>
                      <a:lnTo>
                        <a:pt x="128" y="67"/>
                      </a:lnTo>
                      <a:lnTo>
                        <a:pt x="129" y="66"/>
                      </a:lnTo>
                      <a:lnTo>
                        <a:pt x="131" y="66"/>
                      </a:lnTo>
                      <a:lnTo>
                        <a:pt x="132" y="66"/>
                      </a:lnTo>
                      <a:lnTo>
                        <a:pt x="132" y="66"/>
                      </a:lnTo>
                      <a:lnTo>
                        <a:pt x="134" y="64"/>
                      </a:lnTo>
                      <a:lnTo>
                        <a:pt x="135" y="64"/>
                      </a:lnTo>
                      <a:lnTo>
                        <a:pt x="136" y="63"/>
                      </a:lnTo>
                      <a:lnTo>
                        <a:pt x="137" y="62"/>
                      </a:lnTo>
                      <a:lnTo>
                        <a:pt x="137" y="61"/>
                      </a:lnTo>
                      <a:lnTo>
                        <a:pt x="137" y="59"/>
                      </a:lnTo>
                      <a:lnTo>
                        <a:pt x="138" y="58"/>
                      </a:lnTo>
                      <a:lnTo>
                        <a:pt x="138" y="56"/>
                      </a:lnTo>
                      <a:lnTo>
                        <a:pt x="138" y="54"/>
                      </a:lnTo>
                      <a:lnTo>
                        <a:pt x="137" y="53"/>
                      </a:lnTo>
                      <a:lnTo>
                        <a:pt x="137" y="52"/>
                      </a:lnTo>
                      <a:lnTo>
                        <a:pt x="136" y="51"/>
                      </a:lnTo>
                      <a:lnTo>
                        <a:pt x="135" y="49"/>
                      </a:lnTo>
                      <a:lnTo>
                        <a:pt x="134" y="49"/>
                      </a:lnTo>
                      <a:lnTo>
                        <a:pt x="133" y="48"/>
                      </a:lnTo>
                      <a:lnTo>
                        <a:pt x="132" y="47"/>
                      </a:lnTo>
                      <a:lnTo>
                        <a:pt x="131" y="46"/>
                      </a:lnTo>
                      <a:lnTo>
                        <a:pt x="129" y="46"/>
                      </a:lnTo>
                      <a:lnTo>
                        <a:pt x="128" y="46"/>
                      </a:lnTo>
                      <a:lnTo>
                        <a:pt x="87" y="46"/>
                      </a:lnTo>
                      <a:lnTo>
                        <a:pt x="79" y="31"/>
                      </a:lnTo>
                      <a:lnTo>
                        <a:pt x="80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8"/>
                      </a:lnTo>
                      <a:lnTo>
                        <a:pt x="81" y="16"/>
                      </a:lnTo>
                      <a:lnTo>
                        <a:pt x="80" y="14"/>
                      </a:lnTo>
                      <a:lnTo>
                        <a:pt x="79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6" y="8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3"/>
                      </a:lnTo>
                      <a:lnTo>
                        <a:pt x="68" y="2"/>
                      </a:lnTo>
                      <a:lnTo>
                        <a:pt x="67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4838" name="Freeform 102"/>
              <p:cNvSpPr>
                <a:spLocks/>
              </p:cNvSpPr>
              <p:nvPr/>
            </p:nvSpPr>
            <p:spPr bwMode="auto">
              <a:xfrm>
                <a:off x="2364" y="2618"/>
                <a:ext cx="200" cy="291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29"/>
                  </a:cxn>
                  <a:cxn ang="0">
                    <a:pos x="121" y="169"/>
                  </a:cxn>
                  <a:cxn ang="0">
                    <a:pos x="111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1"/>
                  </a:cxn>
                  <a:cxn ang="0">
                    <a:pos x="40" y="145"/>
                  </a:cxn>
                  <a:cxn ang="0">
                    <a:pos x="41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1" y="223"/>
                  </a:cxn>
                  <a:cxn ang="0">
                    <a:pos x="84" y="196"/>
                  </a:cxn>
                  <a:cxn ang="0">
                    <a:pos x="95" y="190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0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1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4"/>
                    </a:lnTo>
                    <a:lnTo>
                      <a:pt x="184" y="263"/>
                    </a:lnTo>
                    <a:lnTo>
                      <a:pt x="174" y="255"/>
                    </a:lnTo>
                    <a:lnTo>
                      <a:pt x="158" y="229"/>
                    </a:lnTo>
                    <a:lnTo>
                      <a:pt x="134" y="190"/>
                    </a:lnTo>
                    <a:lnTo>
                      <a:pt x="121" y="169"/>
                    </a:lnTo>
                    <a:lnTo>
                      <a:pt x="113" y="151"/>
                    </a:lnTo>
                    <a:lnTo>
                      <a:pt x="111" y="141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6" y="129"/>
                    </a:lnTo>
                    <a:lnTo>
                      <a:pt x="148" y="136"/>
                    </a:lnTo>
                    <a:lnTo>
                      <a:pt x="155" y="140"/>
                    </a:lnTo>
                    <a:lnTo>
                      <a:pt x="160" y="141"/>
                    </a:lnTo>
                    <a:lnTo>
                      <a:pt x="164" y="140"/>
                    </a:lnTo>
                    <a:lnTo>
                      <a:pt x="166" y="136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6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1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1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5" y="190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19"/>
                    </a:lnTo>
                    <a:lnTo>
                      <a:pt x="141" y="243"/>
                    </a:lnTo>
                    <a:lnTo>
                      <a:pt x="158" y="266"/>
                    </a:lnTo>
                    <a:lnTo>
                      <a:pt x="168" y="280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" name="Group 103"/>
              <p:cNvGrpSpPr>
                <a:grpSpLocks/>
              </p:cNvGrpSpPr>
              <p:nvPr/>
            </p:nvGrpSpPr>
            <p:grpSpPr bwMode="auto">
              <a:xfrm>
                <a:off x="1801" y="2608"/>
                <a:ext cx="259" cy="310"/>
                <a:chOff x="1801" y="2608"/>
                <a:chExt cx="259" cy="310"/>
              </a:xfrm>
            </p:grpSpPr>
            <p:grpSp>
              <p:nvGrpSpPr>
                <p:cNvPr id="24" name="Group 104"/>
                <p:cNvGrpSpPr>
                  <a:grpSpLocks/>
                </p:cNvGrpSpPr>
                <p:nvPr/>
              </p:nvGrpSpPr>
              <p:grpSpPr bwMode="auto">
                <a:xfrm>
                  <a:off x="1801" y="2608"/>
                  <a:ext cx="259" cy="310"/>
                  <a:chOff x="1801" y="2608"/>
                  <a:chExt cx="259" cy="310"/>
                </a:xfrm>
              </p:grpSpPr>
              <p:sp>
                <p:nvSpPr>
                  <p:cNvPr id="2804841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1801" y="2658"/>
                    <a:ext cx="259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04842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2608"/>
                    <a:ext cx="196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04843" name="Oval 107"/>
                <p:cNvSpPr>
                  <a:spLocks noChangeArrowheads="1"/>
                </p:cNvSpPr>
                <p:nvPr/>
              </p:nvSpPr>
              <p:spPr bwMode="auto">
                <a:xfrm>
                  <a:off x="1883" y="2634"/>
                  <a:ext cx="27" cy="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44" name="AutoShape 108"/>
                <p:cNvSpPr>
                  <a:spLocks noChangeArrowheads="1"/>
                </p:cNvSpPr>
                <p:nvPr/>
              </p:nvSpPr>
              <p:spPr bwMode="auto">
                <a:xfrm>
                  <a:off x="1832" y="2782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109"/>
            <p:cNvGrpSpPr>
              <a:grpSpLocks/>
            </p:cNvGrpSpPr>
            <p:nvPr/>
          </p:nvGrpSpPr>
          <p:grpSpPr bwMode="auto">
            <a:xfrm>
              <a:off x="1577" y="2932"/>
              <a:ext cx="206" cy="310"/>
              <a:chOff x="1577" y="2932"/>
              <a:chExt cx="206" cy="310"/>
            </a:xfrm>
          </p:grpSpPr>
          <p:sp>
            <p:nvSpPr>
              <p:cNvPr id="2804846" name="AutoShape 110"/>
              <p:cNvSpPr>
                <a:spLocks noChangeArrowheads="1"/>
              </p:cNvSpPr>
              <p:nvPr/>
            </p:nvSpPr>
            <p:spPr bwMode="auto">
              <a:xfrm>
                <a:off x="1577" y="2982"/>
                <a:ext cx="206" cy="260"/>
              </a:xfrm>
              <a:prstGeom prst="cube">
                <a:avLst>
                  <a:gd name="adj" fmla="val 24995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47" name="AutoShape 111"/>
              <p:cNvSpPr>
                <a:spLocks noChangeArrowheads="1"/>
              </p:cNvSpPr>
              <p:nvPr/>
            </p:nvSpPr>
            <p:spPr bwMode="auto">
              <a:xfrm>
                <a:off x="1625" y="2932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48" name="AutoShape 112"/>
              <p:cNvSpPr>
                <a:spLocks noChangeArrowheads="1"/>
              </p:cNvSpPr>
              <p:nvPr/>
            </p:nvSpPr>
            <p:spPr bwMode="auto">
              <a:xfrm>
                <a:off x="1616" y="3003"/>
                <a:ext cx="108" cy="15"/>
              </a:xfrm>
              <a:prstGeom prst="parallelogram">
                <a:avLst>
                  <a:gd name="adj" fmla="val 179967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113"/>
            <p:cNvGrpSpPr>
              <a:grpSpLocks/>
            </p:cNvGrpSpPr>
            <p:nvPr/>
          </p:nvGrpSpPr>
          <p:grpSpPr bwMode="auto">
            <a:xfrm>
              <a:off x="2095" y="2973"/>
              <a:ext cx="203" cy="257"/>
              <a:chOff x="2095" y="2973"/>
              <a:chExt cx="203" cy="257"/>
            </a:xfrm>
          </p:grpSpPr>
          <p:sp>
            <p:nvSpPr>
              <p:cNvPr id="2804850" name="Freeform 114"/>
              <p:cNvSpPr>
                <a:spLocks/>
              </p:cNvSpPr>
              <p:nvPr/>
            </p:nvSpPr>
            <p:spPr bwMode="auto">
              <a:xfrm>
                <a:off x="2224" y="3090"/>
                <a:ext cx="62" cy="14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1" y="0"/>
                  </a:cxn>
                  <a:cxn ang="0">
                    <a:pos x="17" y="139"/>
                  </a:cxn>
                  <a:cxn ang="0">
                    <a:pos x="0" y="139"/>
                  </a:cxn>
                  <a:cxn ang="0">
                    <a:pos x="44" y="0"/>
                  </a:cxn>
                </a:cxnLst>
                <a:rect l="0" t="0" r="r" b="b"/>
                <a:pathLst>
                  <a:path w="62" h="140">
                    <a:moveTo>
                      <a:pt x="44" y="0"/>
                    </a:moveTo>
                    <a:lnTo>
                      <a:pt x="61" y="0"/>
                    </a:lnTo>
                    <a:lnTo>
                      <a:pt x="17" y="139"/>
                    </a:lnTo>
                    <a:lnTo>
                      <a:pt x="0" y="139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51" name="Rectangle 115"/>
              <p:cNvSpPr>
                <a:spLocks noChangeArrowheads="1"/>
              </p:cNvSpPr>
              <p:nvPr/>
            </p:nvSpPr>
            <p:spPr bwMode="auto">
              <a:xfrm>
                <a:off x="2221" y="3090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52" name="Rectangle 116"/>
              <p:cNvSpPr>
                <a:spLocks noChangeArrowheads="1"/>
              </p:cNvSpPr>
              <p:nvPr/>
            </p:nvSpPr>
            <p:spPr bwMode="auto">
              <a:xfrm>
                <a:off x="2227" y="3148"/>
                <a:ext cx="58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53" name="Rectangle 117"/>
              <p:cNvSpPr>
                <a:spLocks noChangeArrowheads="1"/>
              </p:cNvSpPr>
              <p:nvPr/>
            </p:nvSpPr>
            <p:spPr bwMode="auto">
              <a:xfrm>
                <a:off x="2096" y="3148"/>
                <a:ext cx="74" cy="7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54" name="Oval 118"/>
              <p:cNvSpPr>
                <a:spLocks noChangeArrowheads="1"/>
              </p:cNvSpPr>
              <p:nvPr/>
            </p:nvSpPr>
            <p:spPr bwMode="auto">
              <a:xfrm>
                <a:off x="2156" y="2973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55" name="Freeform 119"/>
              <p:cNvSpPr>
                <a:spLocks/>
              </p:cNvSpPr>
              <p:nvPr/>
            </p:nvSpPr>
            <p:spPr bwMode="auto">
              <a:xfrm>
                <a:off x="2095" y="3017"/>
                <a:ext cx="139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0" y="212"/>
                  </a:cxn>
                  <a:cxn ang="0">
                    <a:pos x="114" y="102"/>
                  </a:cxn>
                  <a:cxn ang="0">
                    <a:pos x="113" y="99"/>
                  </a:cxn>
                  <a:cxn ang="0">
                    <a:pos x="112" y="98"/>
                  </a:cxn>
                  <a:cxn ang="0">
                    <a:pos x="110" y="96"/>
                  </a:cxn>
                  <a:cxn ang="0">
                    <a:pos x="108" y="94"/>
                  </a:cxn>
                  <a:cxn ang="0">
                    <a:pos x="106" y="93"/>
                  </a:cxn>
                  <a:cxn ang="0">
                    <a:pos x="103" y="93"/>
                  </a:cxn>
                  <a:cxn ang="0">
                    <a:pos x="100" y="93"/>
                  </a:cxn>
                  <a:cxn ang="0">
                    <a:pos x="98" y="93"/>
                  </a:cxn>
                  <a:cxn ang="0">
                    <a:pos x="67" y="54"/>
                  </a:cxn>
                  <a:cxn ang="0">
                    <a:pos x="128" y="67"/>
                  </a:cxn>
                  <a:cxn ang="0">
                    <a:pos x="131" y="66"/>
                  </a:cxn>
                  <a:cxn ang="0">
                    <a:pos x="132" y="66"/>
                  </a:cxn>
                  <a:cxn ang="0">
                    <a:pos x="135" y="64"/>
                  </a:cxn>
                  <a:cxn ang="0">
                    <a:pos x="137" y="62"/>
                  </a:cxn>
                  <a:cxn ang="0">
                    <a:pos x="137" y="59"/>
                  </a:cxn>
                  <a:cxn ang="0">
                    <a:pos x="138" y="56"/>
                  </a:cxn>
                  <a:cxn ang="0">
                    <a:pos x="137" y="53"/>
                  </a:cxn>
                  <a:cxn ang="0">
                    <a:pos x="136" y="51"/>
                  </a:cxn>
                  <a:cxn ang="0">
                    <a:pos x="134" y="49"/>
                  </a:cxn>
                  <a:cxn ang="0">
                    <a:pos x="132" y="47"/>
                  </a:cxn>
                  <a:cxn ang="0">
                    <a:pos x="129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1" y="26"/>
                  </a:cxn>
                  <a:cxn ang="0">
                    <a:pos x="81" y="22"/>
                  </a:cxn>
                  <a:cxn ang="0">
                    <a:pos x="81" y="18"/>
                  </a:cxn>
                  <a:cxn ang="0">
                    <a:pos x="80" y="14"/>
                  </a:cxn>
                  <a:cxn ang="0">
                    <a:pos x="79" y="11"/>
                  </a:cxn>
                  <a:cxn ang="0">
                    <a:pos x="76" y="8"/>
                  </a:cxn>
                  <a:cxn ang="0">
                    <a:pos x="73" y="5"/>
                  </a:cxn>
                  <a:cxn ang="0">
                    <a:pos x="70" y="3"/>
                  </a:cxn>
                  <a:cxn ang="0">
                    <a:pos x="67" y="1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8" y="16"/>
                  </a:cxn>
                </a:cxnLst>
                <a:rect l="0" t="0" r="r" b="b"/>
                <a:pathLst>
                  <a:path w="139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0" y="119"/>
                    </a:lnTo>
                    <a:lnTo>
                      <a:pt x="90" y="212"/>
                    </a:lnTo>
                    <a:lnTo>
                      <a:pt x="114" y="212"/>
                    </a:lnTo>
                    <a:lnTo>
                      <a:pt x="114" y="102"/>
                    </a:lnTo>
                    <a:lnTo>
                      <a:pt x="114" y="101"/>
                    </a:lnTo>
                    <a:lnTo>
                      <a:pt x="113" y="99"/>
                    </a:lnTo>
                    <a:lnTo>
                      <a:pt x="113" y="98"/>
                    </a:lnTo>
                    <a:lnTo>
                      <a:pt x="112" y="98"/>
                    </a:lnTo>
                    <a:lnTo>
                      <a:pt x="112" y="97"/>
                    </a:lnTo>
                    <a:lnTo>
                      <a:pt x="110" y="96"/>
                    </a:lnTo>
                    <a:lnTo>
                      <a:pt x="110" y="95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54" y="90"/>
                    </a:lnTo>
                    <a:lnTo>
                      <a:pt x="67" y="54"/>
                    </a:lnTo>
                    <a:lnTo>
                      <a:pt x="75" y="67"/>
                    </a:lnTo>
                    <a:lnTo>
                      <a:pt x="128" y="67"/>
                    </a:lnTo>
                    <a:lnTo>
                      <a:pt x="129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4" y="64"/>
                    </a:lnTo>
                    <a:lnTo>
                      <a:pt x="135" y="64"/>
                    </a:lnTo>
                    <a:lnTo>
                      <a:pt x="136" y="63"/>
                    </a:lnTo>
                    <a:lnTo>
                      <a:pt x="137" y="62"/>
                    </a:lnTo>
                    <a:lnTo>
                      <a:pt x="137" y="61"/>
                    </a:lnTo>
                    <a:lnTo>
                      <a:pt x="137" y="59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8" y="54"/>
                    </a:lnTo>
                    <a:lnTo>
                      <a:pt x="137" y="53"/>
                    </a:lnTo>
                    <a:lnTo>
                      <a:pt x="137" y="52"/>
                    </a:lnTo>
                    <a:lnTo>
                      <a:pt x="136" y="51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3" y="48"/>
                    </a:lnTo>
                    <a:lnTo>
                      <a:pt x="132" y="47"/>
                    </a:lnTo>
                    <a:lnTo>
                      <a:pt x="131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87" y="46"/>
                    </a:lnTo>
                    <a:lnTo>
                      <a:pt x="79" y="31"/>
                    </a:lnTo>
                    <a:lnTo>
                      <a:pt x="80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8"/>
                    </a:lnTo>
                    <a:lnTo>
                      <a:pt x="81" y="16"/>
                    </a:lnTo>
                    <a:lnTo>
                      <a:pt x="80" y="14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6" y="8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4856" name="Freeform 120"/>
            <p:cNvSpPr>
              <a:spLocks/>
            </p:cNvSpPr>
            <p:nvPr/>
          </p:nvSpPr>
          <p:spPr bwMode="auto">
            <a:xfrm>
              <a:off x="2352" y="2942"/>
              <a:ext cx="200" cy="291"/>
            </a:xfrm>
            <a:custGeom>
              <a:avLst/>
              <a:gdLst/>
              <a:ahLst/>
              <a:cxnLst>
                <a:cxn ang="0">
                  <a:pos x="199" y="263"/>
                </a:cxn>
                <a:cxn ang="0">
                  <a:pos x="184" y="263"/>
                </a:cxn>
                <a:cxn ang="0">
                  <a:pos x="158" y="229"/>
                </a:cxn>
                <a:cxn ang="0">
                  <a:pos x="121" y="169"/>
                </a:cxn>
                <a:cxn ang="0">
                  <a:pos x="111" y="141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6" y="129"/>
                </a:cxn>
                <a:cxn ang="0">
                  <a:pos x="155" y="140"/>
                </a:cxn>
                <a:cxn ang="0">
                  <a:pos x="164" y="140"/>
                </a:cxn>
                <a:cxn ang="0">
                  <a:pos x="165" y="134"/>
                </a:cxn>
                <a:cxn ang="0">
                  <a:pos x="156" y="123"/>
                </a:cxn>
                <a:cxn ang="0">
                  <a:pos x="135" y="108"/>
                </a:cxn>
                <a:cxn ang="0">
                  <a:pos x="126" y="86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5" y="9"/>
                </a:cxn>
                <a:cxn ang="0">
                  <a:pos x="105" y="1"/>
                </a:cxn>
                <a:cxn ang="0">
                  <a:pos x="90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6" y="99"/>
                </a:cxn>
                <a:cxn ang="0">
                  <a:pos x="41" y="121"/>
                </a:cxn>
                <a:cxn ang="0">
                  <a:pos x="40" y="145"/>
                </a:cxn>
                <a:cxn ang="0">
                  <a:pos x="41" y="158"/>
                </a:cxn>
                <a:cxn ang="0">
                  <a:pos x="49" y="161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6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1" y="166"/>
                </a:cxn>
                <a:cxn ang="0">
                  <a:pos x="53" y="196"/>
                </a:cxn>
                <a:cxn ang="0">
                  <a:pos x="33" y="225"/>
                </a:cxn>
                <a:cxn ang="0">
                  <a:pos x="8" y="255"/>
                </a:cxn>
                <a:cxn ang="0">
                  <a:pos x="0" y="271"/>
                </a:cxn>
                <a:cxn ang="0">
                  <a:pos x="19" y="290"/>
                </a:cxn>
                <a:cxn ang="0">
                  <a:pos x="33" y="288"/>
                </a:cxn>
                <a:cxn ang="0">
                  <a:pos x="23" y="275"/>
                </a:cxn>
                <a:cxn ang="0">
                  <a:pos x="30" y="259"/>
                </a:cxn>
                <a:cxn ang="0">
                  <a:pos x="61" y="223"/>
                </a:cxn>
                <a:cxn ang="0">
                  <a:pos x="84" y="196"/>
                </a:cxn>
                <a:cxn ang="0">
                  <a:pos x="95" y="190"/>
                </a:cxn>
                <a:cxn ang="0">
                  <a:pos x="109" y="199"/>
                </a:cxn>
                <a:cxn ang="0">
                  <a:pos x="141" y="243"/>
                </a:cxn>
                <a:cxn ang="0">
                  <a:pos x="168" y="280"/>
                </a:cxn>
                <a:cxn ang="0">
                  <a:pos x="178" y="283"/>
                </a:cxn>
                <a:cxn ang="0">
                  <a:pos x="191" y="273"/>
                </a:cxn>
              </a:cxnLst>
              <a:rect l="0" t="0" r="r" b="b"/>
              <a:pathLst>
                <a:path w="200" h="291">
                  <a:moveTo>
                    <a:pt x="198" y="268"/>
                  </a:moveTo>
                  <a:lnTo>
                    <a:pt x="199" y="263"/>
                  </a:lnTo>
                  <a:lnTo>
                    <a:pt x="191" y="264"/>
                  </a:lnTo>
                  <a:lnTo>
                    <a:pt x="184" y="263"/>
                  </a:lnTo>
                  <a:lnTo>
                    <a:pt x="174" y="255"/>
                  </a:lnTo>
                  <a:lnTo>
                    <a:pt x="158" y="229"/>
                  </a:lnTo>
                  <a:lnTo>
                    <a:pt x="134" y="190"/>
                  </a:lnTo>
                  <a:lnTo>
                    <a:pt x="121" y="169"/>
                  </a:lnTo>
                  <a:lnTo>
                    <a:pt x="113" y="151"/>
                  </a:lnTo>
                  <a:lnTo>
                    <a:pt x="111" y="141"/>
                  </a:lnTo>
                  <a:lnTo>
                    <a:pt x="111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1"/>
                  </a:lnTo>
                  <a:lnTo>
                    <a:pt x="136" y="129"/>
                  </a:lnTo>
                  <a:lnTo>
                    <a:pt x="148" y="136"/>
                  </a:lnTo>
                  <a:lnTo>
                    <a:pt x="155" y="140"/>
                  </a:lnTo>
                  <a:lnTo>
                    <a:pt x="160" y="141"/>
                  </a:lnTo>
                  <a:lnTo>
                    <a:pt x="164" y="140"/>
                  </a:lnTo>
                  <a:lnTo>
                    <a:pt x="166" y="136"/>
                  </a:lnTo>
                  <a:lnTo>
                    <a:pt x="165" y="134"/>
                  </a:lnTo>
                  <a:lnTo>
                    <a:pt x="164" y="130"/>
                  </a:lnTo>
                  <a:lnTo>
                    <a:pt x="156" y="123"/>
                  </a:lnTo>
                  <a:lnTo>
                    <a:pt x="143" y="114"/>
                  </a:lnTo>
                  <a:lnTo>
                    <a:pt x="135" y="108"/>
                  </a:lnTo>
                  <a:lnTo>
                    <a:pt x="130" y="99"/>
                  </a:lnTo>
                  <a:lnTo>
                    <a:pt x="126" y="86"/>
                  </a:lnTo>
                  <a:lnTo>
                    <a:pt x="125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1" y="40"/>
                  </a:lnTo>
                  <a:lnTo>
                    <a:pt x="114" y="36"/>
                  </a:lnTo>
                  <a:lnTo>
                    <a:pt x="116" y="31"/>
                  </a:lnTo>
                  <a:lnTo>
                    <a:pt x="119" y="24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1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86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6"/>
                  </a:lnTo>
                  <a:lnTo>
                    <a:pt x="46" y="99"/>
                  </a:lnTo>
                  <a:lnTo>
                    <a:pt x="43" y="109"/>
                  </a:lnTo>
                  <a:lnTo>
                    <a:pt x="41" y="121"/>
                  </a:lnTo>
                  <a:lnTo>
                    <a:pt x="40" y="136"/>
                  </a:lnTo>
                  <a:lnTo>
                    <a:pt x="40" y="145"/>
                  </a:lnTo>
                  <a:lnTo>
                    <a:pt x="40" y="153"/>
                  </a:lnTo>
                  <a:lnTo>
                    <a:pt x="41" y="158"/>
                  </a:lnTo>
                  <a:lnTo>
                    <a:pt x="44" y="160"/>
                  </a:lnTo>
                  <a:lnTo>
                    <a:pt x="49" y="161"/>
                  </a:lnTo>
                  <a:lnTo>
                    <a:pt x="51" y="160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1" y="166"/>
                  </a:lnTo>
                  <a:lnTo>
                    <a:pt x="58" y="183"/>
                  </a:lnTo>
                  <a:lnTo>
                    <a:pt x="53" y="196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18" y="243"/>
                  </a:lnTo>
                  <a:lnTo>
                    <a:pt x="8" y="255"/>
                  </a:lnTo>
                  <a:lnTo>
                    <a:pt x="0" y="266"/>
                  </a:lnTo>
                  <a:lnTo>
                    <a:pt x="0" y="271"/>
                  </a:lnTo>
                  <a:lnTo>
                    <a:pt x="8" y="280"/>
                  </a:lnTo>
                  <a:lnTo>
                    <a:pt x="19" y="290"/>
                  </a:lnTo>
                  <a:lnTo>
                    <a:pt x="30" y="290"/>
                  </a:lnTo>
                  <a:lnTo>
                    <a:pt x="33" y="288"/>
                  </a:lnTo>
                  <a:lnTo>
                    <a:pt x="28" y="281"/>
                  </a:lnTo>
                  <a:lnTo>
                    <a:pt x="23" y="275"/>
                  </a:lnTo>
                  <a:lnTo>
                    <a:pt x="23" y="270"/>
                  </a:lnTo>
                  <a:lnTo>
                    <a:pt x="30" y="259"/>
                  </a:lnTo>
                  <a:lnTo>
                    <a:pt x="43" y="246"/>
                  </a:lnTo>
                  <a:lnTo>
                    <a:pt x="61" y="223"/>
                  </a:lnTo>
                  <a:lnTo>
                    <a:pt x="78" y="203"/>
                  </a:lnTo>
                  <a:lnTo>
                    <a:pt x="84" y="196"/>
                  </a:lnTo>
                  <a:lnTo>
                    <a:pt x="88" y="191"/>
                  </a:lnTo>
                  <a:lnTo>
                    <a:pt x="95" y="190"/>
                  </a:lnTo>
                  <a:lnTo>
                    <a:pt x="101" y="194"/>
                  </a:lnTo>
                  <a:lnTo>
                    <a:pt x="109" y="199"/>
                  </a:lnTo>
                  <a:lnTo>
                    <a:pt x="124" y="219"/>
                  </a:lnTo>
                  <a:lnTo>
                    <a:pt x="141" y="243"/>
                  </a:lnTo>
                  <a:lnTo>
                    <a:pt x="158" y="266"/>
                  </a:lnTo>
                  <a:lnTo>
                    <a:pt x="168" y="280"/>
                  </a:lnTo>
                  <a:lnTo>
                    <a:pt x="171" y="283"/>
                  </a:lnTo>
                  <a:lnTo>
                    <a:pt x="178" y="283"/>
                  </a:lnTo>
                  <a:lnTo>
                    <a:pt x="184" y="278"/>
                  </a:lnTo>
                  <a:lnTo>
                    <a:pt x="191" y="273"/>
                  </a:lnTo>
                  <a:lnTo>
                    <a:pt x="198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121"/>
            <p:cNvGrpSpPr>
              <a:grpSpLocks/>
            </p:cNvGrpSpPr>
            <p:nvPr/>
          </p:nvGrpSpPr>
          <p:grpSpPr bwMode="auto">
            <a:xfrm>
              <a:off x="1789" y="2932"/>
              <a:ext cx="259" cy="310"/>
              <a:chOff x="1789" y="2932"/>
              <a:chExt cx="259" cy="310"/>
            </a:xfrm>
          </p:grpSpPr>
          <p:grpSp>
            <p:nvGrpSpPr>
              <p:cNvPr id="28" name="Group 122"/>
              <p:cNvGrpSpPr>
                <a:grpSpLocks/>
              </p:cNvGrpSpPr>
              <p:nvPr/>
            </p:nvGrpSpPr>
            <p:grpSpPr bwMode="auto">
              <a:xfrm>
                <a:off x="1789" y="2932"/>
                <a:ext cx="259" cy="310"/>
                <a:chOff x="1789" y="2932"/>
                <a:chExt cx="259" cy="310"/>
              </a:xfrm>
            </p:grpSpPr>
            <p:sp>
              <p:nvSpPr>
                <p:cNvPr id="2804859" name="AutoShape 123"/>
                <p:cNvSpPr>
                  <a:spLocks noChangeArrowheads="1"/>
                </p:cNvSpPr>
                <p:nvPr/>
              </p:nvSpPr>
              <p:spPr bwMode="auto">
                <a:xfrm>
                  <a:off x="1789" y="2982"/>
                  <a:ext cx="259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FC0128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60" name="AutoShape 124"/>
                <p:cNvSpPr>
                  <a:spLocks noChangeArrowheads="1"/>
                </p:cNvSpPr>
                <p:nvPr/>
              </p:nvSpPr>
              <p:spPr bwMode="auto">
                <a:xfrm>
                  <a:off x="1852" y="2932"/>
                  <a:ext cx="196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FC0128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4861" name="Oval 125"/>
              <p:cNvSpPr>
                <a:spLocks noChangeArrowheads="1"/>
              </p:cNvSpPr>
              <p:nvPr/>
            </p:nvSpPr>
            <p:spPr bwMode="auto">
              <a:xfrm>
                <a:off x="1871" y="2958"/>
                <a:ext cx="27" cy="8"/>
              </a:xfrm>
              <a:prstGeom prst="ellipse">
                <a:avLst/>
              </a:prstGeom>
              <a:solidFill>
                <a:srgbClr val="FC0128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62" name="AutoShape 126"/>
              <p:cNvSpPr>
                <a:spLocks noChangeArrowheads="1"/>
              </p:cNvSpPr>
              <p:nvPr/>
            </p:nvSpPr>
            <p:spPr bwMode="auto">
              <a:xfrm>
                <a:off x="1820" y="3106"/>
                <a:ext cx="137" cy="55"/>
              </a:xfrm>
              <a:prstGeom prst="octagon">
                <a:avLst>
                  <a:gd name="adj" fmla="val 29282"/>
                </a:avLst>
              </a:prstGeom>
              <a:solidFill>
                <a:srgbClr val="FC012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127"/>
            <p:cNvGrpSpPr>
              <a:grpSpLocks/>
            </p:cNvGrpSpPr>
            <p:nvPr/>
          </p:nvGrpSpPr>
          <p:grpSpPr bwMode="auto">
            <a:xfrm>
              <a:off x="1589" y="3268"/>
              <a:ext cx="206" cy="310"/>
              <a:chOff x="1589" y="3268"/>
              <a:chExt cx="206" cy="310"/>
            </a:xfrm>
          </p:grpSpPr>
          <p:sp>
            <p:nvSpPr>
              <p:cNvPr id="2804864" name="AutoShape 128"/>
              <p:cNvSpPr>
                <a:spLocks noChangeArrowheads="1"/>
              </p:cNvSpPr>
              <p:nvPr/>
            </p:nvSpPr>
            <p:spPr bwMode="auto">
              <a:xfrm>
                <a:off x="1589" y="3318"/>
                <a:ext cx="206" cy="260"/>
              </a:xfrm>
              <a:prstGeom prst="cube">
                <a:avLst>
                  <a:gd name="adj" fmla="val 24995"/>
                </a:avLst>
              </a:prstGeom>
              <a:solidFill>
                <a:srgbClr val="00DFC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65" name="AutoShape 129"/>
              <p:cNvSpPr>
                <a:spLocks noChangeArrowheads="1"/>
              </p:cNvSpPr>
              <p:nvPr/>
            </p:nvSpPr>
            <p:spPr bwMode="auto">
              <a:xfrm>
                <a:off x="1637" y="3268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00DFC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66" name="AutoShape 130"/>
              <p:cNvSpPr>
                <a:spLocks noChangeArrowheads="1"/>
              </p:cNvSpPr>
              <p:nvPr/>
            </p:nvSpPr>
            <p:spPr bwMode="auto">
              <a:xfrm>
                <a:off x="1628" y="3339"/>
                <a:ext cx="108" cy="15"/>
              </a:xfrm>
              <a:prstGeom prst="parallelogram">
                <a:avLst>
                  <a:gd name="adj" fmla="val 179967"/>
                </a:avLst>
              </a:prstGeom>
              <a:solidFill>
                <a:srgbClr val="00DFC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131"/>
            <p:cNvGrpSpPr>
              <a:grpSpLocks/>
            </p:cNvGrpSpPr>
            <p:nvPr/>
          </p:nvGrpSpPr>
          <p:grpSpPr bwMode="auto">
            <a:xfrm>
              <a:off x="2107" y="3309"/>
              <a:ext cx="203" cy="257"/>
              <a:chOff x="2107" y="3309"/>
              <a:chExt cx="203" cy="257"/>
            </a:xfrm>
          </p:grpSpPr>
          <p:sp>
            <p:nvSpPr>
              <p:cNvPr id="2804868" name="Freeform 132"/>
              <p:cNvSpPr>
                <a:spLocks/>
              </p:cNvSpPr>
              <p:nvPr/>
            </p:nvSpPr>
            <p:spPr bwMode="auto">
              <a:xfrm>
                <a:off x="2236" y="3426"/>
                <a:ext cx="62" cy="14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1" y="0"/>
                  </a:cxn>
                  <a:cxn ang="0">
                    <a:pos x="17" y="139"/>
                  </a:cxn>
                  <a:cxn ang="0">
                    <a:pos x="0" y="139"/>
                  </a:cxn>
                  <a:cxn ang="0">
                    <a:pos x="44" y="0"/>
                  </a:cxn>
                </a:cxnLst>
                <a:rect l="0" t="0" r="r" b="b"/>
                <a:pathLst>
                  <a:path w="62" h="140">
                    <a:moveTo>
                      <a:pt x="44" y="0"/>
                    </a:moveTo>
                    <a:lnTo>
                      <a:pt x="61" y="0"/>
                    </a:lnTo>
                    <a:lnTo>
                      <a:pt x="17" y="139"/>
                    </a:lnTo>
                    <a:lnTo>
                      <a:pt x="0" y="139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69" name="Rectangle 133"/>
              <p:cNvSpPr>
                <a:spLocks noChangeArrowheads="1"/>
              </p:cNvSpPr>
              <p:nvPr/>
            </p:nvSpPr>
            <p:spPr bwMode="auto">
              <a:xfrm>
                <a:off x="2233" y="3426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70" name="Rectangle 134"/>
              <p:cNvSpPr>
                <a:spLocks noChangeArrowheads="1"/>
              </p:cNvSpPr>
              <p:nvPr/>
            </p:nvSpPr>
            <p:spPr bwMode="auto">
              <a:xfrm>
                <a:off x="2239" y="3484"/>
                <a:ext cx="58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71" name="Rectangle 135"/>
              <p:cNvSpPr>
                <a:spLocks noChangeArrowheads="1"/>
              </p:cNvSpPr>
              <p:nvPr/>
            </p:nvSpPr>
            <p:spPr bwMode="auto">
              <a:xfrm>
                <a:off x="2108" y="3484"/>
                <a:ext cx="74" cy="7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72" name="Oval 136"/>
              <p:cNvSpPr>
                <a:spLocks noChangeArrowheads="1"/>
              </p:cNvSpPr>
              <p:nvPr/>
            </p:nvSpPr>
            <p:spPr bwMode="auto">
              <a:xfrm>
                <a:off x="2168" y="3309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73" name="Freeform 137"/>
              <p:cNvSpPr>
                <a:spLocks/>
              </p:cNvSpPr>
              <p:nvPr/>
            </p:nvSpPr>
            <p:spPr bwMode="auto">
              <a:xfrm>
                <a:off x="2107" y="3353"/>
                <a:ext cx="139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0" y="212"/>
                  </a:cxn>
                  <a:cxn ang="0">
                    <a:pos x="114" y="102"/>
                  </a:cxn>
                  <a:cxn ang="0">
                    <a:pos x="113" y="99"/>
                  </a:cxn>
                  <a:cxn ang="0">
                    <a:pos x="112" y="98"/>
                  </a:cxn>
                  <a:cxn ang="0">
                    <a:pos x="110" y="96"/>
                  </a:cxn>
                  <a:cxn ang="0">
                    <a:pos x="108" y="94"/>
                  </a:cxn>
                  <a:cxn ang="0">
                    <a:pos x="106" y="93"/>
                  </a:cxn>
                  <a:cxn ang="0">
                    <a:pos x="103" y="93"/>
                  </a:cxn>
                  <a:cxn ang="0">
                    <a:pos x="100" y="93"/>
                  </a:cxn>
                  <a:cxn ang="0">
                    <a:pos x="98" y="93"/>
                  </a:cxn>
                  <a:cxn ang="0">
                    <a:pos x="67" y="54"/>
                  </a:cxn>
                  <a:cxn ang="0">
                    <a:pos x="128" y="67"/>
                  </a:cxn>
                  <a:cxn ang="0">
                    <a:pos x="131" y="66"/>
                  </a:cxn>
                  <a:cxn ang="0">
                    <a:pos x="132" y="66"/>
                  </a:cxn>
                  <a:cxn ang="0">
                    <a:pos x="135" y="64"/>
                  </a:cxn>
                  <a:cxn ang="0">
                    <a:pos x="137" y="62"/>
                  </a:cxn>
                  <a:cxn ang="0">
                    <a:pos x="137" y="59"/>
                  </a:cxn>
                  <a:cxn ang="0">
                    <a:pos x="138" y="56"/>
                  </a:cxn>
                  <a:cxn ang="0">
                    <a:pos x="137" y="53"/>
                  </a:cxn>
                  <a:cxn ang="0">
                    <a:pos x="136" y="51"/>
                  </a:cxn>
                  <a:cxn ang="0">
                    <a:pos x="134" y="49"/>
                  </a:cxn>
                  <a:cxn ang="0">
                    <a:pos x="132" y="47"/>
                  </a:cxn>
                  <a:cxn ang="0">
                    <a:pos x="129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1" y="26"/>
                  </a:cxn>
                  <a:cxn ang="0">
                    <a:pos x="81" y="22"/>
                  </a:cxn>
                  <a:cxn ang="0">
                    <a:pos x="81" y="18"/>
                  </a:cxn>
                  <a:cxn ang="0">
                    <a:pos x="80" y="14"/>
                  </a:cxn>
                  <a:cxn ang="0">
                    <a:pos x="79" y="11"/>
                  </a:cxn>
                  <a:cxn ang="0">
                    <a:pos x="76" y="8"/>
                  </a:cxn>
                  <a:cxn ang="0">
                    <a:pos x="73" y="5"/>
                  </a:cxn>
                  <a:cxn ang="0">
                    <a:pos x="70" y="3"/>
                  </a:cxn>
                  <a:cxn ang="0">
                    <a:pos x="67" y="1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8" y="16"/>
                  </a:cxn>
                </a:cxnLst>
                <a:rect l="0" t="0" r="r" b="b"/>
                <a:pathLst>
                  <a:path w="139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0" y="119"/>
                    </a:lnTo>
                    <a:lnTo>
                      <a:pt x="90" y="212"/>
                    </a:lnTo>
                    <a:lnTo>
                      <a:pt x="114" y="212"/>
                    </a:lnTo>
                    <a:lnTo>
                      <a:pt x="114" y="102"/>
                    </a:lnTo>
                    <a:lnTo>
                      <a:pt x="114" y="101"/>
                    </a:lnTo>
                    <a:lnTo>
                      <a:pt x="113" y="99"/>
                    </a:lnTo>
                    <a:lnTo>
                      <a:pt x="113" y="98"/>
                    </a:lnTo>
                    <a:lnTo>
                      <a:pt x="112" y="98"/>
                    </a:lnTo>
                    <a:lnTo>
                      <a:pt x="112" y="97"/>
                    </a:lnTo>
                    <a:lnTo>
                      <a:pt x="110" y="96"/>
                    </a:lnTo>
                    <a:lnTo>
                      <a:pt x="110" y="95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54" y="90"/>
                    </a:lnTo>
                    <a:lnTo>
                      <a:pt x="67" y="54"/>
                    </a:lnTo>
                    <a:lnTo>
                      <a:pt x="75" y="67"/>
                    </a:lnTo>
                    <a:lnTo>
                      <a:pt x="128" y="67"/>
                    </a:lnTo>
                    <a:lnTo>
                      <a:pt x="129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4" y="64"/>
                    </a:lnTo>
                    <a:lnTo>
                      <a:pt x="135" y="64"/>
                    </a:lnTo>
                    <a:lnTo>
                      <a:pt x="136" y="63"/>
                    </a:lnTo>
                    <a:lnTo>
                      <a:pt x="137" y="62"/>
                    </a:lnTo>
                    <a:lnTo>
                      <a:pt x="137" y="61"/>
                    </a:lnTo>
                    <a:lnTo>
                      <a:pt x="137" y="59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8" y="54"/>
                    </a:lnTo>
                    <a:lnTo>
                      <a:pt x="137" y="53"/>
                    </a:lnTo>
                    <a:lnTo>
                      <a:pt x="137" y="52"/>
                    </a:lnTo>
                    <a:lnTo>
                      <a:pt x="136" y="51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3" y="48"/>
                    </a:lnTo>
                    <a:lnTo>
                      <a:pt x="132" y="47"/>
                    </a:lnTo>
                    <a:lnTo>
                      <a:pt x="131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87" y="46"/>
                    </a:lnTo>
                    <a:lnTo>
                      <a:pt x="79" y="31"/>
                    </a:lnTo>
                    <a:lnTo>
                      <a:pt x="80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8"/>
                    </a:lnTo>
                    <a:lnTo>
                      <a:pt x="81" y="16"/>
                    </a:lnTo>
                    <a:lnTo>
                      <a:pt x="80" y="14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6" y="8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4874" name="Freeform 138"/>
            <p:cNvSpPr>
              <a:spLocks/>
            </p:cNvSpPr>
            <p:nvPr/>
          </p:nvSpPr>
          <p:spPr bwMode="auto">
            <a:xfrm>
              <a:off x="2364" y="3278"/>
              <a:ext cx="200" cy="291"/>
            </a:xfrm>
            <a:custGeom>
              <a:avLst/>
              <a:gdLst/>
              <a:ahLst/>
              <a:cxnLst>
                <a:cxn ang="0">
                  <a:pos x="199" y="263"/>
                </a:cxn>
                <a:cxn ang="0">
                  <a:pos x="184" y="263"/>
                </a:cxn>
                <a:cxn ang="0">
                  <a:pos x="158" y="229"/>
                </a:cxn>
                <a:cxn ang="0">
                  <a:pos x="121" y="169"/>
                </a:cxn>
                <a:cxn ang="0">
                  <a:pos x="111" y="141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6" y="129"/>
                </a:cxn>
                <a:cxn ang="0">
                  <a:pos x="155" y="140"/>
                </a:cxn>
                <a:cxn ang="0">
                  <a:pos x="164" y="140"/>
                </a:cxn>
                <a:cxn ang="0">
                  <a:pos x="165" y="134"/>
                </a:cxn>
                <a:cxn ang="0">
                  <a:pos x="156" y="123"/>
                </a:cxn>
                <a:cxn ang="0">
                  <a:pos x="135" y="108"/>
                </a:cxn>
                <a:cxn ang="0">
                  <a:pos x="126" y="86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5" y="9"/>
                </a:cxn>
                <a:cxn ang="0">
                  <a:pos x="105" y="1"/>
                </a:cxn>
                <a:cxn ang="0">
                  <a:pos x="90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6" y="99"/>
                </a:cxn>
                <a:cxn ang="0">
                  <a:pos x="41" y="121"/>
                </a:cxn>
                <a:cxn ang="0">
                  <a:pos x="40" y="145"/>
                </a:cxn>
                <a:cxn ang="0">
                  <a:pos x="41" y="158"/>
                </a:cxn>
                <a:cxn ang="0">
                  <a:pos x="49" y="161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6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1" y="166"/>
                </a:cxn>
                <a:cxn ang="0">
                  <a:pos x="53" y="196"/>
                </a:cxn>
                <a:cxn ang="0">
                  <a:pos x="33" y="225"/>
                </a:cxn>
                <a:cxn ang="0">
                  <a:pos x="8" y="255"/>
                </a:cxn>
                <a:cxn ang="0">
                  <a:pos x="0" y="271"/>
                </a:cxn>
                <a:cxn ang="0">
                  <a:pos x="19" y="290"/>
                </a:cxn>
                <a:cxn ang="0">
                  <a:pos x="33" y="288"/>
                </a:cxn>
                <a:cxn ang="0">
                  <a:pos x="23" y="275"/>
                </a:cxn>
                <a:cxn ang="0">
                  <a:pos x="30" y="259"/>
                </a:cxn>
                <a:cxn ang="0">
                  <a:pos x="61" y="223"/>
                </a:cxn>
                <a:cxn ang="0">
                  <a:pos x="84" y="196"/>
                </a:cxn>
                <a:cxn ang="0">
                  <a:pos x="95" y="190"/>
                </a:cxn>
                <a:cxn ang="0">
                  <a:pos x="109" y="199"/>
                </a:cxn>
                <a:cxn ang="0">
                  <a:pos x="141" y="243"/>
                </a:cxn>
                <a:cxn ang="0">
                  <a:pos x="168" y="280"/>
                </a:cxn>
                <a:cxn ang="0">
                  <a:pos x="178" y="283"/>
                </a:cxn>
                <a:cxn ang="0">
                  <a:pos x="191" y="273"/>
                </a:cxn>
              </a:cxnLst>
              <a:rect l="0" t="0" r="r" b="b"/>
              <a:pathLst>
                <a:path w="200" h="291">
                  <a:moveTo>
                    <a:pt x="198" y="268"/>
                  </a:moveTo>
                  <a:lnTo>
                    <a:pt x="199" y="263"/>
                  </a:lnTo>
                  <a:lnTo>
                    <a:pt x="191" y="264"/>
                  </a:lnTo>
                  <a:lnTo>
                    <a:pt x="184" y="263"/>
                  </a:lnTo>
                  <a:lnTo>
                    <a:pt x="174" y="255"/>
                  </a:lnTo>
                  <a:lnTo>
                    <a:pt x="158" y="229"/>
                  </a:lnTo>
                  <a:lnTo>
                    <a:pt x="134" y="190"/>
                  </a:lnTo>
                  <a:lnTo>
                    <a:pt x="121" y="169"/>
                  </a:lnTo>
                  <a:lnTo>
                    <a:pt x="113" y="151"/>
                  </a:lnTo>
                  <a:lnTo>
                    <a:pt x="111" y="141"/>
                  </a:lnTo>
                  <a:lnTo>
                    <a:pt x="111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1"/>
                  </a:lnTo>
                  <a:lnTo>
                    <a:pt x="136" y="129"/>
                  </a:lnTo>
                  <a:lnTo>
                    <a:pt x="148" y="136"/>
                  </a:lnTo>
                  <a:lnTo>
                    <a:pt x="155" y="140"/>
                  </a:lnTo>
                  <a:lnTo>
                    <a:pt x="160" y="141"/>
                  </a:lnTo>
                  <a:lnTo>
                    <a:pt x="164" y="140"/>
                  </a:lnTo>
                  <a:lnTo>
                    <a:pt x="166" y="136"/>
                  </a:lnTo>
                  <a:lnTo>
                    <a:pt x="165" y="134"/>
                  </a:lnTo>
                  <a:lnTo>
                    <a:pt x="164" y="130"/>
                  </a:lnTo>
                  <a:lnTo>
                    <a:pt x="156" y="123"/>
                  </a:lnTo>
                  <a:lnTo>
                    <a:pt x="143" y="114"/>
                  </a:lnTo>
                  <a:lnTo>
                    <a:pt x="135" y="108"/>
                  </a:lnTo>
                  <a:lnTo>
                    <a:pt x="130" y="99"/>
                  </a:lnTo>
                  <a:lnTo>
                    <a:pt x="126" y="86"/>
                  </a:lnTo>
                  <a:lnTo>
                    <a:pt x="125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1" y="40"/>
                  </a:lnTo>
                  <a:lnTo>
                    <a:pt x="114" y="36"/>
                  </a:lnTo>
                  <a:lnTo>
                    <a:pt x="116" y="31"/>
                  </a:lnTo>
                  <a:lnTo>
                    <a:pt x="119" y="24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1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86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6"/>
                  </a:lnTo>
                  <a:lnTo>
                    <a:pt x="46" y="99"/>
                  </a:lnTo>
                  <a:lnTo>
                    <a:pt x="43" y="109"/>
                  </a:lnTo>
                  <a:lnTo>
                    <a:pt x="41" y="121"/>
                  </a:lnTo>
                  <a:lnTo>
                    <a:pt x="40" y="136"/>
                  </a:lnTo>
                  <a:lnTo>
                    <a:pt x="40" y="145"/>
                  </a:lnTo>
                  <a:lnTo>
                    <a:pt x="40" y="153"/>
                  </a:lnTo>
                  <a:lnTo>
                    <a:pt x="41" y="158"/>
                  </a:lnTo>
                  <a:lnTo>
                    <a:pt x="44" y="160"/>
                  </a:lnTo>
                  <a:lnTo>
                    <a:pt x="49" y="161"/>
                  </a:lnTo>
                  <a:lnTo>
                    <a:pt x="51" y="160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1" y="166"/>
                  </a:lnTo>
                  <a:lnTo>
                    <a:pt x="58" y="183"/>
                  </a:lnTo>
                  <a:lnTo>
                    <a:pt x="53" y="196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18" y="243"/>
                  </a:lnTo>
                  <a:lnTo>
                    <a:pt x="8" y="255"/>
                  </a:lnTo>
                  <a:lnTo>
                    <a:pt x="0" y="266"/>
                  </a:lnTo>
                  <a:lnTo>
                    <a:pt x="0" y="271"/>
                  </a:lnTo>
                  <a:lnTo>
                    <a:pt x="8" y="280"/>
                  </a:lnTo>
                  <a:lnTo>
                    <a:pt x="19" y="290"/>
                  </a:lnTo>
                  <a:lnTo>
                    <a:pt x="30" y="290"/>
                  </a:lnTo>
                  <a:lnTo>
                    <a:pt x="33" y="288"/>
                  </a:lnTo>
                  <a:lnTo>
                    <a:pt x="28" y="281"/>
                  </a:lnTo>
                  <a:lnTo>
                    <a:pt x="23" y="275"/>
                  </a:lnTo>
                  <a:lnTo>
                    <a:pt x="23" y="270"/>
                  </a:lnTo>
                  <a:lnTo>
                    <a:pt x="30" y="259"/>
                  </a:lnTo>
                  <a:lnTo>
                    <a:pt x="43" y="246"/>
                  </a:lnTo>
                  <a:lnTo>
                    <a:pt x="61" y="223"/>
                  </a:lnTo>
                  <a:lnTo>
                    <a:pt x="78" y="203"/>
                  </a:lnTo>
                  <a:lnTo>
                    <a:pt x="84" y="196"/>
                  </a:lnTo>
                  <a:lnTo>
                    <a:pt x="88" y="191"/>
                  </a:lnTo>
                  <a:lnTo>
                    <a:pt x="95" y="190"/>
                  </a:lnTo>
                  <a:lnTo>
                    <a:pt x="101" y="194"/>
                  </a:lnTo>
                  <a:lnTo>
                    <a:pt x="109" y="199"/>
                  </a:lnTo>
                  <a:lnTo>
                    <a:pt x="124" y="219"/>
                  </a:lnTo>
                  <a:lnTo>
                    <a:pt x="141" y="243"/>
                  </a:lnTo>
                  <a:lnTo>
                    <a:pt x="158" y="266"/>
                  </a:lnTo>
                  <a:lnTo>
                    <a:pt x="168" y="280"/>
                  </a:lnTo>
                  <a:lnTo>
                    <a:pt x="171" y="283"/>
                  </a:lnTo>
                  <a:lnTo>
                    <a:pt x="178" y="283"/>
                  </a:lnTo>
                  <a:lnTo>
                    <a:pt x="184" y="278"/>
                  </a:lnTo>
                  <a:lnTo>
                    <a:pt x="191" y="273"/>
                  </a:lnTo>
                  <a:lnTo>
                    <a:pt x="198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139"/>
            <p:cNvGrpSpPr>
              <a:grpSpLocks/>
            </p:cNvGrpSpPr>
            <p:nvPr/>
          </p:nvGrpSpPr>
          <p:grpSpPr bwMode="auto">
            <a:xfrm>
              <a:off x="1801" y="3268"/>
              <a:ext cx="259" cy="310"/>
              <a:chOff x="1801" y="3268"/>
              <a:chExt cx="259" cy="310"/>
            </a:xfrm>
          </p:grpSpPr>
          <p:grpSp>
            <p:nvGrpSpPr>
              <p:cNvPr id="2804736" name="Group 140"/>
              <p:cNvGrpSpPr>
                <a:grpSpLocks/>
              </p:cNvGrpSpPr>
              <p:nvPr/>
            </p:nvGrpSpPr>
            <p:grpSpPr bwMode="auto">
              <a:xfrm>
                <a:off x="1801" y="3268"/>
                <a:ext cx="259" cy="310"/>
                <a:chOff x="1801" y="3268"/>
                <a:chExt cx="259" cy="310"/>
              </a:xfrm>
            </p:grpSpPr>
            <p:sp>
              <p:nvSpPr>
                <p:cNvPr id="2804877" name="AutoShape 141"/>
                <p:cNvSpPr>
                  <a:spLocks noChangeArrowheads="1"/>
                </p:cNvSpPr>
                <p:nvPr/>
              </p:nvSpPr>
              <p:spPr bwMode="auto">
                <a:xfrm>
                  <a:off x="1801" y="3318"/>
                  <a:ext cx="259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FAFD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78" name="AutoShape 142"/>
                <p:cNvSpPr>
                  <a:spLocks noChangeArrowheads="1"/>
                </p:cNvSpPr>
                <p:nvPr/>
              </p:nvSpPr>
              <p:spPr bwMode="auto">
                <a:xfrm>
                  <a:off x="1864" y="3268"/>
                  <a:ext cx="196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FAFD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4879" name="Oval 143"/>
              <p:cNvSpPr>
                <a:spLocks noChangeArrowheads="1"/>
              </p:cNvSpPr>
              <p:nvPr/>
            </p:nvSpPr>
            <p:spPr bwMode="auto">
              <a:xfrm>
                <a:off x="1883" y="3294"/>
                <a:ext cx="27" cy="8"/>
              </a:xfrm>
              <a:prstGeom prst="ellipse">
                <a:avLst/>
              </a:prstGeom>
              <a:solidFill>
                <a:srgbClr val="FAFD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80" name="AutoShape 144"/>
              <p:cNvSpPr>
                <a:spLocks noChangeArrowheads="1"/>
              </p:cNvSpPr>
              <p:nvPr/>
            </p:nvSpPr>
            <p:spPr bwMode="auto">
              <a:xfrm>
                <a:off x="1832" y="3442"/>
                <a:ext cx="137" cy="55"/>
              </a:xfrm>
              <a:prstGeom prst="octagon">
                <a:avLst>
                  <a:gd name="adj" fmla="val 29282"/>
                </a:avLst>
              </a:prstGeom>
              <a:solidFill>
                <a:srgbClr val="FAFD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04737" name="Group 145"/>
          <p:cNvGrpSpPr>
            <a:grpSpLocks/>
          </p:cNvGrpSpPr>
          <p:nvPr/>
        </p:nvGrpSpPr>
        <p:grpSpPr bwMode="auto">
          <a:xfrm>
            <a:off x="3470275" y="2422525"/>
            <a:ext cx="3760788" cy="1547813"/>
            <a:chOff x="2459" y="1526"/>
            <a:chExt cx="2664" cy="975"/>
          </a:xfrm>
        </p:grpSpPr>
        <p:sp>
          <p:nvSpPr>
            <p:cNvPr id="2804882" name="Rectangle 146"/>
            <p:cNvSpPr>
              <a:spLocks noChangeArrowheads="1"/>
            </p:cNvSpPr>
            <p:nvPr/>
          </p:nvSpPr>
          <p:spPr bwMode="auto">
            <a:xfrm>
              <a:off x="2459" y="1526"/>
              <a:ext cx="200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Arial" pitchFamily="-65" charset="0"/>
                </a:rPr>
                <a:t> (light clothing)</a:t>
              </a:r>
            </a:p>
          </p:txBody>
        </p:sp>
        <p:sp>
          <p:nvSpPr>
            <p:cNvPr id="2804883" name="Rectangle 147"/>
            <p:cNvSpPr>
              <a:spLocks noChangeArrowheads="1"/>
            </p:cNvSpPr>
            <p:nvPr/>
          </p:nvSpPr>
          <p:spPr bwMode="auto">
            <a:xfrm>
              <a:off x="2483" y="1814"/>
              <a:ext cx="203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Arial" pitchFamily="-65" charset="0"/>
                </a:rPr>
                <a:t> (dark clothing)</a:t>
              </a:r>
            </a:p>
          </p:txBody>
        </p:sp>
        <p:sp>
          <p:nvSpPr>
            <p:cNvPr id="2804884" name="Rectangle 148"/>
            <p:cNvSpPr>
              <a:spLocks noChangeArrowheads="1"/>
            </p:cNvSpPr>
            <p:nvPr/>
          </p:nvSpPr>
          <p:spPr bwMode="auto">
            <a:xfrm>
              <a:off x="2483" y="2138"/>
              <a:ext cx="264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Arial" pitchFamily="-65" charset="0"/>
                </a:rPr>
                <a:t> (very dirty clothing)</a:t>
              </a:r>
            </a:p>
          </p:txBody>
        </p:sp>
      </p:grpSp>
      <p:grpSp>
        <p:nvGrpSpPr>
          <p:cNvPr id="2804754" name="Group 149"/>
          <p:cNvGrpSpPr>
            <a:grpSpLocks/>
          </p:cNvGrpSpPr>
          <p:nvPr/>
        </p:nvGrpSpPr>
        <p:grpSpPr bwMode="auto">
          <a:xfrm>
            <a:off x="4029075" y="4060825"/>
            <a:ext cx="3760788" cy="1547813"/>
            <a:chOff x="2855" y="2558"/>
            <a:chExt cx="2664" cy="975"/>
          </a:xfrm>
        </p:grpSpPr>
        <p:sp>
          <p:nvSpPr>
            <p:cNvPr id="2804886" name="Rectangle 150"/>
            <p:cNvSpPr>
              <a:spLocks noChangeArrowheads="1"/>
            </p:cNvSpPr>
            <p:nvPr/>
          </p:nvSpPr>
          <p:spPr bwMode="auto">
            <a:xfrm>
              <a:off x="2855" y="2558"/>
              <a:ext cx="200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Arial" pitchFamily="-65" charset="0"/>
                </a:rPr>
                <a:t> (light clothing)</a:t>
              </a:r>
            </a:p>
          </p:txBody>
        </p:sp>
        <p:sp>
          <p:nvSpPr>
            <p:cNvPr id="2804887" name="Rectangle 151"/>
            <p:cNvSpPr>
              <a:spLocks noChangeArrowheads="1"/>
            </p:cNvSpPr>
            <p:nvPr/>
          </p:nvSpPr>
          <p:spPr bwMode="auto">
            <a:xfrm>
              <a:off x="2879" y="2846"/>
              <a:ext cx="203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Arial" pitchFamily="-65" charset="0"/>
                </a:rPr>
                <a:t> (dark clothing)</a:t>
              </a:r>
            </a:p>
          </p:txBody>
        </p:sp>
        <p:sp>
          <p:nvSpPr>
            <p:cNvPr id="2804888" name="Rectangle 152"/>
            <p:cNvSpPr>
              <a:spLocks noChangeArrowheads="1"/>
            </p:cNvSpPr>
            <p:nvPr/>
          </p:nvSpPr>
          <p:spPr bwMode="auto">
            <a:xfrm>
              <a:off x="2879" y="3170"/>
              <a:ext cx="264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Arial" pitchFamily="-65" charset="0"/>
                </a:rPr>
                <a:t> (very dirty clothing)</a:t>
              </a:r>
            </a:p>
          </p:txBody>
        </p:sp>
      </p:grpSp>
      <p:grpSp>
        <p:nvGrpSpPr>
          <p:cNvPr id="2804757" name="Group 153"/>
          <p:cNvGrpSpPr>
            <a:grpSpLocks/>
          </p:cNvGrpSpPr>
          <p:nvPr/>
        </p:nvGrpSpPr>
        <p:grpSpPr bwMode="auto">
          <a:xfrm>
            <a:off x="1852613" y="1752600"/>
            <a:ext cx="2105025" cy="623888"/>
            <a:chOff x="1304" y="1181"/>
            <a:chExt cx="1493" cy="393"/>
          </a:xfrm>
        </p:grpSpPr>
        <p:sp>
          <p:nvSpPr>
            <p:cNvPr id="2804890" name="Line 154"/>
            <p:cNvSpPr>
              <a:spLocks noChangeShapeType="1"/>
            </p:cNvSpPr>
            <p:nvPr/>
          </p:nvSpPr>
          <p:spPr bwMode="auto">
            <a:xfrm flipH="1">
              <a:off x="1884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1" name="Line 155"/>
            <p:cNvSpPr>
              <a:spLocks noChangeShapeType="1"/>
            </p:cNvSpPr>
            <p:nvPr/>
          </p:nvSpPr>
          <p:spPr bwMode="auto">
            <a:xfrm flipH="1">
              <a:off x="2169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2" name="Line 156"/>
            <p:cNvSpPr>
              <a:spLocks noChangeShapeType="1"/>
            </p:cNvSpPr>
            <p:nvPr/>
          </p:nvSpPr>
          <p:spPr bwMode="auto">
            <a:xfrm flipH="1">
              <a:off x="2453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3" name="Line 157"/>
            <p:cNvSpPr>
              <a:spLocks noChangeShapeType="1"/>
            </p:cNvSpPr>
            <p:nvPr/>
          </p:nvSpPr>
          <p:spPr bwMode="auto">
            <a:xfrm>
              <a:off x="1902" y="1253"/>
              <a:ext cx="2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4" name="Line 158"/>
            <p:cNvSpPr>
              <a:spLocks noChangeShapeType="1"/>
            </p:cNvSpPr>
            <p:nvPr/>
          </p:nvSpPr>
          <p:spPr bwMode="auto">
            <a:xfrm flipH="1">
              <a:off x="2169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5" name="Line 159"/>
            <p:cNvSpPr>
              <a:spLocks noChangeShapeType="1"/>
            </p:cNvSpPr>
            <p:nvPr/>
          </p:nvSpPr>
          <p:spPr bwMode="auto">
            <a:xfrm flipH="1">
              <a:off x="2453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6" name="Rectangle 160"/>
            <p:cNvSpPr>
              <a:spLocks noChangeArrowheads="1"/>
            </p:cNvSpPr>
            <p:nvPr/>
          </p:nvSpPr>
          <p:spPr bwMode="auto">
            <a:xfrm>
              <a:off x="2428" y="1288"/>
              <a:ext cx="36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804897" name="Line 161"/>
            <p:cNvSpPr>
              <a:spLocks noChangeShapeType="1"/>
            </p:cNvSpPr>
            <p:nvPr/>
          </p:nvSpPr>
          <p:spPr bwMode="auto">
            <a:xfrm flipH="1">
              <a:off x="2736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8" name="Line 162"/>
            <p:cNvSpPr>
              <a:spLocks noChangeShapeType="1"/>
            </p:cNvSpPr>
            <p:nvPr/>
          </p:nvSpPr>
          <p:spPr bwMode="auto">
            <a:xfrm>
              <a:off x="2185" y="1253"/>
              <a:ext cx="2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9" name="Line 163"/>
            <p:cNvSpPr>
              <a:spLocks noChangeShapeType="1"/>
            </p:cNvSpPr>
            <p:nvPr/>
          </p:nvSpPr>
          <p:spPr bwMode="auto">
            <a:xfrm flipH="1">
              <a:off x="2453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0" name="Line 164"/>
            <p:cNvSpPr>
              <a:spLocks noChangeShapeType="1"/>
            </p:cNvSpPr>
            <p:nvPr/>
          </p:nvSpPr>
          <p:spPr bwMode="auto">
            <a:xfrm flipH="1">
              <a:off x="2736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1" name="Line 165"/>
            <p:cNvSpPr>
              <a:spLocks noChangeShapeType="1"/>
            </p:cNvSpPr>
            <p:nvPr/>
          </p:nvSpPr>
          <p:spPr bwMode="auto">
            <a:xfrm>
              <a:off x="2469" y="1253"/>
              <a:ext cx="2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2" name="Line 166"/>
            <p:cNvSpPr>
              <a:spLocks noChangeShapeType="1"/>
            </p:cNvSpPr>
            <p:nvPr/>
          </p:nvSpPr>
          <p:spPr bwMode="auto">
            <a:xfrm>
              <a:off x="1906" y="1208"/>
              <a:ext cx="252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3" name="Line 167"/>
            <p:cNvSpPr>
              <a:spLocks noChangeShapeType="1"/>
            </p:cNvSpPr>
            <p:nvPr/>
          </p:nvSpPr>
          <p:spPr bwMode="auto">
            <a:xfrm>
              <a:off x="2191" y="1208"/>
              <a:ext cx="252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4" name="Line 168"/>
            <p:cNvSpPr>
              <a:spLocks noChangeShapeType="1"/>
            </p:cNvSpPr>
            <p:nvPr/>
          </p:nvSpPr>
          <p:spPr bwMode="auto">
            <a:xfrm>
              <a:off x="1337" y="1208"/>
              <a:ext cx="254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5" name="Rectangle 169"/>
            <p:cNvSpPr>
              <a:spLocks noChangeArrowheads="1"/>
            </p:cNvSpPr>
            <p:nvPr/>
          </p:nvSpPr>
          <p:spPr bwMode="auto">
            <a:xfrm>
              <a:off x="1304" y="1288"/>
              <a:ext cx="36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804906" name="Rectangle 170"/>
            <p:cNvSpPr>
              <a:spLocks noChangeArrowheads="1"/>
            </p:cNvSpPr>
            <p:nvPr/>
          </p:nvSpPr>
          <p:spPr bwMode="auto">
            <a:xfrm>
              <a:off x="1561" y="1288"/>
              <a:ext cx="36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804907" name="Line 171"/>
            <p:cNvSpPr>
              <a:spLocks noChangeShapeType="1"/>
            </p:cNvSpPr>
            <p:nvPr/>
          </p:nvSpPr>
          <p:spPr bwMode="auto">
            <a:xfrm>
              <a:off x="1617" y="1253"/>
              <a:ext cx="2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8" name="Rectangle 172"/>
            <p:cNvSpPr>
              <a:spLocks noChangeArrowheads="1"/>
            </p:cNvSpPr>
            <p:nvPr/>
          </p:nvSpPr>
          <p:spPr bwMode="auto">
            <a:xfrm>
              <a:off x="2145" y="1288"/>
              <a:ext cx="36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804909" name="Rectangle 173"/>
            <p:cNvSpPr>
              <a:spLocks noChangeArrowheads="1"/>
            </p:cNvSpPr>
            <p:nvPr/>
          </p:nvSpPr>
          <p:spPr bwMode="auto">
            <a:xfrm>
              <a:off x="1856" y="1288"/>
              <a:ext cx="36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804910" name="Line 174"/>
            <p:cNvSpPr>
              <a:spLocks noChangeShapeType="1"/>
            </p:cNvSpPr>
            <p:nvPr/>
          </p:nvSpPr>
          <p:spPr bwMode="auto">
            <a:xfrm>
              <a:off x="1909" y="1303"/>
              <a:ext cx="248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1" name="Line 175"/>
            <p:cNvSpPr>
              <a:spLocks noChangeShapeType="1"/>
            </p:cNvSpPr>
            <p:nvPr/>
          </p:nvSpPr>
          <p:spPr bwMode="auto">
            <a:xfrm>
              <a:off x="2191" y="1347"/>
              <a:ext cx="250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2" name="Line 176"/>
            <p:cNvSpPr>
              <a:spLocks noChangeShapeType="1"/>
            </p:cNvSpPr>
            <p:nvPr/>
          </p:nvSpPr>
          <p:spPr bwMode="auto">
            <a:xfrm>
              <a:off x="2191" y="1304"/>
              <a:ext cx="250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3" name="Line 177"/>
            <p:cNvSpPr>
              <a:spLocks noChangeShapeType="1"/>
            </p:cNvSpPr>
            <p:nvPr/>
          </p:nvSpPr>
          <p:spPr bwMode="auto">
            <a:xfrm>
              <a:off x="2476" y="1303"/>
              <a:ext cx="250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4" name="Line 178"/>
            <p:cNvSpPr>
              <a:spLocks noChangeShapeType="1"/>
            </p:cNvSpPr>
            <p:nvPr/>
          </p:nvSpPr>
          <p:spPr bwMode="auto">
            <a:xfrm>
              <a:off x="2475" y="1347"/>
              <a:ext cx="251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5" name="Line 179"/>
            <p:cNvSpPr>
              <a:spLocks noChangeShapeType="1"/>
            </p:cNvSpPr>
            <p:nvPr/>
          </p:nvSpPr>
          <p:spPr bwMode="auto">
            <a:xfrm>
              <a:off x="1622" y="1208"/>
              <a:ext cx="253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6" name="Line 180"/>
            <p:cNvSpPr>
              <a:spLocks noChangeShapeType="1"/>
            </p:cNvSpPr>
            <p:nvPr/>
          </p:nvSpPr>
          <p:spPr bwMode="auto">
            <a:xfrm flipH="1">
              <a:off x="2736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7" name="Line 181"/>
            <p:cNvSpPr>
              <a:spLocks noChangeShapeType="1"/>
            </p:cNvSpPr>
            <p:nvPr/>
          </p:nvSpPr>
          <p:spPr bwMode="auto">
            <a:xfrm>
              <a:off x="1609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8" name="Line 182"/>
            <p:cNvSpPr>
              <a:spLocks noChangeShapeType="1"/>
            </p:cNvSpPr>
            <p:nvPr/>
          </p:nvSpPr>
          <p:spPr bwMode="auto">
            <a:xfrm>
              <a:off x="1894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9" name="Line 183"/>
            <p:cNvSpPr>
              <a:spLocks noChangeShapeType="1"/>
            </p:cNvSpPr>
            <p:nvPr/>
          </p:nvSpPr>
          <p:spPr bwMode="auto">
            <a:xfrm>
              <a:off x="2178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20" name="Line 184"/>
            <p:cNvSpPr>
              <a:spLocks noChangeShapeType="1"/>
            </p:cNvSpPr>
            <p:nvPr/>
          </p:nvSpPr>
          <p:spPr bwMode="auto">
            <a:xfrm>
              <a:off x="2462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Pipeline Depth and Issue Width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650710"/>
          </a:xfrm>
        </p:spPr>
        <p:txBody>
          <a:bodyPr/>
          <a:lstStyle/>
          <a:p>
            <a:r>
              <a:rPr lang="en-AU" dirty="0" smtClean="0"/>
              <a:t>Intel Processors over Time</a:t>
            </a:r>
          </a:p>
        </p:txBody>
      </p:sp>
      <p:graphicFrame>
        <p:nvGraphicFramePr>
          <p:cNvPr id="522391" name="Group 151"/>
          <p:cNvGraphicFramePr>
            <a:graphicFrameLocks noGrp="1"/>
          </p:cNvGraphicFramePr>
          <p:nvPr/>
        </p:nvGraphicFramePr>
        <p:xfrm>
          <a:off x="237067" y="2246841"/>
          <a:ext cx="8635998" cy="3566160"/>
        </p:xfrm>
        <a:graphic>
          <a:graphicData uri="http://schemas.openxmlformats.org/drawingml/2006/table">
            <a:tbl>
              <a:tblPr/>
              <a:tblGrid>
                <a:gridCol w="1896533"/>
                <a:gridCol w="945570"/>
                <a:gridCol w="1306467"/>
                <a:gridCol w="1194820"/>
                <a:gridCol w="1065544"/>
                <a:gridCol w="1030286"/>
                <a:gridCol w="1196778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Microprocessor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3600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2 Conroe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2930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2 </a:t>
                      </a: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Yorkfield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i7 </a:t>
                      </a: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Gulftown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3460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Pipeline Depth and Issue Width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Static Multiple Issue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Compiler groups instructions into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issue packets</a:t>
            </a:r>
          </a:p>
          <a:p>
            <a:pPr lvl="1"/>
            <a:r>
              <a:rPr lang="en-US" dirty="0"/>
              <a:t>Group of instructions that can be issued on a single cycle</a:t>
            </a:r>
          </a:p>
          <a:p>
            <a:pPr lvl="1"/>
            <a:r>
              <a:rPr lang="en-US" dirty="0"/>
              <a:t>Determined by pipeline resources required</a:t>
            </a:r>
          </a:p>
          <a:p>
            <a:r>
              <a:rPr lang="en-US" dirty="0"/>
              <a:t>Think of an issue packet as a very long </a:t>
            </a:r>
            <a:r>
              <a:rPr lang="en-US" dirty="0" smtClean="0"/>
              <a:t>instruction word (VLIW)</a:t>
            </a:r>
            <a:endParaRPr lang="en-US" dirty="0"/>
          </a:p>
          <a:p>
            <a:pPr lvl="1"/>
            <a:r>
              <a:rPr lang="en-US" dirty="0"/>
              <a:t>Specifies multiple concurrent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Scheduling Static Multiple Issue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Compiler must remove some/all hazards</a:t>
            </a:r>
          </a:p>
          <a:p>
            <a:pPr lvl="1"/>
            <a:r>
              <a:rPr lang="en-US" dirty="0"/>
              <a:t>Reorder instructions into issue packets</a:t>
            </a:r>
          </a:p>
          <a:p>
            <a:pPr lvl="1"/>
            <a:r>
              <a:rPr lang="en-US" i="1" dirty="0"/>
              <a:t>No </a:t>
            </a:r>
            <a:r>
              <a:rPr lang="en-US" dirty="0"/>
              <a:t>dependencies </a:t>
            </a:r>
            <a:r>
              <a:rPr lang="en-US" dirty="0" smtClean="0"/>
              <a:t>within </a:t>
            </a:r>
            <a:r>
              <a:rPr lang="en-US" dirty="0"/>
              <a:t>a packet</a:t>
            </a:r>
          </a:p>
          <a:p>
            <a:pPr lvl="1"/>
            <a:r>
              <a:rPr lang="en-US" dirty="0"/>
              <a:t>Possibly some dependencies between packets</a:t>
            </a:r>
          </a:p>
          <a:p>
            <a:pPr lvl="2"/>
            <a:r>
              <a:rPr lang="en-US" dirty="0"/>
              <a:t>Varies between </a:t>
            </a:r>
            <a:r>
              <a:rPr lang="en-US" dirty="0" err="1"/>
              <a:t>ISAs</a:t>
            </a:r>
            <a:r>
              <a:rPr lang="en-US" dirty="0"/>
              <a:t>; compiler must know!</a:t>
            </a:r>
          </a:p>
          <a:p>
            <a:pPr lvl="1"/>
            <a:r>
              <a:rPr lang="en-US" dirty="0"/>
              <a:t>Pad with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dirty="0" err="1" smtClean="0"/>
              <a:t>s</a:t>
            </a:r>
            <a:r>
              <a:rPr lang="en-US" dirty="0" smtClean="0"/>
              <a:t>  </a:t>
            </a:r>
            <a:r>
              <a:rPr lang="en-US" dirty="0"/>
              <a:t>if necessary</a:t>
            </a:r>
            <a:endParaRPr lang="en-AU" dirty="0"/>
          </a:p>
          <a:p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MIPS with Static Dual Issue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93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r>
              <a:rPr lang="en-US" sz="2800" dirty="0" smtClean="0"/>
              <a:t>Dual-</a:t>
            </a:r>
            <a:r>
              <a:rPr lang="en-US" sz="2800" dirty="0"/>
              <a:t>issue packets</a:t>
            </a:r>
          </a:p>
          <a:p>
            <a:pPr lvl="1"/>
            <a:r>
              <a:rPr lang="en-US" sz="2400" dirty="0"/>
              <a:t>One ALU/branch instruction</a:t>
            </a:r>
          </a:p>
          <a:p>
            <a:pPr lvl="1"/>
            <a:r>
              <a:rPr lang="en-US" sz="2400" dirty="0"/>
              <a:t>One load/store instruction</a:t>
            </a:r>
          </a:p>
          <a:p>
            <a:pPr lvl="1"/>
            <a:r>
              <a:rPr lang="en-US" sz="2400" dirty="0"/>
              <a:t>64-bit aligned</a:t>
            </a:r>
          </a:p>
          <a:p>
            <a:pPr lvl="2"/>
            <a:r>
              <a:rPr lang="en-US" sz="2000" dirty="0"/>
              <a:t>ALU/branch, then load/store</a:t>
            </a:r>
          </a:p>
          <a:p>
            <a:pPr lvl="2"/>
            <a:r>
              <a:rPr lang="en-US" sz="2000" dirty="0"/>
              <a:t>Pad an unused instruction with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nop</a:t>
            </a:r>
            <a:endParaRPr lang="en-AU" sz="18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9365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658233"/>
              </p:ext>
            </p:extLst>
          </p:nvPr>
        </p:nvGraphicFramePr>
        <p:xfrm>
          <a:off x="960120" y="4206240"/>
          <a:ext cx="7231062" cy="2133600"/>
        </p:xfrm>
        <a:graphic>
          <a:graphicData uri="http://schemas.openxmlformats.org/drawingml/2006/table">
            <a:tbl>
              <a:tblPr/>
              <a:tblGrid>
                <a:gridCol w="936625"/>
                <a:gridCol w="1547812"/>
                <a:gridCol w="677863"/>
                <a:gridCol w="677862"/>
                <a:gridCol w="679450"/>
                <a:gridCol w="677863"/>
                <a:gridCol w="677862"/>
                <a:gridCol w="677863"/>
                <a:gridCol w="677862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Instruction type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Pipeline Stages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+ 4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+ 12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+ 16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+ 20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29654" y="2186151"/>
            <a:ext cx="4361796" cy="731520"/>
            <a:chOff x="4729654" y="2186151"/>
            <a:chExt cx="4361796" cy="731520"/>
          </a:xfrm>
        </p:grpSpPr>
        <p:sp>
          <p:nvSpPr>
            <p:cNvPr id="5" name="Right Brace 4"/>
            <p:cNvSpPr/>
            <p:nvPr/>
          </p:nvSpPr>
          <p:spPr>
            <a:xfrm>
              <a:off x="4729654" y="2186151"/>
              <a:ext cx="365760" cy="73152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42864" y="2333291"/>
              <a:ext cx="40485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This prevents what kind of hazard?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21" name="Picture 5" descr="f04-69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15063"/>
            <a:ext cx="8001000" cy="4902200"/>
          </a:xfrm>
          <a:prstGeom prst="rect">
            <a:avLst/>
          </a:prstGeom>
          <a:noFill/>
        </p:spPr>
      </p:pic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with </a:t>
            </a:r>
            <a:r>
              <a:rPr lang="en-US" dirty="0">
                <a:solidFill>
                  <a:schemeClr val="accent1"/>
                </a:solidFill>
              </a:rPr>
              <a:t>Static Dual Issue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grpSp>
        <p:nvGrpSpPr>
          <p:cNvPr id="2" name="Group 26"/>
          <p:cNvGrpSpPr/>
          <p:nvPr/>
        </p:nvGrpSpPr>
        <p:grpSpPr>
          <a:xfrm>
            <a:off x="5825067" y="3678825"/>
            <a:ext cx="1256774" cy="1368398"/>
            <a:chOff x="5825067" y="3505200"/>
            <a:chExt cx="1256774" cy="1368398"/>
          </a:xfrm>
        </p:grpSpPr>
        <p:sp>
          <p:nvSpPr>
            <p:cNvPr id="9" name="Rounded Rectangle 8"/>
            <p:cNvSpPr/>
            <p:nvPr/>
          </p:nvSpPr>
          <p:spPr>
            <a:xfrm>
              <a:off x="6299200" y="3505200"/>
              <a:ext cx="711200" cy="846667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25067" y="4504266"/>
              <a:ext cx="1256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 Extra ALU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6062133" y="4318000"/>
              <a:ext cx="254000" cy="25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7"/>
          <p:cNvGrpSpPr/>
          <p:nvPr/>
        </p:nvGrpSpPr>
        <p:grpSpPr>
          <a:xfrm>
            <a:off x="3691467" y="3983625"/>
            <a:ext cx="1614858" cy="1165199"/>
            <a:chOff x="3691467" y="3810000"/>
            <a:chExt cx="1614858" cy="1165199"/>
          </a:xfrm>
        </p:grpSpPr>
        <p:sp>
          <p:nvSpPr>
            <p:cNvPr id="10" name="Rounded Rectangle 9"/>
            <p:cNvSpPr/>
            <p:nvPr/>
          </p:nvSpPr>
          <p:spPr>
            <a:xfrm>
              <a:off x="4165600" y="3810000"/>
              <a:ext cx="457200" cy="643467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91467" y="4605867"/>
              <a:ext cx="161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 Extra Sign Ext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996266" y="4470400"/>
              <a:ext cx="254000" cy="25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"/>
          <p:cNvGrpSpPr/>
          <p:nvPr/>
        </p:nvGrpSpPr>
        <p:grpSpPr>
          <a:xfrm>
            <a:off x="4775199" y="2070158"/>
            <a:ext cx="3100607" cy="2065868"/>
            <a:chOff x="4775199" y="1896533"/>
            <a:chExt cx="3100607" cy="2065868"/>
          </a:xfrm>
        </p:grpSpPr>
        <p:sp>
          <p:nvSpPr>
            <p:cNvPr id="11" name="Rounded Rectangle 10"/>
            <p:cNvSpPr/>
            <p:nvPr/>
          </p:nvSpPr>
          <p:spPr>
            <a:xfrm>
              <a:off x="4775199" y="3420535"/>
              <a:ext cx="524933" cy="541866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8000" y="1896533"/>
              <a:ext cx="228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 Extra </a:t>
              </a:r>
              <a:r>
                <a:rPr lang="en-US" dirty="0" err="1" smtClean="0">
                  <a:solidFill>
                    <a:srgbClr val="FF0000"/>
                  </a:solidFill>
                </a:rPr>
                <a:t>Reg</a:t>
              </a:r>
              <a:r>
                <a:rPr lang="en-US" dirty="0" smtClean="0">
                  <a:solidFill>
                    <a:srgbClr val="FF0000"/>
                  </a:solidFill>
                </a:rPr>
                <a:t> Read Ports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4749801" y="2497667"/>
              <a:ext cx="1151466" cy="5926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9"/>
          <p:cNvGrpSpPr/>
          <p:nvPr/>
        </p:nvGrpSpPr>
        <p:grpSpPr>
          <a:xfrm>
            <a:off x="3589866" y="1714558"/>
            <a:ext cx="3578990" cy="2082800"/>
            <a:chOff x="3589866" y="1540933"/>
            <a:chExt cx="3578990" cy="2082800"/>
          </a:xfrm>
        </p:grpSpPr>
        <p:sp>
          <p:nvSpPr>
            <p:cNvPr id="12" name="Rounded Rectangle 11"/>
            <p:cNvSpPr/>
            <p:nvPr/>
          </p:nvSpPr>
          <p:spPr>
            <a:xfrm>
              <a:off x="3589866" y="3318935"/>
              <a:ext cx="524933" cy="304798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7067" y="1540933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 Extra Write Port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4072469" y="1955803"/>
              <a:ext cx="1354665" cy="13038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30"/>
          <p:cNvGrpSpPr/>
          <p:nvPr/>
        </p:nvGrpSpPr>
        <p:grpSpPr>
          <a:xfrm>
            <a:off x="1286934" y="1562158"/>
            <a:ext cx="1693332" cy="2184400"/>
            <a:chOff x="2421467" y="1439333"/>
            <a:chExt cx="1693332" cy="2184400"/>
          </a:xfrm>
        </p:grpSpPr>
        <p:sp>
          <p:nvSpPr>
            <p:cNvPr id="32" name="Rounded Rectangle 31"/>
            <p:cNvSpPr/>
            <p:nvPr/>
          </p:nvSpPr>
          <p:spPr>
            <a:xfrm>
              <a:off x="3589866" y="3318935"/>
              <a:ext cx="524933" cy="304798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21467" y="1439333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 Extra 32-bit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instruction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>
              <a:endCxn id="32" idx="0"/>
            </p:cNvCxnSpPr>
            <p:nvPr/>
          </p:nvCxnSpPr>
          <p:spPr>
            <a:xfrm rot="16200000" flipH="1">
              <a:off x="2992966" y="2459567"/>
              <a:ext cx="1405469" cy="3132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Hazards in the Dual-Issue MIPS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sz="2800" dirty="0"/>
              <a:t>More instructions executing in </a:t>
            </a:r>
            <a:r>
              <a:rPr lang="en-US" sz="2800" dirty="0" smtClean="0"/>
              <a:t>parallel</a:t>
            </a:r>
          </a:p>
          <a:p>
            <a:r>
              <a:rPr lang="en-US" sz="2800" dirty="0" smtClean="0"/>
              <a:t>EX data hazard</a:t>
            </a:r>
          </a:p>
          <a:p>
            <a:pPr lvl="1"/>
            <a:r>
              <a:rPr lang="en-US" sz="2400" dirty="0" smtClean="0"/>
              <a:t>Forwarding </a:t>
            </a:r>
            <a:r>
              <a:rPr lang="en-US" sz="2400" dirty="0"/>
              <a:t>avoided stalls with single-issue</a:t>
            </a:r>
          </a:p>
          <a:p>
            <a:pPr lvl="1"/>
            <a:r>
              <a:rPr lang="en-US" sz="2400" dirty="0"/>
              <a:t>Now can’t use ALU result in load/store in same packet</a:t>
            </a:r>
          </a:p>
          <a:p>
            <a:pPr lvl="2"/>
            <a:r>
              <a:rPr lang="en-US" sz="2000" dirty="0">
                <a:latin typeface="Courier New"/>
                <a:cs typeface="Courier New"/>
              </a:rPr>
              <a:t>add  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$t0</a:t>
            </a:r>
            <a:r>
              <a:rPr lang="en-US" sz="2000" dirty="0">
                <a:latin typeface="Courier New"/>
                <a:cs typeface="Courier New"/>
              </a:rPr>
              <a:t>, $s0, $s1</a:t>
            </a:r>
            <a:br>
              <a:rPr lang="en-US" sz="2000" dirty="0">
                <a:latin typeface="Courier New"/>
                <a:cs typeface="Courier New"/>
              </a:rPr>
            </a:br>
            <a:r>
              <a:rPr lang="en-US" sz="2000" dirty="0">
                <a:latin typeface="Courier New"/>
                <a:cs typeface="Courier New"/>
              </a:rPr>
              <a:t>load $s2, 0(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$t0</a:t>
            </a:r>
            <a:r>
              <a:rPr lang="en-US" sz="2000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sz="2000" dirty="0" smtClean="0"/>
              <a:t>Splitting these </a:t>
            </a:r>
            <a:r>
              <a:rPr lang="en-US" sz="2000" dirty="0"/>
              <a:t>into two </a:t>
            </a:r>
            <a:r>
              <a:rPr lang="en-US" sz="2000" dirty="0" smtClean="0"/>
              <a:t>packets is </a:t>
            </a:r>
            <a:r>
              <a:rPr lang="en-US" sz="2000" dirty="0"/>
              <a:t>effectively a stall</a:t>
            </a:r>
          </a:p>
          <a:p>
            <a:r>
              <a:rPr lang="en-US" sz="2800" dirty="0"/>
              <a:t>Load-use hazard</a:t>
            </a:r>
          </a:p>
          <a:p>
            <a:pPr lvl="1"/>
            <a:r>
              <a:rPr lang="en-US" sz="2400" dirty="0"/>
              <a:t>Still one cycle use latency, but now two </a:t>
            </a:r>
            <a:r>
              <a:rPr lang="en-US" sz="2400" dirty="0" smtClean="0"/>
              <a:t>instructions/cycle</a:t>
            </a:r>
            <a:endParaRPr lang="en-US" sz="2400" dirty="0"/>
          </a:p>
          <a:p>
            <a:r>
              <a:rPr lang="en-US" sz="2800" dirty="0"/>
              <a:t>More aggressive scheduling </a:t>
            </a:r>
            <a:r>
              <a:rPr lang="en-US" sz="2800" dirty="0" smtClean="0"/>
              <a:t>required!</a:t>
            </a:r>
            <a:endParaRPr lang="en-AU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#4: Parallelism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15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</a:t>
            </a:r>
            <a:r>
              <a:rPr lang="en-US" sz="1800" dirty="0" smtClean="0"/>
              <a:t>“</a:t>
            </a:r>
            <a:r>
              <a:rPr lang="en-US" sz="1800" dirty="0" smtClean="0"/>
              <a:t>Garcia</a:t>
            </a:r>
            <a:r>
              <a:rPr lang="en-US" sz="1800" dirty="0" smtClean="0"/>
              <a:t>”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24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28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3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32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0621195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5209" name="Image" r:id="rId7" imgW="3492063" imgH="2400000" progId="">
                      <p:embed/>
                    </p:oleObj>
                  </mc:Choice>
                  <mc:Fallback>
                    <p:oleObj name="Image" r:id="rId7" imgW="3492063" imgH="2400000" progId="">
                      <p:embed/>
                      <p:pic>
                        <p:nvPicPr>
                          <p:cNvPr id="0" name="Picture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3840" y="5985161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0" y="3410712"/>
            <a:ext cx="3386667" cy="1005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Scheduling Example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70875" cy="690562"/>
          </a:xfrm>
        </p:spPr>
        <p:txBody>
          <a:bodyPr/>
          <a:lstStyle/>
          <a:p>
            <a:r>
              <a:rPr lang="en-US" dirty="0"/>
              <a:t>Schedule this for dual-issue MIPS</a:t>
            </a:r>
            <a:endParaRPr lang="en-AU" sz="2400" dirty="0">
              <a:latin typeface="Lucida Console" charset="0"/>
            </a:endParaRPr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914400" y="1989138"/>
            <a:ext cx="744802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000" dirty="0">
                <a:latin typeface="Courier New"/>
                <a:cs typeface="Courier New"/>
              </a:rPr>
              <a:t>Loop: </a:t>
            </a:r>
            <a:r>
              <a:rPr lang="en-AU" sz="2000" dirty="0" err="1">
                <a:latin typeface="Courier New"/>
                <a:cs typeface="Courier New"/>
              </a:rPr>
              <a:t>lw</a:t>
            </a:r>
            <a:r>
              <a:rPr lang="en-AU" sz="2000" dirty="0">
                <a:latin typeface="Courier New"/>
                <a:cs typeface="Courier New"/>
              </a:rPr>
              <a:t>   </a:t>
            </a:r>
            <a:r>
              <a:rPr lang="en-AU" sz="2000" dirty="0">
                <a:solidFill>
                  <a:srgbClr val="FF0000"/>
                </a:solidFill>
                <a:latin typeface="Courier New"/>
                <a:cs typeface="Courier New"/>
              </a:rPr>
              <a:t>$t0</a:t>
            </a:r>
            <a:r>
              <a:rPr lang="en-AU" sz="2000" dirty="0">
                <a:latin typeface="Courier New"/>
                <a:cs typeface="Courier New"/>
              </a:rPr>
              <a:t>, 0($s1)      # $t0=array element</a:t>
            </a:r>
            <a:br>
              <a:rPr lang="en-AU" sz="2000" dirty="0">
                <a:latin typeface="Courier New"/>
                <a:cs typeface="Courier New"/>
              </a:rPr>
            </a:br>
            <a:r>
              <a:rPr lang="en-AU" sz="2000" dirty="0">
                <a:latin typeface="Courier New"/>
                <a:cs typeface="Courier New"/>
              </a:rPr>
              <a:t>      </a:t>
            </a:r>
            <a:r>
              <a:rPr lang="en-AU" sz="2000" dirty="0" err="1">
                <a:latin typeface="Courier New"/>
                <a:cs typeface="Courier New"/>
              </a:rPr>
              <a:t>addu</a:t>
            </a:r>
            <a:r>
              <a:rPr lang="en-AU" sz="2000" dirty="0">
                <a:latin typeface="Courier New"/>
                <a:cs typeface="Courier New"/>
              </a:rPr>
              <a:t> </a:t>
            </a:r>
            <a:r>
              <a:rPr lang="en-AU" sz="2000" dirty="0">
                <a:solidFill>
                  <a:srgbClr val="009900"/>
                </a:solidFill>
                <a:latin typeface="Courier New"/>
                <a:cs typeface="Courier New"/>
              </a:rPr>
              <a:t>$t0</a:t>
            </a:r>
            <a:r>
              <a:rPr lang="en-AU" sz="2000" dirty="0">
                <a:latin typeface="Courier New"/>
                <a:cs typeface="Courier New"/>
              </a:rPr>
              <a:t>, </a:t>
            </a:r>
            <a:r>
              <a:rPr lang="en-AU" sz="2000" dirty="0">
                <a:solidFill>
                  <a:srgbClr val="FF0000"/>
                </a:solidFill>
                <a:latin typeface="Courier New"/>
                <a:cs typeface="Courier New"/>
              </a:rPr>
              <a:t>$t0</a:t>
            </a:r>
            <a:r>
              <a:rPr lang="en-AU" sz="2000" dirty="0">
                <a:latin typeface="Courier New"/>
                <a:cs typeface="Courier New"/>
              </a:rPr>
              <a:t>, $s2    # add scalar in $s2</a:t>
            </a:r>
            <a:br>
              <a:rPr lang="en-AU" sz="2000" dirty="0">
                <a:latin typeface="Courier New"/>
                <a:cs typeface="Courier New"/>
              </a:rPr>
            </a:br>
            <a:r>
              <a:rPr lang="en-AU" sz="2000" dirty="0">
                <a:latin typeface="Courier New"/>
                <a:cs typeface="Courier New"/>
              </a:rPr>
              <a:t>      </a:t>
            </a:r>
            <a:r>
              <a:rPr lang="en-AU" sz="2000" dirty="0" err="1">
                <a:latin typeface="Courier New"/>
                <a:cs typeface="Courier New"/>
              </a:rPr>
              <a:t>sw</a:t>
            </a:r>
            <a:r>
              <a:rPr lang="en-AU" sz="2000" dirty="0">
                <a:latin typeface="Courier New"/>
                <a:cs typeface="Courier New"/>
              </a:rPr>
              <a:t>   </a:t>
            </a:r>
            <a:r>
              <a:rPr lang="en-AU" sz="2000" dirty="0">
                <a:solidFill>
                  <a:srgbClr val="009900"/>
                </a:solidFill>
                <a:latin typeface="Courier New"/>
                <a:cs typeface="Courier New"/>
              </a:rPr>
              <a:t>$t0</a:t>
            </a:r>
            <a:r>
              <a:rPr lang="en-AU" sz="2000" dirty="0">
                <a:latin typeface="Courier New"/>
                <a:cs typeface="Courier New"/>
              </a:rPr>
              <a:t>, 0($s1)      # store result</a:t>
            </a:r>
            <a:br>
              <a:rPr lang="en-AU" sz="2000" dirty="0">
                <a:latin typeface="Courier New"/>
                <a:cs typeface="Courier New"/>
              </a:rPr>
            </a:br>
            <a:r>
              <a:rPr lang="en-AU" sz="2000" dirty="0">
                <a:latin typeface="Courier New"/>
                <a:cs typeface="Courier New"/>
              </a:rPr>
              <a:t>      </a:t>
            </a:r>
            <a:r>
              <a:rPr lang="en-AU" sz="2000" dirty="0" err="1">
                <a:latin typeface="Courier New"/>
                <a:cs typeface="Courier New"/>
              </a:rPr>
              <a:t>addi</a:t>
            </a:r>
            <a:r>
              <a:rPr lang="en-AU" sz="2000" dirty="0">
                <a:latin typeface="Courier New"/>
                <a:cs typeface="Courier New"/>
              </a:rPr>
              <a:t> </a:t>
            </a:r>
            <a:r>
              <a:rPr lang="en-AU" sz="2000" dirty="0">
                <a:solidFill>
                  <a:srgbClr val="0000FF"/>
                </a:solidFill>
                <a:latin typeface="Courier New"/>
                <a:cs typeface="Courier New"/>
              </a:rPr>
              <a:t>$s1</a:t>
            </a:r>
            <a:r>
              <a:rPr lang="en-AU" sz="2000" dirty="0">
                <a:latin typeface="Courier New"/>
                <a:cs typeface="Courier New"/>
              </a:rPr>
              <a:t>, $s1,–4      # decrement pointer</a:t>
            </a:r>
            <a:br>
              <a:rPr lang="en-AU" sz="2000" dirty="0">
                <a:latin typeface="Courier New"/>
                <a:cs typeface="Courier New"/>
              </a:rPr>
            </a:br>
            <a:r>
              <a:rPr lang="en-AU" sz="2000" dirty="0">
                <a:latin typeface="Courier New"/>
                <a:cs typeface="Courier New"/>
              </a:rPr>
              <a:t>      </a:t>
            </a:r>
            <a:r>
              <a:rPr lang="en-AU" sz="2000" dirty="0" err="1">
                <a:latin typeface="Courier New"/>
                <a:cs typeface="Courier New"/>
              </a:rPr>
              <a:t>bne</a:t>
            </a:r>
            <a:r>
              <a:rPr lang="en-AU" sz="2000" dirty="0">
                <a:latin typeface="Courier New"/>
                <a:cs typeface="Courier New"/>
              </a:rPr>
              <a:t>  </a:t>
            </a:r>
            <a:r>
              <a:rPr lang="en-AU" sz="2000" dirty="0">
                <a:solidFill>
                  <a:srgbClr val="0000FF"/>
                </a:solidFill>
                <a:latin typeface="Courier New"/>
                <a:cs typeface="Courier New"/>
              </a:rPr>
              <a:t>$s1</a:t>
            </a:r>
            <a:r>
              <a:rPr lang="en-AU" sz="2000" dirty="0">
                <a:latin typeface="Courier New"/>
                <a:cs typeface="Courier New"/>
              </a:rPr>
              <a:t>, $zero, Loop # branch $s1!=0</a:t>
            </a:r>
          </a:p>
        </p:txBody>
      </p:sp>
      <p:graphicFrame>
        <p:nvGraphicFramePr>
          <p:cNvPr id="49975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74959"/>
              </p:ext>
            </p:extLst>
          </p:nvPr>
        </p:nvGraphicFramePr>
        <p:xfrm>
          <a:off x="932688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ycle</a:t>
                      </a: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Loop: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charset="0"/>
                        </a:rPr>
                        <a:t>nop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lw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1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addi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$s1,–4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charset="0"/>
                        </a:rPr>
                        <a:t>nop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2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addu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charset="0"/>
                        </a:rPr>
                        <a:t>nop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3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bne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  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4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9749" name="Rectangle 37"/>
          <p:cNvSpPr>
            <a:spLocks noChangeArrowheads="1"/>
          </p:cNvSpPr>
          <p:nvPr/>
        </p:nvSpPr>
        <p:spPr bwMode="auto">
          <a:xfrm>
            <a:off x="457200" y="576072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914400" lvl="1" indent="-457200" algn="l" eaLnBrk="1" hangingPunct="1">
              <a:spcBef>
                <a:spcPct val="20000"/>
              </a:spcBef>
              <a:buSzPct val="100000"/>
              <a:buFont typeface="Calibri" pitchFamily="34" charset="0"/>
              <a:buChar char="–"/>
            </a:pPr>
            <a:r>
              <a:rPr lang="en-US" sz="2800" dirty="0">
                <a:ea typeface="ＭＳ Ｐゴシック" charset="-128"/>
              </a:rPr>
              <a:t>IPC = 5/4 = 1.25 (c.f. peak IPC = 2)</a:t>
            </a:r>
            <a:endParaRPr lang="en-AU" sz="2000" dirty="0">
              <a:latin typeface="Lucida Console" charset="0"/>
              <a:ea typeface="ＭＳ Ｐゴシック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770187" y="5118538"/>
            <a:ext cx="3321262" cy="1371020"/>
            <a:chOff x="5770187" y="5118538"/>
            <a:chExt cx="3321262" cy="1371020"/>
          </a:xfrm>
        </p:grpSpPr>
        <p:sp>
          <p:nvSpPr>
            <p:cNvPr id="5" name="Oval 4"/>
            <p:cNvSpPr/>
            <p:nvPr/>
          </p:nvSpPr>
          <p:spPr>
            <a:xfrm>
              <a:off x="5770187" y="5118538"/>
              <a:ext cx="304800" cy="3678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6074987" y="5412828"/>
              <a:ext cx="956442" cy="24819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978878" y="5473895"/>
              <a:ext cx="21125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This change affects scheduling but not effect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Loop Unrolling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/>
              <a:t>Replicate loop body to expose more </a:t>
            </a:r>
            <a:r>
              <a:rPr lang="en-US" dirty="0" smtClean="0"/>
              <a:t>instruction level parallelism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different registers per replication</a:t>
            </a:r>
          </a:p>
          <a:p>
            <a:pPr lvl="1"/>
            <a:r>
              <a:rPr lang="en-US" dirty="0"/>
              <a:t>Called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register renaming</a:t>
            </a:r>
            <a:endParaRPr lang="en-AU" i="1" dirty="0" smtClean="0"/>
          </a:p>
          <a:p>
            <a:pPr lvl="1"/>
            <a:r>
              <a:rPr lang="en-US" dirty="0"/>
              <a:t>Avoid loop-carried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anti</a:t>
            </a:r>
            <a:r>
              <a:rPr lang="en-US" i="1" dirty="0">
                <a:solidFill>
                  <a:srgbClr val="FF0000"/>
                </a:solidFill>
              </a:rPr>
              <a:t>-</a:t>
            </a:r>
            <a:r>
              <a:rPr lang="en-US" i="1" dirty="0" smtClean="0">
                <a:solidFill>
                  <a:srgbClr val="FF0000"/>
                </a:solidFill>
              </a:rPr>
              <a:t>dependencies</a:t>
            </a:r>
          </a:p>
          <a:p>
            <a:pPr lvl="2"/>
            <a:r>
              <a:rPr lang="en-US" dirty="0"/>
              <a:t>Store followed by a load of the same register</a:t>
            </a:r>
          </a:p>
          <a:p>
            <a:pPr lvl="2"/>
            <a:r>
              <a:rPr lang="en-US" dirty="0" smtClean="0"/>
              <a:t>a.k.a. </a:t>
            </a:r>
            <a:r>
              <a:rPr lang="en-US" dirty="0"/>
              <a:t>“name dependence”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smtClean="0">
                <a:ea typeface="Arial" charset="0"/>
                <a:cs typeface="Arial" charset="0"/>
              </a:rPr>
              <a:t>(r</a:t>
            </a:r>
            <a:r>
              <a:rPr lang="en-US" dirty="0" smtClean="0"/>
              <a:t>euse </a:t>
            </a:r>
            <a:r>
              <a:rPr lang="en-US" dirty="0"/>
              <a:t>of a register </a:t>
            </a:r>
            <a:r>
              <a:rPr lang="en-US" dirty="0" smtClean="0"/>
              <a:t>name)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Loop Unrolling Example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54880"/>
            <a:ext cx="8229600" cy="1347788"/>
          </a:xfrm>
        </p:spPr>
        <p:txBody>
          <a:bodyPr/>
          <a:lstStyle/>
          <a:p>
            <a:r>
              <a:rPr lang="en-US" sz="2800" dirty="0"/>
              <a:t>IPC = 14/8 = 1.75</a:t>
            </a:r>
          </a:p>
          <a:p>
            <a:pPr lvl="1"/>
            <a:r>
              <a:rPr lang="en-US" sz="2400" dirty="0"/>
              <a:t>Closer to 2, but at cost of registers and code size</a:t>
            </a:r>
            <a:endParaRPr lang="en-AU" sz="2400" dirty="0"/>
          </a:p>
        </p:txBody>
      </p:sp>
      <p:graphicFrame>
        <p:nvGraphicFramePr>
          <p:cNvPr id="503867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33383"/>
              </p:ext>
            </p:extLst>
          </p:nvPr>
        </p:nvGraphicFramePr>
        <p:xfrm>
          <a:off x="941832" y="1600200"/>
          <a:ext cx="7272338" cy="301752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Loop: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addi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$s1,–16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charset="0"/>
                        </a:rPr>
                        <a:t>nop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12($s1)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2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8($s1)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3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4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16($s1)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5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$t4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12($s1)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6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charset="0"/>
                        </a:rPr>
                        <a:t>nop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8($s1)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7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bne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8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Higher Level ILP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Administrivia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Dynamic Scheduling</a:t>
            </a:r>
          </a:p>
          <a:p>
            <a:r>
              <a:rPr lang="en-US" dirty="0" smtClean="0"/>
              <a:t>Virtual Memory 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HW5 due tonight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2 Part </a:t>
            </a:r>
            <a:r>
              <a:rPr lang="en-US" dirty="0" smtClean="0"/>
              <a:t>2 (and EC) </a:t>
            </a:r>
            <a:r>
              <a:rPr lang="en-US" dirty="0" smtClean="0"/>
              <a:t>due Sunday</a:t>
            </a:r>
          </a:p>
          <a:p>
            <a:r>
              <a:rPr lang="en-US" dirty="0" smtClean="0"/>
              <a:t>“Free” lab time today</a:t>
            </a:r>
          </a:p>
          <a:p>
            <a:pPr lvl="1"/>
            <a:r>
              <a:rPr lang="en-US" dirty="0" smtClean="0"/>
              <a:t>The TAs will still be there, Lab 10 </a:t>
            </a:r>
            <a:r>
              <a:rPr lang="en-US" dirty="0" smtClean="0"/>
              <a:t>due Tue</a:t>
            </a:r>
            <a:endParaRPr lang="en-US" dirty="0" smtClean="0"/>
          </a:p>
          <a:p>
            <a:r>
              <a:rPr lang="en-US" dirty="0" smtClean="0"/>
              <a:t>Project 3 will be posted by Friday night</a:t>
            </a:r>
          </a:p>
          <a:p>
            <a:pPr lvl="1"/>
            <a:r>
              <a:rPr lang="en-US" dirty="0" smtClean="0"/>
              <a:t>Two-stage pipelined CPU in </a:t>
            </a:r>
            <a:r>
              <a:rPr lang="en-US" dirty="0" err="1" smtClean="0"/>
              <a:t>Logisim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Higher Level ILP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Dynamic Scheduling</a:t>
            </a:r>
          </a:p>
          <a:p>
            <a:r>
              <a:rPr lang="en-US" dirty="0" smtClean="0"/>
              <a:t>Virtual </a:t>
            </a:r>
            <a:r>
              <a:rPr lang="en-US" dirty="0" smtClean="0"/>
              <a:t>Memory 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Dynamic Multiple Issue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“superscalar</a:t>
            </a:r>
            <a:r>
              <a:rPr lang="en-US" dirty="0"/>
              <a:t>” processors</a:t>
            </a:r>
          </a:p>
          <a:p>
            <a:r>
              <a:rPr lang="en-US" dirty="0"/>
              <a:t>CPU decides whether to issue 0, 1, 2, …</a:t>
            </a:r>
            <a:r>
              <a:rPr lang="en-US" dirty="0" smtClean="0"/>
              <a:t> instructions each </a:t>
            </a:r>
            <a:r>
              <a:rPr lang="en-US" dirty="0"/>
              <a:t>cycle</a:t>
            </a:r>
          </a:p>
          <a:p>
            <a:pPr lvl="1"/>
            <a:r>
              <a:rPr lang="en-US" dirty="0" smtClean="0"/>
              <a:t>Goal is to avoid </a:t>
            </a:r>
            <a:r>
              <a:rPr lang="en-US" dirty="0"/>
              <a:t>structural and data hazards</a:t>
            </a:r>
          </a:p>
          <a:p>
            <a:r>
              <a:rPr lang="en-US" dirty="0"/>
              <a:t>Avoids</a:t>
            </a:r>
            <a:r>
              <a:rPr lang="en-US" dirty="0" smtClean="0"/>
              <a:t> need </a:t>
            </a:r>
            <a:r>
              <a:rPr lang="en-US" dirty="0"/>
              <a:t>for compiler scheduling</a:t>
            </a:r>
          </a:p>
          <a:p>
            <a:pPr lvl="1"/>
            <a:r>
              <a:rPr lang="en-US" dirty="0"/>
              <a:t>Though it may still help</a:t>
            </a:r>
          </a:p>
          <a:p>
            <a:pPr lvl="1"/>
            <a:r>
              <a:rPr lang="en-US" dirty="0"/>
              <a:t>Code semantics ensured by the CPU</a:t>
            </a:r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Dynamic Pipeline Scheduling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Allow the CPU to execute instructions </a:t>
            </a:r>
            <a:r>
              <a:rPr lang="en-US" i="1" dirty="0">
                <a:solidFill>
                  <a:srgbClr val="FF0000"/>
                </a:solidFill>
              </a:rPr>
              <a:t>out of order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avoid stalls</a:t>
            </a:r>
          </a:p>
          <a:p>
            <a:pPr lvl="1"/>
            <a:r>
              <a:rPr lang="en-US" dirty="0"/>
              <a:t>But commit result to registers in order</a:t>
            </a:r>
          </a:p>
          <a:p>
            <a:r>
              <a:rPr lang="en-US" dirty="0" smtClean="0"/>
              <a:t>Example:</a:t>
            </a:r>
            <a:r>
              <a:rPr lang="en-US" dirty="0"/>
              <a:t>	</a:t>
            </a:r>
            <a:r>
              <a:rPr lang="fr-FR" sz="2800" dirty="0" err="1">
                <a:latin typeface="Courier New"/>
                <a:cs typeface="Courier New"/>
              </a:rPr>
              <a:t>lw</a:t>
            </a:r>
            <a:r>
              <a:rPr lang="fr-FR" sz="2800" dirty="0">
                <a:latin typeface="Courier New"/>
                <a:cs typeface="Courier New"/>
              </a:rPr>
              <a:t>    </a:t>
            </a:r>
            <a:r>
              <a:rPr lang="fr-FR" sz="2800" dirty="0">
                <a:solidFill>
                  <a:srgbClr val="FF0000"/>
                </a:solidFill>
                <a:latin typeface="Courier New"/>
                <a:cs typeface="Courier New"/>
              </a:rPr>
              <a:t>$t0</a:t>
            </a:r>
            <a:r>
              <a:rPr lang="fr-FR" sz="2800" dirty="0">
                <a:latin typeface="Courier New"/>
                <a:cs typeface="Courier New"/>
              </a:rPr>
              <a:t>, 20($s2)</a:t>
            </a:r>
            <a:r>
              <a:rPr lang="fr-FR" dirty="0">
                <a:latin typeface="Courier New"/>
                <a:cs typeface="Courier New"/>
              </a:rPr>
              <a:t/>
            </a:r>
            <a:br>
              <a:rPr lang="fr-FR" dirty="0">
                <a:latin typeface="Courier New"/>
                <a:cs typeface="Courier New"/>
              </a:rPr>
            </a:br>
            <a:r>
              <a:rPr lang="fr-FR" sz="2800" dirty="0" smtClean="0">
                <a:latin typeface="Courier New"/>
                <a:cs typeface="Courier New"/>
              </a:rPr>
              <a:t> 			</a:t>
            </a:r>
            <a:r>
              <a:rPr lang="fr-FR" sz="2800" dirty="0" err="1" smtClean="0">
                <a:latin typeface="Courier New"/>
                <a:cs typeface="Courier New"/>
              </a:rPr>
              <a:t>addu</a:t>
            </a:r>
            <a:r>
              <a:rPr lang="fr-FR" sz="2800" dirty="0" smtClean="0">
                <a:latin typeface="Courier New"/>
                <a:cs typeface="Courier New"/>
              </a:rPr>
              <a:t>  </a:t>
            </a:r>
            <a:r>
              <a:rPr lang="fr-FR" sz="2800" dirty="0">
                <a:latin typeface="Courier New"/>
                <a:cs typeface="Courier New"/>
              </a:rPr>
              <a:t>$t1, </a:t>
            </a:r>
            <a:r>
              <a:rPr lang="fr-FR" sz="2800" dirty="0">
                <a:solidFill>
                  <a:srgbClr val="FF0000"/>
                </a:solidFill>
                <a:latin typeface="Courier New"/>
                <a:cs typeface="Courier New"/>
              </a:rPr>
              <a:t>$t0</a:t>
            </a:r>
            <a:r>
              <a:rPr lang="fr-FR" sz="2800" dirty="0">
                <a:latin typeface="Courier New"/>
                <a:cs typeface="Courier New"/>
              </a:rPr>
              <a:t>, $t2</a:t>
            </a:r>
            <a:br>
              <a:rPr lang="fr-FR" sz="2800" dirty="0">
                <a:latin typeface="Courier New"/>
                <a:cs typeface="Courier New"/>
              </a:rPr>
            </a:br>
            <a:r>
              <a:rPr lang="fr-FR" sz="2800" dirty="0" smtClean="0">
                <a:latin typeface="Courier New"/>
                <a:cs typeface="Courier New"/>
              </a:rPr>
              <a:t> 			</a:t>
            </a:r>
            <a:r>
              <a:rPr lang="fr-FR" sz="2800" dirty="0" err="1" smtClean="0">
                <a:latin typeface="Courier New"/>
                <a:cs typeface="Courier New"/>
              </a:rPr>
              <a:t>subu</a:t>
            </a:r>
            <a:r>
              <a:rPr lang="fr-FR" sz="2800" dirty="0" smtClean="0">
                <a:latin typeface="Courier New"/>
                <a:cs typeface="Courier New"/>
              </a:rPr>
              <a:t>  $</a:t>
            </a:r>
            <a:r>
              <a:rPr lang="fr-FR" sz="2800" dirty="0">
                <a:latin typeface="Courier New"/>
                <a:cs typeface="Courier New"/>
              </a:rPr>
              <a:t>s4, $s4, $t3</a:t>
            </a:r>
            <a:br>
              <a:rPr lang="fr-FR" sz="2800" dirty="0">
                <a:latin typeface="Courier New"/>
                <a:cs typeface="Courier New"/>
              </a:rPr>
            </a:br>
            <a:r>
              <a:rPr lang="fr-FR" sz="2800" dirty="0" smtClean="0">
                <a:latin typeface="Courier New"/>
                <a:cs typeface="Courier New"/>
              </a:rPr>
              <a:t> 			</a:t>
            </a:r>
            <a:r>
              <a:rPr lang="fr-FR" sz="2800" dirty="0" err="1" smtClean="0">
                <a:latin typeface="Courier New"/>
                <a:cs typeface="Courier New"/>
              </a:rPr>
              <a:t>slti</a:t>
            </a:r>
            <a:r>
              <a:rPr lang="fr-FR" sz="2800" dirty="0" smtClean="0">
                <a:latin typeface="Courier New"/>
                <a:cs typeface="Courier New"/>
              </a:rPr>
              <a:t>  </a:t>
            </a:r>
            <a:r>
              <a:rPr lang="fr-FR" sz="2800" dirty="0">
                <a:latin typeface="Courier New"/>
                <a:cs typeface="Courier New"/>
              </a:rPr>
              <a:t>$t5, $s4, 20</a:t>
            </a:r>
            <a:endParaRPr lang="fr-FR" dirty="0">
              <a:latin typeface="Courier New"/>
              <a:cs typeface="Courier New"/>
            </a:endParaRPr>
          </a:p>
          <a:p>
            <a:pPr lvl="1"/>
            <a:r>
              <a:rPr lang="en-US" dirty="0"/>
              <a:t>Can start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subu</a:t>
            </a:r>
            <a:r>
              <a:rPr lang="en-US" dirty="0" smtClean="0"/>
              <a:t> </a:t>
            </a:r>
            <a:r>
              <a:rPr lang="en-US" dirty="0"/>
              <a:t>while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addu</a:t>
            </a:r>
            <a:r>
              <a:rPr lang="en-US" dirty="0" smtClean="0"/>
              <a:t> </a:t>
            </a:r>
            <a:r>
              <a:rPr lang="en-US" dirty="0"/>
              <a:t>is waiting for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lw</a:t>
            </a:r>
            <a:endParaRPr lang="en-US" sz="2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/>
              <a:t>Especially useful on cache misses; can execute many instructions while waiting!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Why Do Dynamic Scheduling?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just let the compiler schedule code?</a:t>
            </a:r>
          </a:p>
          <a:p>
            <a:r>
              <a:rPr lang="en-US" dirty="0"/>
              <a:t>Not all stalls are predicable</a:t>
            </a:r>
          </a:p>
          <a:p>
            <a:pPr lvl="1"/>
            <a:r>
              <a:rPr lang="en-US" dirty="0"/>
              <a:t>e.g</a:t>
            </a:r>
            <a:r>
              <a:rPr lang="en-US" dirty="0" smtClean="0"/>
              <a:t>. </a:t>
            </a:r>
            <a:r>
              <a:rPr lang="en-US" dirty="0"/>
              <a:t>cache misses</a:t>
            </a:r>
          </a:p>
          <a:p>
            <a:r>
              <a:rPr lang="en-US" dirty="0"/>
              <a:t>Can’t always schedule around branches</a:t>
            </a:r>
          </a:p>
          <a:p>
            <a:pPr lvl="1"/>
            <a:r>
              <a:rPr lang="en-US" dirty="0"/>
              <a:t>Branch outcome is dynamically determined</a:t>
            </a:r>
          </a:p>
          <a:p>
            <a:r>
              <a:rPr lang="en-US" dirty="0"/>
              <a:t>Different implementations of an ISA have different latencies and hazards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Speculation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“Guess” what to do with an instruction</a:t>
            </a:r>
          </a:p>
          <a:p>
            <a:pPr lvl="1"/>
            <a:r>
              <a:rPr lang="en-US" dirty="0"/>
              <a:t>Start operation as soon as possible</a:t>
            </a:r>
          </a:p>
          <a:p>
            <a:pPr lvl="1"/>
            <a:r>
              <a:rPr lang="en-US" dirty="0"/>
              <a:t>Check whether guess was </a:t>
            </a:r>
            <a:r>
              <a:rPr lang="en-US" dirty="0" smtClean="0"/>
              <a:t>right and roll back if necessary</a:t>
            </a:r>
            <a:endParaRPr lang="en-US" dirty="0"/>
          </a:p>
          <a:p>
            <a:r>
              <a:rPr lang="en-US" dirty="0" smtClean="0"/>
              <a:t>Examples:</a:t>
            </a:r>
            <a:endParaRPr lang="en-US" dirty="0"/>
          </a:p>
          <a:p>
            <a:pPr lvl="1"/>
            <a:r>
              <a:rPr lang="en-US" dirty="0"/>
              <a:t>Speculate on branch </a:t>
            </a:r>
            <a:r>
              <a:rPr lang="en-US" dirty="0" smtClean="0"/>
              <a:t>outcome (Branch Prediction)</a:t>
            </a:r>
          </a:p>
          <a:p>
            <a:pPr lvl="2"/>
            <a:r>
              <a:rPr lang="en-US" dirty="0"/>
              <a:t>Roll back if path taken is different</a:t>
            </a:r>
          </a:p>
          <a:p>
            <a:pPr lvl="1"/>
            <a:r>
              <a:rPr lang="en-US" dirty="0"/>
              <a:t>Speculate on load</a:t>
            </a:r>
          </a:p>
          <a:p>
            <a:pPr lvl="2"/>
            <a:r>
              <a:rPr lang="en-US" dirty="0"/>
              <a:t>Roll back if location is </a:t>
            </a:r>
            <a:r>
              <a:rPr lang="en-US" dirty="0" smtClean="0"/>
              <a:t>updated</a:t>
            </a:r>
          </a:p>
          <a:p>
            <a:r>
              <a:rPr lang="en-US" dirty="0" smtClean="0"/>
              <a:t>Can be done in hardware or by compiler</a:t>
            </a:r>
          </a:p>
          <a:p>
            <a:r>
              <a:rPr lang="en-US" dirty="0" smtClean="0"/>
              <a:t>Common to static and dynamic multiple issue</a:t>
            </a:r>
          </a:p>
          <a:p>
            <a:endParaRPr lang="en-AU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Extended Review:  Pipelining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pipeline?</a:t>
            </a:r>
          </a:p>
          <a:p>
            <a:pPr lvl="1"/>
            <a:r>
              <a:rPr lang="en-US" dirty="0" smtClean="0"/>
              <a:t>Increase clock speed by reducing critical path</a:t>
            </a:r>
          </a:p>
          <a:p>
            <a:pPr lvl="1"/>
            <a:r>
              <a:rPr lang="en-US" dirty="0" smtClean="0"/>
              <a:t>Increase performance due to ILP</a:t>
            </a:r>
          </a:p>
          <a:p>
            <a:r>
              <a:rPr lang="en-US" dirty="0" smtClean="0"/>
              <a:t>How do we pipeline?</a:t>
            </a:r>
          </a:p>
          <a:p>
            <a:pPr lvl="1"/>
            <a:r>
              <a:rPr lang="en-US" dirty="0" smtClean="0"/>
              <a:t>Add registers to delimit and pass information between pipeline stages</a:t>
            </a:r>
          </a:p>
          <a:p>
            <a:r>
              <a:rPr lang="en-US" dirty="0" smtClean="0"/>
              <a:t>Things that hurt pipeline performance</a:t>
            </a:r>
          </a:p>
          <a:p>
            <a:pPr lvl="1"/>
            <a:r>
              <a:rPr lang="en-US" dirty="0" smtClean="0"/>
              <a:t>Filling and draining of pipeline</a:t>
            </a:r>
          </a:p>
          <a:p>
            <a:pPr lvl="1"/>
            <a:r>
              <a:rPr lang="en-US" dirty="0" smtClean="0"/>
              <a:t>Unbalanced stages</a:t>
            </a:r>
          </a:p>
          <a:p>
            <a:pPr lvl="1"/>
            <a:r>
              <a:rPr lang="en-US" i="1" dirty="0" smtClean="0"/>
              <a:t>Hazards</a:t>
            </a:r>
            <a:endParaRPr lang="en-US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5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9"/>
            <a:ext cx="94488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Pipeline Hazard Analogy: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Matching socks in later load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00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852160"/>
            <a:ext cx="8229600" cy="694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depends on D; stall since folder is tied up</a:t>
            </a:r>
            <a:endParaRPr lang="en-US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30276" y="2170107"/>
            <a:ext cx="931863" cy="3613150"/>
            <a:chOff x="586" y="1175"/>
            <a:chExt cx="587" cy="2276"/>
          </a:xfrm>
        </p:grpSpPr>
        <p:sp>
          <p:nvSpPr>
            <p:cNvPr id="2800645" name="Rectangle 5"/>
            <p:cNvSpPr>
              <a:spLocks noChangeArrowheads="1"/>
            </p:cNvSpPr>
            <p:nvPr/>
          </p:nvSpPr>
          <p:spPr bwMode="auto">
            <a:xfrm>
              <a:off x="586" y="1175"/>
              <a:ext cx="266" cy="19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>
                <a:lnSpc>
                  <a:spcPct val="80000"/>
                </a:lnSpc>
              </a:pPr>
              <a:endParaRPr lang="en-US" sz="2400" i="1" dirty="0">
                <a:solidFill>
                  <a:schemeClr val="tx1"/>
                </a:solidFill>
                <a:latin typeface="FranklinGothic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800646" name="Line 6"/>
            <p:cNvSpPr>
              <a:spLocks noChangeShapeType="1"/>
            </p:cNvSpPr>
            <p:nvPr/>
          </p:nvSpPr>
          <p:spPr bwMode="auto">
            <a:xfrm flipH="1">
              <a:off x="864" y="1366"/>
              <a:ext cx="0" cy="20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47" name="Freeform 7"/>
            <p:cNvSpPr>
              <a:spLocks/>
            </p:cNvSpPr>
            <p:nvPr/>
          </p:nvSpPr>
          <p:spPr bwMode="auto">
            <a:xfrm>
              <a:off x="926" y="1854"/>
              <a:ext cx="211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48" name="Rectangle 8"/>
            <p:cNvSpPr>
              <a:spLocks noChangeArrowheads="1"/>
            </p:cNvSpPr>
            <p:nvPr/>
          </p:nvSpPr>
          <p:spPr bwMode="auto">
            <a:xfrm>
              <a:off x="915" y="1811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B</a:t>
              </a:r>
            </a:p>
          </p:txBody>
        </p:sp>
        <p:sp>
          <p:nvSpPr>
            <p:cNvPr id="2800649" name="Freeform 9"/>
            <p:cNvSpPr>
              <a:spLocks/>
            </p:cNvSpPr>
            <p:nvPr/>
          </p:nvSpPr>
          <p:spPr bwMode="auto">
            <a:xfrm>
              <a:off x="932" y="2165"/>
              <a:ext cx="210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50" name="Rectangle 10"/>
            <p:cNvSpPr>
              <a:spLocks noChangeArrowheads="1"/>
            </p:cNvSpPr>
            <p:nvPr/>
          </p:nvSpPr>
          <p:spPr bwMode="auto">
            <a:xfrm>
              <a:off x="919" y="2121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C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920" y="2445"/>
              <a:ext cx="253" cy="286"/>
              <a:chOff x="1034" y="2602"/>
              <a:chExt cx="286" cy="286"/>
            </a:xfrm>
          </p:grpSpPr>
          <p:sp>
            <p:nvSpPr>
              <p:cNvPr id="2800652" name="Freeform 12"/>
              <p:cNvSpPr>
                <a:spLocks/>
              </p:cNvSpPr>
              <p:nvPr/>
            </p:nvSpPr>
            <p:spPr bwMode="auto">
              <a:xfrm>
                <a:off x="1048" y="2646"/>
                <a:ext cx="237" cy="212"/>
              </a:xfrm>
              <a:custGeom>
                <a:avLst/>
                <a:gdLst/>
                <a:ahLst/>
                <a:cxnLst>
                  <a:cxn ang="0">
                    <a:pos x="67" y="10"/>
                  </a:cxn>
                  <a:cxn ang="0">
                    <a:pos x="112" y="11"/>
                  </a:cxn>
                  <a:cxn ang="0">
                    <a:pos x="161" y="0"/>
                  </a:cxn>
                  <a:cxn ang="0">
                    <a:pos x="219" y="0"/>
                  </a:cxn>
                  <a:cxn ang="0">
                    <a:pos x="155" y="60"/>
                  </a:cxn>
                  <a:cxn ang="0">
                    <a:pos x="172" y="64"/>
                  </a:cxn>
                  <a:cxn ang="0">
                    <a:pos x="189" y="71"/>
                  </a:cxn>
                  <a:cxn ang="0">
                    <a:pos x="205" y="80"/>
                  </a:cxn>
                  <a:cxn ang="0">
                    <a:pos x="217" y="90"/>
                  </a:cxn>
                  <a:cxn ang="0">
                    <a:pos x="227" y="103"/>
                  </a:cxn>
                  <a:cxn ang="0">
                    <a:pos x="234" y="118"/>
                  </a:cxn>
                  <a:cxn ang="0">
                    <a:pos x="236" y="134"/>
                  </a:cxn>
                  <a:cxn ang="0">
                    <a:pos x="233" y="151"/>
                  </a:cxn>
                  <a:cxn ang="0">
                    <a:pos x="228" y="164"/>
                  </a:cxn>
                  <a:cxn ang="0">
                    <a:pos x="218" y="177"/>
                  </a:cxn>
                  <a:cxn ang="0">
                    <a:pos x="201" y="192"/>
                  </a:cxn>
                  <a:cxn ang="0">
                    <a:pos x="185" y="200"/>
                  </a:cxn>
                  <a:cxn ang="0">
                    <a:pos x="170" y="206"/>
                  </a:cxn>
                  <a:cxn ang="0">
                    <a:pos x="155" y="210"/>
                  </a:cxn>
                  <a:cxn ang="0">
                    <a:pos x="136" y="211"/>
                  </a:cxn>
                  <a:cxn ang="0">
                    <a:pos x="88" y="210"/>
                  </a:cxn>
                  <a:cxn ang="0">
                    <a:pos x="65" y="206"/>
                  </a:cxn>
                  <a:cxn ang="0">
                    <a:pos x="40" y="195"/>
                  </a:cxn>
                  <a:cxn ang="0">
                    <a:pos x="22" y="182"/>
                  </a:cxn>
                  <a:cxn ang="0">
                    <a:pos x="9" y="167"/>
                  </a:cxn>
                  <a:cxn ang="0">
                    <a:pos x="3" y="151"/>
                  </a:cxn>
                  <a:cxn ang="0">
                    <a:pos x="0" y="137"/>
                  </a:cxn>
                  <a:cxn ang="0">
                    <a:pos x="2" y="121"/>
                  </a:cxn>
                  <a:cxn ang="0">
                    <a:pos x="10" y="101"/>
                  </a:cxn>
                  <a:cxn ang="0">
                    <a:pos x="25" y="85"/>
                  </a:cxn>
                  <a:cxn ang="0">
                    <a:pos x="45" y="71"/>
                  </a:cxn>
                  <a:cxn ang="0">
                    <a:pos x="73" y="62"/>
                  </a:cxn>
                  <a:cxn ang="0">
                    <a:pos x="29" y="3"/>
                  </a:cxn>
                </a:cxnLst>
                <a:rect l="0" t="0" r="r" b="b"/>
                <a:pathLst>
                  <a:path w="237" h="212">
                    <a:moveTo>
                      <a:pt x="29" y="3"/>
                    </a:moveTo>
                    <a:lnTo>
                      <a:pt x="67" y="10"/>
                    </a:lnTo>
                    <a:lnTo>
                      <a:pt x="66" y="0"/>
                    </a:lnTo>
                    <a:lnTo>
                      <a:pt x="112" y="11"/>
                    </a:lnTo>
                    <a:lnTo>
                      <a:pt x="112" y="0"/>
                    </a:lnTo>
                    <a:lnTo>
                      <a:pt x="161" y="0"/>
                    </a:lnTo>
                    <a:lnTo>
                      <a:pt x="160" y="11"/>
                    </a:lnTo>
                    <a:lnTo>
                      <a:pt x="219" y="0"/>
                    </a:lnTo>
                    <a:lnTo>
                      <a:pt x="148" y="60"/>
                    </a:lnTo>
                    <a:lnTo>
                      <a:pt x="155" y="60"/>
                    </a:lnTo>
                    <a:lnTo>
                      <a:pt x="163" y="62"/>
                    </a:lnTo>
                    <a:lnTo>
                      <a:pt x="172" y="64"/>
                    </a:lnTo>
                    <a:lnTo>
                      <a:pt x="180" y="67"/>
                    </a:lnTo>
                    <a:lnTo>
                      <a:pt x="189" y="71"/>
                    </a:lnTo>
                    <a:lnTo>
                      <a:pt x="197" y="75"/>
                    </a:lnTo>
                    <a:lnTo>
                      <a:pt x="205" y="80"/>
                    </a:lnTo>
                    <a:lnTo>
                      <a:pt x="212" y="85"/>
                    </a:lnTo>
                    <a:lnTo>
                      <a:pt x="217" y="90"/>
                    </a:lnTo>
                    <a:lnTo>
                      <a:pt x="222" y="97"/>
                    </a:lnTo>
                    <a:lnTo>
                      <a:pt x="227" y="103"/>
                    </a:lnTo>
                    <a:lnTo>
                      <a:pt x="231" y="111"/>
                    </a:lnTo>
                    <a:lnTo>
                      <a:pt x="234" y="118"/>
                    </a:lnTo>
                    <a:lnTo>
                      <a:pt x="235" y="125"/>
                    </a:lnTo>
                    <a:lnTo>
                      <a:pt x="236" y="134"/>
                    </a:lnTo>
                    <a:lnTo>
                      <a:pt x="235" y="144"/>
                    </a:lnTo>
                    <a:lnTo>
                      <a:pt x="233" y="151"/>
                    </a:lnTo>
                    <a:lnTo>
                      <a:pt x="231" y="158"/>
                    </a:lnTo>
                    <a:lnTo>
                      <a:pt x="228" y="164"/>
                    </a:lnTo>
                    <a:lnTo>
                      <a:pt x="224" y="170"/>
                    </a:lnTo>
                    <a:lnTo>
                      <a:pt x="218" y="177"/>
                    </a:lnTo>
                    <a:lnTo>
                      <a:pt x="210" y="185"/>
                    </a:lnTo>
                    <a:lnTo>
                      <a:pt x="201" y="192"/>
                    </a:lnTo>
                    <a:lnTo>
                      <a:pt x="193" y="197"/>
                    </a:lnTo>
                    <a:lnTo>
                      <a:pt x="185" y="200"/>
                    </a:lnTo>
                    <a:lnTo>
                      <a:pt x="177" y="204"/>
                    </a:lnTo>
                    <a:lnTo>
                      <a:pt x="170" y="206"/>
                    </a:lnTo>
                    <a:lnTo>
                      <a:pt x="161" y="208"/>
                    </a:lnTo>
                    <a:lnTo>
                      <a:pt x="155" y="210"/>
                    </a:lnTo>
                    <a:lnTo>
                      <a:pt x="145" y="210"/>
                    </a:lnTo>
                    <a:lnTo>
                      <a:pt x="136" y="211"/>
                    </a:lnTo>
                    <a:lnTo>
                      <a:pt x="96" y="211"/>
                    </a:lnTo>
                    <a:lnTo>
                      <a:pt x="88" y="210"/>
                    </a:lnTo>
                    <a:lnTo>
                      <a:pt x="78" y="209"/>
                    </a:lnTo>
                    <a:lnTo>
                      <a:pt x="65" y="206"/>
                    </a:lnTo>
                    <a:lnTo>
                      <a:pt x="53" y="201"/>
                    </a:lnTo>
                    <a:lnTo>
                      <a:pt x="40" y="195"/>
                    </a:lnTo>
                    <a:lnTo>
                      <a:pt x="30" y="188"/>
                    </a:lnTo>
                    <a:lnTo>
                      <a:pt x="22" y="182"/>
                    </a:lnTo>
                    <a:lnTo>
                      <a:pt x="15" y="175"/>
                    </a:lnTo>
                    <a:lnTo>
                      <a:pt x="9" y="167"/>
                    </a:lnTo>
                    <a:lnTo>
                      <a:pt x="5" y="157"/>
                    </a:lnTo>
                    <a:lnTo>
                      <a:pt x="3" y="151"/>
                    </a:lnTo>
                    <a:lnTo>
                      <a:pt x="1" y="144"/>
                    </a:lnTo>
                    <a:lnTo>
                      <a:pt x="0" y="137"/>
                    </a:lnTo>
                    <a:lnTo>
                      <a:pt x="1" y="131"/>
                    </a:lnTo>
                    <a:lnTo>
                      <a:pt x="2" y="121"/>
                    </a:lnTo>
                    <a:lnTo>
                      <a:pt x="5" y="112"/>
                    </a:lnTo>
                    <a:lnTo>
                      <a:pt x="10" y="101"/>
                    </a:lnTo>
                    <a:lnTo>
                      <a:pt x="17" y="93"/>
                    </a:lnTo>
                    <a:lnTo>
                      <a:pt x="25" y="85"/>
                    </a:lnTo>
                    <a:lnTo>
                      <a:pt x="35" y="77"/>
                    </a:lnTo>
                    <a:lnTo>
                      <a:pt x="45" y="71"/>
                    </a:lnTo>
                    <a:lnTo>
                      <a:pt x="59" y="65"/>
                    </a:lnTo>
                    <a:lnTo>
                      <a:pt x="73" y="62"/>
                    </a:lnTo>
                    <a:lnTo>
                      <a:pt x="83" y="60"/>
                    </a:lnTo>
                    <a:lnTo>
                      <a:pt x="29" y="3"/>
                    </a:lnTo>
                  </a:path>
                </a:pathLst>
              </a:custGeom>
              <a:solidFill>
                <a:schemeClr val="hlink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653" name="Rectangle 13"/>
              <p:cNvSpPr>
                <a:spLocks noChangeArrowheads="1"/>
              </p:cNvSpPr>
              <p:nvPr/>
            </p:nvSpPr>
            <p:spPr bwMode="auto">
              <a:xfrm>
                <a:off x="1034" y="2602"/>
                <a:ext cx="28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FranklinGothic" charset="0"/>
                  </a:rPr>
                  <a:t>D</a:t>
                </a:r>
              </a:p>
            </p:txBody>
          </p:sp>
        </p:grpSp>
        <p:sp>
          <p:nvSpPr>
            <p:cNvPr id="2800654" name="Freeform 14"/>
            <p:cNvSpPr>
              <a:spLocks/>
            </p:cNvSpPr>
            <p:nvPr/>
          </p:nvSpPr>
          <p:spPr bwMode="auto">
            <a:xfrm>
              <a:off x="926" y="1460"/>
              <a:ext cx="211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55" name="Rectangle 15"/>
            <p:cNvSpPr>
              <a:spLocks noChangeArrowheads="1"/>
            </p:cNvSpPr>
            <p:nvPr/>
          </p:nvSpPr>
          <p:spPr bwMode="auto">
            <a:xfrm>
              <a:off x="914" y="1416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A</a:t>
              </a:r>
            </a:p>
          </p:txBody>
        </p:sp>
        <p:sp>
          <p:nvSpPr>
            <p:cNvPr id="2800656" name="Freeform 16"/>
            <p:cNvSpPr>
              <a:spLocks/>
            </p:cNvSpPr>
            <p:nvPr/>
          </p:nvSpPr>
          <p:spPr bwMode="auto">
            <a:xfrm>
              <a:off x="932" y="2849"/>
              <a:ext cx="210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57" name="Rectangle 17"/>
            <p:cNvSpPr>
              <a:spLocks noChangeArrowheads="1"/>
            </p:cNvSpPr>
            <p:nvPr/>
          </p:nvSpPr>
          <p:spPr bwMode="auto">
            <a:xfrm>
              <a:off x="926" y="2805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E</a:t>
              </a:r>
            </a:p>
          </p:txBody>
        </p:sp>
        <p:sp>
          <p:nvSpPr>
            <p:cNvPr id="2800658" name="Freeform 18"/>
            <p:cNvSpPr>
              <a:spLocks/>
            </p:cNvSpPr>
            <p:nvPr/>
          </p:nvSpPr>
          <p:spPr bwMode="auto">
            <a:xfrm>
              <a:off x="932" y="3209"/>
              <a:ext cx="210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59" name="Rectangle 19"/>
            <p:cNvSpPr>
              <a:spLocks noChangeArrowheads="1"/>
            </p:cNvSpPr>
            <p:nvPr/>
          </p:nvSpPr>
          <p:spPr bwMode="auto">
            <a:xfrm>
              <a:off x="930" y="3165"/>
              <a:ext cx="23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FranklinGothic" charset="0"/>
                </a:rPr>
                <a:t>F</a:t>
              </a:r>
            </a:p>
          </p:txBody>
        </p:sp>
      </p:grpSp>
      <p:sp>
        <p:nvSpPr>
          <p:cNvPr id="2800660" name="AutoShape 20"/>
          <p:cNvSpPr>
            <a:spLocks noChangeArrowheads="1"/>
          </p:cNvSpPr>
          <p:nvPr/>
        </p:nvSpPr>
        <p:spPr bwMode="auto">
          <a:xfrm>
            <a:off x="2352675" y="3159119"/>
            <a:ext cx="293688" cy="411163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661" name="AutoShape 21"/>
          <p:cNvSpPr>
            <a:spLocks noChangeArrowheads="1"/>
          </p:cNvSpPr>
          <p:nvPr/>
        </p:nvSpPr>
        <p:spPr bwMode="auto">
          <a:xfrm>
            <a:off x="2424113" y="3076569"/>
            <a:ext cx="222250" cy="73025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662" name="AutoShape 22"/>
          <p:cNvSpPr>
            <a:spLocks noChangeArrowheads="1"/>
          </p:cNvSpPr>
          <p:nvPr/>
        </p:nvSpPr>
        <p:spPr bwMode="auto">
          <a:xfrm>
            <a:off x="2411413" y="3190869"/>
            <a:ext cx="150812" cy="23813"/>
          </a:xfrm>
          <a:prstGeom prst="parallelogram">
            <a:avLst>
              <a:gd name="adj" fmla="val 158300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367213" y="3132132"/>
            <a:ext cx="284162" cy="407987"/>
            <a:chOff x="3095" y="1938"/>
            <a:chExt cx="201" cy="257"/>
          </a:xfrm>
        </p:grpSpPr>
        <p:sp>
          <p:nvSpPr>
            <p:cNvPr id="2800664" name="Freeform 24"/>
            <p:cNvSpPr>
              <a:spLocks/>
            </p:cNvSpPr>
            <p:nvPr/>
          </p:nvSpPr>
          <p:spPr bwMode="auto">
            <a:xfrm>
              <a:off x="3224" y="2057"/>
              <a:ext cx="60" cy="13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9" y="0"/>
                </a:cxn>
                <a:cxn ang="0">
                  <a:pos x="16" y="137"/>
                </a:cxn>
                <a:cxn ang="0">
                  <a:pos x="0" y="137"/>
                </a:cxn>
                <a:cxn ang="0">
                  <a:pos x="43" y="0"/>
                </a:cxn>
              </a:cxnLst>
              <a:rect l="0" t="0" r="r" b="b"/>
              <a:pathLst>
                <a:path w="60" h="138">
                  <a:moveTo>
                    <a:pt x="43" y="0"/>
                  </a:moveTo>
                  <a:lnTo>
                    <a:pt x="59" y="0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43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65" name="Rectangle 25"/>
            <p:cNvSpPr>
              <a:spLocks noChangeArrowheads="1"/>
            </p:cNvSpPr>
            <p:nvPr/>
          </p:nvSpPr>
          <p:spPr bwMode="auto">
            <a:xfrm>
              <a:off x="3220" y="2057"/>
              <a:ext cx="76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66" name="Rectangle 26"/>
            <p:cNvSpPr>
              <a:spLocks noChangeArrowheads="1"/>
            </p:cNvSpPr>
            <p:nvPr/>
          </p:nvSpPr>
          <p:spPr bwMode="auto">
            <a:xfrm>
              <a:off x="3226" y="2115"/>
              <a:ext cx="57" cy="11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67" name="Rectangle 27"/>
            <p:cNvSpPr>
              <a:spLocks noChangeArrowheads="1"/>
            </p:cNvSpPr>
            <p:nvPr/>
          </p:nvSpPr>
          <p:spPr bwMode="auto">
            <a:xfrm>
              <a:off x="3095" y="2115"/>
              <a:ext cx="75" cy="7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68" name="Oval 28"/>
            <p:cNvSpPr>
              <a:spLocks noChangeArrowheads="1"/>
            </p:cNvSpPr>
            <p:nvPr/>
          </p:nvSpPr>
          <p:spPr bwMode="auto">
            <a:xfrm>
              <a:off x="3154" y="1938"/>
              <a:ext cx="22" cy="26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69" name="Freeform 29"/>
            <p:cNvSpPr>
              <a:spLocks/>
            </p:cNvSpPr>
            <p:nvPr/>
          </p:nvSpPr>
          <p:spPr bwMode="auto">
            <a:xfrm>
              <a:off x="3095" y="1983"/>
              <a:ext cx="138" cy="212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0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6"/>
                </a:cxn>
                <a:cxn ang="0">
                  <a:pos x="9" y="118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89" y="211"/>
                </a:cxn>
                <a:cxn ang="0">
                  <a:pos x="113" y="101"/>
                </a:cxn>
                <a:cxn ang="0">
                  <a:pos x="113" y="99"/>
                </a:cxn>
                <a:cxn ang="0">
                  <a:pos x="111" y="97"/>
                </a:cxn>
                <a:cxn ang="0">
                  <a:pos x="109" y="95"/>
                </a:cxn>
                <a:cxn ang="0">
                  <a:pos x="108" y="94"/>
                </a:cxn>
                <a:cxn ang="0">
                  <a:pos x="105" y="93"/>
                </a:cxn>
                <a:cxn ang="0">
                  <a:pos x="102" y="92"/>
                </a:cxn>
                <a:cxn ang="0">
                  <a:pos x="100" y="92"/>
                </a:cxn>
                <a:cxn ang="0">
                  <a:pos x="97" y="92"/>
                </a:cxn>
                <a:cxn ang="0">
                  <a:pos x="66" y="54"/>
                </a:cxn>
                <a:cxn ang="0">
                  <a:pos x="127" y="67"/>
                </a:cxn>
                <a:cxn ang="0">
                  <a:pos x="130" y="66"/>
                </a:cxn>
                <a:cxn ang="0">
                  <a:pos x="131" y="65"/>
                </a:cxn>
                <a:cxn ang="0">
                  <a:pos x="134" y="63"/>
                </a:cxn>
                <a:cxn ang="0">
                  <a:pos x="136" y="62"/>
                </a:cxn>
                <a:cxn ang="0">
                  <a:pos x="136" y="59"/>
                </a:cxn>
                <a:cxn ang="0">
                  <a:pos x="137" y="56"/>
                </a:cxn>
                <a:cxn ang="0">
                  <a:pos x="136" y="53"/>
                </a:cxn>
                <a:cxn ang="0">
                  <a:pos x="135" y="50"/>
                </a:cxn>
                <a:cxn ang="0">
                  <a:pos x="133" y="49"/>
                </a:cxn>
                <a:cxn ang="0">
                  <a:pos x="131" y="47"/>
                </a:cxn>
                <a:cxn ang="0">
                  <a:pos x="128" y="46"/>
                </a:cxn>
                <a:cxn ang="0">
                  <a:pos x="87" y="46"/>
                </a:cxn>
                <a:cxn ang="0">
                  <a:pos x="80" y="30"/>
                </a:cxn>
                <a:cxn ang="0">
                  <a:pos x="80" y="26"/>
                </a:cxn>
                <a:cxn ang="0">
                  <a:pos x="81" y="22"/>
                </a:cxn>
                <a:cxn ang="0">
                  <a:pos x="81" y="17"/>
                </a:cxn>
                <a:cxn ang="0">
                  <a:pos x="80" y="14"/>
                </a:cxn>
                <a:cxn ang="0">
                  <a:pos x="78" y="11"/>
                </a:cxn>
                <a:cxn ang="0">
                  <a:pos x="76" y="7"/>
                </a:cxn>
                <a:cxn ang="0">
                  <a:pos x="73" y="5"/>
                </a:cxn>
                <a:cxn ang="0">
                  <a:pos x="70" y="2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3" y="1"/>
                </a:cxn>
                <a:cxn ang="0">
                  <a:pos x="49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39" y="12"/>
                </a:cxn>
                <a:cxn ang="0">
                  <a:pos x="37" y="16"/>
                </a:cxn>
              </a:cxnLst>
              <a:rect l="0" t="0" r="r" b="b"/>
              <a:pathLst>
                <a:path w="138" h="212">
                  <a:moveTo>
                    <a:pt x="37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2"/>
                  </a:lnTo>
                  <a:lnTo>
                    <a:pt x="3" y="114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0" y="118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89" y="119"/>
                  </a:lnTo>
                  <a:lnTo>
                    <a:pt x="89" y="211"/>
                  </a:lnTo>
                  <a:lnTo>
                    <a:pt x="113" y="211"/>
                  </a:lnTo>
                  <a:lnTo>
                    <a:pt x="113" y="101"/>
                  </a:lnTo>
                  <a:lnTo>
                    <a:pt x="113" y="100"/>
                  </a:lnTo>
                  <a:lnTo>
                    <a:pt x="113" y="99"/>
                  </a:lnTo>
                  <a:lnTo>
                    <a:pt x="112" y="98"/>
                  </a:lnTo>
                  <a:lnTo>
                    <a:pt x="111" y="97"/>
                  </a:lnTo>
                  <a:lnTo>
                    <a:pt x="111" y="96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8" y="94"/>
                  </a:lnTo>
                  <a:lnTo>
                    <a:pt x="106" y="93"/>
                  </a:lnTo>
                  <a:lnTo>
                    <a:pt x="105" y="93"/>
                  </a:lnTo>
                  <a:lnTo>
                    <a:pt x="104" y="93"/>
                  </a:lnTo>
                  <a:lnTo>
                    <a:pt x="102" y="92"/>
                  </a:lnTo>
                  <a:lnTo>
                    <a:pt x="101" y="92"/>
                  </a:lnTo>
                  <a:lnTo>
                    <a:pt x="100" y="92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54" y="90"/>
                  </a:lnTo>
                  <a:lnTo>
                    <a:pt x="66" y="54"/>
                  </a:lnTo>
                  <a:lnTo>
                    <a:pt x="75" y="67"/>
                  </a:lnTo>
                  <a:lnTo>
                    <a:pt x="127" y="67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33" y="64"/>
                  </a:lnTo>
                  <a:lnTo>
                    <a:pt x="134" y="63"/>
                  </a:lnTo>
                  <a:lnTo>
                    <a:pt x="135" y="62"/>
                  </a:lnTo>
                  <a:lnTo>
                    <a:pt x="136" y="62"/>
                  </a:lnTo>
                  <a:lnTo>
                    <a:pt x="136" y="60"/>
                  </a:lnTo>
                  <a:lnTo>
                    <a:pt x="136" y="59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7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0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2" y="47"/>
                  </a:lnTo>
                  <a:lnTo>
                    <a:pt x="131" y="47"/>
                  </a:lnTo>
                  <a:lnTo>
                    <a:pt x="130" y="46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87" y="46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8" y="11"/>
                  </a:lnTo>
                  <a:lnTo>
                    <a:pt x="77" y="9"/>
                  </a:lnTo>
                  <a:lnTo>
                    <a:pt x="76" y="7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0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7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0670" name="Freeform 30"/>
          <p:cNvSpPr>
            <a:spLocks/>
          </p:cNvSpPr>
          <p:nvPr/>
        </p:nvSpPr>
        <p:spPr bwMode="auto">
          <a:xfrm>
            <a:off x="4737100" y="3092444"/>
            <a:ext cx="282575" cy="463550"/>
          </a:xfrm>
          <a:custGeom>
            <a:avLst/>
            <a:gdLst/>
            <a:ahLst/>
            <a:cxnLst>
              <a:cxn ang="0">
                <a:pos x="199" y="263"/>
              </a:cxn>
              <a:cxn ang="0">
                <a:pos x="184" y="263"/>
              </a:cxn>
              <a:cxn ang="0">
                <a:pos x="158" y="230"/>
              </a:cxn>
              <a:cxn ang="0">
                <a:pos x="121" y="169"/>
              </a:cxn>
              <a:cxn ang="0">
                <a:pos x="111" y="142"/>
              </a:cxn>
              <a:cxn ang="0">
                <a:pos x="114" y="123"/>
              </a:cxn>
              <a:cxn ang="0">
                <a:pos x="123" y="119"/>
              </a:cxn>
              <a:cxn ang="0">
                <a:pos x="136" y="129"/>
              </a:cxn>
              <a:cxn ang="0">
                <a:pos x="155" y="140"/>
              </a:cxn>
              <a:cxn ang="0">
                <a:pos x="164" y="140"/>
              </a:cxn>
              <a:cxn ang="0">
                <a:pos x="165" y="134"/>
              </a:cxn>
              <a:cxn ang="0">
                <a:pos x="156" y="123"/>
              </a:cxn>
              <a:cxn ang="0">
                <a:pos x="135" y="108"/>
              </a:cxn>
              <a:cxn ang="0">
                <a:pos x="126" y="87"/>
              </a:cxn>
              <a:cxn ang="0">
                <a:pos x="123" y="69"/>
              </a:cxn>
              <a:cxn ang="0">
                <a:pos x="113" y="56"/>
              </a:cxn>
              <a:cxn ang="0">
                <a:pos x="109" y="48"/>
              </a:cxn>
              <a:cxn ang="0">
                <a:pos x="114" y="36"/>
              </a:cxn>
              <a:cxn ang="0">
                <a:pos x="119" y="24"/>
              </a:cxn>
              <a:cxn ang="0">
                <a:pos x="115" y="9"/>
              </a:cxn>
              <a:cxn ang="0">
                <a:pos x="105" y="1"/>
              </a:cxn>
              <a:cxn ang="0">
                <a:pos x="90" y="3"/>
              </a:cxn>
              <a:cxn ang="0">
                <a:pos x="84" y="13"/>
              </a:cxn>
              <a:cxn ang="0">
                <a:pos x="84" y="23"/>
              </a:cxn>
              <a:cxn ang="0">
                <a:pos x="88" y="35"/>
              </a:cxn>
              <a:cxn ang="0">
                <a:pos x="88" y="46"/>
              </a:cxn>
              <a:cxn ang="0">
                <a:pos x="78" y="56"/>
              </a:cxn>
              <a:cxn ang="0">
                <a:pos x="65" y="64"/>
              </a:cxn>
              <a:cxn ang="0">
                <a:pos x="55" y="75"/>
              </a:cxn>
              <a:cxn ang="0">
                <a:pos x="46" y="99"/>
              </a:cxn>
              <a:cxn ang="0">
                <a:pos x="41" y="122"/>
              </a:cxn>
              <a:cxn ang="0">
                <a:pos x="40" y="146"/>
              </a:cxn>
              <a:cxn ang="0">
                <a:pos x="41" y="158"/>
              </a:cxn>
              <a:cxn ang="0">
                <a:pos x="49" y="162"/>
              </a:cxn>
              <a:cxn ang="0">
                <a:pos x="53" y="158"/>
              </a:cxn>
              <a:cxn ang="0">
                <a:pos x="53" y="133"/>
              </a:cxn>
              <a:cxn ang="0">
                <a:pos x="55" y="117"/>
              </a:cxn>
              <a:cxn ang="0">
                <a:pos x="64" y="109"/>
              </a:cxn>
              <a:cxn ang="0">
                <a:pos x="70" y="114"/>
              </a:cxn>
              <a:cxn ang="0">
                <a:pos x="68" y="140"/>
              </a:cxn>
              <a:cxn ang="0">
                <a:pos x="61" y="167"/>
              </a:cxn>
              <a:cxn ang="0">
                <a:pos x="53" y="197"/>
              </a:cxn>
              <a:cxn ang="0">
                <a:pos x="33" y="226"/>
              </a:cxn>
              <a:cxn ang="0">
                <a:pos x="8" y="256"/>
              </a:cxn>
              <a:cxn ang="0">
                <a:pos x="0" y="272"/>
              </a:cxn>
              <a:cxn ang="0">
                <a:pos x="19" y="291"/>
              </a:cxn>
              <a:cxn ang="0">
                <a:pos x="33" y="288"/>
              </a:cxn>
              <a:cxn ang="0">
                <a:pos x="23" y="276"/>
              </a:cxn>
              <a:cxn ang="0">
                <a:pos x="30" y="260"/>
              </a:cxn>
              <a:cxn ang="0">
                <a:pos x="61" y="223"/>
              </a:cxn>
              <a:cxn ang="0">
                <a:pos x="84" y="197"/>
              </a:cxn>
              <a:cxn ang="0">
                <a:pos x="95" y="191"/>
              </a:cxn>
              <a:cxn ang="0">
                <a:pos x="109" y="199"/>
              </a:cxn>
              <a:cxn ang="0">
                <a:pos x="141" y="243"/>
              </a:cxn>
              <a:cxn ang="0">
                <a:pos x="168" y="281"/>
              </a:cxn>
              <a:cxn ang="0">
                <a:pos x="178" y="283"/>
              </a:cxn>
              <a:cxn ang="0">
                <a:pos x="191" y="273"/>
              </a:cxn>
            </a:cxnLst>
            <a:rect l="0" t="0" r="r" b="b"/>
            <a:pathLst>
              <a:path w="200" h="292">
                <a:moveTo>
                  <a:pt x="198" y="268"/>
                </a:moveTo>
                <a:lnTo>
                  <a:pt x="199" y="263"/>
                </a:lnTo>
                <a:lnTo>
                  <a:pt x="191" y="265"/>
                </a:lnTo>
                <a:lnTo>
                  <a:pt x="184" y="263"/>
                </a:lnTo>
                <a:lnTo>
                  <a:pt x="174" y="256"/>
                </a:lnTo>
                <a:lnTo>
                  <a:pt x="158" y="230"/>
                </a:lnTo>
                <a:lnTo>
                  <a:pt x="134" y="191"/>
                </a:lnTo>
                <a:lnTo>
                  <a:pt x="121" y="169"/>
                </a:lnTo>
                <a:lnTo>
                  <a:pt x="113" y="152"/>
                </a:lnTo>
                <a:lnTo>
                  <a:pt x="111" y="142"/>
                </a:lnTo>
                <a:lnTo>
                  <a:pt x="111" y="130"/>
                </a:lnTo>
                <a:lnTo>
                  <a:pt x="114" y="123"/>
                </a:lnTo>
                <a:lnTo>
                  <a:pt x="119" y="119"/>
                </a:lnTo>
                <a:lnTo>
                  <a:pt x="123" y="119"/>
                </a:lnTo>
                <a:lnTo>
                  <a:pt x="128" y="122"/>
                </a:lnTo>
                <a:lnTo>
                  <a:pt x="136" y="129"/>
                </a:lnTo>
                <a:lnTo>
                  <a:pt x="148" y="137"/>
                </a:lnTo>
                <a:lnTo>
                  <a:pt x="155" y="140"/>
                </a:lnTo>
                <a:lnTo>
                  <a:pt x="160" y="142"/>
                </a:lnTo>
                <a:lnTo>
                  <a:pt x="164" y="140"/>
                </a:lnTo>
                <a:lnTo>
                  <a:pt x="166" y="137"/>
                </a:lnTo>
                <a:lnTo>
                  <a:pt x="165" y="134"/>
                </a:lnTo>
                <a:lnTo>
                  <a:pt x="164" y="130"/>
                </a:lnTo>
                <a:lnTo>
                  <a:pt x="156" y="123"/>
                </a:lnTo>
                <a:lnTo>
                  <a:pt x="143" y="114"/>
                </a:lnTo>
                <a:lnTo>
                  <a:pt x="135" y="108"/>
                </a:lnTo>
                <a:lnTo>
                  <a:pt x="130" y="99"/>
                </a:lnTo>
                <a:lnTo>
                  <a:pt x="126" y="87"/>
                </a:lnTo>
                <a:lnTo>
                  <a:pt x="125" y="74"/>
                </a:lnTo>
                <a:lnTo>
                  <a:pt x="123" y="69"/>
                </a:lnTo>
                <a:lnTo>
                  <a:pt x="119" y="63"/>
                </a:lnTo>
                <a:lnTo>
                  <a:pt x="113" y="56"/>
                </a:lnTo>
                <a:lnTo>
                  <a:pt x="109" y="53"/>
                </a:lnTo>
                <a:lnTo>
                  <a:pt x="109" y="48"/>
                </a:lnTo>
                <a:lnTo>
                  <a:pt x="111" y="40"/>
                </a:lnTo>
                <a:lnTo>
                  <a:pt x="114" y="36"/>
                </a:lnTo>
                <a:lnTo>
                  <a:pt x="116" y="31"/>
                </a:lnTo>
                <a:lnTo>
                  <a:pt x="119" y="24"/>
                </a:lnTo>
                <a:lnTo>
                  <a:pt x="116" y="15"/>
                </a:lnTo>
                <a:lnTo>
                  <a:pt x="115" y="9"/>
                </a:lnTo>
                <a:lnTo>
                  <a:pt x="111" y="4"/>
                </a:lnTo>
                <a:lnTo>
                  <a:pt x="105" y="1"/>
                </a:lnTo>
                <a:lnTo>
                  <a:pt x="96" y="0"/>
                </a:lnTo>
                <a:lnTo>
                  <a:pt x="90" y="3"/>
                </a:lnTo>
                <a:lnTo>
                  <a:pt x="86" y="6"/>
                </a:lnTo>
                <a:lnTo>
                  <a:pt x="84" y="13"/>
                </a:lnTo>
                <a:lnTo>
                  <a:pt x="83" y="18"/>
                </a:lnTo>
                <a:lnTo>
                  <a:pt x="84" y="23"/>
                </a:lnTo>
                <a:lnTo>
                  <a:pt x="86" y="30"/>
                </a:lnTo>
                <a:lnTo>
                  <a:pt x="88" y="35"/>
                </a:lnTo>
                <a:lnTo>
                  <a:pt x="89" y="40"/>
                </a:lnTo>
                <a:lnTo>
                  <a:pt x="88" y="46"/>
                </a:lnTo>
                <a:lnTo>
                  <a:pt x="84" y="51"/>
                </a:lnTo>
                <a:lnTo>
                  <a:pt x="78" y="56"/>
                </a:lnTo>
                <a:lnTo>
                  <a:pt x="70" y="60"/>
                </a:lnTo>
                <a:lnTo>
                  <a:pt x="65" y="64"/>
                </a:lnTo>
                <a:lnTo>
                  <a:pt x="60" y="69"/>
                </a:lnTo>
                <a:lnTo>
                  <a:pt x="55" y="75"/>
                </a:lnTo>
                <a:lnTo>
                  <a:pt x="50" y="87"/>
                </a:lnTo>
                <a:lnTo>
                  <a:pt x="46" y="99"/>
                </a:lnTo>
                <a:lnTo>
                  <a:pt x="43" y="109"/>
                </a:lnTo>
                <a:lnTo>
                  <a:pt x="41" y="122"/>
                </a:lnTo>
                <a:lnTo>
                  <a:pt x="40" y="137"/>
                </a:lnTo>
                <a:lnTo>
                  <a:pt x="40" y="146"/>
                </a:lnTo>
                <a:lnTo>
                  <a:pt x="40" y="153"/>
                </a:lnTo>
                <a:lnTo>
                  <a:pt x="41" y="158"/>
                </a:lnTo>
                <a:lnTo>
                  <a:pt x="44" y="161"/>
                </a:lnTo>
                <a:lnTo>
                  <a:pt x="49" y="162"/>
                </a:lnTo>
                <a:lnTo>
                  <a:pt x="51" y="161"/>
                </a:lnTo>
                <a:lnTo>
                  <a:pt x="53" y="158"/>
                </a:lnTo>
                <a:lnTo>
                  <a:pt x="53" y="148"/>
                </a:lnTo>
                <a:lnTo>
                  <a:pt x="53" y="133"/>
                </a:lnTo>
                <a:lnTo>
                  <a:pt x="54" y="123"/>
                </a:lnTo>
                <a:lnTo>
                  <a:pt x="55" y="117"/>
                </a:lnTo>
                <a:lnTo>
                  <a:pt x="59" y="110"/>
                </a:lnTo>
                <a:lnTo>
                  <a:pt x="64" y="109"/>
                </a:lnTo>
                <a:lnTo>
                  <a:pt x="69" y="110"/>
                </a:lnTo>
                <a:lnTo>
                  <a:pt x="70" y="114"/>
                </a:lnTo>
                <a:lnTo>
                  <a:pt x="69" y="125"/>
                </a:lnTo>
                <a:lnTo>
                  <a:pt x="68" y="140"/>
                </a:lnTo>
                <a:lnTo>
                  <a:pt x="65" y="154"/>
                </a:lnTo>
                <a:lnTo>
                  <a:pt x="61" y="167"/>
                </a:lnTo>
                <a:lnTo>
                  <a:pt x="58" y="183"/>
                </a:lnTo>
                <a:lnTo>
                  <a:pt x="53" y="197"/>
                </a:lnTo>
                <a:lnTo>
                  <a:pt x="41" y="214"/>
                </a:lnTo>
                <a:lnTo>
                  <a:pt x="33" y="226"/>
                </a:lnTo>
                <a:lnTo>
                  <a:pt x="18" y="243"/>
                </a:lnTo>
                <a:lnTo>
                  <a:pt x="8" y="256"/>
                </a:lnTo>
                <a:lnTo>
                  <a:pt x="0" y="267"/>
                </a:lnTo>
                <a:lnTo>
                  <a:pt x="0" y="272"/>
                </a:lnTo>
                <a:lnTo>
                  <a:pt x="8" y="281"/>
                </a:lnTo>
                <a:lnTo>
                  <a:pt x="19" y="291"/>
                </a:lnTo>
                <a:lnTo>
                  <a:pt x="30" y="291"/>
                </a:lnTo>
                <a:lnTo>
                  <a:pt x="33" y="288"/>
                </a:lnTo>
                <a:lnTo>
                  <a:pt x="28" y="282"/>
                </a:lnTo>
                <a:lnTo>
                  <a:pt x="23" y="276"/>
                </a:lnTo>
                <a:lnTo>
                  <a:pt x="23" y="271"/>
                </a:lnTo>
                <a:lnTo>
                  <a:pt x="30" y="260"/>
                </a:lnTo>
                <a:lnTo>
                  <a:pt x="43" y="247"/>
                </a:lnTo>
                <a:lnTo>
                  <a:pt x="61" y="223"/>
                </a:lnTo>
                <a:lnTo>
                  <a:pt x="78" y="203"/>
                </a:lnTo>
                <a:lnTo>
                  <a:pt x="84" y="197"/>
                </a:lnTo>
                <a:lnTo>
                  <a:pt x="88" y="192"/>
                </a:lnTo>
                <a:lnTo>
                  <a:pt x="95" y="191"/>
                </a:lnTo>
                <a:lnTo>
                  <a:pt x="101" y="194"/>
                </a:lnTo>
                <a:lnTo>
                  <a:pt x="109" y="199"/>
                </a:lnTo>
                <a:lnTo>
                  <a:pt x="124" y="220"/>
                </a:lnTo>
                <a:lnTo>
                  <a:pt x="141" y="243"/>
                </a:lnTo>
                <a:lnTo>
                  <a:pt x="158" y="267"/>
                </a:lnTo>
                <a:lnTo>
                  <a:pt x="168" y="281"/>
                </a:lnTo>
                <a:lnTo>
                  <a:pt x="171" y="283"/>
                </a:lnTo>
                <a:lnTo>
                  <a:pt x="178" y="283"/>
                </a:lnTo>
                <a:lnTo>
                  <a:pt x="184" y="278"/>
                </a:lnTo>
                <a:lnTo>
                  <a:pt x="191" y="273"/>
                </a:lnTo>
                <a:lnTo>
                  <a:pt x="198" y="268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654300" y="3076569"/>
            <a:ext cx="366713" cy="493713"/>
            <a:chOff x="1881" y="1903"/>
            <a:chExt cx="260" cy="311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1881" y="1903"/>
              <a:ext cx="260" cy="311"/>
              <a:chOff x="1881" y="1903"/>
              <a:chExt cx="260" cy="311"/>
            </a:xfrm>
          </p:grpSpPr>
          <p:sp>
            <p:nvSpPr>
              <p:cNvPr id="2800673" name="AutoShape 33"/>
              <p:cNvSpPr>
                <a:spLocks noChangeArrowheads="1"/>
              </p:cNvSpPr>
              <p:nvPr/>
            </p:nvSpPr>
            <p:spPr bwMode="auto">
              <a:xfrm>
                <a:off x="1881" y="1955"/>
                <a:ext cx="260" cy="259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674" name="AutoShape 34"/>
              <p:cNvSpPr>
                <a:spLocks noChangeArrowheads="1"/>
              </p:cNvSpPr>
              <p:nvPr/>
            </p:nvSpPr>
            <p:spPr bwMode="auto">
              <a:xfrm>
                <a:off x="1944" y="1903"/>
                <a:ext cx="197" cy="46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0675" name="Oval 35"/>
            <p:cNvSpPr>
              <a:spLocks noChangeArrowheads="1"/>
            </p:cNvSpPr>
            <p:nvPr/>
          </p:nvSpPr>
          <p:spPr bwMode="auto">
            <a:xfrm>
              <a:off x="1964" y="1930"/>
              <a:ext cx="25" cy="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76" name="AutoShape 36"/>
            <p:cNvSpPr>
              <a:spLocks noChangeArrowheads="1"/>
            </p:cNvSpPr>
            <p:nvPr/>
          </p:nvSpPr>
          <p:spPr bwMode="auto">
            <a:xfrm>
              <a:off x="1912" y="2077"/>
              <a:ext cx="137" cy="55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0677" name="AutoShape 37"/>
          <p:cNvSpPr>
            <a:spLocks noChangeArrowheads="1"/>
          </p:cNvSpPr>
          <p:nvPr/>
        </p:nvSpPr>
        <p:spPr bwMode="auto">
          <a:xfrm>
            <a:off x="2754313" y="3687757"/>
            <a:ext cx="290512" cy="411162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678" name="AutoShape 38"/>
          <p:cNvSpPr>
            <a:spLocks noChangeArrowheads="1"/>
          </p:cNvSpPr>
          <p:nvPr/>
        </p:nvSpPr>
        <p:spPr bwMode="auto">
          <a:xfrm>
            <a:off x="2825750" y="3606794"/>
            <a:ext cx="219075" cy="71438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679" name="AutoShape 39"/>
          <p:cNvSpPr>
            <a:spLocks noChangeArrowheads="1"/>
          </p:cNvSpPr>
          <p:nvPr/>
        </p:nvSpPr>
        <p:spPr bwMode="auto">
          <a:xfrm>
            <a:off x="2813050" y="3719507"/>
            <a:ext cx="149225" cy="23812"/>
          </a:xfrm>
          <a:prstGeom prst="parallelogram">
            <a:avLst>
              <a:gd name="adj" fmla="val 156641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4816475" y="3670294"/>
            <a:ext cx="284163" cy="407988"/>
            <a:chOff x="3413" y="2277"/>
            <a:chExt cx="202" cy="257"/>
          </a:xfrm>
        </p:grpSpPr>
        <p:sp>
          <p:nvSpPr>
            <p:cNvPr id="2800681" name="Freeform 41"/>
            <p:cNvSpPr>
              <a:spLocks/>
            </p:cNvSpPr>
            <p:nvPr/>
          </p:nvSpPr>
          <p:spPr bwMode="auto">
            <a:xfrm>
              <a:off x="3543" y="2396"/>
              <a:ext cx="61" cy="13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0" y="0"/>
                </a:cxn>
                <a:cxn ang="0">
                  <a:pos x="16" y="137"/>
                </a:cxn>
                <a:cxn ang="0">
                  <a:pos x="0" y="137"/>
                </a:cxn>
                <a:cxn ang="0">
                  <a:pos x="44" y="0"/>
                </a:cxn>
              </a:cxnLst>
              <a:rect l="0" t="0" r="r" b="b"/>
              <a:pathLst>
                <a:path w="61" h="138">
                  <a:moveTo>
                    <a:pt x="44" y="0"/>
                  </a:moveTo>
                  <a:lnTo>
                    <a:pt x="60" y="0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44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82" name="Rectangle 42"/>
            <p:cNvSpPr>
              <a:spLocks noChangeArrowheads="1"/>
            </p:cNvSpPr>
            <p:nvPr/>
          </p:nvSpPr>
          <p:spPr bwMode="auto">
            <a:xfrm>
              <a:off x="3538" y="2396"/>
              <a:ext cx="7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83" name="Rectangle 43"/>
            <p:cNvSpPr>
              <a:spLocks noChangeArrowheads="1"/>
            </p:cNvSpPr>
            <p:nvPr/>
          </p:nvSpPr>
          <p:spPr bwMode="auto">
            <a:xfrm>
              <a:off x="3546" y="2453"/>
              <a:ext cx="5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84" name="Rectangle 44"/>
            <p:cNvSpPr>
              <a:spLocks noChangeArrowheads="1"/>
            </p:cNvSpPr>
            <p:nvPr/>
          </p:nvSpPr>
          <p:spPr bwMode="auto">
            <a:xfrm>
              <a:off x="3415" y="2453"/>
              <a:ext cx="73" cy="8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85" name="Oval 45"/>
            <p:cNvSpPr>
              <a:spLocks noChangeArrowheads="1"/>
            </p:cNvSpPr>
            <p:nvPr/>
          </p:nvSpPr>
          <p:spPr bwMode="auto">
            <a:xfrm>
              <a:off x="3473" y="2277"/>
              <a:ext cx="22" cy="26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86" name="Freeform 46"/>
            <p:cNvSpPr>
              <a:spLocks/>
            </p:cNvSpPr>
            <p:nvPr/>
          </p:nvSpPr>
          <p:spPr bwMode="auto">
            <a:xfrm>
              <a:off x="3413" y="2322"/>
              <a:ext cx="138" cy="212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0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6"/>
                </a:cxn>
                <a:cxn ang="0">
                  <a:pos x="9" y="118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89" y="211"/>
                </a:cxn>
                <a:cxn ang="0">
                  <a:pos x="113" y="101"/>
                </a:cxn>
                <a:cxn ang="0">
                  <a:pos x="113" y="99"/>
                </a:cxn>
                <a:cxn ang="0">
                  <a:pos x="111" y="97"/>
                </a:cxn>
                <a:cxn ang="0">
                  <a:pos x="109" y="95"/>
                </a:cxn>
                <a:cxn ang="0">
                  <a:pos x="108" y="94"/>
                </a:cxn>
                <a:cxn ang="0">
                  <a:pos x="105" y="93"/>
                </a:cxn>
                <a:cxn ang="0">
                  <a:pos x="102" y="92"/>
                </a:cxn>
                <a:cxn ang="0">
                  <a:pos x="100" y="92"/>
                </a:cxn>
                <a:cxn ang="0">
                  <a:pos x="97" y="92"/>
                </a:cxn>
                <a:cxn ang="0">
                  <a:pos x="66" y="54"/>
                </a:cxn>
                <a:cxn ang="0">
                  <a:pos x="127" y="67"/>
                </a:cxn>
                <a:cxn ang="0">
                  <a:pos x="130" y="66"/>
                </a:cxn>
                <a:cxn ang="0">
                  <a:pos x="131" y="65"/>
                </a:cxn>
                <a:cxn ang="0">
                  <a:pos x="134" y="63"/>
                </a:cxn>
                <a:cxn ang="0">
                  <a:pos x="136" y="62"/>
                </a:cxn>
                <a:cxn ang="0">
                  <a:pos x="136" y="59"/>
                </a:cxn>
                <a:cxn ang="0">
                  <a:pos x="137" y="56"/>
                </a:cxn>
                <a:cxn ang="0">
                  <a:pos x="136" y="53"/>
                </a:cxn>
                <a:cxn ang="0">
                  <a:pos x="135" y="50"/>
                </a:cxn>
                <a:cxn ang="0">
                  <a:pos x="133" y="49"/>
                </a:cxn>
                <a:cxn ang="0">
                  <a:pos x="131" y="47"/>
                </a:cxn>
                <a:cxn ang="0">
                  <a:pos x="128" y="46"/>
                </a:cxn>
                <a:cxn ang="0">
                  <a:pos x="87" y="46"/>
                </a:cxn>
                <a:cxn ang="0">
                  <a:pos x="80" y="30"/>
                </a:cxn>
                <a:cxn ang="0">
                  <a:pos x="80" y="26"/>
                </a:cxn>
                <a:cxn ang="0">
                  <a:pos x="81" y="22"/>
                </a:cxn>
                <a:cxn ang="0">
                  <a:pos x="81" y="17"/>
                </a:cxn>
                <a:cxn ang="0">
                  <a:pos x="80" y="14"/>
                </a:cxn>
                <a:cxn ang="0">
                  <a:pos x="78" y="11"/>
                </a:cxn>
                <a:cxn ang="0">
                  <a:pos x="76" y="7"/>
                </a:cxn>
                <a:cxn ang="0">
                  <a:pos x="73" y="5"/>
                </a:cxn>
                <a:cxn ang="0">
                  <a:pos x="70" y="2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3" y="1"/>
                </a:cxn>
                <a:cxn ang="0">
                  <a:pos x="49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39" y="12"/>
                </a:cxn>
                <a:cxn ang="0">
                  <a:pos x="37" y="16"/>
                </a:cxn>
              </a:cxnLst>
              <a:rect l="0" t="0" r="r" b="b"/>
              <a:pathLst>
                <a:path w="138" h="212">
                  <a:moveTo>
                    <a:pt x="37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2"/>
                  </a:lnTo>
                  <a:lnTo>
                    <a:pt x="3" y="114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0" y="118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89" y="119"/>
                  </a:lnTo>
                  <a:lnTo>
                    <a:pt x="89" y="211"/>
                  </a:lnTo>
                  <a:lnTo>
                    <a:pt x="113" y="211"/>
                  </a:lnTo>
                  <a:lnTo>
                    <a:pt x="113" y="101"/>
                  </a:lnTo>
                  <a:lnTo>
                    <a:pt x="113" y="100"/>
                  </a:lnTo>
                  <a:lnTo>
                    <a:pt x="113" y="99"/>
                  </a:lnTo>
                  <a:lnTo>
                    <a:pt x="112" y="98"/>
                  </a:lnTo>
                  <a:lnTo>
                    <a:pt x="111" y="97"/>
                  </a:lnTo>
                  <a:lnTo>
                    <a:pt x="111" y="96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8" y="94"/>
                  </a:lnTo>
                  <a:lnTo>
                    <a:pt x="106" y="93"/>
                  </a:lnTo>
                  <a:lnTo>
                    <a:pt x="105" y="93"/>
                  </a:lnTo>
                  <a:lnTo>
                    <a:pt x="104" y="93"/>
                  </a:lnTo>
                  <a:lnTo>
                    <a:pt x="102" y="92"/>
                  </a:lnTo>
                  <a:lnTo>
                    <a:pt x="101" y="92"/>
                  </a:lnTo>
                  <a:lnTo>
                    <a:pt x="100" y="92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54" y="90"/>
                  </a:lnTo>
                  <a:lnTo>
                    <a:pt x="66" y="54"/>
                  </a:lnTo>
                  <a:lnTo>
                    <a:pt x="75" y="67"/>
                  </a:lnTo>
                  <a:lnTo>
                    <a:pt x="127" y="67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33" y="64"/>
                  </a:lnTo>
                  <a:lnTo>
                    <a:pt x="134" y="63"/>
                  </a:lnTo>
                  <a:lnTo>
                    <a:pt x="135" y="62"/>
                  </a:lnTo>
                  <a:lnTo>
                    <a:pt x="136" y="62"/>
                  </a:lnTo>
                  <a:lnTo>
                    <a:pt x="136" y="60"/>
                  </a:lnTo>
                  <a:lnTo>
                    <a:pt x="136" y="59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7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0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2" y="47"/>
                  </a:lnTo>
                  <a:lnTo>
                    <a:pt x="131" y="47"/>
                  </a:lnTo>
                  <a:lnTo>
                    <a:pt x="130" y="46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87" y="46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8" y="11"/>
                  </a:lnTo>
                  <a:lnTo>
                    <a:pt x="77" y="9"/>
                  </a:lnTo>
                  <a:lnTo>
                    <a:pt x="76" y="7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0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7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0687" name="Freeform 47"/>
          <p:cNvSpPr>
            <a:spLocks/>
          </p:cNvSpPr>
          <p:nvPr/>
        </p:nvSpPr>
        <p:spPr bwMode="auto">
          <a:xfrm>
            <a:off x="5170488" y="3622669"/>
            <a:ext cx="284162" cy="461963"/>
          </a:xfrm>
          <a:custGeom>
            <a:avLst/>
            <a:gdLst/>
            <a:ahLst/>
            <a:cxnLst>
              <a:cxn ang="0">
                <a:pos x="200" y="263"/>
              </a:cxn>
              <a:cxn ang="0">
                <a:pos x="185" y="263"/>
              </a:cxn>
              <a:cxn ang="0">
                <a:pos x="158" y="229"/>
              </a:cxn>
              <a:cxn ang="0">
                <a:pos x="122" y="169"/>
              </a:cxn>
              <a:cxn ang="0">
                <a:pos x="112" y="141"/>
              </a:cxn>
              <a:cxn ang="0">
                <a:pos x="114" y="123"/>
              </a:cxn>
              <a:cxn ang="0">
                <a:pos x="123" y="119"/>
              </a:cxn>
              <a:cxn ang="0">
                <a:pos x="137" y="129"/>
              </a:cxn>
              <a:cxn ang="0">
                <a:pos x="156" y="140"/>
              </a:cxn>
              <a:cxn ang="0">
                <a:pos x="165" y="140"/>
              </a:cxn>
              <a:cxn ang="0">
                <a:pos x="166" y="134"/>
              </a:cxn>
              <a:cxn ang="0">
                <a:pos x="157" y="123"/>
              </a:cxn>
              <a:cxn ang="0">
                <a:pos x="136" y="108"/>
              </a:cxn>
              <a:cxn ang="0">
                <a:pos x="127" y="86"/>
              </a:cxn>
              <a:cxn ang="0">
                <a:pos x="123" y="69"/>
              </a:cxn>
              <a:cxn ang="0">
                <a:pos x="113" y="56"/>
              </a:cxn>
              <a:cxn ang="0">
                <a:pos x="109" y="48"/>
              </a:cxn>
              <a:cxn ang="0">
                <a:pos x="114" y="36"/>
              </a:cxn>
              <a:cxn ang="0">
                <a:pos x="119" y="24"/>
              </a:cxn>
              <a:cxn ang="0">
                <a:pos x="116" y="9"/>
              </a:cxn>
              <a:cxn ang="0">
                <a:pos x="106" y="1"/>
              </a:cxn>
              <a:cxn ang="0">
                <a:pos x="91" y="3"/>
              </a:cxn>
              <a:cxn ang="0">
                <a:pos x="84" y="13"/>
              </a:cxn>
              <a:cxn ang="0">
                <a:pos x="84" y="23"/>
              </a:cxn>
              <a:cxn ang="0">
                <a:pos x="88" y="35"/>
              </a:cxn>
              <a:cxn ang="0">
                <a:pos x="88" y="46"/>
              </a:cxn>
              <a:cxn ang="0">
                <a:pos x="78" y="56"/>
              </a:cxn>
              <a:cxn ang="0">
                <a:pos x="65" y="64"/>
              </a:cxn>
              <a:cxn ang="0">
                <a:pos x="55" y="75"/>
              </a:cxn>
              <a:cxn ang="0">
                <a:pos x="47" y="99"/>
              </a:cxn>
              <a:cxn ang="0">
                <a:pos x="42" y="121"/>
              </a:cxn>
              <a:cxn ang="0">
                <a:pos x="40" y="145"/>
              </a:cxn>
              <a:cxn ang="0">
                <a:pos x="42" y="158"/>
              </a:cxn>
              <a:cxn ang="0">
                <a:pos x="49" y="161"/>
              </a:cxn>
              <a:cxn ang="0">
                <a:pos x="53" y="158"/>
              </a:cxn>
              <a:cxn ang="0">
                <a:pos x="53" y="133"/>
              </a:cxn>
              <a:cxn ang="0">
                <a:pos x="55" y="116"/>
              </a:cxn>
              <a:cxn ang="0">
                <a:pos x="64" y="109"/>
              </a:cxn>
              <a:cxn ang="0">
                <a:pos x="70" y="114"/>
              </a:cxn>
              <a:cxn ang="0">
                <a:pos x="68" y="140"/>
              </a:cxn>
              <a:cxn ang="0">
                <a:pos x="62" y="166"/>
              </a:cxn>
              <a:cxn ang="0">
                <a:pos x="53" y="196"/>
              </a:cxn>
              <a:cxn ang="0">
                <a:pos x="33" y="225"/>
              </a:cxn>
              <a:cxn ang="0">
                <a:pos x="8" y="255"/>
              </a:cxn>
              <a:cxn ang="0">
                <a:pos x="0" y="271"/>
              </a:cxn>
              <a:cxn ang="0">
                <a:pos x="19" y="290"/>
              </a:cxn>
              <a:cxn ang="0">
                <a:pos x="33" y="288"/>
              </a:cxn>
              <a:cxn ang="0">
                <a:pos x="23" y="275"/>
              </a:cxn>
              <a:cxn ang="0">
                <a:pos x="30" y="259"/>
              </a:cxn>
              <a:cxn ang="0">
                <a:pos x="62" y="223"/>
              </a:cxn>
              <a:cxn ang="0">
                <a:pos x="84" y="196"/>
              </a:cxn>
              <a:cxn ang="0">
                <a:pos x="96" y="190"/>
              </a:cxn>
              <a:cxn ang="0">
                <a:pos x="109" y="199"/>
              </a:cxn>
              <a:cxn ang="0">
                <a:pos x="142" y="243"/>
              </a:cxn>
              <a:cxn ang="0">
                <a:pos x="169" y="280"/>
              </a:cxn>
              <a:cxn ang="0">
                <a:pos x="179" y="283"/>
              </a:cxn>
              <a:cxn ang="0">
                <a:pos x="192" y="273"/>
              </a:cxn>
            </a:cxnLst>
            <a:rect l="0" t="0" r="r" b="b"/>
            <a:pathLst>
              <a:path w="201" h="291">
                <a:moveTo>
                  <a:pt x="199" y="268"/>
                </a:moveTo>
                <a:lnTo>
                  <a:pt x="200" y="263"/>
                </a:lnTo>
                <a:lnTo>
                  <a:pt x="192" y="264"/>
                </a:lnTo>
                <a:lnTo>
                  <a:pt x="185" y="263"/>
                </a:lnTo>
                <a:lnTo>
                  <a:pt x="175" y="255"/>
                </a:lnTo>
                <a:lnTo>
                  <a:pt x="158" y="229"/>
                </a:lnTo>
                <a:lnTo>
                  <a:pt x="135" y="190"/>
                </a:lnTo>
                <a:lnTo>
                  <a:pt x="122" y="169"/>
                </a:lnTo>
                <a:lnTo>
                  <a:pt x="113" y="151"/>
                </a:lnTo>
                <a:lnTo>
                  <a:pt x="112" y="141"/>
                </a:lnTo>
                <a:lnTo>
                  <a:pt x="112" y="130"/>
                </a:lnTo>
                <a:lnTo>
                  <a:pt x="114" y="123"/>
                </a:lnTo>
                <a:lnTo>
                  <a:pt x="119" y="119"/>
                </a:lnTo>
                <a:lnTo>
                  <a:pt x="123" y="119"/>
                </a:lnTo>
                <a:lnTo>
                  <a:pt x="128" y="121"/>
                </a:lnTo>
                <a:lnTo>
                  <a:pt x="137" y="129"/>
                </a:lnTo>
                <a:lnTo>
                  <a:pt x="148" y="136"/>
                </a:lnTo>
                <a:lnTo>
                  <a:pt x="156" y="140"/>
                </a:lnTo>
                <a:lnTo>
                  <a:pt x="161" y="141"/>
                </a:lnTo>
                <a:lnTo>
                  <a:pt x="165" y="140"/>
                </a:lnTo>
                <a:lnTo>
                  <a:pt x="167" y="136"/>
                </a:lnTo>
                <a:lnTo>
                  <a:pt x="166" y="134"/>
                </a:lnTo>
                <a:lnTo>
                  <a:pt x="165" y="130"/>
                </a:lnTo>
                <a:lnTo>
                  <a:pt x="157" y="123"/>
                </a:lnTo>
                <a:lnTo>
                  <a:pt x="143" y="114"/>
                </a:lnTo>
                <a:lnTo>
                  <a:pt x="136" y="108"/>
                </a:lnTo>
                <a:lnTo>
                  <a:pt x="131" y="99"/>
                </a:lnTo>
                <a:lnTo>
                  <a:pt x="127" y="86"/>
                </a:lnTo>
                <a:lnTo>
                  <a:pt x="126" y="74"/>
                </a:lnTo>
                <a:lnTo>
                  <a:pt x="123" y="69"/>
                </a:lnTo>
                <a:lnTo>
                  <a:pt x="119" y="63"/>
                </a:lnTo>
                <a:lnTo>
                  <a:pt x="113" y="56"/>
                </a:lnTo>
                <a:lnTo>
                  <a:pt x="109" y="53"/>
                </a:lnTo>
                <a:lnTo>
                  <a:pt x="109" y="48"/>
                </a:lnTo>
                <a:lnTo>
                  <a:pt x="112" y="40"/>
                </a:lnTo>
                <a:lnTo>
                  <a:pt x="114" y="36"/>
                </a:lnTo>
                <a:lnTo>
                  <a:pt x="117" y="31"/>
                </a:lnTo>
                <a:lnTo>
                  <a:pt x="119" y="24"/>
                </a:lnTo>
                <a:lnTo>
                  <a:pt x="117" y="15"/>
                </a:lnTo>
                <a:lnTo>
                  <a:pt x="116" y="9"/>
                </a:lnTo>
                <a:lnTo>
                  <a:pt x="112" y="4"/>
                </a:lnTo>
                <a:lnTo>
                  <a:pt x="106" y="1"/>
                </a:lnTo>
                <a:lnTo>
                  <a:pt x="97" y="0"/>
                </a:lnTo>
                <a:lnTo>
                  <a:pt x="91" y="3"/>
                </a:lnTo>
                <a:lnTo>
                  <a:pt x="87" y="6"/>
                </a:lnTo>
                <a:lnTo>
                  <a:pt x="84" y="13"/>
                </a:lnTo>
                <a:lnTo>
                  <a:pt x="83" y="18"/>
                </a:lnTo>
                <a:lnTo>
                  <a:pt x="84" y="23"/>
                </a:lnTo>
                <a:lnTo>
                  <a:pt x="87" y="30"/>
                </a:lnTo>
                <a:lnTo>
                  <a:pt x="88" y="35"/>
                </a:lnTo>
                <a:lnTo>
                  <a:pt x="89" y="40"/>
                </a:lnTo>
                <a:lnTo>
                  <a:pt x="88" y="46"/>
                </a:lnTo>
                <a:lnTo>
                  <a:pt x="84" y="51"/>
                </a:lnTo>
                <a:lnTo>
                  <a:pt x="78" y="56"/>
                </a:lnTo>
                <a:lnTo>
                  <a:pt x="70" y="60"/>
                </a:lnTo>
                <a:lnTo>
                  <a:pt x="65" y="64"/>
                </a:lnTo>
                <a:lnTo>
                  <a:pt x="60" y="69"/>
                </a:lnTo>
                <a:lnTo>
                  <a:pt x="55" y="75"/>
                </a:lnTo>
                <a:lnTo>
                  <a:pt x="50" y="86"/>
                </a:lnTo>
                <a:lnTo>
                  <a:pt x="47" y="99"/>
                </a:lnTo>
                <a:lnTo>
                  <a:pt x="43" y="109"/>
                </a:lnTo>
                <a:lnTo>
                  <a:pt x="42" y="121"/>
                </a:lnTo>
                <a:lnTo>
                  <a:pt x="40" y="136"/>
                </a:lnTo>
                <a:lnTo>
                  <a:pt x="40" y="145"/>
                </a:lnTo>
                <a:lnTo>
                  <a:pt x="40" y="153"/>
                </a:lnTo>
                <a:lnTo>
                  <a:pt x="42" y="158"/>
                </a:lnTo>
                <a:lnTo>
                  <a:pt x="44" y="160"/>
                </a:lnTo>
                <a:lnTo>
                  <a:pt x="49" y="161"/>
                </a:lnTo>
                <a:lnTo>
                  <a:pt x="52" y="160"/>
                </a:lnTo>
                <a:lnTo>
                  <a:pt x="53" y="158"/>
                </a:lnTo>
                <a:lnTo>
                  <a:pt x="53" y="148"/>
                </a:lnTo>
                <a:lnTo>
                  <a:pt x="53" y="133"/>
                </a:lnTo>
                <a:lnTo>
                  <a:pt x="54" y="123"/>
                </a:lnTo>
                <a:lnTo>
                  <a:pt x="55" y="116"/>
                </a:lnTo>
                <a:lnTo>
                  <a:pt x="59" y="110"/>
                </a:lnTo>
                <a:lnTo>
                  <a:pt x="64" y="109"/>
                </a:lnTo>
                <a:lnTo>
                  <a:pt x="69" y="110"/>
                </a:lnTo>
                <a:lnTo>
                  <a:pt x="70" y="114"/>
                </a:lnTo>
                <a:lnTo>
                  <a:pt x="69" y="125"/>
                </a:lnTo>
                <a:lnTo>
                  <a:pt x="68" y="140"/>
                </a:lnTo>
                <a:lnTo>
                  <a:pt x="65" y="154"/>
                </a:lnTo>
                <a:lnTo>
                  <a:pt x="62" y="166"/>
                </a:lnTo>
                <a:lnTo>
                  <a:pt x="58" y="183"/>
                </a:lnTo>
                <a:lnTo>
                  <a:pt x="53" y="196"/>
                </a:lnTo>
                <a:lnTo>
                  <a:pt x="42" y="214"/>
                </a:lnTo>
                <a:lnTo>
                  <a:pt x="33" y="225"/>
                </a:lnTo>
                <a:lnTo>
                  <a:pt x="18" y="243"/>
                </a:lnTo>
                <a:lnTo>
                  <a:pt x="8" y="255"/>
                </a:lnTo>
                <a:lnTo>
                  <a:pt x="0" y="266"/>
                </a:lnTo>
                <a:lnTo>
                  <a:pt x="0" y="271"/>
                </a:lnTo>
                <a:lnTo>
                  <a:pt x="8" y="280"/>
                </a:lnTo>
                <a:lnTo>
                  <a:pt x="19" y="290"/>
                </a:lnTo>
                <a:lnTo>
                  <a:pt x="30" y="290"/>
                </a:lnTo>
                <a:lnTo>
                  <a:pt x="33" y="288"/>
                </a:lnTo>
                <a:lnTo>
                  <a:pt x="28" y="281"/>
                </a:lnTo>
                <a:lnTo>
                  <a:pt x="23" y="275"/>
                </a:lnTo>
                <a:lnTo>
                  <a:pt x="23" y="270"/>
                </a:lnTo>
                <a:lnTo>
                  <a:pt x="30" y="259"/>
                </a:lnTo>
                <a:lnTo>
                  <a:pt x="43" y="246"/>
                </a:lnTo>
                <a:lnTo>
                  <a:pt x="62" y="223"/>
                </a:lnTo>
                <a:lnTo>
                  <a:pt x="78" y="203"/>
                </a:lnTo>
                <a:lnTo>
                  <a:pt x="84" y="196"/>
                </a:lnTo>
                <a:lnTo>
                  <a:pt x="88" y="191"/>
                </a:lnTo>
                <a:lnTo>
                  <a:pt x="96" y="190"/>
                </a:lnTo>
                <a:lnTo>
                  <a:pt x="102" y="194"/>
                </a:lnTo>
                <a:lnTo>
                  <a:pt x="109" y="199"/>
                </a:lnTo>
                <a:lnTo>
                  <a:pt x="125" y="219"/>
                </a:lnTo>
                <a:lnTo>
                  <a:pt x="142" y="243"/>
                </a:lnTo>
                <a:lnTo>
                  <a:pt x="158" y="266"/>
                </a:lnTo>
                <a:lnTo>
                  <a:pt x="169" y="280"/>
                </a:lnTo>
                <a:lnTo>
                  <a:pt x="172" y="283"/>
                </a:lnTo>
                <a:lnTo>
                  <a:pt x="179" y="283"/>
                </a:lnTo>
                <a:lnTo>
                  <a:pt x="185" y="278"/>
                </a:lnTo>
                <a:lnTo>
                  <a:pt x="192" y="273"/>
                </a:lnTo>
                <a:lnTo>
                  <a:pt x="199" y="268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054350" y="3606794"/>
            <a:ext cx="368300" cy="492125"/>
            <a:chOff x="2165" y="2237"/>
            <a:chExt cx="260" cy="310"/>
          </a:xfrm>
        </p:grpSpPr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2165" y="2237"/>
              <a:ext cx="260" cy="310"/>
              <a:chOff x="2165" y="2237"/>
              <a:chExt cx="260" cy="310"/>
            </a:xfrm>
          </p:grpSpPr>
          <p:sp>
            <p:nvSpPr>
              <p:cNvPr id="2800690" name="AutoShape 50"/>
              <p:cNvSpPr>
                <a:spLocks noChangeArrowheads="1"/>
              </p:cNvSpPr>
              <p:nvPr/>
            </p:nvSpPr>
            <p:spPr bwMode="auto">
              <a:xfrm>
                <a:off x="2165" y="2288"/>
                <a:ext cx="260" cy="259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691" name="AutoShape 51"/>
              <p:cNvSpPr>
                <a:spLocks noChangeArrowheads="1"/>
              </p:cNvSpPr>
              <p:nvPr/>
            </p:nvSpPr>
            <p:spPr bwMode="auto">
              <a:xfrm>
                <a:off x="2227" y="2237"/>
                <a:ext cx="198" cy="45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0692" name="Oval 52"/>
            <p:cNvSpPr>
              <a:spLocks noChangeArrowheads="1"/>
            </p:cNvSpPr>
            <p:nvPr/>
          </p:nvSpPr>
          <p:spPr bwMode="auto">
            <a:xfrm>
              <a:off x="2246" y="2263"/>
              <a:ext cx="27" cy="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93" name="AutoShape 53"/>
            <p:cNvSpPr>
              <a:spLocks noChangeArrowheads="1"/>
            </p:cNvSpPr>
            <p:nvPr/>
          </p:nvSpPr>
          <p:spPr bwMode="auto">
            <a:xfrm>
              <a:off x="2196" y="2410"/>
              <a:ext cx="138" cy="55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0694" name="AutoShape 54"/>
          <p:cNvSpPr>
            <a:spLocks noChangeArrowheads="1"/>
          </p:cNvSpPr>
          <p:nvPr/>
        </p:nvSpPr>
        <p:spPr bwMode="auto">
          <a:xfrm>
            <a:off x="3232150" y="4143369"/>
            <a:ext cx="223838" cy="73025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695" name="AutoShape 55"/>
          <p:cNvSpPr>
            <a:spLocks noChangeArrowheads="1"/>
          </p:cNvSpPr>
          <p:nvPr/>
        </p:nvSpPr>
        <p:spPr bwMode="auto">
          <a:xfrm>
            <a:off x="3221038" y="4257669"/>
            <a:ext cx="150812" cy="23813"/>
          </a:xfrm>
          <a:prstGeom prst="parallelogram">
            <a:avLst>
              <a:gd name="adj" fmla="val 158300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696" name="AutoShape 56"/>
          <p:cNvSpPr>
            <a:spLocks noChangeArrowheads="1"/>
          </p:cNvSpPr>
          <p:nvPr/>
        </p:nvSpPr>
        <p:spPr bwMode="auto">
          <a:xfrm>
            <a:off x="3163888" y="4224332"/>
            <a:ext cx="292100" cy="412750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5254625" y="4208457"/>
            <a:ext cx="285750" cy="407987"/>
            <a:chOff x="3724" y="2616"/>
            <a:chExt cx="202" cy="257"/>
          </a:xfrm>
        </p:grpSpPr>
        <p:sp>
          <p:nvSpPr>
            <p:cNvPr id="2800698" name="Freeform 58"/>
            <p:cNvSpPr>
              <a:spLocks/>
            </p:cNvSpPr>
            <p:nvPr/>
          </p:nvSpPr>
          <p:spPr bwMode="auto">
            <a:xfrm>
              <a:off x="3854" y="2735"/>
              <a:ext cx="61" cy="13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0" y="0"/>
                </a:cxn>
                <a:cxn ang="0">
                  <a:pos x="16" y="137"/>
                </a:cxn>
                <a:cxn ang="0">
                  <a:pos x="0" y="137"/>
                </a:cxn>
                <a:cxn ang="0">
                  <a:pos x="44" y="0"/>
                </a:cxn>
              </a:cxnLst>
              <a:rect l="0" t="0" r="r" b="b"/>
              <a:pathLst>
                <a:path w="61" h="138">
                  <a:moveTo>
                    <a:pt x="44" y="0"/>
                  </a:moveTo>
                  <a:lnTo>
                    <a:pt x="60" y="0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44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99" name="Rectangle 59"/>
            <p:cNvSpPr>
              <a:spLocks noChangeArrowheads="1"/>
            </p:cNvSpPr>
            <p:nvPr/>
          </p:nvSpPr>
          <p:spPr bwMode="auto">
            <a:xfrm>
              <a:off x="3849" y="2735"/>
              <a:ext cx="7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00" name="Rectangle 60"/>
            <p:cNvSpPr>
              <a:spLocks noChangeArrowheads="1"/>
            </p:cNvSpPr>
            <p:nvPr/>
          </p:nvSpPr>
          <p:spPr bwMode="auto">
            <a:xfrm>
              <a:off x="3857" y="2791"/>
              <a:ext cx="57" cy="13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01" name="Rectangle 61"/>
            <p:cNvSpPr>
              <a:spLocks noChangeArrowheads="1"/>
            </p:cNvSpPr>
            <p:nvPr/>
          </p:nvSpPr>
          <p:spPr bwMode="auto">
            <a:xfrm>
              <a:off x="3726" y="2791"/>
              <a:ext cx="73" cy="9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02" name="Oval 62"/>
            <p:cNvSpPr>
              <a:spLocks noChangeArrowheads="1"/>
            </p:cNvSpPr>
            <p:nvPr/>
          </p:nvSpPr>
          <p:spPr bwMode="auto">
            <a:xfrm>
              <a:off x="3784" y="2616"/>
              <a:ext cx="22" cy="25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03" name="Freeform 63"/>
            <p:cNvSpPr>
              <a:spLocks/>
            </p:cNvSpPr>
            <p:nvPr/>
          </p:nvSpPr>
          <p:spPr bwMode="auto">
            <a:xfrm>
              <a:off x="3724" y="2660"/>
              <a:ext cx="140" cy="213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1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7"/>
                </a:cxn>
                <a:cxn ang="0">
                  <a:pos x="9" y="119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91" y="212"/>
                </a:cxn>
                <a:cxn ang="0">
                  <a:pos x="115" y="102"/>
                </a:cxn>
                <a:cxn ang="0">
                  <a:pos x="114" y="99"/>
                </a:cxn>
                <a:cxn ang="0">
                  <a:pos x="113" y="98"/>
                </a:cxn>
                <a:cxn ang="0">
                  <a:pos x="111" y="96"/>
                </a:cxn>
                <a:cxn ang="0">
                  <a:pos x="109" y="94"/>
                </a:cxn>
                <a:cxn ang="0">
                  <a:pos x="107" y="93"/>
                </a:cxn>
                <a:cxn ang="0">
                  <a:pos x="104" y="93"/>
                </a:cxn>
                <a:cxn ang="0">
                  <a:pos x="101" y="93"/>
                </a:cxn>
                <a:cxn ang="0">
                  <a:pos x="99" y="93"/>
                </a:cxn>
                <a:cxn ang="0">
                  <a:pos x="67" y="54"/>
                </a:cxn>
                <a:cxn ang="0">
                  <a:pos x="129" y="67"/>
                </a:cxn>
                <a:cxn ang="0">
                  <a:pos x="132" y="66"/>
                </a:cxn>
                <a:cxn ang="0">
                  <a:pos x="133" y="66"/>
                </a:cxn>
                <a:cxn ang="0">
                  <a:pos x="136" y="64"/>
                </a:cxn>
                <a:cxn ang="0">
                  <a:pos x="138" y="62"/>
                </a:cxn>
                <a:cxn ang="0">
                  <a:pos x="138" y="59"/>
                </a:cxn>
                <a:cxn ang="0">
                  <a:pos x="139" y="56"/>
                </a:cxn>
                <a:cxn ang="0">
                  <a:pos x="138" y="53"/>
                </a:cxn>
                <a:cxn ang="0">
                  <a:pos x="137" y="51"/>
                </a:cxn>
                <a:cxn ang="0">
                  <a:pos x="135" y="49"/>
                </a:cxn>
                <a:cxn ang="0">
                  <a:pos x="133" y="47"/>
                </a:cxn>
                <a:cxn ang="0">
                  <a:pos x="130" y="46"/>
                </a:cxn>
                <a:cxn ang="0">
                  <a:pos x="88" y="46"/>
                </a:cxn>
                <a:cxn ang="0">
                  <a:pos x="81" y="30"/>
                </a:cxn>
                <a:cxn ang="0">
                  <a:pos x="81" y="26"/>
                </a:cxn>
                <a:cxn ang="0">
                  <a:pos x="82" y="22"/>
                </a:cxn>
                <a:cxn ang="0">
                  <a:pos x="82" y="18"/>
                </a:cxn>
                <a:cxn ang="0">
                  <a:pos x="81" y="14"/>
                </a:cxn>
                <a:cxn ang="0">
                  <a:pos x="79" y="11"/>
                </a:cxn>
                <a:cxn ang="0">
                  <a:pos x="77" y="8"/>
                </a:cxn>
                <a:cxn ang="0">
                  <a:pos x="74" y="5"/>
                </a:cxn>
                <a:cxn ang="0">
                  <a:pos x="71" y="3"/>
                </a:cxn>
                <a:cxn ang="0">
                  <a:pos x="67" y="1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54" y="1"/>
                </a:cxn>
                <a:cxn ang="0">
                  <a:pos x="50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40" y="12"/>
                </a:cxn>
                <a:cxn ang="0">
                  <a:pos x="38" y="16"/>
                </a:cxn>
              </a:cxnLst>
              <a:rect l="0" t="0" r="r" b="b"/>
              <a:pathLst>
                <a:path w="140" h="213">
                  <a:moveTo>
                    <a:pt x="38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3"/>
                  </a:lnTo>
                  <a:lnTo>
                    <a:pt x="3" y="114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7" y="118"/>
                  </a:lnTo>
                  <a:lnTo>
                    <a:pt x="9" y="119"/>
                  </a:lnTo>
                  <a:lnTo>
                    <a:pt x="10" y="119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91" y="119"/>
                  </a:lnTo>
                  <a:lnTo>
                    <a:pt x="91" y="212"/>
                  </a:lnTo>
                  <a:lnTo>
                    <a:pt x="115" y="212"/>
                  </a:lnTo>
                  <a:lnTo>
                    <a:pt x="115" y="102"/>
                  </a:lnTo>
                  <a:lnTo>
                    <a:pt x="115" y="101"/>
                  </a:lnTo>
                  <a:lnTo>
                    <a:pt x="114" y="99"/>
                  </a:lnTo>
                  <a:lnTo>
                    <a:pt x="114" y="98"/>
                  </a:lnTo>
                  <a:lnTo>
                    <a:pt x="113" y="98"/>
                  </a:lnTo>
                  <a:lnTo>
                    <a:pt x="112" y="97"/>
                  </a:lnTo>
                  <a:lnTo>
                    <a:pt x="111" y="96"/>
                  </a:lnTo>
                  <a:lnTo>
                    <a:pt x="110" y="95"/>
                  </a:lnTo>
                  <a:lnTo>
                    <a:pt x="109" y="94"/>
                  </a:lnTo>
                  <a:lnTo>
                    <a:pt x="108" y="94"/>
                  </a:lnTo>
                  <a:lnTo>
                    <a:pt x="107" y="93"/>
                  </a:lnTo>
                  <a:lnTo>
                    <a:pt x="105" y="93"/>
                  </a:lnTo>
                  <a:lnTo>
                    <a:pt x="104" y="93"/>
                  </a:lnTo>
                  <a:lnTo>
                    <a:pt x="102" y="93"/>
                  </a:lnTo>
                  <a:lnTo>
                    <a:pt x="101" y="93"/>
                  </a:lnTo>
                  <a:lnTo>
                    <a:pt x="100" y="93"/>
                  </a:lnTo>
                  <a:lnTo>
                    <a:pt x="99" y="93"/>
                  </a:lnTo>
                  <a:lnTo>
                    <a:pt x="55" y="90"/>
                  </a:lnTo>
                  <a:lnTo>
                    <a:pt x="67" y="54"/>
                  </a:lnTo>
                  <a:lnTo>
                    <a:pt x="76" y="67"/>
                  </a:lnTo>
                  <a:lnTo>
                    <a:pt x="129" y="67"/>
                  </a:lnTo>
                  <a:lnTo>
                    <a:pt x="130" y="66"/>
                  </a:lnTo>
                  <a:lnTo>
                    <a:pt x="132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5" y="64"/>
                  </a:lnTo>
                  <a:lnTo>
                    <a:pt x="136" y="64"/>
                  </a:lnTo>
                  <a:lnTo>
                    <a:pt x="137" y="63"/>
                  </a:lnTo>
                  <a:lnTo>
                    <a:pt x="138" y="62"/>
                  </a:lnTo>
                  <a:lnTo>
                    <a:pt x="138" y="61"/>
                  </a:lnTo>
                  <a:lnTo>
                    <a:pt x="138" y="59"/>
                  </a:lnTo>
                  <a:lnTo>
                    <a:pt x="139" y="58"/>
                  </a:lnTo>
                  <a:lnTo>
                    <a:pt x="139" y="56"/>
                  </a:lnTo>
                  <a:lnTo>
                    <a:pt x="139" y="54"/>
                  </a:lnTo>
                  <a:lnTo>
                    <a:pt x="138" y="53"/>
                  </a:lnTo>
                  <a:lnTo>
                    <a:pt x="138" y="52"/>
                  </a:lnTo>
                  <a:lnTo>
                    <a:pt x="137" y="51"/>
                  </a:lnTo>
                  <a:lnTo>
                    <a:pt x="136" y="49"/>
                  </a:lnTo>
                  <a:lnTo>
                    <a:pt x="135" y="49"/>
                  </a:lnTo>
                  <a:lnTo>
                    <a:pt x="134" y="48"/>
                  </a:lnTo>
                  <a:lnTo>
                    <a:pt x="133" y="47"/>
                  </a:lnTo>
                  <a:lnTo>
                    <a:pt x="132" y="46"/>
                  </a:lnTo>
                  <a:lnTo>
                    <a:pt x="130" y="46"/>
                  </a:lnTo>
                  <a:lnTo>
                    <a:pt x="129" y="46"/>
                  </a:lnTo>
                  <a:lnTo>
                    <a:pt x="88" y="46"/>
                  </a:lnTo>
                  <a:lnTo>
                    <a:pt x="79" y="31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2" y="24"/>
                  </a:lnTo>
                  <a:lnTo>
                    <a:pt x="82" y="22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1" y="16"/>
                  </a:lnTo>
                  <a:lnTo>
                    <a:pt x="81" y="14"/>
                  </a:lnTo>
                  <a:lnTo>
                    <a:pt x="80" y="13"/>
                  </a:lnTo>
                  <a:lnTo>
                    <a:pt x="79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4" y="5"/>
                  </a:lnTo>
                  <a:lnTo>
                    <a:pt x="73" y="4"/>
                  </a:lnTo>
                  <a:lnTo>
                    <a:pt x="71" y="3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0" y="2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38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0704" name="Freeform 64"/>
          <p:cNvSpPr>
            <a:spLocks/>
          </p:cNvSpPr>
          <p:nvPr/>
        </p:nvSpPr>
        <p:spPr bwMode="auto">
          <a:xfrm>
            <a:off x="5594350" y="4141782"/>
            <a:ext cx="284163" cy="465137"/>
          </a:xfrm>
          <a:custGeom>
            <a:avLst/>
            <a:gdLst/>
            <a:ahLst/>
            <a:cxnLst>
              <a:cxn ang="0">
                <a:pos x="201" y="264"/>
              </a:cxn>
              <a:cxn ang="0">
                <a:pos x="186" y="264"/>
              </a:cxn>
              <a:cxn ang="0">
                <a:pos x="159" y="230"/>
              </a:cxn>
              <a:cxn ang="0">
                <a:pos x="123" y="170"/>
              </a:cxn>
              <a:cxn ang="0">
                <a:pos x="113" y="142"/>
              </a:cxn>
              <a:cxn ang="0">
                <a:pos x="115" y="123"/>
              </a:cxn>
              <a:cxn ang="0">
                <a:pos x="124" y="120"/>
              </a:cxn>
              <a:cxn ang="0">
                <a:pos x="138" y="130"/>
              </a:cxn>
              <a:cxn ang="0">
                <a:pos x="157" y="141"/>
              </a:cxn>
              <a:cxn ang="0">
                <a:pos x="166" y="141"/>
              </a:cxn>
              <a:cxn ang="0">
                <a:pos x="167" y="135"/>
              </a:cxn>
              <a:cxn ang="0">
                <a:pos x="158" y="123"/>
              </a:cxn>
              <a:cxn ang="0">
                <a:pos x="137" y="108"/>
              </a:cxn>
              <a:cxn ang="0">
                <a:pos x="128" y="87"/>
              </a:cxn>
              <a:cxn ang="0">
                <a:pos x="124" y="69"/>
              </a:cxn>
              <a:cxn ang="0">
                <a:pos x="114" y="57"/>
              </a:cxn>
              <a:cxn ang="0">
                <a:pos x="110" y="48"/>
              </a:cxn>
              <a:cxn ang="0">
                <a:pos x="115" y="37"/>
              </a:cxn>
              <a:cxn ang="0">
                <a:pos x="120" y="24"/>
              </a:cxn>
              <a:cxn ang="0">
                <a:pos x="116" y="9"/>
              </a:cxn>
              <a:cxn ang="0">
                <a:pos x="106" y="1"/>
              </a:cxn>
              <a:cxn ang="0">
                <a:pos x="91" y="3"/>
              </a:cxn>
              <a:cxn ang="0">
                <a:pos x="85" y="13"/>
              </a:cxn>
              <a:cxn ang="0">
                <a:pos x="85" y="23"/>
              </a:cxn>
              <a:cxn ang="0">
                <a:pos x="88" y="35"/>
              </a:cxn>
              <a:cxn ang="0">
                <a:pos x="88" y="47"/>
              </a:cxn>
              <a:cxn ang="0">
                <a:pos x="78" y="57"/>
              </a:cxn>
              <a:cxn ang="0">
                <a:pos x="66" y="64"/>
              </a:cxn>
              <a:cxn ang="0">
                <a:pos x="56" y="76"/>
              </a:cxn>
              <a:cxn ang="0">
                <a:pos x="47" y="99"/>
              </a:cxn>
              <a:cxn ang="0">
                <a:pos x="42" y="122"/>
              </a:cxn>
              <a:cxn ang="0">
                <a:pos x="40" y="146"/>
              </a:cxn>
              <a:cxn ang="0">
                <a:pos x="42" y="159"/>
              </a:cxn>
              <a:cxn ang="0">
                <a:pos x="49" y="162"/>
              </a:cxn>
              <a:cxn ang="0">
                <a:pos x="53" y="159"/>
              </a:cxn>
              <a:cxn ang="0">
                <a:pos x="53" y="133"/>
              </a:cxn>
              <a:cxn ang="0">
                <a:pos x="56" y="117"/>
              </a:cxn>
              <a:cxn ang="0">
                <a:pos x="64" y="110"/>
              </a:cxn>
              <a:cxn ang="0">
                <a:pos x="71" y="115"/>
              </a:cxn>
              <a:cxn ang="0">
                <a:pos x="68" y="141"/>
              </a:cxn>
              <a:cxn ang="0">
                <a:pos x="62" y="167"/>
              </a:cxn>
              <a:cxn ang="0">
                <a:pos x="53" y="198"/>
              </a:cxn>
              <a:cxn ang="0">
                <a:pos x="33" y="227"/>
              </a:cxn>
              <a:cxn ang="0">
                <a:pos x="8" y="257"/>
              </a:cxn>
              <a:cxn ang="0">
                <a:pos x="0" y="273"/>
              </a:cxn>
              <a:cxn ang="0">
                <a:pos x="19" y="292"/>
              </a:cxn>
              <a:cxn ang="0">
                <a:pos x="33" y="289"/>
              </a:cxn>
              <a:cxn ang="0">
                <a:pos x="23" y="277"/>
              </a:cxn>
              <a:cxn ang="0">
                <a:pos x="30" y="261"/>
              </a:cxn>
              <a:cxn ang="0">
                <a:pos x="62" y="224"/>
              </a:cxn>
              <a:cxn ang="0">
                <a:pos x="85" y="198"/>
              </a:cxn>
              <a:cxn ang="0">
                <a:pos x="96" y="191"/>
              </a:cxn>
              <a:cxn ang="0">
                <a:pos x="110" y="200"/>
              </a:cxn>
              <a:cxn ang="0">
                <a:pos x="143" y="244"/>
              </a:cxn>
              <a:cxn ang="0">
                <a:pos x="169" y="282"/>
              </a:cxn>
              <a:cxn ang="0">
                <a:pos x="180" y="284"/>
              </a:cxn>
              <a:cxn ang="0">
                <a:pos x="193" y="274"/>
              </a:cxn>
            </a:cxnLst>
            <a:rect l="0" t="0" r="r" b="b"/>
            <a:pathLst>
              <a:path w="202" h="293">
                <a:moveTo>
                  <a:pt x="200" y="269"/>
                </a:moveTo>
                <a:lnTo>
                  <a:pt x="201" y="264"/>
                </a:lnTo>
                <a:lnTo>
                  <a:pt x="193" y="266"/>
                </a:lnTo>
                <a:lnTo>
                  <a:pt x="186" y="264"/>
                </a:lnTo>
                <a:lnTo>
                  <a:pt x="176" y="257"/>
                </a:lnTo>
                <a:lnTo>
                  <a:pt x="159" y="230"/>
                </a:lnTo>
                <a:lnTo>
                  <a:pt x="135" y="191"/>
                </a:lnTo>
                <a:lnTo>
                  <a:pt x="123" y="170"/>
                </a:lnTo>
                <a:lnTo>
                  <a:pt x="114" y="152"/>
                </a:lnTo>
                <a:lnTo>
                  <a:pt x="113" y="142"/>
                </a:lnTo>
                <a:lnTo>
                  <a:pt x="113" y="131"/>
                </a:lnTo>
                <a:lnTo>
                  <a:pt x="115" y="123"/>
                </a:lnTo>
                <a:lnTo>
                  <a:pt x="120" y="120"/>
                </a:lnTo>
                <a:lnTo>
                  <a:pt x="124" y="120"/>
                </a:lnTo>
                <a:lnTo>
                  <a:pt x="129" y="122"/>
                </a:lnTo>
                <a:lnTo>
                  <a:pt x="138" y="130"/>
                </a:lnTo>
                <a:lnTo>
                  <a:pt x="149" y="137"/>
                </a:lnTo>
                <a:lnTo>
                  <a:pt x="157" y="141"/>
                </a:lnTo>
                <a:lnTo>
                  <a:pt x="162" y="142"/>
                </a:lnTo>
                <a:lnTo>
                  <a:pt x="166" y="141"/>
                </a:lnTo>
                <a:lnTo>
                  <a:pt x="168" y="137"/>
                </a:lnTo>
                <a:lnTo>
                  <a:pt x="167" y="135"/>
                </a:lnTo>
                <a:lnTo>
                  <a:pt x="166" y="131"/>
                </a:lnTo>
                <a:lnTo>
                  <a:pt x="158" y="123"/>
                </a:lnTo>
                <a:lnTo>
                  <a:pt x="144" y="115"/>
                </a:lnTo>
                <a:lnTo>
                  <a:pt x="137" y="108"/>
                </a:lnTo>
                <a:lnTo>
                  <a:pt x="131" y="99"/>
                </a:lnTo>
                <a:lnTo>
                  <a:pt x="128" y="87"/>
                </a:lnTo>
                <a:lnTo>
                  <a:pt x="126" y="74"/>
                </a:lnTo>
                <a:lnTo>
                  <a:pt x="124" y="69"/>
                </a:lnTo>
                <a:lnTo>
                  <a:pt x="120" y="63"/>
                </a:lnTo>
                <a:lnTo>
                  <a:pt x="114" y="57"/>
                </a:lnTo>
                <a:lnTo>
                  <a:pt x="110" y="53"/>
                </a:lnTo>
                <a:lnTo>
                  <a:pt x="110" y="48"/>
                </a:lnTo>
                <a:lnTo>
                  <a:pt x="113" y="40"/>
                </a:lnTo>
                <a:lnTo>
                  <a:pt x="115" y="37"/>
                </a:lnTo>
                <a:lnTo>
                  <a:pt x="118" y="31"/>
                </a:lnTo>
                <a:lnTo>
                  <a:pt x="120" y="24"/>
                </a:lnTo>
                <a:lnTo>
                  <a:pt x="118" y="15"/>
                </a:lnTo>
                <a:lnTo>
                  <a:pt x="116" y="9"/>
                </a:lnTo>
                <a:lnTo>
                  <a:pt x="113" y="4"/>
                </a:lnTo>
                <a:lnTo>
                  <a:pt x="106" y="1"/>
                </a:lnTo>
                <a:lnTo>
                  <a:pt x="97" y="0"/>
                </a:lnTo>
                <a:lnTo>
                  <a:pt x="91" y="3"/>
                </a:lnTo>
                <a:lnTo>
                  <a:pt x="87" y="6"/>
                </a:lnTo>
                <a:lnTo>
                  <a:pt x="85" y="13"/>
                </a:lnTo>
                <a:lnTo>
                  <a:pt x="83" y="18"/>
                </a:lnTo>
                <a:lnTo>
                  <a:pt x="85" y="23"/>
                </a:lnTo>
                <a:lnTo>
                  <a:pt x="87" y="30"/>
                </a:lnTo>
                <a:lnTo>
                  <a:pt x="88" y="35"/>
                </a:lnTo>
                <a:lnTo>
                  <a:pt x="90" y="40"/>
                </a:lnTo>
                <a:lnTo>
                  <a:pt x="88" y="47"/>
                </a:lnTo>
                <a:lnTo>
                  <a:pt x="85" y="52"/>
                </a:lnTo>
                <a:lnTo>
                  <a:pt x="78" y="57"/>
                </a:lnTo>
                <a:lnTo>
                  <a:pt x="71" y="60"/>
                </a:lnTo>
                <a:lnTo>
                  <a:pt x="66" y="64"/>
                </a:lnTo>
                <a:lnTo>
                  <a:pt x="61" y="69"/>
                </a:lnTo>
                <a:lnTo>
                  <a:pt x="56" y="76"/>
                </a:lnTo>
                <a:lnTo>
                  <a:pt x="51" y="87"/>
                </a:lnTo>
                <a:lnTo>
                  <a:pt x="47" y="99"/>
                </a:lnTo>
                <a:lnTo>
                  <a:pt x="43" y="110"/>
                </a:lnTo>
                <a:lnTo>
                  <a:pt x="42" y="122"/>
                </a:lnTo>
                <a:lnTo>
                  <a:pt x="40" y="137"/>
                </a:lnTo>
                <a:lnTo>
                  <a:pt x="40" y="146"/>
                </a:lnTo>
                <a:lnTo>
                  <a:pt x="40" y="154"/>
                </a:lnTo>
                <a:lnTo>
                  <a:pt x="42" y="159"/>
                </a:lnTo>
                <a:lnTo>
                  <a:pt x="44" y="161"/>
                </a:lnTo>
                <a:lnTo>
                  <a:pt x="49" y="162"/>
                </a:lnTo>
                <a:lnTo>
                  <a:pt x="52" y="161"/>
                </a:lnTo>
                <a:lnTo>
                  <a:pt x="53" y="159"/>
                </a:lnTo>
                <a:lnTo>
                  <a:pt x="53" y="149"/>
                </a:lnTo>
                <a:lnTo>
                  <a:pt x="53" y="133"/>
                </a:lnTo>
                <a:lnTo>
                  <a:pt x="54" y="123"/>
                </a:lnTo>
                <a:lnTo>
                  <a:pt x="56" y="117"/>
                </a:lnTo>
                <a:lnTo>
                  <a:pt x="59" y="111"/>
                </a:lnTo>
                <a:lnTo>
                  <a:pt x="64" y="110"/>
                </a:lnTo>
                <a:lnTo>
                  <a:pt x="70" y="111"/>
                </a:lnTo>
                <a:lnTo>
                  <a:pt x="71" y="115"/>
                </a:lnTo>
                <a:lnTo>
                  <a:pt x="70" y="126"/>
                </a:lnTo>
                <a:lnTo>
                  <a:pt x="68" y="141"/>
                </a:lnTo>
                <a:lnTo>
                  <a:pt x="66" y="155"/>
                </a:lnTo>
                <a:lnTo>
                  <a:pt x="62" y="167"/>
                </a:lnTo>
                <a:lnTo>
                  <a:pt x="58" y="184"/>
                </a:lnTo>
                <a:lnTo>
                  <a:pt x="53" y="198"/>
                </a:lnTo>
                <a:lnTo>
                  <a:pt x="42" y="215"/>
                </a:lnTo>
                <a:lnTo>
                  <a:pt x="33" y="227"/>
                </a:lnTo>
                <a:lnTo>
                  <a:pt x="18" y="244"/>
                </a:lnTo>
                <a:lnTo>
                  <a:pt x="8" y="257"/>
                </a:lnTo>
                <a:lnTo>
                  <a:pt x="0" y="268"/>
                </a:lnTo>
                <a:lnTo>
                  <a:pt x="0" y="273"/>
                </a:lnTo>
                <a:lnTo>
                  <a:pt x="8" y="282"/>
                </a:lnTo>
                <a:lnTo>
                  <a:pt x="19" y="292"/>
                </a:lnTo>
                <a:lnTo>
                  <a:pt x="30" y="292"/>
                </a:lnTo>
                <a:lnTo>
                  <a:pt x="33" y="289"/>
                </a:lnTo>
                <a:lnTo>
                  <a:pt x="28" y="283"/>
                </a:lnTo>
                <a:lnTo>
                  <a:pt x="23" y="277"/>
                </a:lnTo>
                <a:lnTo>
                  <a:pt x="23" y="272"/>
                </a:lnTo>
                <a:lnTo>
                  <a:pt x="30" y="261"/>
                </a:lnTo>
                <a:lnTo>
                  <a:pt x="43" y="248"/>
                </a:lnTo>
                <a:lnTo>
                  <a:pt x="62" y="224"/>
                </a:lnTo>
                <a:lnTo>
                  <a:pt x="78" y="204"/>
                </a:lnTo>
                <a:lnTo>
                  <a:pt x="85" y="198"/>
                </a:lnTo>
                <a:lnTo>
                  <a:pt x="88" y="193"/>
                </a:lnTo>
                <a:lnTo>
                  <a:pt x="96" y="191"/>
                </a:lnTo>
                <a:lnTo>
                  <a:pt x="102" y="195"/>
                </a:lnTo>
                <a:lnTo>
                  <a:pt x="110" y="200"/>
                </a:lnTo>
                <a:lnTo>
                  <a:pt x="125" y="220"/>
                </a:lnTo>
                <a:lnTo>
                  <a:pt x="143" y="244"/>
                </a:lnTo>
                <a:lnTo>
                  <a:pt x="159" y="268"/>
                </a:lnTo>
                <a:lnTo>
                  <a:pt x="169" y="282"/>
                </a:lnTo>
                <a:lnTo>
                  <a:pt x="173" y="284"/>
                </a:lnTo>
                <a:lnTo>
                  <a:pt x="180" y="284"/>
                </a:lnTo>
                <a:lnTo>
                  <a:pt x="186" y="279"/>
                </a:lnTo>
                <a:lnTo>
                  <a:pt x="193" y="274"/>
                </a:lnTo>
                <a:lnTo>
                  <a:pt x="200" y="269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3462338" y="4143369"/>
            <a:ext cx="368300" cy="493713"/>
            <a:chOff x="2454" y="2575"/>
            <a:chExt cx="261" cy="311"/>
          </a:xfrm>
        </p:grpSpPr>
        <p:grpSp>
          <p:nvGrpSpPr>
            <p:cNvPr id="12" name="Group 66"/>
            <p:cNvGrpSpPr>
              <a:grpSpLocks/>
            </p:cNvGrpSpPr>
            <p:nvPr/>
          </p:nvGrpSpPr>
          <p:grpSpPr bwMode="auto">
            <a:xfrm>
              <a:off x="2454" y="2575"/>
              <a:ext cx="261" cy="311"/>
              <a:chOff x="2454" y="2575"/>
              <a:chExt cx="261" cy="311"/>
            </a:xfrm>
          </p:grpSpPr>
          <p:sp>
            <p:nvSpPr>
              <p:cNvPr id="2800707" name="AutoShape 67"/>
              <p:cNvSpPr>
                <a:spLocks noChangeArrowheads="1"/>
              </p:cNvSpPr>
              <p:nvPr/>
            </p:nvSpPr>
            <p:spPr bwMode="auto">
              <a:xfrm>
                <a:off x="2454" y="2626"/>
                <a:ext cx="261" cy="260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08" name="AutoShape 68"/>
              <p:cNvSpPr>
                <a:spLocks noChangeArrowheads="1"/>
              </p:cNvSpPr>
              <p:nvPr/>
            </p:nvSpPr>
            <p:spPr bwMode="auto">
              <a:xfrm>
                <a:off x="2518" y="2575"/>
                <a:ext cx="197" cy="46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0709" name="Oval 69"/>
            <p:cNvSpPr>
              <a:spLocks noChangeArrowheads="1"/>
            </p:cNvSpPr>
            <p:nvPr/>
          </p:nvSpPr>
          <p:spPr bwMode="auto">
            <a:xfrm>
              <a:off x="2537" y="2601"/>
              <a:ext cx="26" cy="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10" name="AutoShape 70"/>
            <p:cNvSpPr>
              <a:spLocks noChangeArrowheads="1"/>
            </p:cNvSpPr>
            <p:nvPr/>
          </p:nvSpPr>
          <p:spPr bwMode="auto">
            <a:xfrm>
              <a:off x="2487" y="2749"/>
              <a:ext cx="137" cy="54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1954213" y="2557457"/>
            <a:ext cx="290512" cy="492125"/>
            <a:chOff x="1385" y="1576"/>
            <a:chExt cx="206" cy="310"/>
          </a:xfrm>
        </p:grpSpPr>
        <p:sp>
          <p:nvSpPr>
            <p:cNvPr id="2800712" name="AutoShape 72"/>
            <p:cNvSpPr>
              <a:spLocks noChangeArrowheads="1"/>
            </p:cNvSpPr>
            <p:nvPr/>
          </p:nvSpPr>
          <p:spPr bwMode="auto">
            <a:xfrm>
              <a:off x="1385" y="1626"/>
              <a:ext cx="206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13" name="AutoShape 73"/>
            <p:cNvSpPr>
              <a:spLocks noChangeArrowheads="1"/>
            </p:cNvSpPr>
            <p:nvPr/>
          </p:nvSpPr>
          <p:spPr bwMode="auto">
            <a:xfrm>
              <a:off x="1433" y="1576"/>
              <a:ext cx="158" cy="46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14" name="AutoShape 74"/>
            <p:cNvSpPr>
              <a:spLocks noChangeArrowheads="1"/>
            </p:cNvSpPr>
            <p:nvPr/>
          </p:nvSpPr>
          <p:spPr bwMode="auto">
            <a:xfrm>
              <a:off x="1424" y="1647"/>
              <a:ext cx="108" cy="15"/>
            </a:xfrm>
            <a:prstGeom prst="parallelogram">
              <a:avLst>
                <a:gd name="adj" fmla="val 179967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3956050" y="2622544"/>
            <a:ext cx="285750" cy="407988"/>
            <a:chOff x="2803" y="1617"/>
            <a:chExt cx="203" cy="257"/>
          </a:xfrm>
        </p:grpSpPr>
        <p:sp>
          <p:nvSpPr>
            <p:cNvPr id="2800716" name="Freeform 76"/>
            <p:cNvSpPr>
              <a:spLocks/>
            </p:cNvSpPr>
            <p:nvPr/>
          </p:nvSpPr>
          <p:spPr bwMode="auto">
            <a:xfrm>
              <a:off x="2932" y="1734"/>
              <a:ext cx="62" cy="14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1" y="0"/>
                </a:cxn>
                <a:cxn ang="0">
                  <a:pos x="17" y="139"/>
                </a:cxn>
                <a:cxn ang="0">
                  <a:pos x="0" y="139"/>
                </a:cxn>
                <a:cxn ang="0">
                  <a:pos x="44" y="0"/>
                </a:cxn>
              </a:cxnLst>
              <a:rect l="0" t="0" r="r" b="b"/>
              <a:pathLst>
                <a:path w="62" h="140">
                  <a:moveTo>
                    <a:pt x="44" y="0"/>
                  </a:moveTo>
                  <a:lnTo>
                    <a:pt x="61" y="0"/>
                  </a:lnTo>
                  <a:lnTo>
                    <a:pt x="17" y="139"/>
                  </a:lnTo>
                  <a:lnTo>
                    <a:pt x="0" y="139"/>
                  </a:lnTo>
                  <a:lnTo>
                    <a:pt x="44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17" name="Rectangle 77"/>
            <p:cNvSpPr>
              <a:spLocks noChangeArrowheads="1"/>
            </p:cNvSpPr>
            <p:nvPr/>
          </p:nvSpPr>
          <p:spPr bwMode="auto">
            <a:xfrm>
              <a:off x="2929" y="1734"/>
              <a:ext cx="7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18" name="Rectangle 78"/>
            <p:cNvSpPr>
              <a:spLocks noChangeArrowheads="1"/>
            </p:cNvSpPr>
            <p:nvPr/>
          </p:nvSpPr>
          <p:spPr bwMode="auto">
            <a:xfrm>
              <a:off x="2935" y="1792"/>
              <a:ext cx="58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19" name="Rectangle 79"/>
            <p:cNvSpPr>
              <a:spLocks noChangeArrowheads="1"/>
            </p:cNvSpPr>
            <p:nvPr/>
          </p:nvSpPr>
          <p:spPr bwMode="auto">
            <a:xfrm>
              <a:off x="2804" y="1792"/>
              <a:ext cx="74" cy="7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20" name="Oval 80"/>
            <p:cNvSpPr>
              <a:spLocks noChangeArrowheads="1"/>
            </p:cNvSpPr>
            <p:nvPr/>
          </p:nvSpPr>
          <p:spPr bwMode="auto">
            <a:xfrm>
              <a:off x="2864" y="1617"/>
              <a:ext cx="22" cy="25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21" name="Freeform 81"/>
            <p:cNvSpPr>
              <a:spLocks/>
            </p:cNvSpPr>
            <p:nvPr/>
          </p:nvSpPr>
          <p:spPr bwMode="auto">
            <a:xfrm>
              <a:off x="2803" y="1661"/>
              <a:ext cx="139" cy="213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1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7"/>
                </a:cxn>
                <a:cxn ang="0">
                  <a:pos x="9" y="119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90" y="212"/>
                </a:cxn>
                <a:cxn ang="0">
                  <a:pos x="114" y="102"/>
                </a:cxn>
                <a:cxn ang="0">
                  <a:pos x="113" y="99"/>
                </a:cxn>
                <a:cxn ang="0">
                  <a:pos x="112" y="98"/>
                </a:cxn>
                <a:cxn ang="0">
                  <a:pos x="110" y="96"/>
                </a:cxn>
                <a:cxn ang="0">
                  <a:pos x="108" y="94"/>
                </a:cxn>
                <a:cxn ang="0">
                  <a:pos x="106" y="93"/>
                </a:cxn>
                <a:cxn ang="0">
                  <a:pos x="103" y="93"/>
                </a:cxn>
                <a:cxn ang="0">
                  <a:pos x="100" y="93"/>
                </a:cxn>
                <a:cxn ang="0">
                  <a:pos x="98" y="93"/>
                </a:cxn>
                <a:cxn ang="0">
                  <a:pos x="67" y="54"/>
                </a:cxn>
                <a:cxn ang="0">
                  <a:pos x="128" y="67"/>
                </a:cxn>
                <a:cxn ang="0">
                  <a:pos x="131" y="66"/>
                </a:cxn>
                <a:cxn ang="0">
                  <a:pos x="132" y="66"/>
                </a:cxn>
                <a:cxn ang="0">
                  <a:pos x="135" y="64"/>
                </a:cxn>
                <a:cxn ang="0">
                  <a:pos x="137" y="62"/>
                </a:cxn>
                <a:cxn ang="0">
                  <a:pos x="137" y="59"/>
                </a:cxn>
                <a:cxn ang="0">
                  <a:pos x="138" y="56"/>
                </a:cxn>
                <a:cxn ang="0">
                  <a:pos x="137" y="53"/>
                </a:cxn>
                <a:cxn ang="0">
                  <a:pos x="136" y="51"/>
                </a:cxn>
                <a:cxn ang="0">
                  <a:pos x="134" y="49"/>
                </a:cxn>
                <a:cxn ang="0">
                  <a:pos x="132" y="47"/>
                </a:cxn>
                <a:cxn ang="0">
                  <a:pos x="129" y="46"/>
                </a:cxn>
                <a:cxn ang="0">
                  <a:pos x="87" y="46"/>
                </a:cxn>
                <a:cxn ang="0">
                  <a:pos x="80" y="30"/>
                </a:cxn>
                <a:cxn ang="0">
                  <a:pos x="81" y="26"/>
                </a:cxn>
                <a:cxn ang="0">
                  <a:pos x="81" y="22"/>
                </a:cxn>
                <a:cxn ang="0">
                  <a:pos x="81" y="18"/>
                </a:cxn>
                <a:cxn ang="0">
                  <a:pos x="80" y="14"/>
                </a:cxn>
                <a:cxn ang="0">
                  <a:pos x="79" y="11"/>
                </a:cxn>
                <a:cxn ang="0">
                  <a:pos x="76" y="8"/>
                </a:cxn>
                <a:cxn ang="0">
                  <a:pos x="73" y="5"/>
                </a:cxn>
                <a:cxn ang="0">
                  <a:pos x="70" y="3"/>
                </a:cxn>
                <a:cxn ang="0">
                  <a:pos x="67" y="1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4" y="1"/>
                </a:cxn>
                <a:cxn ang="0">
                  <a:pos x="49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39" y="12"/>
                </a:cxn>
                <a:cxn ang="0">
                  <a:pos x="38" y="16"/>
                </a:cxn>
              </a:cxnLst>
              <a:rect l="0" t="0" r="r" b="b"/>
              <a:pathLst>
                <a:path w="139" h="213">
                  <a:moveTo>
                    <a:pt x="38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3"/>
                  </a:lnTo>
                  <a:lnTo>
                    <a:pt x="3" y="114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7" y="118"/>
                  </a:lnTo>
                  <a:lnTo>
                    <a:pt x="9" y="119"/>
                  </a:lnTo>
                  <a:lnTo>
                    <a:pt x="10" y="119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90" y="119"/>
                  </a:lnTo>
                  <a:lnTo>
                    <a:pt x="90" y="212"/>
                  </a:lnTo>
                  <a:lnTo>
                    <a:pt x="114" y="212"/>
                  </a:lnTo>
                  <a:lnTo>
                    <a:pt x="114" y="102"/>
                  </a:lnTo>
                  <a:lnTo>
                    <a:pt x="114" y="101"/>
                  </a:lnTo>
                  <a:lnTo>
                    <a:pt x="113" y="99"/>
                  </a:lnTo>
                  <a:lnTo>
                    <a:pt x="113" y="98"/>
                  </a:lnTo>
                  <a:lnTo>
                    <a:pt x="112" y="98"/>
                  </a:lnTo>
                  <a:lnTo>
                    <a:pt x="112" y="97"/>
                  </a:lnTo>
                  <a:lnTo>
                    <a:pt x="110" y="96"/>
                  </a:lnTo>
                  <a:lnTo>
                    <a:pt x="110" y="95"/>
                  </a:lnTo>
                  <a:lnTo>
                    <a:pt x="108" y="94"/>
                  </a:lnTo>
                  <a:lnTo>
                    <a:pt x="107" y="94"/>
                  </a:lnTo>
                  <a:lnTo>
                    <a:pt x="106" y="93"/>
                  </a:lnTo>
                  <a:lnTo>
                    <a:pt x="105" y="93"/>
                  </a:lnTo>
                  <a:lnTo>
                    <a:pt x="103" y="93"/>
                  </a:lnTo>
                  <a:lnTo>
                    <a:pt x="102" y="93"/>
                  </a:lnTo>
                  <a:lnTo>
                    <a:pt x="100" y="93"/>
                  </a:lnTo>
                  <a:lnTo>
                    <a:pt x="99" y="93"/>
                  </a:lnTo>
                  <a:lnTo>
                    <a:pt x="98" y="93"/>
                  </a:lnTo>
                  <a:lnTo>
                    <a:pt x="54" y="90"/>
                  </a:lnTo>
                  <a:lnTo>
                    <a:pt x="67" y="54"/>
                  </a:lnTo>
                  <a:lnTo>
                    <a:pt x="75" y="67"/>
                  </a:lnTo>
                  <a:lnTo>
                    <a:pt x="128" y="67"/>
                  </a:lnTo>
                  <a:lnTo>
                    <a:pt x="129" y="66"/>
                  </a:lnTo>
                  <a:lnTo>
                    <a:pt x="131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4" y="64"/>
                  </a:lnTo>
                  <a:lnTo>
                    <a:pt x="135" y="64"/>
                  </a:lnTo>
                  <a:lnTo>
                    <a:pt x="136" y="63"/>
                  </a:lnTo>
                  <a:lnTo>
                    <a:pt x="137" y="62"/>
                  </a:lnTo>
                  <a:lnTo>
                    <a:pt x="137" y="61"/>
                  </a:lnTo>
                  <a:lnTo>
                    <a:pt x="137" y="59"/>
                  </a:lnTo>
                  <a:lnTo>
                    <a:pt x="138" y="58"/>
                  </a:lnTo>
                  <a:lnTo>
                    <a:pt x="138" y="56"/>
                  </a:lnTo>
                  <a:lnTo>
                    <a:pt x="138" y="54"/>
                  </a:lnTo>
                  <a:lnTo>
                    <a:pt x="137" y="53"/>
                  </a:lnTo>
                  <a:lnTo>
                    <a:pt x="137" y="52"/>
                  </a:lnTo>
                  <a:lnTo>
                    <a:pt x="136" y="51"/>
                  </a:lnTo>
                  <a:lnTo>
                    <a:pt x="135" y="49"/>
                  </a:lnTo>
                  <a:lnTo>
                    <a:pt x="134" y="49"/>
                  </a:lnTo>
                  <a:lnTo>
                    <a:pt x="133" y="48"/>
                  </a:lnTo>
                  <a:lnTo>
                    <a:pt x="132" y="47"/>
                  </a:lnTo>
                  <a:lnTo>
                    <a:pt x="131" y="46"/>
                  </a:lnTo>
                  <a:lnTo>
                    <a:pt x="129" y="46"/>
                  </a:lnTo>
                  <a:lnTo>
                    <a:pt x="128" y="46"/>
                  </a:lnTo>
                  <a:lnTo>
                    <a:pt x="87" y="46"/>
                  </a:lnTo>
                  <a:lnTo>
                    <a:pt x="79" y="31"/>
                  </a:lnTo>
                  <a:lnTo>
                    <a:pt x="80" y="30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81" y="16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78" y="9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8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0722" name="Freeform 82"/>
          <p:cNvSpPr>
            <a:spLocks/>
          </p:cNvSpPr>
          <p:nvPr/>
        </p:nvSpPr>
        <p:spPr bwMode="auto">
          <a:xfrm>
            <a:off x="4318000" y="2573332"/>
            <a:ext cx="282575" cy="461962"/>
          </a:xfrm>
          <a:custGeom>
            <a:avLst/>
            <a:gdLst/>
            <a:ahLst/>
            <a:cxnLst>
              <a:cxn ang="0">
                <a:pos x="199" y="263"/>
              </a:cxn>
              <a:cxn ang="0">
                <a:pos x="184" y="263"/>
              </a:cxn>
              <a:cxn ang="0">
                <a:pos x="158" y="229"/>
              </a:cxn>
              <a:cxn ang="0">
                <a:pos x="121" y="169"/>
              </a:cxn>
              <a:cxn ang="0">
                <a:pos x="111" y="141"/>
              </a:cxn>
              <a:cxn ang="0">
                <a:pos x="114" y="123"/>
              </a:cxn>
              <a:cxn ang="0">
                <a:pos x="123" y="119"/>
              </a:cxn>
              <a:cxn ang="0">
                <a:pos x="136" y="129"/>
              </a:cxn>
              <a:cxn ang="0">
                <a:pos x="155" y="140"/>
              </a:cxn>
              <a:cxn ang="0">
                <a:pos x="164" y="140"/>
              </a:cxn>
              <a:cxn ang="0">
                <a:pos x="165" y="134"/>
              </a:cxn>
              <a:cxn ang="0">
                <a:pos x="156" y="123"/>
              </a:cxn>
              <a:cxn ang="0">
                <a:pos x="135" y="108"/>
              </a:cxn>
              <a:cxn ang="0">
                <a:pos x="126" y="86"/>
              </a:cxn>
              <a:cxn ang="0">
                <a:pos x="123" y="69"/>
              </a:cxn>
              <a:cxn ang="0">
                <a:pos x="113" y="56"/>
              </a:cxn>
              <a:cxn ang="0">
                <a:pos x="109" y="48"/>
              </a:cxn>
              <a:cxn ang="0">
                <a:pos x="114" y="36"/>
              </a:cxn>
              <a:cxn ang="0">
                <a:pos x="119" y="24"/>
              </a:cxn>
              <a:cxn ang="0">
                <a:pos x="115" y="9"/>
              </a:cxn>
              <a:cxn ang="0">
                <a:pos x="105" y="1"/>
              </a:cxn>
              <a:cxn ang="0">
                <a:pos x="90" y="3"/>
              </a:cxn>
              <a:cxn ang="0">
                <a:pos x="84" y="13"/>
              </a:cxn>
              <a:cxn ang="0">
                <a:pos x="84" y="23"/>
              </a:cxn>
              <a:cxn ang="0">
                <a:pos x="88" y="35"/>
              </a:cxn>
              <a:cxn ang="0">
                <a:pos x="88" y="46"/>
              </a:cxn>
              <a:cxn ang="0">
                <a:pos x="78" y="56"/>
              </a:cxn>
              <a:cxn ang="0">
                <a:pos x="65" y="64"/>
              </a:cxn>
              <a:cxn ang="0">
                <a:pos x="55" y="75"/>
              </a:cxn>
              <a:cxn ang="0">
                <a:pos x="46" y="99"/>
              </a:cxn>
              <a:cxn ang="0">
                <a:pos x="41" y="121"/>
              </a:cxn>
              <a:cxn ang="0">
                <a:pos x="40" y="145"/>
              </a:cxn>
              <a:cxn ang="0">
                <a:pos x="41" y="158"/>
              </a:cxn>
              <a:cxn ang="0">
                <a:pos x="49" y="161"/>
              </a:cxn>
              <a:cxn ang="0">
                <a:pos x="53" y="158"/>
              </a:cxn>
              <a:cxn ang="0">
                <a:pos x="53" y="133"/>
              </a:cxn>
              <a:cxn ang="0">
                <a:pos x="55" y="116"/>
              </a:cxn>
              <a:cxn ang="0">
                <a:pos x="64" y="109"/>
              </a:cxn>
              <a:cxn ang="0">
                <a:pos x="70" y="114"/>
              </a:cxn>
              <a:cxn ang="0">
                <a:pos x="68" y="140"/>
              </a:cxn>
              <a:cxn ang="0">
                <a:pos x="61" y="166"/>
              </a:cxn>
              <a:cxn ang="0">
                <a:pos x="53" y="196"/>
              </a:cxn>
              <a:cxn ang="0">
                <a:pos x="33" y="225"/>
              </a:cxn>
              <a:cxn ang="0">
                <a:pos x="8" y="255"/>
              </a:cxn>
              <a:cxn ang="0">
                <a:pos x="0" y="271"/>
              </a:cxn>
              <a:cxn ang="0">
                <a:pos x="19" y="290"/>
              </a:cxn>
              <a:cxn ang="0">
                <a:pos x="33" y="288"/>
              </a:cxn>
              <a:cxn ang="0">
                <a:pos x="23" y="275"/>
              </a:cxn>
              <a:cxn ang="0">
                <a:pos x="30" y="259"/>
              </a:cxn>
              <a:cxn ang="0">
                <a:pos x="61" y="223"/>
              </a:cxn>
              <a:cxn ang="0">
                <a:pos x="84" y="196"/>
              </a:cxn>
              <a:cxn ang="0">
                <a:pos x="95" y="190"/>
              </a:cxn>
              <a:cxn ang="0">
                <a:pos x="109" y="199"/>
              </a:cxn>
              <a:cxn ang="0">
                <a:pos x="141" y="243"/>
              </a:cxn>
              <a:cxn ang="0">
                <a:pos x="168" y="280"/>
              </a:cxn>
              <a:cxn ang="0">
                <a:pos x="178" y="283"/>
              </a:cxn>
              <a:cxn ang="0">
                <a:pos x="191" y="273"/>
              </a:cxn>
            </a:cxnLst>
            <a:rect l="0" t="0" r="r" b="b"/>
            <a:pathLst>
              <a:path w="200" h="291">
                <a:moveTo>
                  <a:pt x="198" y="268"/>
                </a:moveTo>
                <a:lnTo>
                  <a:pt x="199" y="263"/>
                </a:lnTo>
                <a:lnTo>
                  <a:pt x="191" y="264"/>
                </a:lnTo>
                <a:lnTo>
                  <a:pt x="184" y="263"/>
                </a:lnTo>
                <a:lnTo>
                  <a:pt x="174" y="255"/>
                </a:lnTo>
                <a:lnTo>
                  <a:pt x="158" y="229"/>
                </a:lnTo>
                <a:lnTo>
                  <a:pt x="134" y="190"/>
                </a:lnTo>
                <a:lnTo>
                  <a:pt x="121" y="169"/>
                </a:lnTo>
                <a:lnTo>
                  <a:pt x="113" y="151"/>
                </a:lnTo>
                <a:lnTo>
                  <a:pt x="111" y="141"/>
                </a:lnTo>
                <a:lnTo>
                  <a:pt x="111" y="130"/>
                </a:lnTo>
                <a:lnTo>
                  <a:pt x="114" y="123"/>
                </a:lnTo>
                <a:lnTo>
                  <a:pt x="119" y="119"/>
                </a:lnTo>
                <a:lnTo>
                  <a:pt x="123" y="119"/>
                </a:lnTo>
                <a:lnTo>
                  <a:pt x="128" y="121"/>
                </a:lnTo>
                <a:lnTo>
                  <a:pt x="136" y="129"/>
                </a:lnTo>
                <a:lnTo>
                  <a:pt x="148" y="136"/>
                </a:lnTo>
                <a:lnTo>
                  <a:pt x="155" y="140"/>
                </a:lnTo>
                <a:lnTo>
                  <a:pt x="160" y="141"/>
                </a:lnTo>
                <a:lnTo>
                  <a:pt x="164" y="140"/>
                </a:lnTo>
                <a:lnTo>
                  <a:pt x="166" y="136"/>
                </a:lnTo>
                <a:lnTo>
                  <a:pt x="165" y="134"/>
                </a:lnTo>
                <a:lnTo>
                  <a:pt x="164" y="130"/>
                </a:lnTo>
                <a:lnTo>
                  <a:pt x="156" y="123"/>
                </a:lnTo>
                <a:lnTo>
                  <a:pt x="143" y="114"/>
                </a:lnTo>
                <a:lnTo>
                  <a:pt x="135" y="108"/>
                </a:lnTo>
                <a:lnTo>
                  <a:pt x="130" y="99"/>
                </a:lnTo>
                <a:lnTo>
                  <a:pt x="126" y="86"/>
                </a:lnTo>
                <a:lnTo>
                  <a:pt x="125" y="74"/>
                </a:lnTo>
                <a:lnTo>
                  <a:pt x="123" y="69"/>
                </a:lnTo>
                <a:lnTo>
                  <a:pt x="119" y="63"/>
                </a:lnTo>
                <a:lnTo>
                  <a:pt x="113" y="56"/>
                </a:lnTo>
                <a:lnTo>
                  <a:pt x="109" y="53"/>
                </a:lnTo>
                <a:lnTo>
                  <a:pt x="109" y="48"/>
                </a:lnTo>
                <a:lnTo>
                  <a:pt x="111" y="40"/>
                </a:lnTo>
                <a:lnTo>
                  <a:pt x="114" y="36"/>
                </a:lnTo>
                <a:lnTo>
                  <a:pt x="116" y="31"/>
                </a:lnTo>
                <a:lnTo>
                  <a:pt x="119" y="24"/>
                </a:lnTo>
                <a:lnTo>
                  <a:pt x="116" y="15"/>
                </a:lnTo>
                <a:lnTo>
                  <a:pt x="115" y="9"/>
                </a:lnTo>
                <a:lnTo>
                  <a:pt x="111" y="4"/>
                </a:lnTo>
                <a:lnTo>
                  <a:pt x="105" y="1"/>
                </a:lnTo>
                <a:lnTo>
                  <a:pt x="96" y="0"/>
                </a:lnTo>
                <a:lnTo>
                  <a:pt x="90" y="3"/>
                </a:lnTo>
                <a:lnTo>
                  <a:pt x="86" y="6"/>
                </a:lnTo>
                <a:lnTo>
                  <a:pt x="84" y="13"/>
                </a:lnTo>
                <a:lnTo>
                  <a:pt x="83" y="18"/>
                </a:lnTo>
                <a:lnTo>
                  <a:pt x="84" y="23"/>
                </a:lnTo>
                <a:lnTo>
                  <a:pt x="86" y="30"/>
                </a:lnTo>
                <a:lnTo>
                  <a:pt x="88" y="35"/>
                </a:lnTo>
                <a:lnTo>
                  <a:pt x="89" y="40"/>
                </a:lnTo>
                <a:lnTo>
                  <a:pt x="88" y="46"/>
                </a:lnTo>
                <a:lnTo>
                  <a:pt x="84" y="51"/>
                </a:lnTo>
                <a:lnTo>
                  <a:pt x="78" y="56"/>
                </a:lnTo>
                <a:lnTo>
                  <a:pt x="70" y="60"/>
                </a:lnTo>
                <a:lnTo>
                  <a:pt x="65" y="64"/>
                </a:lnTo>
                <a:lnTo>
                  <a:pt x="60" y="69"/>
                </a:lnTo>
                <a:lnTo>
                  <a:pt x="55" y="75"/>
                </a:lnTo>
                <a:lnTo>
                  <a:pt x="50" y="86"/>
                </a:lnTo>
                <a:lnTo>
                  <a:pt x="46" y="99"/>
                </a:lnTo>
                <a:lnTo>
                  <a:pt x="43" y="109"/>
                </a:lnTo>
                <a:lnTo>
                  <a:pt x="41" y="121"/>
                </a:lnTo>
                <a:lnTo>
                  <a:pt x="40" y="136"/>
                </a:lnTo>
                <a:lnTo>
                  <a:pt x="40" y="145"/>
                </a:lnTo>
                <a:lnTo>
                  <a:pt x="40" y="153"/>
                </a:lnTo>
                <a:lnTo>
                  <a:pt x="41" y="158"/>
                </a:lnTo>
                <a:lnTo>
                  <a:pt x="44" y="160"/>
                </a:lnTo>
                <a:lnTo>
                  <a:pt x="49" y="161"/>
                </a:lnTo>
                <a:lnTo>
                  <a:pt x="51" y="160"/>
                </a:lnTo>
                <a:lnTo>
                  <a:pt x="53" y="158"/>
                </a:lnTo>
                <a:lnTo>
                  <a:pt x="53" y="148"/>
                </a:lnTo>
                <a:lnTo>
                  <a:pt x="53" y="133"/>
                </a:lnTo>
                <a:lnTo>
                  <a:pt x="54" y="123"/>
                </a:lnTo>
                <a:lnTo>
                  <a:pt x="55" y="116"/>
                </a:lnTo>
                <a:lnTo>
                  <a:pt x="59" y="110"/>
                </a:lnTo>
                <a:lnTo>
                  <a:pt x="64" y="109"/>
                </a:lnTo>
                <a:lnTo>
                  <a:pt x="69" y="110"/>
                </a:lnTo>
                <a:lnTo>
                  <a:pt x="70" y="114"/>
                </a:lnTo>
                <a:lnTo>
                  <a:pt x="69" y="125"/>
                </a:lnTo>
                <a:lnTo>
                  <a:pt x="68" y="140"/>
                </a:lnTo>
                <a:lnTo>
                  <a:pt x="65" y="154"/>
                </a:lnTo>
                <a:lnTo>
                  <a:pt x="61" y="166"/>
                </a:lnTo>
                <a:lnTo>
                  <a:pt x="58" y="183"/>
                </a:lnTo>
                <a:lnTo>
                  <a:pt x="53" y="196"/>
                </a:lnTo>
                <a:lnTo>
                  <a:pt x="41" y="214"/>
                </a:lnTo>
                <a:lnTo>
                  <a:pt x="33" y="225"/>
                </a:lnTo>
                <a:lnTo>
                  <a:pt x="18" y="243"/>
                </a:lnTo>
                <a:lnTo>
                  <a:pt x="8" y="255"/>
                </a:lnTo>
                <a:lnTo>
                  <a:pt x="0" y="266"/>
                </a:lnTo>
                <a:lnTo>
                  <a:pt x="0" y="271"/>
                </a:lnTo>
                <a:lnTo>
                  <a:pt x="8" y="280"/>
                </a:lnTo>
                <a:lnTo>
                  <a:pt x="19" y="290"/>
                </a:lnTo>
                <a:lnTo>
                  <a:pt x="30" y="290"/>
                </a:lnTo>
                <a:lnTo>
                  <a:pt x="33" y="288"/>
                </a:lnTo>
                <a:lnTo>
                  <a:pt x="28" y="281"/>
                </a:lnTo>
                <a:lnTo>
                  <a:pt x="23" y="275"/>
                </a:lnTo>
                <a:lnTo>
                  <a:pt x="23" y="270"/>
                </a:lnTo>
                <a:lnTo>
                  <a:pt x="30" y="259"/>
                </a:lnTo>
                <a:lnTo>
                  <a:pt x="43" y="246"/>
                </a:lnTo>
                <a:lnTo>
                  <a:pt x="61" y="223"/>
                </a:lnTo>
                <a:lnTo>
                  <a:pt x="78" y="203"/>
                </a:lnTo>
                <a:lnTo>
                  <a:pt x="84" y="196"/>
                </a:lnTo>
                <a:lnTo>
                  <a:pt x="88" y="191"/>
                </a:lnTo>
                <a:lnTo>
                  <a:pt x="95" y="190"/>
                </a:lnTo>
                <a:lnTo>
                  <a:pt x="101" y="194"/>
                </a:lnTo>
                <a:lnTo>
                  <a:pt x="109" y="199"/>
                </a:lnTo>
                <a:lnTo>
                  <a:pt x="124" y="219"/>
                </a:lnTo>
                <a:lnTo>
                  <a:pt x="141" y="243"/>
                </a:lnTo>
                <a:lnTo>
                  <a:pt x="158" y="266"/>
                </a:lnTo>
                <a:lnTo>
                  <a:pt x="168" y="280"/>
                </a:lnTo>
                <a:lnTo>
                  <a:pt x="171" y="283"/>
                </a:lnTo>
                <a:lnTo>
                  <a:pt x="178" y="283"/>
                </a:lnTo>
                <a:lnTo>
                  <a:pt x="184" y="278"/>
                </a:lnTo>
                <a:lnTo>
                  <a:pt x="191" y="273"/>
                </a:lnTo>
                <a:lnTo>
                  <a:pt x="198" y="268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83"/>
          <p:cNvGrpSpPr>
            <a:grpSpLocks/>
          </p:cNvGrpSpPr>
          <p:nvPr/>
        </p:nvGrpSpPr>
        <p:grpSpPr bwMode="auto">
          <a:xfrm>
            <a:off x="2254250" y="2557457"/>
            <a:ext cx="365125" cy="492125"/>
            <a:chOff x="1597" y="1576"/>
            <a:chExt cx="259" cy="310"/>
          </a:xfrm>
        </p:grpSpPr>
        <p:grpSp>
          <p:nvGrpSpPr>
            <p:cNvPr id="16" name="Group 84"/>
            <p:cNvGrpSpPr>
              <a:grpSpLocks/>
            </p:cNvGrpSpPr>
            <p:nvPr/>
          </p:nvGrpSpPr>
          <p:grpSpPr bwMode="auto">
            <a:xfrm>
              <a:off x="1597" y="1576"/>
              <a:ext cx="259" cy="310"/>
              <a:chOff x="1597" y="1576"/>
              <a:chExt cx="259" cy="310"/>
            </a:xfrm>
          </p:grpSpPr>
          <p:sp>
            <p:nvSpPr>
              <p:cNvPr id="2800725" name="AutoShape 85"/>
              <p:cNvSpPr>
                <a:spLocks noChangeArrowheads="1"/>
              </p:cNvSpPr>
              <p:nvPr/>
            </p:nvSpPr>
            <p:spPr bwMode="auto">
              <a:xfrm>
                <a:off x="1597" y="1626"/>
                <a:ext cx="259" cy="260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26" name="AutoShape 86"/>
              <p:cNvSpPr>
                <a:spLocks noChangeArrowheads="1"/>
              </p:cNvSpPr>
              <p:nvPr/>
            </p:nvSpPr>
            <p:spPr bwMode="auto">
              <a:xfrm>
                <a:off x="1660" y="1576"/>
                <a:ext cx="196" cy="46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0727" name="Oval 87"/>
            <p:cNvSpPr>
              <a:spLocks noChangeArrowheads="1"/>
            </p:cNvSpPr>
            <p:nvPr/>
          </p:nvSpPr>
          <p:spPr bwMode="auto">
            <a:xfrm>
              <a:off x="1679" y="1602"/>
              <a:ext cx="27" cy="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28" name="AutoShape 88"/>
            <p:cNvSpPr>
              <a:spLocks noChangeArrowheads="1"/>
            </p:cNvSpPr>
            <p:nvPr/>
          </p:nvSpPr>
          <p:spPr bwMode="auto">
            <a:xfrm>
              <a:off x="1628" y="1750"/>
              <a:ext cx="137" cy="55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840288" y="4618032"/>
            <a:ext cx="1393825" cy="495300"/>
            <a:chOff x="3430" y="2874"/>
            <a:chExt cx="988" cy="312"/>
          </a:xfrm>
        </p:grpSpPr>
        <p:sp>
          <p:nvSpPr>
            <p:cNvPr id="2800730" name="AutoShape 90"/>
            <p:cNvSpPr>
              <a:spLocks noChangeArrowheads="1"/>
            </p:cNvSpPr>
            <p:nvPr/>
          </p:nvSpPr>
          <p:spPr bwMode="auto">
            <a:xfrm>
              <a:off x="3430" y="2926"/>
              <a:ext cx="207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91"/>
            <p:cNvGrpSpPr>
              <a:grpSpLocks/>
            </p:cNvGrpSpPr>
            <p:nvPr/>
          </p:nvGrpSpPr>
          <p:grpSpPr bwMode="auto">
            <a:xfrm>
              <a:off x="3976" y="2916"/>
              <a:ext cx="202" cy="257"/>
              <a:chOff x="3976" y="2916"/>
              <a:chExt cx="202" cy="257"/>
            </a:xfrm>
          </p:grpSpPr>
          <p:sp>
            <p:nvSpPr>
              <p:cNvPr id="2800732" name="Freeform 92"/>
              <p:cNvSpPr>
                <a:spLocks/>
              </p:cNvSpPr>
              <p:nvPr/>
            </p:nvSpPr>
            <p:spPr bwMode="auto">
              <a:xfrm>
                <a:off x="4106" y="3035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33" name="Rectangle 93"/>
              <p:cNvSpPr>
                <a:spLocks noChangeArrowheads="1"/>
              </p:cNvSpPr>
              <p:nvPr/>
            </p:nvSpPr>
            <p:spPr bwMode="auto">
              <a:xfrm>
                <a:off x="4101" y="3035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34" name="Rectangle 94"/>
              <p:cNvSpPr>
                <a:spLocks noChangeArrowheads="1"/>
              </p:cNvSpPr>
              <p:nvPr/>
            </p:nvSpPr>
            <p:spPr bwMode="auto">
              <a:xfrm>
                <a:off x="4109" y="3091"/>
                <a:ext cx="57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35" name="Rectangle 95"/>
              <p:cNvSpPr>
                <a:spLocks noChangeArrowheads="1"/>
              </p:cNvSpPr>
              <p:nvPr/>
            </p:nvSpPr>
            <p:spPr bwMode="auto">
              <a:xfrm>
                <a:off x="3978" y="3091"/>
                <a:ext cx="73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36" name="Oval 96"/>
              <p:cNvSpPr>
                <a:spLocks noChangeArrowheads="1"/>
              </p:cNvSpPr>
              <p:nvPr/>
            </p:nvSpPr>
            <p:spPr bwMode="auto">
              <a:xfrm>
                <a:off x="4036" y="2916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37" name="Freeform 97"/>
              <p:cNvSpPr>
                <a:spLocks/>
              </p:cNvSpPr>
              <p:nvPr/>
            </p:nvSpPr>
            <p:spPr bwMode="auto">
              <a:xfrm>
                <a:off x="3976" y="2960"/>
                <a:ext cx="140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1" y="212"/>
                  </a:cxn>
                  <a:cxn ang="0">
                    <a:pos x="115" y="102"/>
                  </a:cxn>
                  <a:cxn ang="0">
                    <a:pos x="114" y="99"/>
                  </a:cxn>
                  <a:cxn ang="0">
                    <a:pos x="113" y="98"/>
                  </a:cxn>
                  <a:cxn ang="0">
                    <a:pos x="111" y="96"/>
                  </a:cxn>
                  <a:cxn ang="0">
                    <a:pos x="109" y="94"/>
                  </a:cxn>
                  <a:cxn ang="0">
                    <a:pos x="107" y="93"/>
                  </a:cxn>
                  <a:cxn ang="0">
                    <a:pos x="104" y="93"/>
                  </a:cxn>
                  <a:cxn ang="0">
                    <a:pos x="101" y="93"/>
                  </a:cxn>
                  <a:cxn ang="0">
                    <a:pos x="99" y="93"/>
                  </a:cxn>
                  <a:cxn ang="0">
                    <a:pos x="67" y="54"/>
                  </a:cxn>
                  <a:cxn ang="0">
                    <a:pos x="129" y="67"/>
                  </a:cxn>
                  <a:cxn ang="0">
                    <a:pos x="132" y="66"/>
                  </a:cxn>
                  <a:cxn ang="0">
                    <a:pos x="133" y="66"/>
                  </a:cxn>
                  <a:cxn ang="0">
                    <a:pos x="136" y="64"/>
                  </a:cxn>
                  <a:cxn ang="0">
                    <a:pos x="138" y="62"/>
                  </a:cxn>
                  <a:cxn ang="0">
                    <a:pos x="138" y="59"/>
                  </a:cxn>
                  <a:cxn ang="0">
                    <a:pos x="139" y="56"/>
                  </a:cxn>
                  <a:cxn ang="0">
                    <a:pos x="138" y="53"/>
                  </a:cxn>
                  <a:cxn ang="0">
                    <a:pos x="137" y="51"/>
                  </a:cxn>
                  <a:cxn ang="0">
                    <a:pos x="135" y="49"/>
                  </a:cxn>
                  <a:cxn ang="0">
                    <a:pos x="133" y="47"/>
                  </a:cxn>
                  <a:cxn ang="0">
                    <a:pos x="130" y="46"/>
                  </a:cxn>
                  <a:cxn ang="0">
                    <a:pos x="88" y="46"/>
                  </a:cxn>
                  <a:cxn ang="0">
                    <a:pos x="81" y="30"/>
                  </a:cxn>
                  <a:cxn ang="0">
                    <a:pos x="81" y="26"/>
                  </a:cxn>
                  <a:cxn ang="0">
                    <a:pos x="82" y="22"/>
                  </a:cxn>
                  <a:cxn ang="0">
                    <a:pos x="82" y="18"/>
                  </a:cxn>
                  <a:cxn ang="0">
                    <a:pos x="81" y="14"/>
                  </a:cxn>
                  <a:cxn ang="0">
                    <a:pos x="79" y="11"/>
                  </a:cxn>
                  <a:cxn ang="0">
                    <a:pos x="77" y="8"/>
                  </a:cxn>
                  <a:cxn ang="0">
                    <a:pos x="74" y="5"/>
                  </a:cxn>
                  <a:cxn ang="0">
                    <a:pos x="71" y="3"/>
                  </a:cxn>
                  <a:cxn ang="0">
                    <a:pos x="67" y="1"/>
                  </a:cxn>
                  <a:cxn ang="0">
                    <a:pos x="63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50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38" y="16"/>
                  </a:cxn>
                </a:cxnLst>
                <a:rect l="0" t="0" r="r" b="b"/>
                <a:pathLst>
                  <a:path w="140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1" y="119"/>
                    </a:lnTo>
                    <a:lnTo>
                      <a:pt x="91" y="212"/>
                    </a:lnTo>
                    <a:lnTo>
                      <a:pt x="115" y="212"/>
                    </a:lnTo>
                    <a:lnTo>
                      <a:pt x="115" y="102"/>
                    </a:lnTo>
                    <a:lnTo>
                      <a:pt x="115" y="101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1" y="96"/>
                    </a:lnTo>
                    <a:lnTo>
                      <a:pt x="110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55" y="90"/>
                    </a:lnTo>
                    <a:lnTo>
                      <a:pt x="67" y="54"/>
                    </a:lnTo>
                    <a:lnTo>
                      <a:pt x="76" y="67"/>
                    </a:lnTo>
                    <a:lnTo>
                      <a:pt x="129" y="67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3" y="66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39" y="58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8" y="53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88" y="46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0738" name="Freeform 98"/>
            <p:cNvSpPr>
              <a:spLocks/>
            </p:cNvSpPr>
            <p:nvPr/>
          </p:nvSpPr>
          <p:spPr bwMode="auto">
            <a:xfrm>
              <a:off x="4216" y="2874"/>
              <a:ext cx="202" cy="293"/>
            </a:xfrm>
            <a:custGeom>
              <a:avLst/>
              <a:gdLst/>
              <a:ahLst/>
              <a:cxnLst>
                <a:cxn ang="0">
                  <a:pos x="201" y="264"/>
                </a:cxn>
                <a:cxn ang="0">
                  <a:pos x="186" y="264"/>
                </a:cxn>
                <a:cxn ang="0">
                  <a:pos x="159" y="230"/>
                </a:cxn>
                <a:cxn ang="0">
                  <a:pos x="123" y="170"/>
                </a:cxn>
                <a:cxn ang="0">
                  <a:pos x="113" y="142"/>
                </a:cxn>
                <a:cxn ang="0">
                  <a:pos x="115" y="123"/>
                </a:cxn>
                <a:cxn ang="0">
                  <a:pos x="124" y="120"/>
                </a:cxn>
                <a:cxn ang="0">
                  <a:pos x="138" y="130"/>
                </a:cxn>
                <a:cxn ang="0">
                  <a:pos x="157" y="141"/>
                </a:cxn>
                <a:cxn ang="0">
                  <a:pos x="166" y="141"/>
                </a:cxn>
                <a:cxn ang="0">
                  <a:pos x="167" y="135"/>
                </a:cxn>
                <a:cxn ang="0">
                  <a:pos x="158" y="123"/>
                </a:cxn>
                <a:cxn ang="0">
                  <a:pos x="137" y="108"/>
                </a:cxn>
                <a:cxn ang="0">
                  <a:pos x="128" y="87"/>
                </a:cxn>
                <a:cxn ang="0">
                  <a:pos x="124" y="69"/>
                </a:cxn>
                <a:cxn ang="0">
                  <a:pos x="114" y="57"/>
                </a:cxn>
                <a:cxn ang="0">
                  <a:pos x="110" y="48"/>
                </a:cxn>
                <a:cxn ang="0">
                  <a:pos x="115" y="37"/>
                </a:cxn>
                <a:cxn ang="0">
                  <a:pos x="120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5" y="13"/>
                </a:cxn>
                <a:cxn ang="0">
                  <a:pos x="85" y="23"/>
                </a:cxn>
                <a:cxn ang="0">
                  <a:pos x="88" y="35"/>
                </a:cxn>
                <a:cxn ang="0">
                  <a:pos x="88" y="47"/>
                </a:cxn>
                <a:cxn ang="0">
                  <a:pos x="78" y="57"/>
                </a:cxn>
                <a:cxn ang="0">
                  <a:pos x="66" y="64"/>
                </a:cxn>
                <a:cxn ang="0">
                  <a:pos x="56" y="76"/>
                </a:cxn>
                <a:cxn ang="0">
                  <a:pos x="47" y="99"/>
                </a:cxn>
                <a:cxn ang="0">
                  <a:pos x="42" y="122"/>
                </a:cxn>
                <a:cxn ang="0">
                  <a:pos x="40" y="146"/>
                </a:cxn>
                <a:cxn ang="0">
                  <a:pos x="42" y="159"/>
                </a:cxn>
                <a:cxn ang="0">
                  <a:pos x="49" y="162"/>
                </a:cxn>
                <a:cxn ang="0">
                  <a:pos x="53" y="159"/>
                </a:cxn>
                <a:cxn ang="0">
                  <a:pos x="53" y="133"/>
                </a:cxn>
                <a:cxn ang="0">
                  <a:pos x="56" y="117"/>
                </a:cxn>
                <a:cxn ang="0">
                  <a:pos x="64" y="110"/>
                </a:cxn>
                <a:cxn ang="0">
                  <a:pos x="71" y="115"/>
                </a:cxn>
                <a:cxn ang="0">
                  <a:pos x="68" y="141"/>
                </a:cxn>
                <a:cxn ang="0">
                  <a:pos x="62" y="167"/>
                </a:cxn>
                <a:cxn ang="0">
                  <a:pos x="53" y="198"/>
                </a:cxn>
                <a:cxn ang="0">
                  <a:pos x="33" y="227"/>
                </a:cxn>
                <a:cxn ang="0">
                  <a:pos x="8" y="257"/>
                </a:cxn>
                <a:cxn ang="0">
                  <a:pos x="0" y="273"/>
                </a:cxn>
                <a:cxn ang="0">
                  <a:pos x="19" y="292"/>
                </a:cxn>
                <a:cxn ang="0">
                  <a:pos x="33" y="289"/>
                </a:cxn>
                <a:cxn ang="0">
                  <a:pos x="23" y="277"/>
                </a:cxn>
                <a:cxn ang="0">
                  <a:pos x="30" y="261"/>
                </a:cxn>
                <a:cxn ang="0">
                  <a:pos x="62" y="224"/>
                </a:cxn>
                <a:cxn ang="0">
                  <a:pos x="85" y="198"/>
                </a:cxn>
                <a:cxn ang="0">
                  <a:pos x="96" y="191"/>
                </a:cxn>
                <a:cxn ang="0">
                  <a:pos x="110" y="200"/>
                </a:cxn>
                <a:cxn ang="0">
                  <a:pos x="143" y="244"/>
                </a:cxn>
                <a:cxn ang="0">
                  <a:pos x="169" y="282"/>
                </a:cxn>
                <a:cxn ang="0">
                  <a:pos x="180" y="284"/>
                </a:cxn>
                <a:cxn ang="0">
                  <a:pos x="193" y="274"/>
                </a:cxn>
              </a:cxnLst>
              <a:rect l="0" t="0" r="r" b="b"/>
              <a:pathLst>
                <a:path w="202" h="293">
                  <a:moveTo>
                    <a:pt x="200" y="269"/>
                  </a:moveTo>
                  <a:lnTo>
                    <a:pt x="201" y="264"/>
                  </a:lnTo>
                  <a:lnTo>
                    <a:pt x="193" y="266"/>
                  </a:lnTo>
                  <a:lnTo>
                    <a:pt x="186" y="264"/>
                  </a:lnTo>
                  <a:lnTo>
                    <a:pt x="176" y="257"/>
                  </a:lnTo>
                  <a:lnTo>
                    <a:pt x="159" y="230"/>
                  </a:lnTo>
                  <a:lnTo>
                    <a:pt x="135" y="191"/>
                  </a:lnTo>
                  <a:lnTo>
                    <a:pt x="123" y="170"/>
                  </a:lnTo>
                  <a:lnTo>
                    <a:pt x="114" y="152"/>
                  </a:lnTo>
                  <a:lnTo>
                    <a:pt x="113" y="142"/>
                  </a:lnTo>
                  <a:lnTo>
                    <a:pt x="113" y="131"/>
                  </a:lnTo>
                  <a:lnTo>
                    <a:pt x="115" y="123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9" y="122"/>
                  </a:lnTo>
                  <a:lnTo>
                    <a:pt x="138" y="130"/>
                  </a:lnTo>
                  <a:lnTo>
                    <a:pt x="149" y="137"/>
                  </a:lnTo>
                  <a:lnTo>
                    <a:pt x="157" y="141"/>
                  </a:lnTo>
                  <a:lnTo>
                    <a:pt x="162" y="142"/>
                  </a:lnTo>
                  <a:lnTo>
                    <a:pt x="166" y="141"/>
                  </a:lnTo>
                  <a:lnTo>
                    <a:pt x="168" y="137"/>
                  </a:lnTo>
                  <a:lnTo>
                    <a:pt x="167" y="135"/>
                  </a:lnTo>
                  <a:lnTo>
                    <a:pt x="166" y="131"/>
                  </a:lnTo>
                  <a:lnTo>
                    <a:pt x="158" y="123"/>
                  </a:lnTo>
                  <a:lnTo>
                    <a:pt x="144" y="115"/>
                  </a:lnTo>
                  <a:lnTo>
                    <a:pt x="137" y="108"/>
                  </a:lnTo>
                  <a:lnTo>
                    <a:pt x="131" y="99"/>
                  </a:lnTo>
                  <a:lnTo>
                    <a:pt x="128" y="87"/>
                  </a:lnTo>
                  <a:lnTo>
                    <a:pt x="126" y="74"/>
                  </a:lnTo>
                  <a:lnTo>
                    <a:pt x="124" y="69"/>
                  </a:lnTo>
                  <a:lnTo>
                    <a:pt x="120" y="63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13" y="40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0" y="24"/>
                  </a:lnTo>
                  <a:lnTo>
                    <a:pt x="118" y="15"/>
                  </a:lnTo>
                  <a:lnTo>
                    <a:pt x="116" y="9"/>
                  </a:lnTo>
                  <a:lnTo>
                    <a:pt x="113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5" y="13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90" y="40"/>
                  </a:lnTo>
                  <a:lnTo>
                    <a:pt x="88" y="47"/>
                  </a:lnTo>
                  <a:lnTo>
                    <a:pt x="85" y="52"/>
                  </a:lnTo>
                  <a:lnTo>
                    <a:pt x="78" y="57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1" y="69"/>
                  </a:lnTo>
                  <a:lnTo>
                    <a:pt x="56" y="76"/>
                  </a:lnTo>
                  <a:lnTo>
                    <a:pt x="51" y="87"/>
                  </a:lnTo>
                  <a:lnTo>
                    <a:pt x="47" y="99"/>
                  </a:lnTo>
                  <a:lnTo>
                    <a:pt x="43" y="110"/>
                  </a:lnTo>
                  <a:lnTo>
                    <a:pt x="42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2" y="161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6" y="117"/>
                  </a:lnTo>
                  <a:lnTo>
                    <a:pt x="59" y="111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1" y="115"/>
                  </a:lnTo>
                  <a:lnTo>
                    <a:pt x="70" y="126"/>
                  </a:lnTo>
                  <a:lnTo>
                    <a:pt x="68" y="141"/>
                  </a:lnTo>
                  <a:lnTo>
                    <a:pt x="66" y="155"/>
                  </a:lnTo>
                  <a:lnTo>
                    <a:pt x="62" y="167"/>
                  </a:lnTo>
                  <a:lnTo>
                    <a:pt x="58" y="184"/>
                  </a:lnTo>
                  <a:lnTo>
                    <a:pt x="53" y="198"/>
                  </a:lnTo>
                  <a:lnTo>
                    <a:pt x="42" y="215"/>
                  </a:lnTo>
                  <a:lnTo>
                    <a:pt x="33" y="227"/>
                  </a:lnTo>
                  <a:lnTo>
                    <a:pt x="18" y="244"/>
                  </a:lnTo>
                  <a:lnTo>
                    <a:pt x="8" y="257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8" y="282"/>
                  </a:lnTo>
                  <a:lnTo>
                    <a:pt x="19" y="292"/>
                  </a:lnTo>
                  <a:lnTo>
                    <a:pt x="30" y="292"/>
                  </a:lnTo>
                  <a:lnTo>
                    <a:pt x="33" y="289"/>
                  </a:lnTo>
                  <a:lnTo>
                    <a:pt x="28" y="283"/>
                  </a:lnTo>
                  <a:lnTo>
                    <a:pt x="23" y="277"/>
                  </a:lnTo>
                  <a:lnTo>
                    <a:pt x="23" y="272"/>
                  </a:lnTo>
                  <a:lnTo>
                    <a:pt x="30" y="261"/>
                  </a:lnTo>
                  <a:lnTo>
                    <a:pt x="43" y="248"/>
                  </a:lnTo>
                  <a:lnTo>
                    <a:pt x="62" y="224"/>
                  </a:lnTo>
                  <a:lnTo>
                    <a:pt x="78" y="204"/>
                  </a:lnTo>
                  <a:lnTo>
                    <a:pt x="85" y="198"/>
                  </a:lnTo>
                  <a:lnTo>
                    <a:pt x="88" y="193"/>
                  </a:lnTo>
                  <a:lnTo>
                    <a:pt x="96" y="191"/>
                  </a:lnTo>
                  <a:lnTo>
                    <a:pt x="102" y="195"/>
                  </a:lnTo>
                  <a:lnTo>
                    <a:pt x="110" y="200"/>
                  </a:lnTo>
                  <a:lnTo>
                    <a:pt x="125" y="220"/>
                  </a:lnTo>
                  <a:lnTo>
                    <a:pt x="143" y="244"/>
                  </a:lnTo>
                  <a:lnTo>
                    <a:pt x="159" y="268"/>
                  </a:lnTo>
                  <a:lnTo>
                    <a:pt x="169" y="282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6" y="279"/>
                  </a:lnTo>
                  <a:lnTo>
                    <a:pt x="193" y="274"/>
                  </a:lnTo>
                  <a:lnTo>
                    <a:pt x="200" y="269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99"/>
            <p:cNvGrpSpPr>
              <a:grpSpLocks/>
            </p:cNvGrpSpPr>
            <p:nvPr/>
          </p:nvGrpSpPr>
          <p:grpSpPr bwMode="auto">
            <a:xfrm>
              <a:off x="3642" y="2875"/>
              <a:ext cx="261" cy="311"/>
              <a:chOff x="3642" y="2875"/>
              <a:chExt cx="261" cy="311"/>
            </a:xfrm>
          </p:grpSpPr>
          <p:grpSp>
            <p:nvGrpSpPr>
              <p:cNvPr id="20" name="Group 100"/>
              <p:cNvGrpSpPr>
                <a:grpSpLocks/>
              </p:cNvGrpSpPr>
              <p:nvPr/>
            </p:nvGrpSpPr>
            <p:grpSpPr bwMode="auto">
              <a:xfrm>
                <a:off x="3642" y="2875"/>
                <a:ext cx="261" cy="311"/>
                <a:chOff x="3642" y="2875"/>
                <a:chExt cx="261" cy="311"/>
              </a:xfrm>
            </p:grpSpPr>
            <p:sp>
              <p:nvSpPr>
                <p:cNvPr id="2800741" name="AutoShape 101"/>
                <p:cNvSpPr>
                  <a:spLocks noChangeArrowheads="1"/>
                </p:cNvSpPr>
                <p:nvPr/>
              </p:nvSpPr>
              <p:spPr bwMode="auto">
                <a:xfrm>
                  <a:off x="3642" y="2926"/>
                  <a:ext cx="261" cy="260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0742" name="AutoShape 102"/>
                <p:cNvSpPr>
                  <a:spLocks noChangeArrowheads="1"/>
                </p:cNvSpPr>
                <p:nvPr/>
              </p:nvSpPr>
              <p:spPr bwMode="auto">
                <a:xfrm>
                  <a:off x="3706" y="2875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0743" name="Oval 103"/>
              <p:cNvSpPr>
                <a:spLocks noChangeArrowheads="1"/>
              </p:cNvSpPr>
              <p:nvPr/>
            </p:nvSpPr>
            <p:spPr bwMode="auto">
              <a:xfrm>
                <a:off x="3725" y="2901"/>
                <a:ext cx="26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44" name="AutoShape 104"/>
              <p:cNvSpPr>
                <a:spLocks noChangeArrowheads="1"/>
              </p:cNvSpPr>
              <p:nvPr/>
            </p:nvSpPr>
            <p:spPr bwMode="auto">
              <a:xfrm>
                <a:off x="3675" y="3049"/>
                <a:ext cx="137" cy="54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5145088" y="5094282"/>
            <a:ext cx="1393825" cy="495300"/>
            <a:chOff x="3646" y="3174"/>
            <a:chExt cx="988" cy="312"/>
          </a:xfrm>
        </p:grpSpPr>
        <p:sp>
          <p:nvSpPr>
            <p:cNvPr id="2800746" name="AutoShape 106"/>
            <p:cNvSpPr>
              <a:spLocks noChangeArrowheads="1"/>
            </p:cNvSpPr>
            <p:nvPr/>
          </p:nvSpPr>
          <p:spPr bwMode="auto">
            <a:xfrm>
              <a:off x="3646" y="3226"/>
              <a:ext cx="207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107"/>
            <p:cNvGrpSpPr>
              <a:grpSpLocks/>
            </p:cNvGrpSpPr>
            <p:nvPr/>
          </p:nvGrpSpPr>
          <p:grpSpPr bwMode="auto">
            <a:xfrm>
              <a:off x="4192" y="3216"/>
              <a:ext cx="202" cy="257"/>
              <a:chOff x="4192" y="3216"/>
              <a:chExt cx="202" cy="257"/>
            </a:xfrm>
          </p:grpSpPr>
          <p:sp>
            <p:nvSpPr>
              <p:cNvPr id="2800748" name="Freeform 108"/>
              <p:cNvSpPr>
                <a:spLocks/>
              </p:cNvSpPr>
              <p:nvPr/>
            </p:nvSpPr>
            <p:spPr bwMode="auto">
              <a:xfrm>
                <a:off x="4322" y="3335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49" name="Rectangle 109"/>
              <p:cNvSpPr>
                <a:spLocks noChangeArrowheads="1"/>
              </p:cNvSpPr>
              <p:nvPr/>
            </p:nvSpPr>
            <p:spPr bwMode="auto">
              <a:xfrm>
                <a:off x="4317" y="3335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50" name="Rectangle 110"/>
              <p:cNvSpPr>
                <a:spLocks noChangeArrowheads="1"/>
              </p:cNvSpPr>
              <p:nvPr/>
            </p:nvSpPr>
            <p:spPr bwMode="auto">
              <a:xfrm>
                <a:off x="4325" y="3391"/>
                <a:ext cx="57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51" name="Rectangle 111"/>
              <p:cNvSpPr>
                <a:spLocks noChangeArrowheads="1"/>
              </p:cNvSpPr>
              <p:nvPr/>
            </p:nvSpPr>
            <p:spPr bwMode="auto">
              <a:xfrm>
                <a:off x="4194" y="3391"/>
                <a:ext cx="73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52" name="Oval 112"/>
              <p:cNvSpPr>
                <a:spLocks noChangeArrowheads="1"/>
              </p:cNvSpPr>
              <p:nvPr/>
            </p:nvSpPr>
            <p:spPr bwMode="auto">
              <a:xfrm>
                <a:off x="4252" y="3216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53" name="Freeform 113"/>
              <p:cNvSpPr>
                <a:spLocks/>
              </p:cNvSpPr>
              <p:nvPr/>
            </p:nvSpPr>
            <p:spPr bwMode="auto">
              <a:xfrm>
                <a:off x="4192" y="3260"/>
                <a:ext cx="140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1" y="212"/>
                  </a:cxn>
                  <a:cxn ang="0">
                    <a:pos x="115" y="102"/>
                  </a:cxn>
                  <a:cxn ang="0">
                    <a:pos x="114" y="99"/>
                  </a:cxn>
                  <a:cxn ang="0">
                    <a:pos x="113" y="98"/>
                  </a:cxn>
                  <a:cxn ang="0">
                    <a:pos x="111" y="96"/>
                  </a:cxn>
                  <a:cxn ang="0">
                    <a:pos x="109" y="94"/>
                  </a:cxn>
                  <a:cxn ang="0">
                    <a:pos x="107" y="93"/>
                  </a:cxn>
                  <a:cxn ang="0">
                    <a:pos x="104" y="93"/>
                  </a:cxn>
                  <a:cxn ang="0">
                    <a:pos x="101" y="93"/>
                  </a:cxn>
                  <a:cxn ang="0">
                    <a:pos x="99" y="93"/>
                  </a:cxn>
                  <a:cxn ang="0">
                    <a:pos x="67" y="54"/>
                  </a:cxn>
                  <a:cxn ang="0">
                    <a:pos x="129" y="67"/>
                  </a:cxn>
                  <a:cxn ang="0">
                    <a:pos x="132" y="66"/>
                  </a:cxn>
                  <a:cxn ang="0">
                    <a:pos x="133" y="66"/>
                  </a:cxn>
                  <a:cxn ang="0">
                    <a:pos x="136" y="64"/>
                  </a:cxn>
                  <a:cxn ang="0">
                    <a:pos x="138" y="62"/>
                  </a:cxn>
                  <a:cxn ang="0">
                    <a:pos x="138" y="59"/>
                  </a:cxn>
                  <a:cxn ang="0">
                    <a:pos x="139" y="56"/>
                  </a:cxn>
                  <a:cxn ang="0">
                    <a:pos x="138" y="53"/>
                  </a:cxn>
                  <a:cxn ang="0">
                    <a:pos x="137" y="51"/>
                  </a:cxn>
                  <a:cxn ang="0">
                    <a:pos x="135" y="49"/>
                  </a:cxn>
                  <a:cxn ang="0">
                    <a:pos x="133" y="47"/>
                  </a:cxn>
                  <a:cxn ang="0">
                    <a:pos x="130" y="46"/>
                  </a:cxn>
                  <a:cxn ang="0">
                    <a:pos x="88" y="46"/>
                  </a:cxn>
                  <a:cxn ang="0">
                    <a:pos x="81" y="30"/>
                  </a:cxn>
                  <a:cxn ang="0">
                    <a:pos x="81" y="26"/>
                  </a:cxn>
                  <a:cxn ang="0">
                    <a:pos x="82" y="22"/>
                  </a:cxn>
                  <a:cxn ang="0">
                    <a:pos x="82" y="18"/>
                  </a:cxn>
                  <a:cxn ang="0">
                    <a:pos x="81" y="14"/>
                  </a:cxn>
                  <a:cxn ang="0">
                    <a:pos x="79" y="11"/>
                  </a:cxn>
                  <a:cxn ang="0">
                    <a:pos x="77" y="8"/>
                  </a:cxn>
                  <a:cxn ang="0">
                    <a:pos x="74" y="5"/>
                  </a:cxn>
                  <a:cxn ang="0">
                    <a:pos x="71" y="3"/>
                  </a:cxn>
                  <a:cxn ang="0">
                    <a:pos x="67" y="1"/>
                  </a:cxn>
                  <a:cxn ang="0">
                    <a:pos x="63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50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38" y="16"/>
                  </a:cxn>
                </a:cxnLst>
                <a:rect l="0" t="0" r="r" b="b"/>
                <a:pathLst>
                  <a:path w="140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1" y="119"/>
                    </a:lnTo>
                    <a:lnTo>
                      <a:pt x="91" y="212"/>
                    </a:lnTo>
                    <a:lnTo>
                      <a:pt x="115" y="212"/>
                    </a:lnTo>
                    <a:lnTo>
                      <a:pt x="115" y="102"/>
                    </a:lnTo>
                    <a:lnTo>
                      <a:pt x="115" y="101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1" y="96"/>
                    </a:lnTo>
                    <a:lnTo>
                      <a:pt x="110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55" y="90"/>
                    </a:lnTo>
                    <a:lnTo>
                      <a:pt x="67" y="54"/>
                    </a:lnTo>
                    <a:lnTo>
                      <a:pt x="76" y="67"/>
                    </a:lnTo>
                    <a:lnTo>
                      <a:pt x="129" y="67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3" y="66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39" y="58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8" y="53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88" y="46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0754" name="Freeform 114"/>
            <p:cNvSpPr>
              <a:spLocks/>
            </p:cNvSpPr>
            <p:nvPr/>
          </p:nvSpPr>
          <p:spPr bwMode="auto">
            <a:xfrm>
              <a:off x="4432" y="3174"/>
              <a:ext cx="202" cy="293"/>
            </a:xfrm>
            <a:custGeom>
              <a:avLst/>
              <a:gdLst/>
              <a:ahLst/>
              <a:cxnLst>
                <a:cxn ang="0">
                  <a:pos x="201" y="264"/>
                </a:cxn>
                <a:cxn ang="0">
                  <a:pos x="186" y="264"/>
                </a:cxn>
                <a:cxn ang="0">
                  <a:pos x="159" y="230"/>
                </a:cxn>
                <a:cxn ang="0">
                  <a:pos x="123" y="170"/>
                </a:cxn>
                <a:cxn ang="0">
                  <a:pos x="113" y="142"/>
                </a:cxn>
                <a:cxn ang="0">
                  <a:pos x="115" y="123"/>
                </a:cxn>
                <a:cxn ang="0">
                  <a:pos x="124" y="120"/>
                </a:cxn>
                <a:cxn ang="0">
                  <a:pos x="138" y="130"/>
                </a:cxn>
                <a:cxn ang="0">
                  <a:pos x="157" y="141"/>
                </a:cxn>
                <a:cxn ang="0">
                  <a:pos x="166" y="141"/>
                </a:cxn>
                <a:cxn ang="0">
                  <a:pos x="167" y="135"/>
                </a:cxn>
                <a:cxn ang="0">
                  <a:pos x="158" y="123"/>
                </a:cxn>
                <a:cxn ang="0">
                  <a:pos x="137" y="108"/>
                </a:cxn>
                <a:cxn ang="0">
                  <a:pos x="128" y="87"/>
                </a:cxn>
                <a:cxn ang="0">
                  <a:pos x="124" y="69"/>
                </a:cxn>
                <a:cxn ang="0">
                  <a:pos x="114" y="57"/>
                </a:cxn>
                <a:cxn ang="0">
                  <a:pos x="110" y="48"/>
                </a:cxn>
                <a:cxn ang="0">
                  <a:pos x="115" y="37"/>
                </a:cxn>
                <a:cxn ang="0">
                  <a:pos x="120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5" y="13"/>
                </a:cxn>
                <a:cxn ang="0">
                  <a:pos x="85" y="23"/>
                </a:cxn>
                <a:cxn ang="0">
                  <a:pos x="88" y="35"/>
                </a:cxn>
                <a:cxn ang="0">
                  <a:pos x="88" y="47"/>
                </a:cxn>
                <a:cxn ang="0">
                  <a:pos x="78" y="57"/>
                </a:cxn>
                <a:cxn ang="0">
                  <a:pos x="66" y="64"/>
                </a:cxn>
                <a:cxn ang="0">
                  <a:pos x="56" y="76"/>
                </a:cxn>
                <a:cxn ang="0">
                  <a:pos x="47" y="99"/>
                </a:cxn>
                <a:cxn ang="0">
                  <a:pos x="42" y="122"/>
                </a:cxn>
                <a:cxn ang="0">
                  <a:pos x="40" y="146"/>
                </a:cxn>
                <a:cxn ang="0">
                  <a:pos x="42" y="159"/>
                </a:cxn>
                <a:cxn ang="0">
                  <a:pos x="49" y="162"/>
                </a:cxn>
                <a:cxn ang="0">
                  <a:pos x="53" y="159"/>
                </a:cxn>
                <a:cxn ang="0">
                  <a:pos x="53" y="133"/>
                </a:cxn>
                <a:cxn ang="0">
                  <a:pos x="56" y="117"/>
                </a:cxn>
                <a:cxn ang="0">
                  <a:pos x="64" y="110"/>
                </a:cxn>
                <a:cxn ang="0">
                  <a:pos x="71" y="115"/>
                </a:cxn>
                <a:cxn ang="0">
                  <a:pos x="68" y="141"/>
                </a:cxn>
                <a:cxn ang="0">
                  <a:pos x="62" y="167"/>
                </a:cxn>
                <a:cxn ang="0">
                  <a:pos x="53" y="198"/>
                </a:cxn>
                <a:cxn ang="0">
                  <a:pos x="33" y="227"/>
                </a:cxn>
                <a:cxn ang="0">
                  <a:pos x="8" y="257"/>
                </a:cxn>
                <a:cxn ang="0">
                  <a:pos x="0" y="273"/>
                </a:cxn>
                <a:cxn ang="0">
                  <a:pos x="19" y="292"/>
                </a:cxn>
                <a:cxn ang="0">
                  <a:pos x="33" y="289"/>
                </a:cxn>
                <a:cxn ang="0">
                  <a:pos x="23" y="277"/>
                </a:cxn>
                <a:cxn ang="0">
                  <a:pos x="30" y="261"/>
                </a:cxn>
                <a:cxn ang="0">
                  <a:pos x="62" y="224"/>
                </a:cxn>
                <a:cxn ang="0">
                  <a:pos x="85" y="198"/>
                </a:cxn>
                <a:cxn ang="0">
                  <a:pos x="96" y="191"/>
                </a:cxn>
                <a:cxn ang="0">
                  <a:pos x="110" y="200"/>
                </a:cxn>
                <a:cxn ang="0">
                  <a:pos x="143" y="244"/>
                </a:cxn>
                <a:cxn ang="0">
                  <a:pos x="169" y="282"/>
                </a:cxn>
                <a:cxn ang="0">
                  <a:pos x="180" y="284"/>
                </a:cxn>
                <a:cxn ang="0">
                  <a:pos x="193" y="274"/>
                </a:cxn>
              </a:cxnLst>
              <a:rect l="0" t="0" r="r" b="b"/>
              <a:pathLst>
                <a:path w="202" h="293">
                  <a:moveTo>
                    <a:pt x="200" y="269"/>
                  </a:moveTo>
                  <a:lnTo>
                    <a:pt x="201" y="264"/>
                  </a:lnTo>
                  <a:lnTo>
                    <a:pt x="193" y="266"/>
                  </a:lnTo>
                  <a:lnTo>
                    <a:pt x="186" y="264"/>
                  </a:lnTo>
                  <a:lnTo>
                    <a:pt x="176" y="257"/>
                  </a:lnTo>
                  <a:lnTo>
                    <a:pt x="159" y="230"/>
                  </a:lnTo>
                  <a:lnTo>
                    <a:pt x="135" y="191"/>
                  </a:lnTo>
                  <a:lnTo>
                    <a:pt x="123" y="170"/>
                  </a:lnTo>
                  <a:lnTo>
                    <a:pt x="114" y="152"/>
                  </a:lnTo>
                  <a:lnTo>
                    <a:pt x="113" y="142"/>
                  </a:lnTo>
                  <a:lnTo>
                    <a:pt x="113" y="131"/>
                  </a:lnTo>
                  <a:lnTo>
                    <a:pt x="115" y="123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9" y="122"/>
                  </a:lnTo>
                  <a:lnTo>
                    <a:pt x="138" y="130"/>
                  </a:lnTo>
                  <a:lnTo>
                    <a:pt x="149" y="137"/>
                  </a:lnTo>
                  <a:lnTo>
                    <a:pt x="157" y="141"/>
                  </a:lnTo>
                  <a:lnTo>
                    <a:pt x="162" y="142"/>
                  </a:lnTo>
                  <a:lnTo>
                    <a:pt x="166" y="141"/>
                  </a:lnTo>
                  <a:lnTo>
                    <a:pt x="168" y="137"/>
                  </a:lnTo>
                  <a:lnTo>
                    <a:pt x="167" y="135"/>
                  </a:lnTo>
                  <a:lnTo>
                    <a:pt x="166" y="131"/>
                  </a:lnTo>
                  <a:lnTo>
                    <a:pt x="158" y="123"/>
                  </a:lnTo>
                  <a:lnTo>
                    <a:pt x="144" y="115"/>
                  </a:lnTo>
                  <a:lnTo>
                    <a:pt x="137" y="108"/>
                  </a:lnTo>
                  <a:lnTo>
                    <a:pt x="131" y="99"/>
                  </a:lnTo>
                  <a:lnTo>
                    <a:pt x="128" y="87"/>
                  </a:lnTo>
                  <a:lnTo>
                    <a:pt x="126" y="74"/>
                  </a:lnTo>
                  <a:lnTo>
                    <a:pt x="124" y="69"/>
                  </a:lnTo>
                  <a:lnTo>
                    <a:pt x="120" y="63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13" y="40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0" y="24"/>
                  </a:lnTo>
                  <a:lnTo>
                    <a:pt x="118" y="15"/>
                  </a:lnTo>
                  <a:lnTo>
                    <a:pt x="116" y="9"/>
                  </a:lnTo>
                  <a:lnTo>
                    <a:pt x="113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5" y="13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90" y="40"/>
                  </a:lnTo>
                  <a:lnTo>
                    <a:pt x="88" y="47"/>
                  </a:lnTo>
                  <a:lnTo>
                    <a:pt x="85" y="52"/>
                  </a:lnTo>
                  <a:lnTo>
                    <a:pt x="78" y="57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1" y="69"/>
                  </a:lnTo>
                  <a:lnTo>
                    <a:pt x="56" y="76"/>
                  </a:lnTo>
                  <a:lnTo>
                    <a:pt x="51" y="87"/>
                  </a:lnTo>
                  <a:lnTo>
                    <a:pt x="47" y="99"/>
                  </a:lnTo>
                  <a:lnTo>
                    <a:pt x="43" y="110"/>
                  </a:lnTo>
                  <a:lnTo>
                    <a:pt x="42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2" y="161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6" y="117"/>
                  </a:lnTo>
                  <a:lnTo>
                    <a:pt x="59" y="111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1" y="115"/>
                  </a:lnTo>
                  <a:lnTo>
                    <a:pt x="70" y="126"/>
                  </a:lnTo>
                  <a:lnTo>
                    <a:pt x="68" y="141"/>
                  </a:lnTo>
                  <a:lnTo>
                    <a:pt x="66" y="155"/>
                  </a:lnTo>
                  <a:lnTo>
                    <a:pt x="62" y="167"/>
                  </a:lnTo>
                  <a:lnTo>
                    <a:pt x="58" y="184"/>
                  </a:lnTo>
                  <a:lnTo>
                    <a:pt x="53" y="198"/>
                  </a:lnTo>
                  <a:lnTo>
                    <a:pt x="42" y="215"/>
                  </a:lnTo>
                  <a:lnTo>
                    <a:pt x="33" y="227"/>
                  </a:lnTo>
                  <a:lnTo>
                    <a:pt x="18" y="244"/>
                  </a:lnTo>
                  <a:lnTo>
                    <a:pt x="8" y="257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8" y="282"/>
                  </a:lnTo>
                  <a:lnTo>
                    <a:pt x="19" y="292"/>
                  </a:lnTo>
                  <a:lnTo>
                    <a:pt x="30" y="292"/>
                  </a:lnTo>
                  <a:lnTo>
                    <a:pt x="33" y="289"/>
                  </a:lnTo>
                  <a:lnTo>
                    <a:pt x="28" y="283"/>
                  </a:lnTo>
                  <a:lnTo>
                    <a:pt x="23" y="277"/>
                  </a:lnTo>
                  <a:lnTo>
                    <a:pt x="23" y="272"/>
                  </a:lnTo>
                  <a:lnTo>
                    <a:pt x="30" y="261"/>
                  </a:lnTo>
                  <a:lnTo>
                    <a:pt x="43" y="248"/>
                  </a:lnTo>
                  <a:lnTo>
                    <a:pt x="62" y="224"/>
                  </a:lnTo>
                  <a:lnTo>
                    <a:pt x="78" y="204"/>
                  </a:lnTo>
                  <a:lnTo>
                    <a:pt x="85" y="198"/>
                  </a:lnTo>
                  <a:lnTo>
                    <a:pt x="88" y="193"/>
                  </a:lnTo>
                  <a:lnTo>
                    <a:pt x="96" y="191"/>
                  </a:lnTo>
                  <a:lnTo>
                    <a:pt x="102" y="195"/>
                  </a:lnTo>
                  <a:lnTo>
                    <a:pt x="110" y="200"/>
                  </a:lnTo>
                  <a:lnTo>
                    <a:pt x="125" y="220"/>
                  </a:lnTo>
                  <a:lnTo>
                    <a:pt x="143" y="244"/>
                  </a:lnTo>
                  <a:lnTo>
                    <a:pt x="159" y="268"/>
                  </a:lnTo>
                  <a:lnTo>
                    <a:pt x="169" y="282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6" y="279"/>
                  </a:lnTo>
                  <a:lnTo>
                    <a:pt x="193" y="274"/>
                  </a:lnTo>
                  <a:lnTo>
                    <a:pt x="200" y="269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115"/>
            <p:cNvGrpSpPr>
              <a:grpSpLocks/>
            </p:cNvGrpSpPr>
            <p:nvPr/>
          </p:nvGrpSpPr>
          <p:grpSpPr bwMode="auto">
            <a:xfrm>
              <a:off x="3858" y="3175"/>
              <a:ext cx="261" cy="311"/>
              <a:chOff x="3858" y="3175"/>
              <a:chExt cx="261" cy="311"/>
            </a:xfrm>
          </p:grpSpPr>
          <p:grpSp>
            <p:nvGrpSpPr>
              <p:cNvPr id="24" name="Group 116"/>
              <p:cNvGrpSpPr>
                <a:grpSpLocks/>
              </p:cNvGrpSpPr>
              <p:nvPr/>
            </p:nvGrpSpPr>
            <p:grpSpPr bwMode="auto">
              <a:xfrm>
                <a:off x="3858" y="3175"/>
                <a:ext cx="261" cy="311"/>
                <a:chOff x="3858" y="3175"/>
                <a:chExt cx="261" cy="311"/>
              </a:xfrm>
            </p:grpSpPr>
            <p:sp>
              <p:nvSpPr>
                <p:cNvPr id="2800757" name="AutoShape 117"/>
                <p:cNvSpPr>
                  <a:spLocks noChangeArrowheads="1"/>
                </p:cNvSpPr>
                <p:nvPr/>
              </p:nvSpPr>
              <p:spPr bwMode="auto">
                <a:xfrm>
                  <a:off x="3858" y="3226"/>
                  <a:ext cx="261" cy="260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0758" name="AutoShape 118"/>
                <p:cNvSpPr>
                  <a:spLocks noChangeArrowheads="1"/>
                </p:cNvSpPr>
                <p:nvPr/>
              </p:nvSpPr>
              <p:spPr bwMode="auto">
                <a:xfrm>
                  <a:off x="3922" y="3175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0759" name="Oval 119"/>
              <p:cNvSpPr>
                <a:spLocks noChangeArrowheads="1"/>
              </p:cNvSpPr>
              <p:nvPr/>
            </p:nvSpPr>
            <p:spPr bwMode="auto">
              <a:xfrm>
                <a:off x="3941" y="3201"/>
                <a:ext cx="26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60" name="AutoShape 120"/>
              <p:cNvSpPr>
                <a:spLocks noChangeArrowheads="1"/>
              </p:cNvSpPr>
              <p:nvPr/>
            </p:nvSpPr>
            <p:spPr bwMode="auto">
              <a:xfrm>
                <a:off x="3891" y="3349"/>
                <a:ext cx="137" cy="54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00761" name="Arc 121"/>
          <p:cNvSpPr>
            <a:spLocks/>
          </p:cNvSpPr>
          <p:nvPr/>
        </p:nvSpPr>
        <p:spPr bwMode="auto">
          <a:xfrm>
            <a:off x="3944938" y="3046407"/>
            <a:ext cx="90487" cy="12446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rgbClr val="00DFCA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762" name="Line 122"/>
          <p:cNvSpPr>
            <a:spLocks noChangeShapeType="1"/>
          </p:cNvSpPr>
          <p:nvPr/>
        </p:nvSpPr>
        <p:spPr bwMode="auto">
          <a:xfrm>
            <a:off x="3956050" y="4437057"/>
            <a:ext cx="1231900" cy="0"/>
          </a:xfrm>
          <a:prstGeom prst="line">
            <a:avLst/>
          </a:prstGeom>
          <a:noFill/>
          <a:ln w="38100">
            <a:solidFill>
              <a:srgbClr val="00DFCA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123"/>
          <p:cNvGrpSpPr>
            <a:grpSpLocks/>
          </p:cNvGrpSpPr>
          <p:nvPr/>
        </p:nvGrpSpPr>
        <p:grpSpPr bwMode="auto">
          <a:xfrm>
            <a:off x="2709863" y="2493957"/>
            <a:ext cx="1331912" cy="457200"/>
            <a:chOff x="1920" y="1536"/>
            <a:chExt cx="864" cy="288"/>
          </a:xfrm>
        </p:grpSpPr>
        <p:sp>
          <p:nvSpPr>
            <p:cNvPr id="2800764" name="AutoShape 124"/>
            <p:cNvSpPr>
              <a:spLocks noChangeArrowheads="1"/>
            </p:cNvSpPr>
            <p:nvPr/>
          </p:nvSpPr>
          <p:spPr bwMode="auto">
            <a:xfrm>
              <a:off x="1920" y="1536"/>
              <a:ext cx="864" cy="288"/>
            </a:xfrm>
            <a:prstGeom prst="cloudCallout">
              <a:avLst>
                <a:gd name="adj1" fmla="val -28472"/>
                <a:gd name="adj2" fmla="val 8333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320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800765" name="Text Box 125"/>
            <p:cNvSpPr txBox="1">
              <a:spLocks noChangeArrowheads="1"/>
            </p:cNvSpPr>
            <p:nvPr/>
          </p:nvSpPr>
          <p:spPr bwMode="auto">
            <a:xfrm>
              <a:off x="2064" y="1584"/>
              <a:ext cx="6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-65" charset="0"/>
                </a:rPr>
                <a:t>bubble</a:t>
              </a:r>
            </a:p>
          </p:txBody>
        </p:sp>
      </p:grpSp>
      <p:grpSp>
        <p:nvGrpSpPr>
          <p:cNvPr id="26" name="Group 126"/>
          <p:cNvGrpSpPr>
            <a:grpSpLocks/>
          </p:cNvGrpSpPr>
          <p:nvPr/>
        </p:nvGrpSpPr>
        <p:grpSpPr bwMode="auto">
          <a:xfrm>
            <a:off x="1581150" y="1295394"/>
            <a:ext cx="7113588" cy="1268413"/>
            <a:chOff x="996" y="624"/>
            <a:chExt cx="4481" cy="799"/>
          </a:xfrm>
        </p:grpSpPr>
        <p:sp>
          <p:nvSpPr>
            <p:cNvPr id="2800767" name="Rectangle 127"/>
            <p:cNvSpPr>
              <a:spLocks noChangeArrowheads="1"/>
            </p:cNvSpPr>
            <p:nvPr/>
          </p:nvSpPr>
          <p:spPr bwMode="auto">
            <a:xfrm>
              <a:off x="4026" y="630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12</a:t>
              </a:r>
            </a:p>
          </p:txBody>
        </p:sp>
        <p:sp>
          <p:nvSpPr>
            <p:cNvPr id="2800768" name="Rectangle 128"/>
            <p:cNvSpPr>
              <a:spLocks noChangeArrowheads="1"/>
            </p:cNvSpPr>
            <p:nvPr/>
          </p:nvSpPr>
          <p:spPr bwMode="auto">
            <a:xfrm>
              <a:off x="4904" y="624"/>
              <a:ext cx="5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2 AM</a:t>
              </a:r>
            </a:p>
          </p:txBody>
        </p:sp>
        <p:sp>
          <p:nvSpPr>
            <p:cNvPr id="2800769" name="Rectangle 129"/>
            <p:cNvSpPr>
              <a:spLocks noChangeArrowheads="1"/>
            </p:cNvSpPr>
            <p:nvPr/>
          </p:nvSpPr>
          <p:spPr bwMode="auto">
            <a:xfrm>
              <a:off x="996" y="634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6 PM</a:t>
              </a:r>
            </a:p>
          </p:txBody>
        </p:sp>
        <p:sp>
          <p:nvSpPr>
            <p:cNvPr id="2800770" name="Line 130"/>
            <p:cNvSpPr>
              <a:spLocks noChangeShapeType="1"/>
            </p:cNvSpPr>
            <p:nvPr/>
          </p:nvSpPr>
          <p:spPr bwMode="auto">
            <a:xfrm>
              <a:off x="1181" y="858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71" name="Rectangle 131"/>
            <p:cNvSpPr>
              <a:spLocks noChangeArrowheads="1"/>
            </p:cNvSpPr>
            <p:nvPr/>
          </p:nvSpPr>
          <p:spPr bwMode="auto">
            <a:xfrm>
              <a:off x="1604" y="647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7</a:t>
              </a:r>
            </a:p>
          </p:txBody>
        </p:sp>
        <p:sp>
          <p:nvSpPr>
            <p:cNvPr id="2800772" name="Rectangle 132"/>
            <p:cNvSpPr>
              <a:spLocks noChangeArrowheads="1"/>
            </p:cNvSpPr>
            <p:nvPr/>
          </p:nvSpPr>
          <p:spPr bwMode="auto">
            <a:xfrm>
              <a:off x="2092" y="641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8</a:t>
              </a:r>
            </a:p>
          </p:txBody>
        </p:sp>
        <p:sp>
          <p:nvSpPr>
            <p:cNvPr id="2800773" name="Rectangle 133"/>
            <p:cNvSpPr>
              <a:spLocks noChangeArrowheads="1"/>
            </p:cNvSpPr>
            <p:nvPr/>
          </p:nvSpPr>
          <p:spPr bwMode="auto">
            <a:xfrm>
              <a:off x="2604" y="658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9</a:t>
              </a:r>
            </a:p>
          </p:txBody>
        </p:sp>
        <p:sp>
          <p:nvSpPr>
            <p:cNvPr id="2800774" name="Rectangle 134"/>
            <p:cNvSpPr>
              <a:spLocks noChangeArrowheads="1"/>
            </p:cNvSpPr>
            <p:nvPr/>
          </p:nvSpPr>
          <p:spPr bwMode="auto">
            <a:xfrm>
              <a:off x="3065" y="649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10</a:t>
              </a:r>
            </a:p>
          </p:txBody>
        </p:sp>
        <p:sp>
          <p:nvSpPr>
            <p:cNvPr id="2800775" name="Rectangle 135"/>
            <p:cNvSpPr>
              <a:spLocks noChangeArrowheads="1"/>
            </p:cNvSpPr>
            <p:nvPr/>
          </p:nvSpPr>
          <p:spPr bwMode="auto">
            <a:xfrm>
              <a:off x="3570" y="647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11</a:t>
              </a:r>
            </a:p>
          </p:txBody>
        </p:sp>
        <p:sp>
          <p:nvSpPr>
            <p:cNvPr id="2800776" name="Rectangle 136"/>
            <p:cNvSpPr>
              <a:spLocks noChangeArrowheads="1"/>
            </p:cNvSpPr>
            <p:nvPr/>
          </p:nvSpPr>
          <p:spPr bwMode="auto">
            <a:xfrm>
              <a:off x="4592" y="640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</a:t>
              </a:r>
            </a:p>
          </p:txBody>
        </p:sp>
        <p:sp>
          <p:nvSpPr>
            <p:cNvPr id="2800777" name="Line 137"/>
            <p:cNvSpPr>
              <a:spLocks noChangeShapeType="1"/>
            </p:cNvSpPr>
            <p:nvPr/>
          </p:nvSpPr>
          <p:spPr bwMode="auto">
            <a:xfrm>
              <a:off x="1188" y="951"/>
              <a:ext cx="40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78" name="Rectangle 138"/>
            <p:cNvSpPr>
              <a:spLocks noChangeArrowheads="1"/>
            </p:cNvSpPr>
            <p:nvPr/>
          </p:nvSpPr>
          <p:spPr bwMode="auto">
            <a:xfrm>
              <a:off x="3512" y="1045"/>
              <a:ext cx="54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Time</a:t>
              </a:r>
            </a:p>
          </p:txBody>
        </p:sp>
        <p:grpSp>
          <p:nvGrpSpPr>
            <p:cNvPr id="27" name="Group 139"/>
            <p:cNvGrpSpPr>
              <a:grpSpLocks/>
            </p:cNvGrpSpPr>
            <p:nvPr/>
          </p:nvGrpSpPr>
          <p:grpSpPr bwMode="auto">
            <a:xfrm>
              <a:off x="1160" y="1024"/>
              <a:ext cx="1823" cy="399"/>
              <a:chOff x="1305" y="1181"/>
              <a:chExt cx="2050" cy="399"/>
            </a:xfrm>
          </p:grpSpPr>
          <p:sp>
            <p:nvSpPr>
              <p:cNvPr id="2800780" name="Line 140"/>
              <p:cNvSpPr>
                <a:spLocks noChangeShapeType="1"/>
              </p:cNvSpPr>
              <p:nvPr/>
            </p:nvSpPr>
            <p:spPr bwMode="auto">
              <a:xfrm flipH="1">
                <a:off x="1884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1" name="Line 141"/>
              <p:cNvSpPr>
                <a:spLocks noChangeShapeType="1"/>
              </p:cNvSpPr>
              <p:nvPr/>
            </p:nvSpPr>
            <p:spPr bwMode="auto">
              <a:xfrm flipH="1">
                <a:off x="2169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2" name="Line 142"/>
              <p:cNvSpPr>
                <a:spLocks noChangeShapeType="1"/>
              </p:cNvSpPr>
              <p:nvPr/>
            </p:nvSpPr>
            <p:spPr bwMode="auto">
              <a:xfrm flipH="1">
                <a:off x="2453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3" name="Line 143"/>
              <p:cNvSpPr>
                <a:spLocks noChangeShapeType="1"/>
              </p:cNvSpPr>
              <p:nvPr/>
            </p:nvSpPr>
            <p:spPr bwMode="auto">
              <a:xfrm>
                <a:off x="1902" y="125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4" name="Line 144"/>
              <p:cNvSpPr>
                <a:spLocks noChangeShapeType="1"/>
              </p:cNvSpPr>
              <p:nvPr/>
            </p:nvSpPr>
            <p:spPr bwMode="auto">
              <a:xfrm flipH="1">
                <a:off x="2169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5" name="Line 145"/>
              <p:cNvSpPr>
                <a:spLocks noChangeShapeType="1"/>
              </p:cNvSpPr>
              <p:nvPr/>
            </p:nvSpPr>
            <p:spPr bwMode="auto">
              <a:xfrm flipH="1">
                <a:off x="2453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6" name="Rectangle 146"/>
              <p:cNvSpPr>
                <a:spLocks noChangeArrowheads="1"/>
              </p:cNvSpPr>
              <p:nvPr/>
            </p:nvSpPr>
            <p:spPr bwMode="auto">
              <a:xfrm>
                <a:off x="2428" y="1288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787" name="Line 147"/>
              <p:cNvSpPr>
                <a:spLocks noChangeShapeType="1"/>
              </p:cNvSpPr>
              <p:nvPr/>
            </p:nvSpPr>
            <p:spPr bwMode="auto">
              <a:xfrm flipH="1">
                <a:off x="2736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8" name="Line 148"/>
              <p:cNvSpPr>
                <a:spLocks noChangeShapeType="1"/>
              </p:cNvSpPr>
              <p:nvPr/>
            </p:nvSpPr>
            <p:spPr bwMode="auto">
              <a:xfrm>
                <a:off x="2185" y="1253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9" name="Line 149"/>
              <p:cNvSpPr>
                <a:spLocks noChangeShapeType="1"/>
              </p:cNvSpPr>
              <p:nvPr/>
            </p:nvSpPr>
            <p:spPr bwMode="auto">
              <a:xfrm flipH="1">
                <a:off x="2453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0" name="Line 150"/>
              <p:cNvSpPr>
                <a:spLocks noChangeShapeType="1"/>
              </p:cNvSpPr>
              <p:nvPr/>
            </p:nvSpPr>
            <p:spPr bwMode="auto">
              <a:xfrm flipH="1">
                <a:off x="2736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1" name="Line 151"/>
              <p:cNvSpPr>
                <a:spLocks noChangeShapeType="1"/>
              </p:cNvSpPr>
              <p:nvPr/>
            </p:nvSpPr>
            <p:spPr bwMode="auto">
              <a:xfrm>
                <a:off x="2469" y="125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2" name="Line 152"/>
              <p:cNvSpPr>
                <a:spLocks noChangeShapeType="1"/>
              </p:cNvSpPr>
              <p:nvPr/>
            </p:nvSpPr>
            <p:spPr bwMode="auto">
              <a:xfrm>
                <a:off x="1906" y="120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3" name="Line 153"/>
              <p:cNvSpPr>
                <a:spLocks noChangeShapeType="1"/>
              </p:cNvSpPr>
              <p:nvPr/>
            </p:nvSpPr>
            <p:spPr bwMode="auto">
              <a:xfrm>
                <a:off x="2191" y="120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4" name="Line 154"/>
              <p:cNvSpPr>
                <a:spLocks noChangeShapeType="1"/>
              </p:cNvSpPr>
              <p:nvPr/>
            </p:nvSpPr>
            <p:spPr bwMode="auto">
              <a:xfrm>
                <a:off x="1337" y="1208"/>
                <a:ext cx="254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5" name="Rectangle 155"/>
              <p:cNvSpPr>
                <a:spLocks noChangeArrowheads="1"/>
              </p:cNvSpPr>
              <p:nvPr/>
            </p:nvSpPr>
            <p:spPr bwMode="auto">
              <a:xfrm>
                <a:off x="1305" y="1288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796" name="Rectangle 156"/>
              <p:cNvSpPr>
                <a:spLocks noChangeArrowheads="1"/>
              </p:cNvSpPr>
              <p:nvPr/>
            </p:nvSpPr>
            <p:spPr bwMode="auto">
              <a:xfrm>
                <a:off x="1561" y="1288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797" name="Line 157"/>
              <p:cNvSpPr>
                <a:spLocks noChangeShapeType="1"/>
              </p:cNvSpPr>
              <p:nvPr/>
            </p:nvSpPr>
            <p:spPr bwMode="auto">
              <a:xfrm>
                <a:off x="1617" y="1253"/>
                <a:ext cx="2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8" name="Rectangle 158"/>
              <p:cNvSpPr>
                <a:spLocks noChangeArrowheads="1"/>
              </p:cNvSpPr>
              <p:nvPr/>
            </p:nvSpPr>
            <p:spPr bwMode="auto">
              <a:xfrm>
                <a:off x="2146" y="1288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799" name="Rectangle 159"/>
              <p:cNvSpPr>
                <a:spLocks noChangeArrowheads="1"/>
              </p:cNvSpPr>
              <p:nvPr/>
            </p:nvSpPr>
            <p:spPr bwMode="auto">
              <a:xfrm>
                <a:off x="1856" y="1288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800" name="Line 160"/>
              <p:cNvSpPr>
                <a:spLocks noChangeShapeType="1"/>
              </p:cNvSpPr>
              <p:nvPr/>
            </p:nvSpPr>
            <p:spPr bwMode="auto">
              <a:xfrm>
                <a:off x="1909" y="1303"/>
                <a:ext cx="248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1" name="Line 161"/>
              <p:cNvSpPr>
                <a:spLocks noChangeShapeType="1"/>
              </p:cNvSpPr>
              <p:nvPr/>
            </p:nvSpPr>
            <p:spPr bwMode="auto">
              <a:xfrm>
                <a:off x="2191" y="134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2" name="Line 162"/>
              <p:cNvSpPr>
                <a:spLocks noChangeShapeType="1"/>
              </p:cNvSpPr>
              <p:nvPr/>
            </p:nvSpPr>
            <p:spPr bwMode="auto">
              <a:xfrm>
                <a:off x="2191" y="1304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3" name="Line 163"/>
              <p:cNvSpPr>
                <a:spLocks noChangeShapeType="1"/>
              </p:cNvSpPr>
              <p:nvPr/>
            </p:nvSpPr>
            <p:spPr bwMode="auto">
              <a:xfrm>
                <a:off x="2476" y="1303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4" name="Line 164"/>
              <p:cNvSpPr>
                <a:spLocks noChangeShapeType="1"/>
              </p:cNvSpPr>
              <p:nvPr/>
            </p:nvSpPr>
            <p:spPr bwMode="auto">
              <a:xfrm>
                <a:off x="2475" y="134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5" name="Line 165"/>
              <p:cNvSpPr>
                <a:spLocks noChangeShapeType="1"/>
              </p:cNvSpPr>
              <p:nvPr/>
            </p:nvSpPr>
            <p:spPr bwMode="auto">
              <a:xfrm>
                <a:off x="2761" y="1303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6" name="Line 166"/>
              <p:cNvSpPr>
                <a:spLocks noChangeShapeType="1"/>
              </p:cNvSpPr>
              <p:nvPr/>
            </p:nvSpPr>
            <p:spPr bwMode="auto">
              <a:xfrm>
                <a:off x="2759" y="134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7" name="Line 167"/>
              <p:cNvSpPr>
                <a:spLocks noChangeShapeType="1"/>
              </p:cNvSpPr>
              <p:nvPr/>
            </p:nvSpPr>
            <p:spPr bwMode="auto">
              <a:xfrm>
                <a:off x="3044" y="134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8" name="Line 168"/>
              <p:cNvSpPr>
                <a:spLocks noChangeShapeType="1"/>
              </p:cNvSpPr>
              <p:nvPr/>
            </p:nvSpPr>
            <p:spPr bwMode="auto">
              <a:xfrm>
                <a:off x="1622" y="1208"/>
                <a:ext cx="253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9" name="Rectangle 169"/>
              <p:cNvSpPr>
                <a:spLocks noChangeArrowheads="1"/>
              </p:cNvSpPr>
              <p:nvPr/>
            </p:nvSpPr>
            <p:spPr bwMode="auto">
              <a:xfrm>
                <a:off x="2703" y="1294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810" name="Rectangle 170"/>
              <p:cNvSpPr>
                <a:spLocks noChangeArrowheads="1"/>
              </p:cNvSpPr>
              <p:nvPr/>
            </p:nvSpPr>
            <p:spPr bwMode="auto">
              <a:xfrm>
                <a:off x="2986" y="1294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811" name="Line 171"/>
              <p:cNvSpPr>
                <a:spLocks noChangeShapeType="1"/>
              </p:cNvSpPr>
              <p:nvPr/>
            </p:nvSpPr>
            <p:spPr bwMode="auto">
              <a:xfrm flipH="1">
                <a:off x="2736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12" name="Line 172"/>
              <p:cNvSpPr>
                <a:spLocks noChangeShapeType="1"/>
              </p:cNvSpPr>
              <p:nvPr/>
            </p:nvSpPr>
            <p:spPr bwMode="auto">
              <a:xfrm>
                <a:off x="1609" y="118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13" name="Line 173"/>
              <p:cNvSpPr>
                <a:spLocks noChangeShapeType="1"/>
              </p:cNvSpPr>
              <p:nvPr/>
            </p:nvSpPr>
            <p:spPr bwMode="auto">
              <a:xfrm>
                <a:off x="1894" y="118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14" name="Line 174"/>
              <p:cNvSpPr>
                <a:spLocks noChangeShapeType="1"/>
              </p:cNvSpPr>
              <p:nvPr/>
            </p:nvSpPr>
            <p:spPr bwMode="auto">
              <a:xfrm>
                <a:off x="2178" y="118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15" name="Line 175"/>
              <p:cNvSpPr>
                <a:spLocks noChangeShapeType="1"/>
              </p:cNvSpPr>
              <p:nvPr/>
            </p:nvSpPr>
            <p:spPr bwMode="auto">
              <a:xfrm>
                <a:off x="2462" y="118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16" name="Line 176"/>
              <p:cNvSpPr>
                <a:spLocks noChangeShapeType="1"/>
              </p:cNvSpPr>
              <p:nvPr/>
            </p:nvSpPr>
            <p:spPr bwMode="auto">
              <a:xfrm flipH="1">
                <a:off x="3020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17" name="Line 177"/>
              <p:cNvSpPr>
                <a:spLocks noChangeShapeType="1"/>
              </p:cNvSpPr>
              <p:nvPr/>
            </p:nvSpPr>
            <p:spPr bwMode="auto">
              <a:xfrm flipH="1">
                <a:off x="3305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690" name="Arc 2"/>
          <p:cNvSpPr>
            <a:spLocks/>
          </p:cNvSpPr>
          <p:nvPr/>
        </p:nvSpPr>
        <p:spPr bwMode="auto">
          <a:xfrm>
            <a:off x="3944938" y="2990850"/>
            <a:ext cx="90487" cy="12446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rgbClr val="00DFCA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Out-of-Order Laundry: Don’t Wait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0269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5486400"/>
            <a:ext cx="8229600" cy="10058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depends on D; let the rest continue</a:t>
            </a:r>
          </a:p>
          <a:p>
            <a:pPr lvl="1"/>
            <a:r>
              <a:rPr lang="en-US" sz="2400" dirty="0" smtClean="0"/>
              <a:t>Need more resources to allow out-of-order (2 folders)</a:t>
            </a:r>
            <a:endParaRPr lang="en-US" sz="2400" dirty="0"/>
          </a:p>
        </p:txBody>
      </p:sp>
      <p:sp>
        <p:nvSpPr>
          <p:cNvPr id="2802693" name="Rectangle 5"/>
          <p:cNvSpPr>
            <a:spLocks noChangeArrowheads="1"/>
          </p:cNvSpPr>
          <p:nvPr/>
        </p:nvSpPr>
        <p:spPr bwMode="auto">
          <a:xfrm>
            <a:off x="929824" y="2114550"/>
            <a:ext cx="421591" cy="3044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i="1" dirty="0">
                <a:solidFill>
                  <a:schemeClr val="tx1"/>
                </a:solidFill>
                <a:latin typeface="FranklinGothic" charset="0"/>
              </a:rPr>
              <a:t>T</a:t>
            </a:r>
          </a:p>
          <a:p>
            <a:pPr algn="ctr">
              <a:lnSpc>
                <a:spcPct val="80000"/>
              </a:lnSpc>
            </a:pPr>
            <a:r>
              <a:rPr lang="en-US" sz="2400" i="1" dirty="0">
                <a:solidFill>
                  <a:schemeClr val="tx1"/>
                </a:solidFill>
                <a:latin typeface="FranklinGothic" charset="0"/>
              </a:rPr>
              <a:t>a</a:t>
            </a:r>
          </a:p>
          <a:p>
            <a:pPr algn="ctr">
              <a:lnSpc>
                <a:spcPct val="80000"/>
              </a:lnSpc>
            </a:pPr>
            <a:r>
              <a:rPr lang="en-US" sz="2400" i="1" dirty="0">
                <a:solidFill>
                  <a:schemeClr val="tx1"/>
                </a:solidFill>
                <a:latin typeface="FranklinGothic" charset="0"/>
              </a:rPr>
              <a:t>s</a:t>
            </a:r>
          </a:p>
          <a:p>
            <a:pPr algn="ctr">
              <a:lnSpc>
                <a:spcPct val="80000"/>
              </a:lnSpc>
            </a:pPr>
            <a:r>
              <a:rPr lang="en-US" sz="2400" i="1" dirty="0">
                <a:solidFill>
                  <a:schemeClr val="tx1"/>
                </a:solidFill>
                <a:latin typeface="FranklinGothic" charset="0"/>
              </a:rPr>
              <a:t>k</a:t>
            </a:r>
          </a:p>
          <a:p>
            <a:pPr algn="ctr">
              <a:lnSpc>
                <a:spcPct val="80000"/>
              </a:lnSpc>
            </a:pPr>
            <a:endParaRPr lang="en-US" sz="2400" i="1" dirty="0">
              <a:solidFill>
                <a:schemeClr val="tx1"/>
              </a:solidFill>
              <a:latin typeface="FranklinGothic" charset="0"/>
            </a:endParaRPr>
          </a:p>
          <a:p>
            <a:pPr algn="ctr">
              <a:lnSpc>
                <a:spcPct val="80000"/>
              </a:lnSpc>
            </a:pPr>
            <a:r>
              <a:rPr lang="en-US" sz="2400" i="1" dirty="0">
                <a:solidFill>
                  <a:schemeClr val="tx1"/>
                </a:solidFill>
                <a:latin typeface="FranklinGothic" charset="0"/>
              </a:rPr>
              <a:t>O</a:t>
            </a:r>
          </a:p>
          <a:p>
            <a:pPr algn="ctr">
              <a:lnSpc>
                <a:spcPct val="80000"/>
              </a:lnSpc>
            </a:pPr>
            <a:r>
              <a:rPr lang="en-US" sz="2400" i="1" dirty="0">
                <a:solidFill>
                  <a:schemeClr val="tx1"/>
                </a:solidFill>
                <a:latin typeface="FranklinGothic" charset="0"/>
              </a:rPr>
              <a:t>r</a:t>
            </a:r>
          </a:p>
          <a:p>
            <a:pPr algn="ctr">
              <a:lnSpc>
                <a:spcPct val="80000"/>
              </a:lnSpc>
            </a:pPr>
            <a:r>
              <a:rPr lang="en-US" sz="2400" i="1" dirty="0">
                <a:solidFill>
                  <a:schemeClr val="tx1"/>
                </a:solidFill>
                <a:latin typeface="FranklinGothic" charset="0"/>
              </a:rPr>
              <a:t>d</a:t>
            </a:r>
          </a:p>
          <a:p>
            <a:pPr algn="ctr">
              <a:lnSpc>
                <a:spcPct val="80000"/>
              </a:lnSpc>
            </a:pPr>
            <a:r>
              <a:rPr lang="en-US" sz="2400" i="1" dirty="0">
                <a:solidFill>
                  <a:schemeClr val="tx1"/>
                </a:solidFill>
                <a:latin typeface="FranklinGothic" charset="0"/>
              </a:rPr>
              <a:t>e</a:t>
            </a:r>
          </a:p>
          <a:p>
            <a:pPr algn="ctr">
              <a:lnSpc>
                <a:spcPct val="80000"/>
              </a:lnSpc>
            </a:pPr>
            <a:r>
              <a:rPr lang="en-US" sz="2400" i="1" dirty="0">
                <a:solidFill>
                  <a:schemeClr val="tx1"/>
                </a:solidFill>
                <a:latin typeface="FranklinGothic" charset="0"/>
              </a:rPr>
              <a:t>r</a:t>
            </a:r>
          </a:p>
        </p:txBody>
      </p:sp>
      <p:sp>
        <p:nvSpPr>
          <p:cNvPr id="2802694" name="Rectangle 6"/>
          <p:cNvSpPr>
            <a:spLocks noChangeArrowheads="1"/>
          </p:cNvSpPr>
          <p:nvPr/>
        </p:nvSpPr>
        <p:spPr bwMode="auto">
          <a:xfrm>
            <a:off x="6391275" y="1249363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12</a:t>
            </a:r>
          </a:p>
        </p:txBody>
      </p:sp>
      <p:sp>
        <p:nvSpPr>
          <p:cNvPr id="2802695" name="Rectangle 7"/>
          <p:cNvSpPr>
            <a:spLocks noChangeArrowheads="1"/>
          </p:cNvSpPr>
          <p:nvPr/>
        </p:nvSpPr>
        <p:spPr bwMode="auto">
          <a:xfrm>
            <a:off x="7786688" y="1239838"/>
            <a:ext cx="909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2 AM</a:t>
            </a:r>
          </a:p>
        </p:txBody>
      </p:sp>
      <p:sp>
        <p:nvSpPr>
          <p:cNvPr id="2802696" name="Rectangle 8"/>
          <p:cNvSpPr>
            <a:spLocks noChangeArrowheads="1"/>
          </p:cNvSpPr>
          <p:nvPr/>
        </p:nvSpPr>
        <p:spPr bwMode="auto">
          <a:xfrm>
            <a:off x="1581150" y="1255713"/>
            <a:ext cx="892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6 PM</a:t>
            </a:r>
          </a:p>
        </p:txBody>
      </p:sp>
      <p:sp>
        <p:nvSpPr>
          <p:cNvPr id="2802697" name="Line 9"/>
          <p:cNvSpPr>
            <a:spLocks noChangeShapeType="1"/>
          </p:cNvSpPr>
          <p:nvPr/>
        </p:nvSpPr>
        <p:spPr bwMode="auto">
          <a:xfrm>
            <a:off x="1874838" y="1611313"/>
            <a:ext cx="0" cy="25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698" name="Rectangle 10"/>
          <p:cNvSpPr>
            <a:spLocks noChangeArrowheads="1"/>
          </p:cNvSpPr>
          <p:nvPr/>
        </p:nvSpPr>
        <p:spPr bwMode="auto">
          <a:xfrm>
            <a:off x="2546350" y="1276350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7</a:t>
            </a:r>
          </a:p>
        </p:txBody>
      </p:sp>
      <p:sp>
        <p:nvSpPr>
          <p:cNvPr id="2802699" name="Rectangle 11"/>
          <p:cNvSpPr>
            <a:spLocks noChangeArrowheads="1"/>
          </p:cNvSpPr>
          <p:nvPr/>
        </p:nvSpPr>
        <p:spPr bwMode="auto">
          <a:xfrm>
            <a:off x="3321050" y="1266825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8</a:t>
            </a:r>
          </a:p>
        </p:txBody>
      </p:sp>
      <p:sp>
        <p:nvSpPr>
          <p:cNvPr id="2802700" name="Rectangle 12"/>
          <p:cNvSpPr>
            <a:spLocks noChangeArrowheads="1"/>
          </p:cNvSpPr>
          <p:nvPr/>
        </p:nvSpPr>
        <p:spPr bwMode="auto">
          <a:xfrm>
            <a:off x="4133850" y="1293813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9</a:t>
            </a:r>
          </a:p>
        </p:txBody>
      </p:sp>
      <p:sp>
        <p:nvSpPr>
          <p:cNvPr id="2802701" name="Rectangle 13"/>
          <p:cNvSpPr>
            <a:spLocks noChangeArrowheads="1"/>
          </p:cNvSpPr>
          <p:nvPr/>
        </p:nvSpPr>
        <p:spPr bwMode="auto">
          <a:xfrm>
            <a:off x="4865688" y="1279525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10</a:t>
            </a:r>
          </a:p>
        </p:txBody>
      </p:sp>
      <p:sp>
        <p:nvSpPr>
          <p:cNvPr id="2802702" name="Rectangle 14"/>
          <p:cNvSpPr>
            <a:spLocks noChangeArrowheads="1"/>
          </p:cNvSpPr>
          <p:nvPr/>
        </p:nvSpPr>
        <p:spPr bwMode="auto">
          <a:xfrm>
            <a:off x="5667375" y="127635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11</a:t>
            </a:r>
          </a:p>
        </p:txBody>
      </p:sp>
      <p:sp>
        <p:nvSpPr>
          <p:cNvPr id="2802703" name="Rectangle 15"/>
          <p:cNvSpPr>
            <a:spLocks noChangeArrowheads="1"/>
          </p:cNvSpPr>
          <p:nvPr/>
        </p:nvSpPr>
        <p:spPr bwMode="auto">
          <a:xfrm>
            <a:off x="7288213" y="1265238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</a:t>
            </a:r>
          </a:p>
        </p:txBody>
      </p:sp>
      <p:sp>
        <p:nvSpPr>
          <p:cNvPr id="2802704" name="Line 16"/>
          <p:cNvSpPr>
            <a:spLocks noChangeShapeType="1"/>
          </p:cNvSpPr>
          <p:nvPr/>
        </p:nvSpPr>
        <p:spPr bwMode="auto">
          <a:xfrm>
            <a:off x="1885950" y="1758950"/>
            <a:ext cx="6370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05" name="Line 17"/>
          <p:cNvSpPr>
            <a:spLocks noChangeShapeType="1"/>
          </p:cNvSpPr>
          <p:nvPr/>
        </p:nvSpPr>
        <p:spPr bwMode="auto">
          <a:xfrm flipH="1">
            <a:off x="1371600" y="2417763"/>
            <a:ext cx="0" cy="29260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06" name="Rectangle 18"/>
          <p:cNvSpPr>
            <a:spLocks noChangeArrowheads="1"/>
          </p:cNvSpPr>
          <p:nvPr/>
        </p:nvSpPr>
        <p:spPr bwMode="auto">
          <a:xfrm>
            <a:off x="5575300" y="1908175"/>
            <a:ext cx="858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Time</a:t>
            </a:r>
          </a:p>
        </p:txBody>
      </p:sp>
      <p:sp>
        <p:nvSpPr>
          <p:cNvPr id="2802707" name="Freeform 19"/>
          <p:cNvSpPr>
            <a:spLocks/>
          </p:cNvSpPr>
          <p:nvPr/>
        </p:nvSpPr>
        <p:spPr bwMode="auto">
          <a:xfrm>
            <a:off x="1470025" y="3192463"/>
            <a:ext cx="334963" cy="336550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80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1"/>
              </a:cxn>
              <a:cxn ang="0">
                <a:pos x="228" y="164"/>
              </a:cxn>
              <a:cxn ang="0">
                <a:pos x="218" y="177"/>
              </a:cxn>
              <a:cxn ang="0">
                <a:pos x="201" y="192"/>
              </a:cxn>
              <a:cxn ang="0">
                <a:pos x="185" y="200"/>
              </a:cxn>
              <a:cxn ang="0">
                <a:pos x="170" y="206"/>
              </a:cxn>
              <a:cxn ang="0">
                <a:pos x="155" y="210"/>
              </a:cxn>
              <a:cxn ang="0">
                <a:pos x="136" y="211"/>
              </a:cxn>
              <a:cxn ang="0">
                <a:pos x="88" y="210"/>
              </a:cxn>
              <a:cxn ang="0">
                <a:pos x="65" y="206"/>
              </a:cxn>
              <a:cxn ang="0">
                <a:pos x="40" y="195"/>
              </a:cxn>
              <a:cxn ang="0">
                <a:pos x="22" y="182"/>
              </a:cxn>
              <a:cxn ang="0">
                <a:pos x="9" y="167"/>
              </a:cxn>
              <a:cxn ang="0">
                <a:pos x="3" y="151"/>
              </a:cxn>
              <a:cxn ang="0">
                <a:pos x="0" y="137"/>
              </a:cxn>
              <a:cxn ang="0">
                <a:pos x="2" y="121"/>
              </a:cxn>
              <a:cxn ang="0">
                <a:pos x="10" y="101"/>
              </a:cxn>
              <a:cxn ang="0">
                <a:pos x="25" y="85"/>
              </a:cxn>
              <a:cxn ang="0">
                <a:pos x="45" y="71"/>
              </a:cxn>
              <a:cxn ang="0">
                <a:pos x="73" y="62"/>
              </a:cxn>
              <a:cxn ang="0">
                <a:pos x="29" y="3"/>
              </a:cxn>
            </a:cxnLst>
            <a:rect l="0" t="0" r="r" b="b"/>
            <a:pathLst>
              <a:path w="237" h="212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60"/>
                </a:lnTo>
                <a:lnTo>
                  <a:pt x="155" y="60"/>
                </a:lnTo>
                <a:lnTo>
                  <a:pt x="163" y="62"/>
                </a:lnTo>
                <a:lnTo>
                  <a:pt x="172" y="64"/>
                </a:lnTo>
                <a:lnTo>
                  <a:pt x="180" y="67"/>
                </a:lnTo>
                <a:lnTo>
                  <a:pt x="189" y="71"/>
                </a:lnTo>
                <a:lnTo>
                  <a:pt x="197" y="75"/>
                </a:lnTo>
                <a:lnTo>
                  <a:pt x="205" y="80"/>
                </a:lnTo>
                <a:lnTo>
                  <a:pt x="212" y="85"/>
                </a:lnTo>
                <a:lnTo>
                  <a:pt x="217" y="90"/>
                </a:lnTo>
                <a:lnTo>
                  <a:pt x="222" y="97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5"/>
                </a:lnTo>
                <a:lnTo>
                  <a:pt x="236" y="134"/>
                </a:lnTo>
                <a:lnTo>
                  <a:pt x="235" y="144"/>
                </a:lnTo>
                <a:lnTo>
                  <a:pt x="233" y="151"/>
                </a:lnTo>
                <a:lnTo>
                  <a:pt x="231" y="158"/>
                </a:lnTo>
                <a:lnTo>
                  <a:pt x="228" y="164"/>
                </a:lnTo>
                <a:lnTo>
                  <a:pt x="224" y="170"/>
                </a:lnTo>
                <a:lnTo>
                  <a:pt x="218" y="177"/>
                </a:lnTo>
                <a:lnTo>
                  <a:pt x="210" y="185"/>
                </a:lnTo>
                <a:lnTo>
                  <a:pt x="201" y="192"/>
                </a:lnTo>
                <a:lnTo>
                  <a:pt x="193" y="197"/>
                </a:lnTo>
                <a:lnTo>
                  <a:pt x="185" y="200"/>
                </a:lnTo>
                <a:lnTo>
                  <a:pt x="177" y="204"/>
                </a:lnTo>
                <a:lnTo>
                  <a:pt x="170" y="206"/>
                </a:lnTo>
                <a:lnTo>
                  <a:pt x="161" y="208"/>
                </a:lnTo>
                <a:lnTo>
                  <a:pt x="155" y="210"/>
                </a:lnTo>
                <a:lnTo>
                  <a:pt x="145" y="210"/>
                </a:lnTo>
                <a:lnTo>
                  <a:pt x="136" y="211"/>
                </a:lnTo>
                <a:lnTo>
                  <a:pt x="96" y="211"/>
                </a:lnTo>
                <a:lnTo>
                  <a:pt x="88" y="210"/>
                </a:lnTo>
                <a:lnTo>
                  <a:pt x="78" y="209"/>
                </a:lnTo>
                <a:lnTo>
                  <a:pt x="65" y="206"/>
                </a:lnTo>
                <a:lnTo>
                  <a:pt x="53" y="201"/>
                </a:lnTo>
                <a:lnTo>
                  <a:pt x="40" y="195"/>
                </a:lnTo>
                <a:lnTo>
                  <a:pt x="30" y="188"/>
                </a:lnTo>
                <a:lnTo>
                  <a:pt x="22" y="182"/>
                </a:lnTo>
                <a:lnTo>
                  <a:pt x="15" y="175"/>
                </a:lnTo>
                <a:lnTo>
                  <a:pt x="9" y="167"/>
                </a:lnTo>
                <a:lnTo>
                  <a:pt x="5" y="157"/>
                </a:lnTo>
                <a:lnTo>
                  <a:pt x="3" y="151"/>
                </a:lnTo>
                <a:lnTo>
                  <a:pt x="1" y="144"/>
                </a:lnTo>
                <a:lnTo>
                  <a:pt x="0" y="137"/>
                </a:lnTo>
                <a:lnTo>
                  <a:pt x="1" y="131"/>
                </a:lnTo>
                <a:lnTo>
                  <a:pt x="2" y="121"/>
                </a:lnTo>
                <a:lnTo>
                  <a:pt x="5" y="112"/>
                </a:lnTo>
                <a:lnTo>
                  <a:pt x="10" y="101"/>
                </a:lnTo>
                <a:lnTo>
                  <a:pt x="17" y="93"/>
                </a:lnTo>
                <a:lnTo>
                  <a:pt x="25" y="85"/>
                </a:lnTo>
                <a:lnTo>
                  <a:pt x="35" y="77"/>
                </a:lnTo>
                <a:lnTo>
                  <a:pt x="45" y="71"/>
                </a:lnTo>
                <a:lnTo>
                  <a:pt x="59" y="65"/>
                </a:lnTo>
                <a:lnTo>
                  <a:pt x="73" y="62"/>
                </a:lnTo>
                <a:lnTo>
                  <a:pt x="83" y="60"/>
                </a:lnTo>
                <a:lnTo>
                  <a:pt x="29" y="3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08" name="Rectangle 20"/>
          <p:cNvSpPr>
            <a:spLocks noChangeArrowheads="1"/>
          </p:cNvSpPr>
          <p:nvPr/>
        </p:nvSpPr>
        <p:spPr bwMode="auto">
          <a:xfrm>
            <a:off x="1450975" y="3124200"/>
            <a:ext cx="4016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B</a:t>
            </a:r>
          </a:p>
        </p:txBody>
      </p:sp>
      <p:sp>
        <p:nvSpPr>
          <p:cNvPr id="2802709" name="Freeform 21"/>
          <p:cNvSpPr>
            <a:spLocks/>
          </p:cNvSpPr>
          <p:nvPr/>
        </p:nvSpPr>
        <p:spPr bwMode="auto">
          <a:xfrm>
            <a:off x="1479550" y="3686175"/>
            <a:ext cx="333375" cy="334963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79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0"/>
              </a:cxn>
              <a:cxn ang="0">
                <a:pos x="228" y="163"/>
              </a:cxn>
              <a:cxn ang="0">
                <a:pos x="218" y="176"/>
              </a:cxn>
              <a:cxn ang="0">
                <a:pos x="201" y="191"/>
              </a:cxn>
              <a:cxn ang="0">
                <a:pos x="185" y="199"/>
              </a:cxn>
              <a:cxn ang="0">
                <a:pos x="170" y="205"/>
              </a:cxn>
              <a:cxn ang="0">
                <a:pos x="155" y="209"/>
              </a:cxn>
              <a:cxn ang="0">
                <a:pos x="136" y="210"/>
              </a:cxn>
              <a:cxn ang="0">
                <a:pos x="88" y="209"/>
              </a:cxn>
              <a:cxn ang="0">
                <a:pos x="65" y="205"/>
              </a:cxn>
              <a:cxn ang="0">
                <a:pos x="40" y="194"/>
              </a:cxn>
              <a:cxn ang="0">
                <a:pos x="22" y="181"/>
              </a:cxn>
              <a:cxn ang="0">
                <a:pos x="9" y="166"/>
              </a:cxn>
              <a:cxn ang="0">
                <a:pos x="3" y="150"/>
              </a:cxn>
              <a:cxn ang="0">
                <a:pos x="0" y="136"/>
              </a:cxn>
              <a:cxn ang="0">
                <a:pos x="2" y="121"/>
              </a:cxn>
              <a:cxn ang="0">
                <a:pos x="10" y="101"/>
              </a:cxn>
              <a:cxn ang="0">
                <a:pos x="25" y="84"/>
              </a:cxn>
              <a:cxn ang="0">
                <a:pos x="45" y="71"/>
              </a:cxn>
              <a:cxn ang="0">
                <a:pos x="73" y="61"/>
              </a:cxn>
              <a:cxn ang="0">
                <a:pos x="29" y="3"/>
              </a:cxn>
            </a:cxnLst>
            <a:rect l="0" t="0" r="r" b="b"/>
            <a:pathLst>
              <a:path w="237" h="211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59"/>
                </a:lnTo>
                <a:lnTo>
                  <a:pt x="155" y="60"/>
                </a:lnTo>
                <a:lnTo>
                  <a:pt x="163" y="61"/>
                </a:lnTo>
                <a:lnTo>
                  <a:pt x="172" y="64"/>
                </a:lnTo>
                <a:lnTo>
                  <a:pt x="180" y="66"/>
                </a:lnTo>
                <a:lnTo>
                  <a:pt x="189" y="71"/>
                </a:lnTo>
                <a:lnTo>
                  <a:pt x="197" y="74"/>
                </a:lnTo>
                <a:lnTo>
                  <a:pt x="205" y="79"/>
                </a:lnTo>
                <a:lnTo>
                  <a:pt x="212" y="85"/>
                </a:lnTo>
                <a:lnTo>
                  <a:pt x="217" y="90"/>
                </a:lnTo>
                <a:lnTo>
                  <a:pt x="222" y="96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4"/>
                </a:lnTo>
                <a:lnTo>
                  <a:pt x="236" y="134"/>
                </a:lnTo>
                <a:lnTo>
                  <a:pt x="235" y="143"/>
                </a:lnTo>
                <a:lnTo>
                  <a:pt x="233" y="150"/>
                </a:lnTo>
                <a:lnTo>
                  <a:pt x="231" y="157"/>
                </a:lnTo>
                <a:lnTo>
                  <a:pt x="228" y="163"/>
                </a:lnTo>
                <a:lnTo>
                  <a:pt x="224" y="169"/>
                </a:lnTo>
                <a:lnTo>
                  <a:pt x="218" y="176"/>
                </a:lnTo>
                <a:lnTo>
                  <a:pt x="210" y="184"/>
                </a:lnTo>
                <a:lnTo>
                  <a:pt x="201" y="191"/>
                </a:lnTo>
                <a:lnTo>
                  <a:pt x="193" y="196"/>
                </a:lnTo>
                <a:lnTo>
                  <a:pt x="185" y="199"/>
                </a:lnTo>
                <a:lnTo>
                  <a:pt x="177" y="203"/>
                </a:lnTo>
                <a:lnTo>
                  <a:pt x="170" y="205"/>
                </a:lnTo>
                <a:lnTo>
                  <a:pt x="161" y="207"/>
                </a:lnTo>
                <a:lnTo>
                  <a:pt x="155" y="209"/>
                </a:lnTo>
                <a:lnTo>
                  <a:pt x="145" y="209"/>
                </a:lnTo>
                <a:lnTo>
                  <a:pt x="136" y="210"/>
                </a:lnTo>
                <a:lnTo>
                  <a:pt x="96" y="210"/>
                </a:lnTo>
                <a:lnTo>
                  <a:pt x="88" y="209"/>
                </a:lnTo>
                <a:lnTo>
                  <a:pt x="78" y="208"/>
                </a:lnTo>
                <a:lnTo>
                  <a:pt x="65" y="205"/>
                </a:lnTo>
                <a:lnTo>
                  <a:pt x="53" y="200"/>
                </a:lnTo>
                <a:lnTo>
                  <a:pt x="40" y="194"/>
                </a:lnTo>
                <a:lnTo>
                  <a:pt x="30" y="187"/>
                </a:lnTo>
                <a:lnTo>
                  <a:pt x="22" y="181"/>
                </a:lnTo>
                <a:lnTo>
                  <a:pt x="15" y="174"/>
                </a:lnTo>
                <a:lnTo>
                  <a:pt x="9" y="166"/>
                </a:lnTo>
                <a:lnTo>
                  <a:pt x="5" y="156"/>
                </a:lnTo>
                <a:lnTo>
                  <a:pt x="3" y="150"/>
                </a:lnTo>
                <a:lnTo>
                  <a:pt x="1" y="144"/>
                </a:lnTo>
                <a:lnTo>
                  <a:pt x="0" y="136"/>
                </a:lnTo>
                <a:lnTo>
                  <a:pt x="1" y="131"/>
                </a:lnTo>
                <a:lnTo>
                  <a:pt x="2" y="121"/>
                </a:lnTo>
                <a:lnTo>
                  <a:pt x="5" y="111"/>
                </a:lnTo>
                <a:lnTo>
                  <a:pt x="10" y="101"/>
                </a:lnTo>
                <a:lnTo>
                  <a:pt x="17" y="92"/>
                </a:lnTo>
                <a:lnTo>
                  <a:pt x="25" y="84"/>
                </a:lnTo>
                <a:lnTo>
                  <a:pt x="35" y="76"/>
                </a:lnTo>
                <a:lnTo>
                  <a:pt x="45" y="71"/>
                </a:lnTo>
                <a:lnTo>
                  <a:pt x="59" y="65"/>
                </a:lnTo>
                <a:lnTo>
                  <a:pt x="73" y="61"/>
                </a:lnTo>
                <a:lnTo>
                  <a:pt x="83" y="59"/>
                </a:lnTo>
                <a:lnTo>
                  <a:pt x="29" y="3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0" name="Rectangle 22"/>
          <p:cNvSpPr>
            <a:spLocks noChangeArrowheads="1"/>
          </p:cNvSpPr>
          <p:nvPr/>
        </p:nvSpPr>
        <p:spPr bwMode="auto">
          <a:xfrm>
            <a:off x="1458913" y="3616325"/>
            <a:ext cx="401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C</a:t>
            </a:r>
          </a:p>
        </p:txBody>
      </p:sp>
      <p:sp>
        <p:nvSpPr>
          <p:cNvPr id="2802711" name="Freeform 23"/>
          <p:cNvSpPr>
            <a:spLocks/>
          </p:cNvSpPr>
          <p:nvPr/>
        </p:nvSpPr>
        <p:spPr bwMode="auto">
          <a:xfrm>
            <a:off x="1479550" y="4200525"/>
            <a:ext cx="333375" cy="336550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80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1"/>
              </a:cxn>
              <a:cxn ang="0">
                <a:pos x="228" y="164"/>
              </a:cxn>
              <a:cxn ang="0">
                <a:pos x="218" y="177"/>
              </a:cxn>
              <a:cxn ang="0">
                <a:pos x="201" y="192"/>
              </a:cxn>
              <a:cxn ang="0">
                <a:pos x="185" y="200"/>
              </a:cxn>
              <a:cxn ang="0">
                <a:pos x="170" y="206"/>
              </a:cxn>
              <a:cxn ang="0">
                <a:pos x="155" y="210"/>
              </a:cxn>
              <a:cxn ang="0">
                <a:pos x="136" y="211"/>
              </a:cxn>
              <a:cxn ang="0">
                <a:pos x="88" y="210"/>
              </a:cxn>
              <a:cxn ang="0">
                <a:pos x="65" y="206"/>
              </a:cxn>
              <a:cxn ang="0">
                <a:pos x="40" y="195"/>
              </a:cxn>
              <a:cxn ang="0">
                <a:pos x="22" y="182"/>
              </a:cxn>
              <a:cxn ang="0">
                <a:pos x="9" y="167"/>
              </a:cxn>
              <a:cxn ang="0">
                <a:pos x="3" y="151"/>
              </a:cxn>
              <a:cxn ang="0">
                <a:pos x="0" y="137"/>
              </a:cxn>
              <a:cxn ang="0">
                <a:pos x="2" y="121"/>
              </a:cxn>
              <a:cxn ang="0">
                <a:pos x="10" y="101"/>
              </a:cxn>
              <a:cxn ang="0">
                <a:pos x="25" y="85"/>
              </a:cxn>
              <a:cxn ang="0">
                <a:pos x="45" y="71"/>
              </a:cxn>
              <a:cxn ang="0">
                <a:pos x="73" y="62"/>
              </a:cxn>
              <a:cxn ang="0">
                <a:pos x="29" y="3"/>
              </a:cxn>
            </a:cxnLst>
            <a:rect l="0" t="0" r="r" b="b"/>
            <a:pathLst>
              <a:path w="237" h="212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60"/>
                </a:lnTo>
                <a:lnTo>
                  <a:pt x="155" y="60"/>
                </a:lnTo>
                <a:lnTo>
                  <a:pt x="163" y="62"/>
                </a:lnTo>
                <a:lnTo>
                  <a:pt x="172" y="64"/>
                </a:lnTo>
                <a:lnTo>
                  <a:pt x="180" y="67"/>
                </a:lnTo>
                <a:lnTo>
                  <a:pt x="189" y="71"/>
                </a:lnTo>
                <a:lnTo>
                  <a:pt x="197" y="75"/>
                </a:lnTo>
                <a:lnTo>
                  <a:pt x="205" y="80"/>
                </a:lnTo>
                <a:lnTo>
                  <a:pt x="212" y="85"/>
                </a:lnTo>
                <a:lnTo>
                  <a:pt x="217" y="90"/>
                </a:lnTo>
                <a:lnTo>
                  <a:pt x="222" y="97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5"/>
                </a:lnTo>
                <a:lnTo>
                  <a:pt x="236" y="134"/>
                </a:lnTo>
                <a:lnTo>
                  <a:pt x="235" y="144"/>
                </a:lnTo>
                <a:lnTo>
                  <a:pt x="233" y="151"/>
                </a:lnTo>
                <a:lnTo>
                  <a:pt x="231" y="158"/>
                </a:lnTo>
                <a:lnTo>
                  <a:pt x="228" y="164"/>
                </a:lnTo>
                <a:lnTo>
                  <a:pt x="224" y="170"/>
                </a:lnTo>
                <a:lnTo>
                  <a:pt x="218" y="177"/>
                </a:lnTo>
                <a:lnTo>
                  <a:pt x="210" y="185"/>
                </a:lnTo>
                <a:lnTo>
                  <a:pt x="201" y="192"/>
                </a:lnTo>
                <a:lnTo>
                  <a:pt x="193" y="197"/>
                </a:lnTo>
                <a:lnTo>
                  <a:pt x="185" y="200"/>
                </a:lnTo>
                <a:lnTo>
                  <a:pt x="177" y="204"/>
                </a:lnTo>
                <a:lnTo>
                  <a:pt x="170" y="206"/>
                </a:lnTo>
                <a:lnTo>
                  <a:pt x="161" y="208"/>
                </a:lnTo>
                <a:lnTo>
                  <a:pt x="155" y="210"/>
                </a:lnTo>
                <a:lnTo>
                  <a:pt x="145" y="210"/>
                </a:lnTo>
                <a:lnTo>
                  <a:pt x="136" y="211"/>
                </a:lnTo>
                <a:lnTo>
                  <a:pt x="96" y="211"/>
                </a:lnTo>
                <a:lnTo>
                  <a:pt x="88" y="210"/>
                </a:lnTo>
                <a:lnTo>
                  <a:pt x="78" y="209"/>
                </a:lnTo>
                <a:lnTo>
                  <a:pt x="65" y="206"/>
                </a:lnTo>
                <a:lnTo>
                  <a:pt x="53" y="201"/>
                </a:lnTo>
                <a:lnTo>
                  <a:pt x="40" y="195"/>
                </a:lnTo>
                <a:lnTo>
                  <a:pt x="30" y="188"/>
                </a:lnTo>
                <a:lnTo>
                  <a:pt x="22" y="182"/>
                </a:lnTo>
                <a:lnTo>
                  <a:pt x="15" y="175"/>
                </a:lnTo>
                <a:lnTo>
                  <a:pt x="9" y="167"/>
                </a:lnTo>
                <a:lnTo>
                  <a:pt x="5" y="157"/>
                </a:lnTo>
                <a:lnTo>
                  <a:pt x="3" y="151"/>
                </a:lnTo>
                <a:lnTo>
                  <a:pt x="1" y="144"/>
                </a:lnTo>
                <a:lnTo>
                  <a:pt x="0" y="137"/>
                </a:lnTo>
                <a:lnTo>
                  <a:pt x="1" y="131"/>
                </a:lnTo>
                <a:lnTo>
                  <a:pt x="2" y="121"/>
                </a:lnTo>
                <a:lnTo>
                  <a:pt x="5" y="112"/>
                </a:lnTo>
                <a:lnTo>
                  <a:pt x="10" y="101"/>
                </a:lnTo>
                <a:lnTo>
                  <a:pt x="17" y="93"/>
                </a:lnTo>
                <a:lnTo>
                  <a:pt x="25" y="85"/>
                </a:lnTo>
                <a:lnTo>
                  <a:pt x="35" y="77"/>
                </a:lnTo>
                <a:lnTo>
                  <a:pt x="45" y="71"/>
                </a:lnTo>
                <a:lnTo>
                  <a:pt x="59" y="65"/>
                </a:lnTo>
                <a:lnTo>
                  <a:pt x="73" y="62"/>
                </a:lnTo>
                <a:lnTo>
                  <a:pt x="83" y="60"/>
                </a:lnTo>
                <a:lnTo>
                  <a:pt x="29" y="3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2" name="Rectangle 24"/>
          <p:cNvSpPr>
            <a:spLocks noChangeArrowheads="1"/>
          </p:cNvSpPr>
          <p:nvPr/>
        </p:nvSpPr>
        <p:spPr bwMode="auto">
          <a:xfrm>
            <a:off x="1458913" y="4130675"/>
            <a:ext cx="401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D</a:t>
            </a:r>
          </a:p>
        </p:txBody>
      </p:sp>
      <p:sp>
        <p:nvSpPr>
          <p:cNvPr id="2802713" name="Freeform 25"/>
          <p:cNvSpPr>
            <a:spLocks/>
          </p:cNvSpPr>
          <p:nvPr/>
        </p:nvSpPr>
        <p:spPr bwMode="auto">
          <a:xfrm>
            <a:off x="1470025" y="2566988"/>
            <a:ext cx="334963" cy="334962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79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0"/>
              </a:cxn>
              <a:cxn ang="0">
                <a:pos x="228" y="163"/>
              </a:cxn>
              <a:cxn ang="0">
                <a:pos x="218" y="176"/>
              </a:cxn>
              <a:cxn ang="0">
                <a:pos x="201" y="191"/>
              </a:cxn>
              <a:cxn ang="0">
                <a:pos x="185" y="199"/>
              </a:cxn>
              <a:cxn ang="0">
                <a:pos x="170" y="205"/>
              </a:cxn>
              <a:cxn ang="0">
                <a:pos x="155" y="209"/>
              </a:cxn>
              <a:cxn ang="0">
                <a:pos x="136" y="210"/>
              </a:cxn>
              <a:cxn ang="0">
                <a:pos x="88" y="209"/>
              </a:cxn>
              <a:cxn ang="0">
                <a:pos x="65" y="205"/>
              </a:cxn>
              <a:cxn ang="0">
                <a:pos x="40" y="194"/>
              </a:cxn>
              <a:cxn ang="0">
                <a:pos x="22" y="181"/>
              </a:cxn>
              <a:cxn ang="0">
                <a:pos x="9" y="166"/>
              </a:cxn>
              <a:cxn ang="0">
                <a:pos x="3" y="150"/>
              </a:cxn>
              <a:cxn ang="0">
                <a:pos x="0" y="136"/>
              </a:cxn>
              <a:cxn ang="0">
                <a:pos x="2" y="121"/>
              </a:cxn>
              <a:cxn ang="0">
                <a:pos x="10" y="101"/>
              </a:cxn>
              <a:cxn ang="0">
                <a:pos x="25" y="84"/>
              </a:cxn>
              <a:cxn ang="0">
                <a:pos x="45" y="71"/>
              </a:cxn>
              <a:cxn ang="0">
                <a:pos x="73" y="61"/>
              </a:cxn>
              <a:cxn ang="0">
                <a:pos x="29" y="3"/>
              </a:cxn>
            </a:cxnLst>
            <a:rect l="0" t="0" r="r" b="b"/>
            <a:pathLst>
              <a:path w="237" h="211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59"/>
                </a:lnTo>
                <a:lnTo>
                  <a:pt x="155" y="60"/>
                </a:lnTo>
                <a:lnTo>
                  <a:pt x="163" y="61"/>
                </a:lnTo>
                <a:lnTo>
                  <a:pt x="172" y="64"/>
                </a:lnTo>
                <a:lnTo>
                  <a:pt x="180" y="66"/>
                </a:lnTo>
                <a:lnTo>
                  <a:pt x="189" y="71"/>
                </a:lnTo>
                <a:lnTo>
                  <a:pt x="197" y="74"/>
                </a:lnTo>
                <a:lnTo>
                  <a:pt x="205" y="79"/>
                </a:lnTo>
                <a:lnTo>
                  <a:pt x="212" y="85"/>
                </a:lnTo>
                <a:lnTo>
                  <a:pt x="217" y="90"/>
                </a:lnTo>
                <a:lnTo>
                  <a:pt x="222" y="96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4"/>
                </a:lnTo>
                <a:lnTo>
                  <a:pt x="236" y="134"/>
                </a:lnTo>
                <a:lnTo>
                  <a:pt x="235" y="143"/>
                </a:lnTo>
                <a:lnTo>
                  <a:pt x="233" y="150"/>
                </a:lnTo>
                <a:lnTo>
                  <a:pt x="231" y="157"/>
                </a:lnTo>
                <a:lnTo>
                  <a:pt x="228" y="163"/>
                </a:lnTo>
                <a:lnTo>
                  <a:pt x="224" y="169"/>
                </a:lnTo>
                <a:lnTo>
                  <a:pt x="218" y="176"/>
                </a:lnTo>
                <a:lnTo>
                  <a:pt x="210" y="184"/>
                </a:lnTo>
                <a:lnTo>
                  <a:pt x="201" y="191"/>
                </a:lnTo>
                <a:lnTo>
                  <a:pt x="193" y="196"/>
                </a:lnTo>
                <a:lnTo>
                  <a:pt x="185" y="199"/>
                </a:lnTo>
                <a:lnTo>
                  <a:pt x="177" y="203"/>
                </a:lnTo>
                <a:lnTo>
                  <a:pt x="170" y="205"/>
                </a:lnTo>
                <a:lnTo>
                  <a:pt x="161" y="207"/>
                </a:lnTo>
                <a:lnTo>
                  <a:pt x="155" y="209"/>
                </a:lnTo>
                <a:lnTo>
                  <a:pt x="145" y="209"/>
                </a:lnTo>
                <a:lnTo>
                  <a:pt x="136" y="210"/>
                </a:lnTo>
                <a:lnTo>
                  <a:pt x="96" y="210"/>
                </a:lnTo>
                <a:lnTo>
                  <a:pt x="88" y="209"/>
                </a:lnTo>
                <a:lnTo>
                  <a:pt x="78" y="208"/>
                </a:lnTo>
                <a:lnTo>
                  <a:pt x="65" y="205"/>
                </a:lnTo>
                <a:lnTo>
                  <a:pt x="53" y="200"/>
                </a:lnTo>
                <a:lnTo>
                  <a:pt x="40" y="194"/>
                </a:lnTo>
                <a:lnTo>
                  <a:pt x="30" y="187"/>
                </a:lnTo>
                <a:lnTo>
                  <a:pt x="22" y="181"/>
                </a:lnTo>
                <a:lnTo>
                  <a:pt x="15" y="174"/>
                </a:lnTo>
                <a:lnTo>
                  <a:pt x="9" y="166"/>
                </a:lnTo>
                <a:lnTo>
                  <a:pt x="5" y="156"/>
                </a:lnTo>
                <a:lnTo>
                  <a:pt x="3" y="150"/>
                </a:lnTo>
                <a:lnTo>
                  <a:pt x="1" y="144"/>
                </a:lnTo>
                <a:lnTo>
                  <a:pt x="0" y="136"/>
                </a:lnTo>
                <a:lnTo>
                  <a:pt x="1" y="131"/>
                </a:lnTo>
                <a:lnTo>
                  <a:pt x="2" y="121"/>
                </a:lnTo>
                <a:lnTo>
                  <a:pt x="5" y="111"/>
                </a:lnTo>
                <a:lnTo>
                  <a:pt x="10" y="101"/>
                </a:lnTo>
                <a:lnTo>
                  <a:pt x="17" y="92"/>
                </a:lnTo>
                <a:lnTo>
                  <a:pt x="25" y="84"/>
                </a:lnTo>
                <a:lnTo>
                  <a:pt x="35" y="76"/>
                </a:lnTo>
                <a:lnTo>
                  <a:pt x="45" y="71"/>
                </a:lnTo>
                <a:lnTo>
                  <a:pt x="59" y="65"/>
                </a:lnTo>
                <a:lnTo>
                  <a:pt x="73" y="61"/>
                </a:lnTo>
                <a:lnTo>
                  <a:pt x="83" y="59"/>
                </a:lnTo>
                <a:lnTo>
                  <a:pt x="29" y="3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4" name="Rectangle 26"/>
          <p:cNvSpPr>
            <a:spLocks noChangeArrowheads="1"/>
          </p:cNvSpPr>
          <p:nvPr/>
        </p:nvSpPr>
        <p:spPr bwMode="auto">
          <a:xfrm>
            <a:off x="1450975" y="2497138"/>
            <a:ext cx="4016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A</a:t>
            </a:r>
          </a:p>
        </p:txBody>
      </p:sp>
      <p:sp>
        <p:nvSpPr>
          <p:cNvPr id="2802715" name="Line 27"/>
          <p:cNvSpPr>
            <a:spLocks noChangeShapeType="1"/>
          </p:cNvSpPr>
          <p:nvPr/>
        </p:nvSpPr>
        <p:spPr bwMode="auto">
          <a:xfrm flipH="1">
            <a:off x="2659063" y="1874838"/>
            <a:ext cx="26987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6" name="Line 28"/>
          <p:cNvSpPr>
            <a:spLocks noChangeShapeType="1"/>
          </p:cNvSpPr>
          <p:nvPr/>
        </p:nvSpPr>
        <p:spPr bwMode="auto">
          <a:xfrm flipH="1">
            <a:off x="306070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7" name="Line 29"/>
          <p:cNvSpPr>
            <a:spLocks noChangeShapeType="1"/>
          </p:cNvSpPr>
          <p:nvPr/>
        </p:nvSpPr>
        <p:spPr bwMode="auto">
          <a:xfrm flipH="1">
            <a:off x="346075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8" name="AutoShape 30"/>
          <p:cNvSpPr>
            <a:spLocks noChangeArrowheads="1"/>
          </p:cNvSpPr>
          <p:nvPr/>
        </p:nvSpPr>
        <p:spPr bwMode="auto">
          <a:xfrm>
            <a:off x="2352675" y="3103563"/>
            <a:ext cx="293688" cy="411162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9" name="AutoShape 31"/>
          <p:cNvSpPr>
            <a:spLocks noChangeArrowheads="1"/>
          </p:cNvSpPr>
          <p:nvPr/>
        </p:nvSpPr>
        <p:spPr bwMode="auto">
          <a:xfrm>
            <a:off x="2424113" y="3021013"/>
            <a:ext cx="222250" cy="73025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20" name="AutoShape 32"/>
          <p:cNvSpPr>
            <a:spLocks noChangeArrowheads="1"/>
          </p:cNvSpPr>
          <p:nvPr/>
        </p:nvSpPr>
        <p:spPr bwMode="auto">
          <a:xfrm>
            <a:off x="2411413" y="3135313"/>
            <a:ext cx="150812" cy="23812"/>
          </a:xfrm>
          <a:prstGeom prst="parallelogram">
            <a:avLst>
              <a:gd name="adj" fmla="val 158307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097213" y="3076575"/>
            <a:ext cx="284162" cy="407988"/>
            <a:chOff x="2195" y="1938"/>
            <a:chExt cx="201" cy="257"/>
          </a:xfrm>
        </p:grpSpPr>
        <p:sp>
          <p:nvSpPr>
            <p:cNvPr id="2802722" name="Freeform 34"/>
            <p:cNvSpPr>
              <a:spLocks/>
            </p:cNvSpPr>
            <p:nvPr/>
          </p:nvSpPr>
          <p:spPr bwMode="auto">
            <a:xfrm>
              <a:off x="2324" y="2057"/>
              <a:ext cx="60" cy="13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9" y="0"/>
                </a:cxn>
                <a:cxn ang="0">
                  <a:pos x="16" y="137"/>
                </a:cxn>
                <a:cxn ang="0">
                  <a:pos x="0" y="137"/>
                </a:cxn>
                <a:cxn ang="0">
                  <a:pos x="43" y="0"/>
                </a:cxn>
              </a:cxnLst>
              <a:rect l="0" t="0" r="r" b="b"/>
              <a:pathLst>
                <a:path w="60" h="138">
                  <a:moveTo>
                    <a:pt x="43" y="0"/>
                  </a:moveTo>
                  <a:lnTo>
                    <a:pt x="59" y="0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43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23" name="Rectangle 35"/>
            <p:cNvSpPr>
              <a:spLocks noChangeArrowheads="1"/>
            </p:cNvSpPr>
            <p:nvPr/>
          </p:nvSpPr>
          <p:spPr bwMode="auto">
            <a:xfrm>
              <a:off x="2320" y="2057"/>
              <a:ext cx="76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24" name="Rectangle 36"/>
            <p:cNvSpPr>
              <a:spLocks noChangeArrowheads="1"/>
            </p:cNvSpPr>
            <p:nvPr/>
          </p:nvSpPr>
          <p:spPr bwMode="auto">
            <a:xfrm>
              <a:off x="2326" y="2115"/>
              <a:ext cx="57" cy="11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25" name="Rectangle 37"/>
            <p:cNvSpPr>
              <a:spLocks noChangeArrowheads="1"/>
            </p:cNvSpPr>
            <p:nvPr/>
          </p:nvSpPr>
          <p:spPr bwMode="auto">
            <a:xfrm>
              <a:off x="2195" y="2115"/>
              <a:ext cx="75" cy="7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26" name="Oval 38"/>
            <p:cNvSpPr>
              <a:spLocks noChangeArrowheads="1"/>
            </p:cNvSpPr>
            <p:nvPr/>
          </p:nvSpPr>
          <p:spPr bwMode="auto">
            <a:xfrm>
              <a:off x="2254" y="1938"/>
              <a:ext cx="22" cy="26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27" name="Freeform 39"/>
            <p:cNvSpPr>
              <a:spLocks/>
            </p:cNvSpPr>
            <p:nvPr/>
          </p:nvSpPr>
          <p:spPr bwMode="auto">
            <a:xfrm>
              <a:off x="2195" y="1983"/>
              <a:ext cx="138" cy="212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0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6"/>
                </a:cxn>
                <a:cxn ang="0">
                  <a:pos x="9" y="118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89" y="211"/>
                </a:cxn>
                <a:cxn ang="0">
                  <a:pos x="113" y="101"/>
                </a:cxn>
                <a:cxn ang="0">
                  <a:pos x="113" y="99"/>
                </a:cxn>
                <a:cxn ang="0">
                  <a:pos x="111" y="97"/>
                </a:cxn>
                <a:cxn ang="0">
                  <a:pos x="109" y="95"/>
                </a:cxn>
                <a:cxn ang="0">
                  <a:pos x="108" y="94"/>
                </a:cxn>
                <a:cxn ang="0">
                  <a:pos x="105" y="93"/>
                </a:cxn>
                <a:cxn ang="0">
                  <a:pos x="102" y="92"/>
                </a:cxn>
                <a:cxn ang="0">
                  <a:pos x="100" y="92"/>
                </a:cxn>
                <a:cxn ang="0">
                  <a:pos x="97" y="92"/>
                </a:cxn>
                <a:cxn ang="0">
                  <a:pos x="66" y="54"/>
                </a:cxn>
                <a:cxn ang="0">
                  <a:pos x="127" y="67"/>
                </a:cxn>
                <a:cxn ang="0">
                  <a:pos x="130" y="66"/>
                </a:cxn>
                <a:cxn ang="0">
                  <a:pos x="131" y="65"/>
                </a:cxn>
                <a:cxn ang="0">
                  <a:pos x="134" y="63"/>
                </a:cxn>
                <a:cxn ang="0">
                  <a:pos x="136" y="62"/>
                </a:cxn>
                <a:cxn ang="0">
                  <a:pos x="136" y="59"/>
                </a:cxn>
                <a:cxn ang="0">
                  <a:pos x="137" y="56"/>
                </a:cxn>
                <a:cxn ang="0">
                  <a:pos x="136" y="53"/>
                </a:cxn>
                <a:cxn ang="0">
                  <a:pos x="135" y="50"/>
                </a:cxn>
                <a:cxn ang="0">
                  <a:pos x="133" y="49"/>
                </a:cxn>
                <a:cxn ang="0">
                  <a:pos x="131" y="47"/>
                </a:cxn>
                <a:cxn ang="0">
                  <a:pos x="128" y="46"/>
                </a:cxn>
                <a:cxn ang="0">
                  <a:pos x="87" y="46"/>
                </a:cxn>
                <a:cxn ang="0">
                  <a:pos x="80" y="30"/>
                </a:cxn>
                <a:cxn ang="0">
                  <a:pos x="80" y="26"/>
                </a:cxn>
                <a:cxn ang="0">
                  <a:pos x="81" y="22"/>
                </a:cxn>
                <a:cxn ang="0">
                  <a:pos x="81" y="17"/>
                </a:cxn>
                <a:cxn ang="0">
                  <a:pos x="80" y="14"/>
                </a:cxn>
                <a:cxn ang="0">
                  <a:pos x="78" y="11"/>
                </a:cxn>
                <a:cxn ang="0">
                  <a:pos x="76" y="7"/>
                </a:cxn>
                <a:cxn ang="0">
                  <a:pos x="73" y="5"/>
                </a:cxn>
                <a:cxn ang="0">
                  <a:pos x="70" y="2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3" y="1"/>
                </a:cxn>
                <a:cxn ang="0">
                  <a:pos x="49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39" y="12"/>
                </a:cxn>
                <a:cxn ang="0">
                  <a:pos x="37" y="16"/>
                </a:cxn>
              </a:cxnLst>
              <a:rect l="0" t="0" r="r" b="b"/>
              <a:pathLst>
                <a:path w="138" h="212">
                  <a:moveTo>
                    <a:pt x="37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2"/>
                  </a:lnTo>
                  <a:lnTo>
                    <a:pt x="3" y="114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0" y="118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89" y="119"/>
                  </a:lnTo>
                  <a:lnTo>
                    <a:pt x="89" y="211"/>
                  </a:lnTo>
                  <a:lnTo>
                    <a:pt x="113" y="211"/>
                  </a:lnTo>
                  <a:lnTo>
                    <a:pt x="113" y="101"/>
                  </a:lnTo>
                  <a:lnTo>
                    <a:pt x="113" y="100"/>
                  </a:lnTo>
                  <a:lnTo>
                    <a:pt x="113" y="99"/>
                  </a:lnTo>
                  <a:lnTo>
                    <a:pt x="112" y="98"/>
                  </a:lnTo>
                  <a:lnTo>
                    <a:pt x="111" y="97"/>
                  </a:lnTo>
                  <a:lnTo>
                    <a:pt x="111" y="96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8" y="94"/>
                  </a:lnTo>
                  <a:lnTo>
                    <a:pt x="106" y="93"/>
                  </a:lnTo>
                  <a:lnTo>
                    <a:pt x="105" y="93"/>
                  </a:lnTo>
                  <a:lnTo>
                    <a:pt x="104" y="93"/>
                  </a:lnTo>
                  <a:lnTo>
                    <a:pt x="102" y="92"/>
                  </a:lnTo>
                  <a:lnTo>
                    <a:pt x="101" y="92"/>
                  </a:lnTo>
                  <a:lnTo>
                    <a:pt x="100" y="92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54" y="90"/>
                  </a:lnTo>
                  <a:lnTo>
                    <a:pt x="66" y="54"/>
                  </a:lnTo>
                  <a:lnTo>
                    <a:pt x="75" y="67"/>
                  </a:lnTo>
                  <a:lnTo>
                    <a:pt x="127" y="67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33" y="64"/>
                  </a:lnTo>
                  <a:lnTo>
                    <a:pt x="134" y="63"/>
                  </a:lnTo>
                  <a:lnTo>
                    <a:pt x="135" y="62"/>
                  </a:lnTo>
                  <a:lnTo>
                    <a:pt x="136" y="62"/>
                  </a:lnTo>
                  <a:lnTo>
                    <a:pt x="136" y="60"/>
                  </a:lnTo>
                  <a:lnTo>
                    <a:pt x="136" y="59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7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0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2" y="47"/>
                  </a:lnTo>
                  <a:lnTo>
                    <a:pt x="131" y="47"/>
                  </a:lnTo>
                  <a:lnTo>
                    <a:pt x="130" y="46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87" y="46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8" y="11"/>
                  </a:lnTo>
                  <a:lnTo>
                    <a:pt x="77" y="9"/>
                  </a:lnTo>
                  <a:lnTo>
                    <a:pt x="76" y="7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0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7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2728" name="Freeform 40"/>
          <p:cNvSpPr>
            <a:spLocks/>
          </p:cNvSpPr>
          <p:nvPr/>
        </p:nvSpPr>
        <p:spPr bwMode="auto">
          <a:xfrm>
            <a:off x="3467100" y="3036888"/>
            <a:ext cx="282575" cy="463550"/>
          </a:xfrm>
          <a:custGeom>
            <a:avLst/>
            <a:gdLst/>
            <a:ahLst/>
            <a:cxnLst>
              <a:cxn ang="0">
                <a:pos x="199" y="263"/>
              </a:cxn>
              <a:cxn ang="0">
                <a:pos x="184" y="263"/>
              </a:cxn>
              <a:cxn ang="0">
                <a:pos x="158" y="230"/>
              </a:cxn>
              <a:cxn ang="0">
                <a:pos x="121" y="169"/>
              </a:cxn>
              <a:cxn ang="0">
                <a:pos x="111" y="142"/>
              </a:cxn>
              <a:cxn ang="0">
                <a:pos x="114" y="123"/>
              </a:cxn>
              <a:cxn ang="0">
                <a:pos x="123" y="119"/>
              </a:cxn>
              <a:cxn ang="0">
                <a:pos x="136" y="129"/>
              </a:cxn>
              <a:cxn ang="0">
                <a:pos x="155" y="140"/>
              </a:cxn>
              <a:cxn ang="0">
                <a:pos x="164" y="140"/>
              </a:cxn>
              <a:cxn ang="0">
                <a:pos x="165" y="134"/>
              </a:cxn>
              <a:cxn ang="0">
                <a:pos x="156" y="123"/>
              </a:cxn>
              <a:cxn ang="0">
                <a:pos x="135" y="108"/>
              </a:cxn>
              <a:cxn ang="0">
                <a:pos x="126" y="87"/>
              </a:cxn>
              <a:cxn ang="0">
                <a:pos x="123" y="69"/>
              </a:cxn>
              <a:cxn ang="0">
                <a:pos x="113" y="56"/>
              </a:cxn>
              <a:cxn ang="0">
                <a:pos x="109" y="48"/>
              </a:cxn>
              <a:cxn ang="0">
                <a:pos x="114" y="36"/>
              </a:cxn>
              <a:cxn ang="0">
                <a:pos x="119" y="24"/>
              </a:cxn>
              <a:cxn ang="0">
                <a:pos x="115" y="9"/>
              </a:cxn>
              <a:cxn ang="0">
                <a:pos x="105" y="1"/>
              </a:cxn>
              <a:cxn ang="0">
                <a:pos x="90" y="3"/>
              </a:cxn>
              <a:cxn ang="0">
                <a:pos x="84" y="13"/>
              </a:cxn>
              <a:cxn ang="0">
                <a:pos x="84" y="23"/>
              </a:cxn>
              <a:cxn ang="0">
                <a:pos x="88" y="35"/>
              </a:cxn>
              <a:cxn ang="0">
                <a:pos x="88" y="46"/>
              </a:cxn>
              <a:cxn ang="0">
                <a:pos x="78" y="56"/>
              </a:cxn>
              <a:cxn ang="0">
                <a:pos x="65" y="64"/>
              </a:cxn>
              <a:cxn ang="0">
                <a:pos x="55" y="75"/>
              </a:cxn>
              <a:cxn ang="0">
                <a:pos x="46" y="99"/>
              </a:cxn>
              <a:cxn ang="0">
                <a:pos x="41" y="122"/>
              </a:cxn>
              <a:cxn ang="0">
                <a:pos x="40" y="146"/>
              </a:cxn>
              <a:cxn ang="0">
                <a:pos x="41" y="158"/>
              </a:cxn>
              <a:cxn ang="0">
                <a:pos x="49" y="162"/>
              </a:cxn>
              <a:cxn ang="0">
                <a:pos x="53" y="158"/>
              </a:cxn>
              <a:cxn ang="0">
                <a:pos x="53" y="133"/>
              </a:cxn>
              <a:cxn ang="0">
                <a:pos x="55" y="117"/>
              </a:cxn>
              <a:cxn ang="0">
                <a:pos x="64" y="109"/>
              </a:cxn>
              <a:cxn ang="0">
                <a:pos x="70" y="114"/>
              </a:cxn>
              <a:cxn ang="0">
                <a:pos x="68" y="140"/>
              </a:cxn>
              <a:cxn ang="0">
                <a:pos x="61" y="167"/>
              </a:cxn>
              <a:cxn ang="0">
                <a:pos x="53" y="197"/>
              </a:cxn>
              <a:cxn ang="0">
                <a:pos x="33" y="226"/>
              </a:cxn>
              <a:cxn ang="0">
                <a:pos x="8" y="256"/>
              </a:cxn>
              <a:cxn ang="0">
                <a:pos x="0" y="272"/>
              </a:cxn>
              <a:cxn ang="0">
                <a:pos x="19" y="291"/>
              </a:cxn>
              <a:cxn ang="0">
                <a:pos x="33" y="288"/>
              </a:cxn>
              <a:cxn ang="0">
                <a:pos x="23" y="276"/>
              </a:cxn>
              <a:cxn ang="0">
                <a:pos x="30" y="260"/>
              </a:cxn>
              <a:cxn ang="0">
                <a:pos x="61" y="223"/>
              </a:cxn>
              <a:cxn ang="0">
                <a:pos x="84" y="197"/>
              </a:cxn>
              <a:cxn ang="0">
                <a:pos x="95" y="191"/>
              </a:cxn>
              <a:cxn ang="0">
                <a:pos x="109" y="199"/>
              </a:cxn>
              <a:cxn ang="0">
                <a:pos x="141" y="243"/>
              </a:cxn>
              <a:cxn ang="0">
                <a:pos x="168" y="281"/>
              </a:cxn>
              <a:cxn ang="0">
                <a:pos x="178" y="283"/>
              </a:cxn>
              <a:cxn ang="0">
                <a:pos x="191" y="273"/>
              </a:cxn>
            </a:cxnLst>
            <a:rect l="0" t="0" r="r" b="b"/>
            <a:pathLst>
              <a:path w="200" h="292">
                <a:moveTo>
                  <a:pt x="198" y="268"/>
                </a:moveTo>
                <a:lnTo>
                  <a:pt x="199" y="263"/>
                </a:lnTo>
                <a:lnTo>
                  <a:pt x="191" y="265"/>
                </a:lnTo>
                <a:lnTo>
                  <a:pt x="184" y="263"/>
                </a:lnTo>
                <a:lnTo>
                  <a:pt x="174" y="256"/>
                </a:lnTo>
                <a:lnTo>
                  <a:pt x="158" y="230"/>
                </a:lnTo>
                <a:lnTo>
                  <a:pt x="134" y="191"/>
                </a:lnTo>
                <a:lnTo>
                  <a:pt x="121" y="169"/>
                </a:lnTo>
                <a:lnTo>
                  <a:pt x="113" y="152"/>
                </a:lnTo>
                <a:lnTo>
                  <a:pt x="111" y="142"/>
                </a:lnTo>
                <a:lnTo>
                  <a:pt x="111" y="130"/>
                </a:lnTo>
                <a:lnTo>
                  <a:pt x="114" y="123"/>
                </a:lnTo>
                <a:lnTo>
                  <a:pt x="119" y="119"/>
                </a:lnTo>
                <a:lnTo>
                  <a:pt x="123" y="119"/>
                </a:lnTo>
                <a:lnTo>
                  <a:pt x="128" y="122"/>
                </a:lnTo>
                <a:lnTo>
                  <a:pt x="136" y="129"/>
                </a:lnTo>
                <a:lnTo>
                  <a:pt x="148" y="137"/>
                </a:lnTo>
                <a:lnTo>
                  <a:pt x="155" y="140"/>
                </a:lnTo>
                <a:lnTo>
                  <a:pt x="160" y="142"/>
                </a:lnTo>
                <a:lnTo>
                  <a:pt x="164" y="140"/>
                </a:lnTo>
                <a:lnTo>
                  <a:pt x="166" y="137"/>
                </a:lnTo>
                <a:lnTo>
                  <a:pt x="165" y="134"/>
                </a:lnTo>
                <a:lnTo>
                  <a:pt x="164" y="130"/>
                </a:lnTo>
                <a:lnTo>
                  <a:pt x="156" y="123"/>
                </a:lnTo>
                <a:lnTo>
                  <a:pt x="143" y="114"/>
                </a:lnTo>
                <a:lnTo>
                  <a:pt x="135" y="108"/>
                </a:lnTo>
                <a:lnTo>
                  <a:pt x="130" y="99"/>
                </a:lnTo>
                <a:lnTo>
                  <a:pt x="126" y="87"/>
                </a:lnTo>
                <a:lnTo>
                  <a:pt x="125" y="74"/>
                </a:lnTo>
                <a:lnTo>
                  <a:pt x="123" y="69"/>
                </a:lnTo>
                <a:lnTo>
                  <a:pt x="119" y="63"/>
                </a:lnTo>
                <a:lnTo>
                  <a:pt x="113" y="56"/>
                </a:lnTo>
                <a:lnTo>
                  <a:pt x="109" y="53"/>
                </a:lnTo>
                <a:lnTo>
                  <a:pt x="109" y="48"/>
                </a:lnTo>
                <a:lnTo>
                  <a:pt x="111" y="40"/>
                </a:lnTo>
                <a:lnTo>
                  <a:pt x="114" y="36"/>
                </a:lnTo>
                <a:lnTo>
                  <a:pt x="116" y="31"/>
                </a:lnTo>
                <a:lnTo>
                  <a:pt x="119" y="24"/>
                </a:lnTo>
                <a:lnTo>
                  <a:pt x="116" y="15"/>
                </a:lnTo>
                <a:lnTo>
                  <a:pt x="115" y="9"/>
                </a:lnTo>
                <a:lnTo>
                  <a:pt x="111" y="4"/>
                </a:lnTo>
                <a:lnTo>
                  <a:pt x="105" y="1"/>
                </a:lnTo>
                <a:lnTo>
                  <a:pt x="96" y="0"/>
                </a:lnTo>
                <a:lnTo>
                  <a:pt x="90" y="3"/>
                </a:lnTo>
                <a:lnTo>
                  <a:pt x="86" y="6"/>
                </a:lnTo>
                <a:lnTo>
                  <a:pt x="84" y="13"/>
                </a:lnTo>
                <a:lnTo>
                  <a:pt x="83" y="18"/>
                </a:lnTo>
                <a:lnTo>
                  <a:pt x="84" y="23"/>
                </a:lnTo>
                <a:lnTo>
                  <a:pt x="86" y="30"/>
                </a:lnTo>
                <a:lnTo>
                  <a:pt x="88" y="35"/>
                </a:lnTo>
                <a:lnTo>
                  <a:pt x="89" y="40"/>
                </a:lnTo>
                <a:lnTo>
                  <a:pt x="88" y="46"/>
                </a:lnTo>
                <a:lnTo>
                  <a:pt x="84" y="51"/>
                </a:lnTo>
                <a:lnTo>
                  <a:pt x="78" y="56"/>
                </a:lnTo>
                <a:lnTo>
                  <a:pt x="70" y="60"/>
                </a:lnTo>
                <a:lnTo>
                  <a:pt x="65" y="64"/>
                </a:lnTo>
                <a:lnTo>
                  <a:pt x="60" y="69"/>
                </a:lnTo>
                <a:lnTo>
                  <a:pt x="55" y="75"/>
                </a:lnTo>
                <a:lnTo>
                  <a:pt x="50" y="87"/>
                </a:lnTo>
                <a:lnTo>
                  <a:pt x="46" y="99"/>
                </a:lnTo>
                <a:lnTo>
                  <a:pt x="43" y="109"/>
                </a:lnTo>
                <a:lnTo>
                  <a:pt x="41" y="122"/>
                </a:lnTo>
                <a:lnTo>
                  <a:pt x="40" y="137"/>
                </a:lnTo>
                <a:lnTo>
                  <a:pt x="40" y="146"/>
                </a:lnTo>
                <a:lnTo>
                  <a:pt x="40" y="153"/>
                </a:lnTo>
                <a:lnTo>
                  <a:pt x="41" y="158"/>
                </a:lnTo>
                <a:lnTo>
                  <a:pt x="44" y="161"/>
                </a:lnTo>
                <a:lnTo>
                  <a:pt x="49" y="162"/>
                </a:lnTo>
                <a:lnTo>
                  <a:pt x="51" y="161"/>
                </a:lnTo>
                <a:lnTo>
                  <a:pt x="53" y="158"/>
                </a:lnTo>
                <a:lnTo>
                  <a:pt x="53" y="148"/>
                </a:lnTo>
                <a:lnTo>
                  <a:pt x="53" y="133"/>
                </a:lnTo>
                <a:lnTo>
                  <a:pt x="54" y="123"/>
                </a:lnTo>
                <a:lnTo>
                  <a:pt x="55" y="117"/>
                </a:lnTo>
                <a:lnTo>
                  <a:pt x="59" y="110"/>
                </a:lnTo>
                <a:lnTo>
                  <a:pt x="64" y="109"/>
                </a:lnTo>
                <a:lnTo>
                  <a:pt x="69" y="110"/>
                </a:lnTo>
                <a:lnTo>
                  <a:pt x="70" y="114"/>
                </a:lnTo>
                <a:lnTo>
                  <a:pt x="69" y="125"/>
                </a:lnTo>
                <a:lnTo>
                  <a:pt x="68" y="140"/>
                </a:lnTo>
                <a:lnTo>
                  <a:pt x="65" y="154"/>
                </a:lnTo>
                <a:lnTo>
                  <a:pt x="61" y="167"/>
                </a:lnTo>
                <a:lnTo>
                  <a:pt x="58" y="183"/>
                </a:lnTo>
                <a:lnTo>
                  <a:pt x="53" y="197"/>
                </a:lnTo>
                <a:lnTo>
                  <a:pt x="41" y="214"/>
                </a:lnTo>
                <a:lnTo>
                  <a:pt x="33" y="226"/>
                </a:lnTo>
                <a:lnTo>
                  <a:pt x="18" y="243"/>
                </a:lnTo>
                <a:lnTo>
                  <a:pt x="8" y="256"/>
                </a:lnTo>
                <a:lnTo>
                  <a:pt x="0" y="267"/>
                </a:lnTo>
                <a:lnTo>
                  <a:pt x="0" y="272"/>
                </a:lnTo>
                <a:lnTo>
                  <a:pt x="8" y="281"/>
                </a:lnTo>
                <a:lnTo>
                  <a:pt x="19" y="291"/>
                </a:lnTo>
                <a:lnTo>
                  <a:pt x="30" y="291"/>
                </a:lnTo>
                <a:lnTo>
                  <a:pt x="33" y="288"/>
                </a:lnTo>
                <a:lnTo>
                  <a:pt x="28" y="282"/>
                </a:lnTo>
                <a:lnTo>
                  <a:pt x="23" y="276"/>
                </a:lnTo>
                <a:lnTo>
                  <a:pt x="23" y="271"/>
                </a:lnTo>
                <a:lnTo>
                  <a:pt x="30" y="260"/>
                </a:lnTo>
                <a:lnTo>
                  <a:pt x="43" y="247"/>
                </a:lnTo>
                <a:lnTo>
                  <a:pt x="61" y="223"/>
                </a:lnTo>
                <a:lnTo>
                  <a:pt x="78" y="203"/>
                </a:lnTo>
                <a:lnTo>
                  <a:pt x="84" y="197"/>
                </a:lnTo>
                <a:lnTo>
                  <a:pt x="88" y="192"/>
                </a:lnTo>
                <a:lnTo>
                  <a:pt x="95" y="191"/>
                </a:lnTo>
                <a:lnTo>
                  <a:pt x="101" y="194"/>
                </a:lnTo>
                <a:lnTo>
                  <a:pt x="109" y="199"/>
                </a:lnTo>
                <a:lnTo>
                  <a:pt x="124" y="220"/>
                </a:lnTo>
                <a:lnTo>
                  <a:pt x="141" y="243"/>
                </a:lnTo>
                <a:lnTo>
                  <a:pt x="158" y="267"/>
                </a:lnTo>
                <a:lnTo>
                  <a:pt x="168" y="281"/>
                </a:lnTo>
                <a:lnTo>
                  <a:pt x="171" y="283"/>
                </a:lnTo>
                <a:lnTo>
                  <a:pt x="178" y="283"/>
                </a:lnTo>
                <a:lnTo>
                  <a:pt x="184" y="278"/>
                </a:lnTo>
                <a:lnTo>
                  <a:pt x="191" y="273"/>
                </a:lnTo>
                <a:lnTo>
                  <a:pt x="198" y="268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654300" y="3021013"/>
            <a:ext cx="366713" cy="493712"/>
            <a:chOff x="1881" y="1903"/>
            <a:chExt cx="260" cy="311"/>
          </a:xfrm>
        </p:grpSpPr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1881" y="1903"/>
              <a:ext cx="260" cy="311"/>
              <a:chOff x="1881" y="1903"/>
              <a:chExt cx="260" cy="311"/>
            </a:xfrm>
          </p:grpSpPr>
          <p:sp>
            <p:nvSpPr>
              <p:cNvPr id="2802731" name="AutoShape 43"/>
              <p:cNvSpPr>
                <a:spLocks noChangeArrowheads="1"/>
              </p:cNvSpPr>
              <p:nvPr/>
            </p:nvSpPr>
            <p:spPr bwMode="auto">
              <a:xfrm>
                <a:off x="1881" y="1955"/>
                <a:ext cx="260" cy="259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32" name="AutoShape 44"/>
              <p:cNvSpPr>
                <a:spLocks noChangeArrowheads="1"/>
              </p:cNvSpPr>
              <p:nvPr/>
            </p:nvSpPr>
            <p:spPr bwMode="auto">
              <a:xfrm>
                <a:off x="1944" y="1903"/>
                <a:ext cx="197" cy="46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2733" name="Oval 45"/>
            <p:cNvSpPr>
              <a:spLocks noChangeArrowheads="1"/>
            </p:cNvSpPr>
            <p:nvPr/>
          </p:nvSpPr>
          <p:spPr bwMode="auto">
            <a:xfrm>
              <a:off x="1964" y="1930"/>
              <a:ext cx="25" cy="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34" name="AutoShape 46"/>
            <p:cNvSpPr>
              <a:spLocks noChangeArrowheads="1"/>
            </p:cNvSpPr>
            <p:nvPr/>
          </p:nvSpPr>
          <p:spPr bwMode="auto">
            <a:xfrm>
              <a:off x="1912" y="2077"/>
              <a:ext cx="137" cy="55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2735" name="Line 47"/>
          <p:cNvSpPr>
            <a:spLocks noChangeShapeType="1"/>
          </p:cNvSpPr>
          <p:nvPr/>
        </p:nvSpPr>
        <p:spPr bwMode="auto">
          <a:xfrm>
            <a:off x="2684463" y="1989138"/>
            <a:ext cx="369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36" name="Line 48"/>
          <p:cNvSpPr>
            <a:spLocks noChangeShapeType="1"/>
          </p:cNvSpPr>
          <p:nvPr/>
        </p:nvSpPr>
        <p:spPr bwMode="auto">
          <a:xfrm flipH="1">
            <a:off x="306070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37" name="Line 49"/>
          <p:cNvSpPr>
            <a:spLocks noChangeShapeType="1"/>
          </p:cNvSpPr>
          <p:nvPr/>
        </p:nvSpPr>
        <p:spPr bwMode="auto">
          <a:xfrm flipH="1">
            <a:off x="346075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38" name="Rectangle 50"/>
          <p:cNvSpPr>
            <a:spLocks noChangeArrowheads="1"/>
          </p:cNvSpPr>
          <p:nvPr/>
        </p:nvSpPr>
        <p:spPr bwMode="auto">
          <a:xfrm>
            <a:off x="3427413" y="204470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739" name="Line 51"/>
          <p:cNvSpPr>
            <a:spLocks noChangeShapeType="1"/>
          </p:cNvSpPr>
          <p:nvPr/>
        </p:nvSpPr>
        <p:spPr bwMode="auto">
          <a:xfrm flipH="1">
            <a:off x="386080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40" name="AutoShape 52"/>
          <p:cNvSpPr>
            <a:spLocks noChangeArrowheads="1"/>
          </p:cNvSpPr>
          <p:nvPr/>
        </p:nvSpPr>
        <p:spPr bwMode="auto">
          <a:xfrm>
            <a:off x="2754313" y="3632200"/>
            <a:ext cx="290512" cy="411163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41" name="AutoShape 53"/>
          <p:cNvSpPr>
            <a:spLocks noChangeArrowheads="1"/>
          </p:cNvSpPr>
          <p:nvPr/>
        </p:nvSpPr>
        <p:spPr bwMode="auto">
          <a:xfrm>
            <a:off x="2825750" y="3551238"/>
            <a:ext cx="219075" cy="71437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42" name="AutoShape 54"/>
          <p:cNvSpPr>
            <a:spLocks noChangeArrowheads="1"/>
          </p:cNvSpPr>
          <p:nvPr/>
        </p:nvSpPr>
        <p:spPr bwMode="auto">
          <a:xfrm>
            <a:off x="2813050" y="3663950"/>
            <a:ext cx="149225" cy="23813"/>
          </a:xfrm>
          <a:prstGeom prst="parallelogram">
            <a:avLst>
              <a:gd name="adj" fmla="val 156634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3495675" y="3614738"/>
            <a:ext cx="284163" cy="407987"/>
            <a:chOff x="2477" y="2277"/>
            <a:chExt cx="202" cy="257"/>
          </a:xfrm>
        </p:grpSpPr>
        <p:sp>
          <p:nvSpPr>
            <p:cNvPr id="2802744" name="Freeform 56"/>
            <p:cNvSpPr>
              <a:spLocks/>
            </p:cNvSpPr>
            <p:nvPr/>
          </p:nvSpPr>
          <p:spPr bwMode="auto">
            <a:xfrm>
              <a:off x="2607" y="2396"/>
              <a:ext cx="61" cy="13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0" y="0"/>
                </a:cxn>
                <a:cxn ang="0">
                  <a:pos x="16" y="137"/>
                </a:cxn>
                <a:cxn ang="0">
                  <a:pos x="0" y="137"/>
                </a:cxn>
                <a:cxn ang="0">
                  <a:pos x="44" y="0"/>
                </a:cxn>
              </a:cxnLst>
              <a:rect l="0" t="0" r="r" b="b"/>
              <a:pathLst>
                <a:path w="61" h="138">
                  <a:moveTo>
                    <a:pt x="44" y="0"/>
                  </a:moveTo>
                  <a:lnTo>
                    <a:pt x="60" y="0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44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45" name="Rectangle 57"/>
            <p:cNvSpPr>
              <a:spLocks noChangeArrowheads="1"/>
            </p:cNvSpPr>
            <p:nvPr/>
          </p:nvSpPr>
          <p:spPr bwMode="auto">
            <a:xfrm>
              <a:off x="2602" y="2396"/>
              <a:ext cx="7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46" name="Rectangle 58"/>
            <p:cNvSpPr>
              <a:spLocks noChangeArrowheads="1"/>
            </p:cNvSpPr>
            <p:nvPr/>
          </p:nvSpPr>
          <p:spPr bwMode="auto">
            <a:xfrm>
              <a:off x="2610" y="2453"/>
              <a:ext cx="5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47" name="Rectangle 59"/>
            <p:cNvSpPr>
              <a:spLocks noChangeArrowheads="1"/>
            </p:cNvSpPr>
            <p:nvPr/>
          </p:nvSpPr>
          <p:spPr bwMode="auto">
            <a:xfrm>
              <a:off x="2479" y="2453"/>
              <a:ext cx="73" cy="8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48" name="Oval 60"/>
            <p:cNvSpPr>
              <a:spLocks noChangeArrowheads="1"/>
            </p:cNvSpPr>
            <p:nvPr/>
          </p:nvSpPr>
          <p:spPr bwMode="auto">
            <a:xfrm>
              <a:off x="2537" y="2277"/>
              <a:ext cx="22" cy="26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49" name="Freeform 61"/>
            <p:cNvSpPr>
              <a:spLocks/>
            </p:cNvSpPr>
            <p:nvPr/>
          </p:nvSpPr>
          <p:spPr bwMode="auto">
            <a:xfrm>
              <a:off x="2477" y="2322"/>
              <a:ext cx="138" cy="212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0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6"/>
                </a:cxn>
                <a:cxn ang="0">
                  <a:pos x="9" y="118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89" y="211"/>
                </a:cxn>
                <a:cxn ang="0">
                  <a:pos x="113" y="101"/>
                </a:cxn>
                <a:cxn ang="0">
                  <a:pos x="113" y="99"/>
                </a:cxn>
                <a:cxn ang="0">
                  <a:pos x="111" y="97"/>
                </a:cxn>
                <a:cxn ang="0">
                  <a:pos x="109" y="95"/>
                </a:cxn>
                <a:cxn ang="0">
                  <a:pos x="108" y="94"/>
                </a:cxn>
                <a:cxn ang="0">
                  <a:pos x="105" y="93"/>
                </a:cxn>
                <a:cxn ang="0">
                  <a:pos x="102" y="92"/>
                </a:cxn>
                <a:cxn ang="0">
                  <a:pos x="100" y="92"/>
                </a:cxn>
                <a:cxn ang="0">
                  <a:pos x="97" y="92"/>
                </a:cxn>
                <a:cxn ang="0">
                  <a:pos x="66" y="54"/>
                </a:cxn>
                <a:cxn ang="0">
                  <a:pos x="127" y="67"/>
                </a:cxn>
                <a:cxn ang="0">
                  <a:pos x="130" y="66"/>
                </a:cxn>
                <a:cxn ang="0">
                  <a:pos x="131" y="65"/>
                </a:cxn>
                <a:cxn ang="0">
                  <a:pos x="134" y="63"/>
                </a:cxn>
                <a:cxn ang="0">
                  <a:pos x="136" y="62"/>
                </a:cxn>
                <a:cxn ang="0">
                  <a:pos x="136" y="59"/>
                </a:cxn>
                <a:cxn ang="0">
                  <a:pos x="137" y="56"/>
                </a:cxn>
                <a:cxn ang="0">
                  <a:pos x="136" y="53"/>
                </a:cxn>
                <a:cxn ang="0">
                  <a:pos x="135" y="50"/>
                </a:cxn>
                <a:cxn ang="0">
                  <a:pos x="133" y="49"/>
                </a:cxn>
                <a:cxn ang="0">
                  <a:pos x="131" y="47"/>
                </a:cxn>
                <a:cxn ang="0">
                  <a:pos x="128" y="46"/>
                </a:cxn>
                <a:cxn ang="0">
                  <a:pos x="87" y="46"/>
                </a:cxn>
                <a:cxn ang="0">
                  <a:pos x="80" y="30"/>
                </a:cxn>
                <a:cxn ang="0">
                  <a:pos x="80" y="26"/>
                </a:cxn>
                <a:cxn ang="0">
                  <a:pos x="81" y="22"/>
                </a:cxn>
                <a:cxn ang="0">
                  <a:pos x="81" y="17"/>
                </a:cxn>
                <a:cxn ang="0">
                  <a:pos x="80" y="14"/>
                </a:cxn>
                <a:cxn ang="0">
                  <a:pos x="78" y="11"/>
                </a:cxn>
                <a:cxn ang="0">
                  <a:pos x="76" y="7"/>
                </a:cxn>
                <a:cxn ang="0">
                  <a:pos x="73" y="5"/>
                </a:cxn>
                <a:cxn ang="0">
                  <a:pos x="70" y="2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3" y="1"/>
                </a:cxn>
                <a:cxn ang="0">
                  <a:pos x="49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39" y="12"/>
                </a:cxn>
                <a:cxn ang="0">
                  <a:pos x="37" y="16"/>
                </a:cxn>
              </a:cxnLst>
              <a:rect l="0" t="0" r="r" b="b"/>
              <a:pathLst>
                <a:path w="138" h="212">
                  <a:moveTo>
                    <a:pt x="37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2"/>
                  </a:lnTo>
                  <a:lnTo>
                    <a:pt x="3" y="114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0" y="118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89" y="119"/>
                  </a:lnTo>
                  <a:lnTo>
                    <a:pt x="89" y="211"/>
                  </a:lnTo>
                  <a:lnTo>
                    <a:pt x="113" y="211"/>
                  </a:lnTo>
                  <a:lnTo>
                    <a:pt x="113" y="101"/>
                  </a:lnTo>
                  <a:lnTo>
                    <a:pt x="113" y="100"/>
                  </a:lnTo>
                  <a:lnTo>
                    <a:pt x="113" y="99"/>
                  </a:lnTo>
                  <a:lnTo>
                    <a:pt x="112" y="98"/>
                  </a:lnTo>
                  <a:lnTo>
                    <a:pt x="111" y="97"/>
                  </a:lnTo>
                  <a:lnTo>
                    <a:pt x="111" y="96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8" y="94"/>
                  </a:lnTo>
                  <a:lnTo>
                    <a:pt x="106" y="93"/>
                  </a:lnTo>
                  <a:lnTo>
                    <a:pt x="105" y="93"/>
                  </a:lnTo>
                  <a:lnTo>
                    <a:pt x="104" y="93"/>
                  </a:lnTo>
                  <a:lnTo>
                    <a:pt x="102" y="92"/>
                  </a:lnTo>
                  <a:lnTo>
                    <a:pt x="101" y="92"/>
                  </a:lnTo>
                  <a:lnTo>
                    <a:pt x="100" y="92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54" y="90"/>
                  </a:lnTo>
                  <a:lnTo>
                    <a:pt x="66" y="54"/>
                  </a:lnTo>
                  <a:lnTo>
                    <a:pt x="75" y="67"/>
                  </a:lnTo>
                  <a:lnTo>
                    <a:pt x="127" y="67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33" y="64"/>
                  </a:lnTo>
                  <a:lnTo>
                    <a:pt x="134" y="63"/>
                  </a:lnTo>
                  <a:lnTo>
                    <a:pt x="135" y="62"/>
                  </a:lnTo>
                  <a:lnTo>
                    <a:pt x="136" y="62"/>
                  </a:lnTo>
                  <a:lnTo>
                    <a:pt x="136" y="60"/>
                  </a:lnTo>
                  <a:lnTo>
                    <a:pt x="136" y="59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7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0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2" y="47"/>
                  </a:lnTo>
                  <a:lnTo>
                    <a:pt x="131" y="47"/>
                  </a:lnTo>
                  <a:lnTo>
                    <a:pt x="130" y="46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87" y="46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8" y="11"/>
                  </a:lnTo>
                  <a:lnTo>
                    <a:pt x="77" y="9"/>
                  </a:lnTo>
                  <a:lnTo>
                    <a:pt x="76" y="7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0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7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2750" name="Freeform 62"/>
          <p:cNvSpPr>
            <a:spLocks/>
          </p:cNvSpPr>
          <p:nvPr/>
        </p:nvSpPr>
        <p:spPr bwMode="auto">
          <a:xfrm>
            <a:off x="3849688" y="3567113"/>
            <a:ext cx="284162" cy="461962"/>
          </a:xfrm>
          <a:custGeom>
            <a:avLst/>
            <a:gdLst/>
            <a:ahLst/>
            <a:cxnLst>
              <a:cxn ang="0">
                <a:pos x="200" y="263"/>
              </a:cxn>
              <a:cxn ang="0">
                <a:pos x="185" y="263"/>
              </a:cxn>
              <a:cxn ang="0">
                <a:pos x="158" y="229"/>
              </a:cxn>
              <a:cxn ang="0">
                <a:pos x="122" y="169"/>
              </a:cxn>
              <a:cxn ang="0">
                <a:pos x="112" y="141"/>
              </a:cxn>
              <a:cxn ang="0">
                <a:pos x="114" y="123"/>
              </a:cxn>
              <a:cxn ang="0">
                <a:pos x="123" y="119"/>
              </a:cxn>
              <a:cxn ang="0">
                <a:pos x="137" y="129"/>
              </a:cxn>
              <a:cxn ang="0">
                <a:pos x="156" y="140"/>
              </a:cxn>
              <a:cxn ang="0">
                <a:pos x="165" y="140"/>
              </a:cxn>
              <a:cxn ang="0">
                <a:pos x="166" y="134"/>
              </a:cxn>
              <a:cxn ang="0">
                <a:pos x="157" y="123"/>
              </a:cxn>
              <a:cxn ang="0">
                <a:pos x="136" y="108"/>
              </a:cxn>
              <a:cxn ang="0">
                <a:pos x="127" y="86"/>
              </a:cxn>
              <a:cxn ang="0">
                <a:pos x="123" y="69"/>
              </a:cxn>
              <a:cxn ang="0">
                <a:pos x="113" y="56"/>
              </a:cxn>
              <a:cxn ang="0">
                <a:pos x="109" y="48"/>
              </a:cxn>
              <a:cxn ang="0">
                <a:pos x="114" y="36"/>
              </a:cxn>
              <a:cxn ang="0">
                <a:pos x="119" y="24"/>
              </a:cxn>
              <a:cxn ang="0">
                <a:pos x="116" y="9"/>
              </a:cxn>
              <a:cxn ang="0">
                <a:pos x="106" y="1"/>
              </a:cxn>
              <a:cxn ang="0">
                <a:pos x="91" y="3"/>
              </a:cxn>
              <a:cxn ang="0">
                <a:pos x="84" y="13"/>
              </a:cxn>
              <a:cxn ang="0">
                <a:pos x="84" y="23"/>
              </a:cxn>
              <a:cxn ang="0">
                <a:pos x="88" y="35"/>
              </a:cxn>
              <a:cxn ang="0">
                <a:pos x="88" y="46"/>
              </a:cxn>
              <a:cxn ang="0">
                <a:pos x="78" y="56"/>
              </a:cxn>
              <a:cxn ang="0">
                <a:pos x="65" y="64"/>
              </a:cxn>
              <a:cxn ang="0">
                <a:pos x="55" y="75"/>
              </a:cxn>
              <a:cxn ang="0">
                <a:pos x="47" y="99"/>
              </a:cxn>
              <a:cxn ang="0">
                <a:pos x="42" y="121"/>
              </a:cxn>
              <a:cxn ang="0">
                <a:pos x="40" y="145"/>
              </a:cxn>
              <a:cxn ang="0">
                <a:pos x="42" y="158"/>
              </a:cxn>
              <a:cxn ang="0">
                <a:pos x="49" y="161"/>
              </a:cxn>
              <a:cxn ang="0">
                <a:pos x="53" y="158"/>
              </a:cxn>
              <a:cxn ang="0">
                <a:pos x="53" y="133"/>
              </a:cxn>
              <a:cxn ang="0">
                <a:pos x="55" y="116"/>
              </a:cxn>
              <a:cxn ang="0">
                <a:pos x="64" y="109"/>
              </a:cxn>
              <a:cxn ang="0">
                <a:pos x="70" y="114"/>
              </a:cxn>
              <a:cxn ang="0">
                <a:pos x="68" y="140"/>
              </a:cxn>
              <a:cxn ang="0">
                <a:pos x="62" y="166"/>
              </a:cxn>
              <a:cxn ang="0">
                <a:pos x="53" y="196"/>
              </a:cxn>
              <a:cxn ang="0">
                <a:pos x="33" y="225"/>
              </a:cxn>
              <a:cxn ang="0">
                <a:pos x="8" y="255"/>
              </a:cxn>
              <a:cxn ang="0">
                <a:pos x="0" y="271"/>
              </a:cxn>
              <a:cxn ang="0">
                <a:pos x="19" y="290"/>
              </a:cxn>
              <a:cxn ang="0">
                <a:pos x="33" y="288"/>
              </a:cxn>
              <a:cxn ang="0">
                <a:pos x="23" y="275"/>
              </a:cxn>
              <a:cxn ang="0">
                <a:pos x="30" y="259"/>
              </a:cxn>
              <a:cxn ang="0">
                <a:pos x="62" y="223"/>
              </a:cxn>
              <a:cxn ang="0">
                <a:pos x="84" y="196"/>
              </a:cxn>
              <a:cxn ang="0">
                <a:pos x="96" y="190"/>
              </a:cxn>
              <a:cxn ang="0">
                <a:pos x="109" y="199"/>
              </a:cxn>
              <a:cxn ang="0">
                <a:pos x="142" y="243"/>
              </a:cxn>
              <a:cxn ang="0">
                <a:pos x="169" y="280"/>
              </a:cxn>
              <a:cxn ang="0">
                <a:pos x="179" y="283"/>
              </a:cxn>
              <a:cxn ang="0">
                <a:pos x="192" y="273"/>
              </a:cxn>
            </a:cxnLst>
            <a:rect l="0" t="0" r="r" b="b"/>
            <a:pathLst>
              <a:path w="201" h="291">
                <a:moveTo>
                  <a:pt x="199" y="268"/>
                </a:moveTo>
                <a:lnTo>
                  <a:pt x="200" y="263"/>
                </a:lnTo>
                <a:lnTo>
                  <a:pt x="192" y="264"/>
                </a:lnTo>
                <a:lnTo>
                  <a:pt x="185" y="263"/>
                </a:lnTo>
                <a:lnTo>
                  <a:pt x="175" y="255"/>
                </a:lnTo>
                <a:lnTo>
                  <a:pt x="158" y="229"/>
                </a:lnTo>
                <a:lnTo>
                  <a:pt x="135" y="190"/>
                </a:lnTo>
                <a:lnTo>
                  <a:pt x="122" y="169"/>
                </a:lnTo>
                <a:lnTo>
                  <a:pt x="113" y="151"/>
                </a:lnTo>
                <a:lnTo>
                  <a:pt x="112" y="141"/>
                </a:lnTo>
                <a:lnTo>
                  <a:pt x="112" y="130"/>
                </a:lnTo>
                <a:lnTo>
                  <a:pt x="114" y="123"/>
                </a:lnTo>
                <a:lnTo>
                  <a:pt x="119" y="119"/>
                </a:lnTo>
                <a:lnTo>
                  <a:pt x="123" y="119"/>
                </a:lnTo>
                <a:lnTo>
                  <a:pt x="128" y="121"/>
                </a:lnTo>
                <a:lnTo>
                  <a:pt x="137" y="129"/>
                </a:lnTo>
                <a:lnTo>
                  <a:pt x="148" y="136"/>
                </a:lnTo>
                <a:lnTo>
                  <a:pt x="156" y="140"/>
                </a:lnTo>
                <a:lnTo>
                  <a:pt x="161" y="141"/>
                </a:lnTo>
                <a:lnTo>
                  <a:pt x="165" y="140"/>
                </a:lnTo>
                <a:lnTo>
                  <a:pt x="167" y="136"/>
                </a:lnTo>
                <a:lnTo>
                  <a:pt x="166" y="134"/>
                </a:lnTo>
                <a:lnTo>
                  <a:pt x="165" y="130"/>
                </a:lnTo>
                <a:lnTo>
                  <a:pt x="157" y="123"/>
                </a:lnTo>
                <a:lnTo>
                  <a:pt x="143" y="114"/>
                </a:lnTo>
                <a:lnTo>
                  <a:pt x="136" y="108"/>
                </a:lnTo>
                <a:lnTo>
                  <a:pt x="131" y="99"/>
                </a:lnTo>
                <a:lnTo>
                  <a:pt x="127" y="86"/>
                </a:lnTo>
                <a:lnTo>
                  <a:pt x="126" y="74"/>
                </a:lnTo>
                <a:lnTo>
                  <a:pt x="123" y="69"/>
                </a:lnTo>
                <a:lnTo>
                  <a:pt x="119" y="63"/>
                </a:lnTo>
                <a:lnTo>
                  <a:pt x="113" y="56"/>
                </a:lnTo>
                <a:lnTo>
                  <a:pt x="109" y="53"/>
                </a:lnTo>
                <a:lnTo>
                  <a:pt x="109" y="48"/>
                </a:lnTo>
                <a:lnTo>
                  <a:pt x="112" y="40"/>
                </a:lnTo>
                <a:lnTo>
                  <a:pt x="114" y="36"/>
                </a:lnTo>
                <a:lnTo>
                  <a:pt x="117" y="31"/>
                </a:lnTo>
                <a:lnTo>
                  <a:pt x="119" y="24"/>
                </a:lnTo>
                <a:lnTo>
                  <a:pt x="117" y="15"/>
                </a:lnTo>
                <a:lnTo>
                  <a:pt x="116" y="9"/>
                </a:lnTo>
                <a:lnTo>
                  <a:pt x="112" y="4"/>
                </a:lnTo>
                <a:lnTo>
                  <a:pt x="106" y="1"/>
                </a:lnTo>
                <a:lnTo>
                  <a:pt x="97" y="0"/>
                </a:lnTo>
                <a:lnTo>
                  <a:pt x="91" y="3"/>
                </a:lnTo>
                <a:lnTo>
                  <a:pt x="87" y="6"/>
                </a:lnTo>
                <a:lnTo>
                  <a:pt x="84" y="13"/>
                </a:lnTo>
                <a:lnTo>
                  <a:pt x="83" y="18"/>
                </a:lnTo>
                <a:lnTo>
                  <a:pt x="84" y="23"/>
                </a:lnTo>
                <a:lnTo>
                  <a:pt x="87" y="30"/>
                </a:lnTo>
                <a:lnTo>
                  <a:pt x="88" y="35"/>
                </a:lnTo>
                <a:lnTo>
                  <a:pt x="89" y="40"/>
                </a:lnTo>
                <a:lnTo>
                  <a:pt x="88" y="46"/>
                </a:lnTo>
                <a:lnTo>
                  <a:pt x="84" y="51"/>
                </a:lnTo>
                <a:lnTo>
                  <a:pt x="78" y="56"/>
                </a:lnTo>
                <a:lnTo>
                  <a:pt x="70" y="60"/>
                </a:lnTo>
                <a:lnTo>
                  <a:pt x="65" y="64"/>
                </a:lnTo>
                <a:lnTo>
                  <a:pt x="60" y="69"/>
                </a:lnTo>
                <a:lnTo>
                  <a:pt x="55" y="75"/>
                </a:lnTo>
                <a:lnTo>
                  <a:pt x="50" y="86"/>
                </a:lnTo>
                <a:lnTo>
                  <a:pt x="47" y="99"/>
                </a:lnTo>
                <a:lnTo>
                  <a:pt x="43" y="109"/>
                </a:lnTo>
                <a:lnTo>
                  <a:pt x="42" y="121"/>
                </a:lnTo>
                <a:lnTo>
                  <a:pt x="40" y="136"/>
                </a:lnTo>
                <a:lnTo>
                  <a:pt x="40" y="145"/>
                </a:lnTo>
                <a:lnTo>
                  <a:pt x="40" y="153"/>
                </a:lnTo>
                <a:lnTo>
                  <a:pt x="42" y="158"/>
                </a:lnTo>
                <a:lnTo>
                  <a:pt x="44" y="160"/>
                </a:lnTo>
                <a:lnTo>
                  <a:pt x="49" y="161"/>
                </a:lnTo>
                <a:lnTo>
                  <a:pt x="52" y="160"/>
                </a:lnTo>
                <a:lnTo>
                  <a:pt x="53" y="158"/>
                </a:lnTo>
                <a:lnTo>
                  <a:pt x="53" y="148"/>
                </a:lnTo>
                <a:lnTo>
                  <a:pt x="53" y="133"/>
                </a:lnTo>
                <a:lnTo>
                  <a:pt x="54" y="123"/>
                </a:lnTo>
                <a:lnTo>
                  <a:pt x="55" y="116"/>
                </a:lnTo>
                <a:lnTo>
                  <a:pt x="59" y="110"/>
                </a:lnTo>
                <a:lnTo>
                  <a:pt x="64" y="109"/>
                </a:lnTo>
                <a:lnTo>
                  <a:pt x="69" y="110"/>
                </a:lnTo>
                <a:lnTo>
                  <a:pt x="70" y="114"/>
                </a:lnTo>
                <a:lnTo>
                  <a:pt x="69" y="125"/>
                </a:lnTo>
                <a:lnTo>
                  <a:pt x="68" y="140"/>
                </a:lnTo>
                <a:lnTo>
                  <a:pt x="65" y="154"/>
                </a:lnTo>
                <a:lnTo>
                  <a:pt x="62" y="166"/>
                </a:lnTo>
                <a:lnTo>
                  <a:pt x="58" y="183"/>
                </a:lnTo>
                <a:lnTo>
                  <a:pt x="53" y="196"/>
                </a:lnTo>
                <a:lnTo>
                  <a:pt x="42" y="214"/>
                </a:lnTo>
                <a:lnTo>
                  <a:pt x="33" y="225"/>
                </a:lnTo>
                <a:lnTo>
                  <a:pt x="18" y="243"/>
                </a:lnTo>
                <a:lnTo>
                  <a:pt x="8" y="255"/>
                </a:lnTo>
                <a:lnTo>
                  <a:pt x="0" y="266"/>
                </a:lnTo>
                <a:lnTo>
                  <a:pt x="0" y="271"/>
                </a:lnTo>
                <a:lnTo>
                  <a:pt x="8" y="280"/>
                </a:lnTo>
                <a:lnTo>
                  <a:pt x="19" y="290"/>
                </a:lnTo>
                <a:lnTo>
                  <a:pt x="30" y="290"/>
                </a:lnTo>
                <a:lnTo>
                  <a:pt x="33" y="288"/>
                </a:lnTo>
                <a:lnTo>
                  <a:pt x="28" y="281"/>
                </a:lnTo>
                <a:lnTo>
                  <a:pt x="23" y="275"/>
                </a:lnTo>
                <a:lnTo>
                  <a:pt x="23" y="270"/>
                </a:lnTo>
                <a:lnTo>
                  <a:pt x="30" y="259"/>
                </a:lnTo>
                <a:lnTo>
                  <a:pt x="43" y="246"/>
                </a:lnTo>
                <a:lnTo>
                  <a:pt x="62" y="223"/>
                </a:lnTo>
                <a:lnTo>
                  <a:pt x="78" y="203"/>
                </a:lnTo>
                <a:lnTo>
                  <a:pt x="84" y="196"/>
                </a:lnTo>
                <a:lnTo>
                  <a:pt x="88" y="191"/>
                </a:lnTo>
                <a:lnTo>
                  <a:pt x="96" y="190"/>
                </a:lnTo>
                <a:lnTo>
                  <a:pt x="102" y="194"/>
                </a:lnTo>
                <a:lnTo>
                  <a:pt x="109" y="199"/>
                </a:lnTo>
                <a:lnTo>
                  <a:pt x="125" y="219"/>
                </a:lnTo>
                <a:lnTo>
                  <a:pt x="142" y="243"/>
                </a:lnTo>
                <a:lnTo>
                  <a:pt x="158" y="266"/>
                </a:lnTo>
                <a:lnTo>
                  <a:pt x="169" y="280"/>
                </a:lnTo>
                <a:lnTo>
                  <a:pt x="172" y="283"/>
                </a:lnTo>
                <a:lnTo>
                  <a:pt x="179" y="283"/>
                </a:lnTo>
                <a:lnTo>
                  <a:pt x="185" y="278"/>
                </a:lnTo>
                <a:lnTo>
                  <a:pt x="192" y="273"/>
                </a:lnTo>
                <a:lnTo>
                  <a:pt x="199" y="268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3054350" y="3551238"/>
            <a:ext cx="368300" cy="492125"/>
            <a:chOff x="2165" y="2237"/>
            <a:chExt cx="260" cy="310"/>
          </a:xfrm>
        </p:grpSpPr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2165" y="2237"/>
              <a:ext cx="260" cy="310"/>
              <a:chOff x="2165" y="2237"/>
              <a:chExt cx="260" cy="310"/>
            </a:xfrm>
          </p:grpSpPr>
          <p:sp>
            <p:nvSpPr>
              <p:cNvPr id="2802753" name="AutoShape 65"/>
              <p:cNvSpPr>
                <a:spLocks noChangeArrowheads="1"/>
              </p:cNvSpPr>
              <p:nvPr/>
            </p:nvSpPr>
            <p:spPr bwMode="auto">
              <a:xfrm>
                <a:off x="2165" y="2288"/>
                <a:ext cx="260" cy="259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54" name="AutoShape 66"/>
              <p:cNvSpPr>
                <a:spLocks noChangeArrowheads="1"/>
              </p:cNvSpPr>
              <p:nvPr/>
            </p:nvSpPr>
            <p:spPr bwMode="auto">
              <a:xfrm>
                <a:off x="2227" y="2237"/>
                <a:ext cx="198" cy="45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2755" name="Oval 67"/>
            <p:cNvSpPr>
              <a:spLocks noChangeArrowheads="1"/>
            </p:cNvSpPr>
            <p:nvPr/>
          </p:nvSpPr>
          <p:spPr bwMode="auto">
            <a:xfrm>
              <a:off x="2246" y="2263"/>
              <a:ext cx="27" cy="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56" name="AutoShape 68"/>
            <p:cNvSpPr>
              <a:spLocks noChangeArrowheads="1"/>
            </p:cNvSpPr>
            <p:nvPr/>
          </p:nvSpPr>
          <p:spPr bwMode="auto">
            <a:xfrm>
              <a:off x="2196" y="2410"/>
              <a:ext cx="138" cy="55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2757" name="Line 69"/>
          <p:cNvSpPr>
            <a:spLocks noChangeShapeType="1"/>
          </p:cNvSpPr>
          <p:nvPr/>
        </p:nvSpPr>
        <p:spPr bwMode="auto">
          <a:xfrm>
            <a:off x="3082925" y="1989138"/>
            <a:ext cx="373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58" name="Line 70"/>
          <p:cNvSpPr>
            <a:spLocks noChangeShapeType="1"/>
          </p:cNvSpPr>
          <p:nvPr/>
        </p:nvSpPr>
        <p:spPr bwMode="auto">
          <a:xfrm flipH="1">
            <a:off x="346075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59" name="Line 71"/>
          <p:cNvSpPr>
            <a:spLocks noChangeShapeType="1"/>
          </p:cNvSpPr>
          <p:nvPr/>
        </p:nvSpPr>
        <p:spPr bwMode="auto">
          <a:xfrm flipH="1">
            <a:off x="386080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60" name="AutoShape 72"/>
          <p:cNvSpPr>
            <a:spLocks noChangeArrowheads="1"/>
          </p:cNvSpPr>
          <p:nvPr/>
        </p:nvSpPr>
        <p:spPr bwMode="auto">
          <a:xfrm>
            <a:off x="3232150" y="4087813"/>
            <a:ext cx="223838" cy="73025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61" name="AutoShape 73"/>
          <p:cNvSpPr>
            <a:spLocks noChangeArrowheads="1"/>
          </p:cNvSpPr>
          <p:nvPr/>
        </p:nvSpPr>
        <p:spPr bwMode="auto">
          <a:xfrm>
            <a:off x="3221038" y="4202113"/>
            <a:ext cx="150812" cy="23812"/>
          </a:xfrm>
          <a:prstGeom prst="parallelogram">
            <a:avLst>
              <a:gd name="adj" fmla="val 158307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3163888" y="4086225"/>
            <a:ext cx="1393825" cy="495300"/>
            <a:chOff x="2242" y="2574"/>
            <a:chExt cx="988" cy="312"/>
          </a:xfrm>
        </p:grpSpPr>
        <p:sp>
          <p:nvSpPr>
            <p:cNvPr id="2802763" name="AutoShape 75"/>
            <p:cNvSpPr>
              <a:spLocks noChangeArrowheads="1"/>
            </p:cNvSpPr>
            <p:nvPr/>
          </p:nvSpPr>
          <p:spPr bwMode="auto">
            <a:xfrm>
              <a:off x="2242" y="2626"/>
              <a:ext cx="207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76"/>
            <p:cNvGrpSpPr>
              <a:grpSpLocks/>
            </p:cNvGrpSpPr>
            <p:nvPr/>
          </p:nvGrpSpPr>
          <p:grpSpPr bwMode="auto">
            <a:xfrm>
              <a:off x="2788" y="2616"/>
              <a:ext cx="202" cy="257"/>
              <a:chOff x="2788" y="2616"/>
              <a:chExt cx="202" cy="257"/>
            </a:xfrm>
          </p:grpSpPr>
          <p:sp>
            <p:nvSpPr>
              <p:cNvPr id="2802765" name="Freeform 77"/>
              <p:cNvSpPr>
                <a:spLocks/>
              </p:cNvSpPr>
              <p:nvPr/>
            </p:nvSpPr>
            <p:spPr bwMode="auto">
              <a:xfrm>
                <a:off x="2918" y="2735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66" name="Rectangle 78"/>
              <p:cNvSpPr>
                <a:spLocks noChangeArrowheads="1"/>
              </p:cNvSpPr>
              <p:nvPr/>
            </p:nvSpPr>
            <p:spPr bwMode="auto">
              <a:xfrm>
                <a:off x="2913" y="2735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67" name="Rectangle 79"/>
              <p:cNvSpPr>
                <a:spLocks noChangeArrowheads="1"/>
              </p:cNvSpPr>
              <p:nvPr/>
            </p:nvSpPr>
            <p:spPr bwMode="auto">
              <a:xfrm>
                <a:off x="2921" y="2791"/>
                <a:ext cx="57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68" name="Rectangle 80"/>
              <p:cNvSpPr>
                <a:spLocks noChangeArrowheads="1"/>
              </p:cNvSpPr>
              <p:nvPr/>
            </p:nvSpPr>
            <p:spPr bwMode="auto">
              <a:xfrm>
                <a:off x="2790" y="2791"/>
                <a:ext cx="73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69" name="Oval 81"/>
              <p:cNvSpPr>
                <a:spLocks noChangeArrowheads="1"/>
              </p:cNvSpPr>
              <p:nvPr/>
            </p:nvSpPr>
            <p:spPr bwMode="auto">
              <a:xfrm>
                <a:off x="2848" y="2616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70" name="Freeform 82"/>
              <p:cNvSpPr>
                <a:spLocks/>
              </p:cNvSpPr>
              <p:nvPr/>
            </p:nvSpPr>
            <p:spPr bwMode="auto">
              <a:xfrm>
                <a:off x="2788" y="2660"/>
                <a:ext cx="140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1" y="212"/>
                  </a:cxn>
                  <a:cxn ang="0">
                    <a:pos x="115" y="102"/>
                  </a:cxn>
                  <a:cxn ang="0">
                    <a:pos x="114" y="99"/>
                  </a:cxn>
                  <a:cxn ang="0">
                    <a:pos x="113" y="98"/>
                  </a:cxn>
                  <a:cxn ang="0">
                    <a:pos x="111" y="96"/>
                  </a:cxn>
                  <a:cxn ang="0">
                    <a:pos x="109" y="94"/>
                  </a:cxn>
                  <a:cxn ang="0">
                    <a:pos x="107" y="93"/>
                  </a:cxn>
                  <a:cxn ang="0">
                    <a:pos x="104" y="93"/>
                  </a:cxn>
                  <a:cxn ang="0">
                    <a:pos x="101" y="93"/>
                  </a:cxn>
                  <a:cxn ang="0">
                    <a:pos x="99" y="93"/>
                  </a:cxn>
                  <a:cxn ang="0">
                    <a:pos x="67" y="54"/>
                  </a:cxn>
                  <a:cxn ang="0">
                    <a:pos x="129" y="67"/>
                  </a:cxn>
                  <a:cxn ang="0">
                    <a:pos x="132" y="66"/>
                  </a:cxn>
                  <a:cxn ang="0">
                    <a:pos x="133" y="66"/>
                  </a:cxn>
                  <a:cxn ang="0">
                    <a:pos x="136" y="64"/>
                  </a:cxn>
                  <a:cxn ang="0">
                    <a:pos x="138" y="62"/>
                  </a:cxn>
                  <a:cxn ang="0">
                    <a:pos x="138" y="59"/>
                  </a:cxn>
                  <a:cxn ang="0">
                    <a:pos x="139" y="56"/>
                  </a:cxn>
                  <a:cxn ang="0">
                    <a:pos x="138" y="53"/>
                  </a:cxn>
                  <a:cxn ang="0">
                    <a:pos x="137" y="51"/>
                  </a:cxn>
                  <a:cxn ang="0">
                    <a:pos x="135" y="49"/>
                  </a:cxn>
                  <a:cxn ang="0">
                    <a:pos x="133" y="47"/>
                  </a:cxn>
                  <a:cxn ang="0">
                    <a:pos x="130" y="46"/>
                  </a:cxn>
                  <a:cxn ang="0">
                    <a:pos x="88" y="46"/>
                  </a:cxn>
                  <a:cxn ang="0">
                    <a:pos x="81" y="30"/>
                  </a:cxn>
                  <a:cxn ang="0">
                    <a:pos x="81" y="26"/>
                  </a:cxn>
                  <a:cxn ang="0">
                    <a:pos x="82" y="22"/>
                  </a:cxn>
                  <a:cxn ang="0">
                    <a:pos x="82" y="18"/>
                  </a:cxn>
                  <a:cxn ang="0">
                    <a:pos x="81" y="14"/>
                  </a:cxn>
                  <a:cxn ang="0">
                    <a:pos x="79" y="11"/>
                  </a:cxn>
                  <a:cxn ang="0">
                    <a:pos x="77" y="8"/>
                  </a:cxn>
                  <a:cxn ang="0">
                    <a:pos x="74" y="5"/>
                  </a:cxn>
                  <a:cxn ang="0">
                    <a:pos x="71" y="3"/>
                  </a:cxn>
                  <a:cxn ang="0">
                    <a:pos x="67" y="1"/>
                  </a:cxn>
                  <a:cxn ang="0">
                    <a:pos x="63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50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38" y="16"/>
                  </a:cxn>
                </a:cxnLst>
                <a:rect l="0" t="0" r="r" b="b"/>
                <a:pathLst>
                  <a:path w="140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1" y="119"/>
                    </a:lnTo>
                    <a:lnTo>
                      <a:pt x="91" y="212"/>
                    </a:lnTo>
                    <a:lnTo>
                      <a:pt x="115" y="212"/>
                    </a:lnTo>
                    <a:lnTo>
                      <a:pt x="115" y="102"/>
                    </a:lnTo>
                    <a:lnTo>
                      <a:pt x="115" y="101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1" y="96"/>
                    </a:lnTo>
                    <a:lnTo>
                      <a:pt x="110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55" y="90"/>
                    </a:lnTo>
                    <a:lnTo>
                      <a:pt x="67" y="54"/>
                    </a:lnTo>
                    <a:lnTo>
                      <a:pt x="76" y="67"/>
                    </a:lnTo>
                    <a:lnTo>
                      <a:pt x="129" y="67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3" y="66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39" y="58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8" y="53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88" y="46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2771" name="Freeform 83"/>
            <p:cNvSpPr>
              <a:spLocks/>
            </p:cNvSpPr>
            <p:nvPr/>
          </p:nvSpPr>
          <p:spPr bwMode="auto">
            <a:xfrm>
              <a:off x="3028" y="2574"/>
              <a:ext cx="202" cy="293"/>
            </a:xfrm>
            <a:custGeom>
              <a:avLst/>
              <a:gdLst/>
              <a:ahLst/>
              <a:cxnLst>
                <a:cxn ang="0">
                  <a:pos x="201" y="264"/>
                </a:cxn>
                <a:cxn ang="0">
                  <a:pos x="186" y="264"/>
                </a:cxn>
                <a:cxn ang="0">
                  <a:pos x="159" y="230"/>
                </a:cxn>
                <a:cxn ang="0">
                  <a:pos x="123" y="170"/>
                </a:cxn>
                <a:cxn ang="0">
                  <a:pos x="113" y="142"/>
                </a:cxn>
                <a:cxn ang="0">
                  <a:pos x="115" y="123"/>
                </a:cxn>
                <a:cxn ang="0">
                  <a:pos x="124" y="120"/>
                </a:cxn>
                <a:cxn ang="0">
                  <a:pos x="138" y="130"/>
                </a:cxn>
                <a:cxn ang="0">
                  <a:pos x="157" y="141"/>
                </a:cxn>
                <a:cxn ang="0">
                  <a:pos x="166" y="141"/>
                </a:cxn>
                <a:cxn ang="0">
                  <a:pos x="167" y="135"/>
                </a:cxn>
                <a:cxn ang="0">
                  <a:pos x="158" y="123"/>
                </a:cxn>
                <a:cxn ang="0">
                  <a:pos x="137" y="108"/>
                </a:cxn>
                <a:cxn ang="0">
                  <a:pos x="128" y="87"/>
                </a:cxn>
                <a:cxn ang="0">
                  <a:pos x="124" y="69"/>
                </a:cxn>
                <a:cxn ang="0">
                  <a:pos x="114" y="57"/>
                </a:cxn>
                <a:cxn ang="0">
                  <a:pos x="110" y="48"/>
                </a:cxn>
                <a:cxn ang="0">
                  <a:pos x="115" y="37"/>
                </a:cxn>
                <a:cxn ang="0">
                  <a:pos x="120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5" y="13"/>
                </a:cxn>
                <a:cxn ang="0">
                  <a:pos x="85" y="23"/>
                </a:cxn>
                <a:cxn ang="0">
                  <a:pos x="88" y="35"/>
                </a:cxn>
                <a:cxn ang="0">
                  <a:pos x="88" y="47"/>
                </a:cxn>
                <a:cxn ang="0">
                  <a:pos x="78" y="57"/>
                </a:cxn>
                <a:cxn ang="0">
                  <a:pos x="66" y="64"/>
                </a:cxn>
                <a:cxn ang="0">
                  <a:pos x="56" y="76"/>
                </a:cxn>
                <a:cxn ang="0">
                  <a:pos x="47" y="99"/>
                </a:cxn>
                <a:cxn ang="0">
                  <a:pos x="42" y="122"/>
                </a:cxn>
                <a:cxn ang="0">
                  <a:pos x="40" y="146"/>
                </a:cxn>
                <a:cxn ang="0">
                  <a:pos x="42" y="159"/>
                </a:cxn>
                <a:cxn ang="0">
                  <a:pos x="49" y="162"/>
                </a:cxn>
                <a:cxn ang="0">
                  <a:pos x="53" y="159"/>
                </a:cxn>
                <a:cxn ang="0">
                  <a:pos x="53" y="133"/>
                </a:cxn>
                <a:cxn ang="0">
                  <a:pos x="56" y="117"/>
                </a:cxn>
                <a:cxn ang="0">
                  <a:pos x="64" y="110"/>
                </a:cxn>
                <a:cxn ang="0">
                  <a:pos x="71" y="115"/>
                </a:cxn>
                <a:cxn ang="0">
                  <a:pos x="68" y="141"/>
                </a:cxn>
                <a:cxn ang="0">
                  <a:pos x="62" y="167"/>
                </a:cxn>
                <a:cxn ang="0">
                  <a:pos x="53" y="198"/>
                </a:cxn>
                <a:cxn ang="0">
                  <a:pos x="33" y="227"/>
                </a:cxn>
                <a:cxn ang="0">
                  <a:pos x="8" y="257"/>
                </a:cxn>
                <a:cxn ang="0">
                  <a:pos x="0" y="273"/>
                </a:cxn>
                <a:cxn ang="0">
                  <a:pos x="19" y="292"/>
                </a:cxn>
                <a:cxn ang="0">
                  <a:pos x="33" y="289"/>
                </a:cxn>
                <a:cxn ang="0">
                  <a:pos x="23" y="277"/>
                </a:cxn>
                <a:cxn ang="0">
                  <a:pos x="30" y="261"/>
                </a:cxn>
                <a:cxn ang="0">
                  <a:pos x="62" y="224"/>
                </a:cxn>
                <a:cxn ang="0">
                  <a:pos x="85" y="198"/>
                </a:cxn>
                <a:cxn ang="0">
                  <a:pos x="96" y="191"/>
                </a:cxn>
                <a:cxn ang="0">
                  <a:pos x="110" y="200"/>
                </a:cxn>
                <a:cxn ang="0">
                  <a:pos x="143" y="244"/>
                </a:cxn>
                <a:cxn ang="0">
                  <a:pos x="169" y="282"/>
                </a:cxn>
                <a:cxn ang="0">
                  <a:pos x="180" y="284"/>
                </a:cxn>
                <a:cxn ang="0">
                  <a:pos x="193" y="274"/>
                </a:cxn>
              </a:cxnLst>
              <a:rect l="0" t="0" r="r" b="b"/>
              <a:pathLst>
                <a:path w="202" h="293">
                  <a:moveTo>
                    <a:pt x="200" y="269"/>
                  </a:moveTo>
                  <a:lnTo>
                    <a:pt x="201" y="264"/>
                  </a:lnTo>
                  <a:lnTo>
                    <a:pt x="193" y="266"/>
                  </a:lnTo>
                  <a:lnTo>
                    <a:pt x="186" y="264"/>
                  </a:lnTo>
                  <a:lnTo>
                    <a:pt x="176" y="257"/>
                  </a:lnTo>
                  <a:lnTo>
                    <a:pt x="159" y="230"/>
                  </a:lnTo>
                  <a:lnTo>
                    <a:pt x="135" y="191"/>
                  </a:lnTo>
                  <a:lnTo>
                    <a:pt x="123" y="170"/>
                  </a:lnTo>
                  <a:lnTo>
                    <a:pt x="114" y="152"/>
                  </a:lnTo>
                  <a:lnTo>
                    <a:pt x="113" y="142"/>
                  </a:lnTo>
                  <a:lnTo>
                    <a:pt x="113" y="131"/>
                  </a:lnTo>
                  <a:lnTo>
                    <a:pt x="115" y="123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9" y="122"/>
                  </a:lnTo>
                  <a:lnTo>
                    <a:pt x="138" y="130"/>
                  </a:lnTo>
                  <a:lnTo>
                    <a:pt x="149" y="137"/>
                  </a:lnTo>
                  <a:lnTo>
                    <a:pt x="157" y="141"/>
                  </a:lnTo>
                  <a:lnTo>
                    <a:pt x="162" y="142"/>
                  </a:lnTo>
                  <a:lnTo>
                    <a:pt x="166" y="141"/>
                  </a:lnTo>
                  <a:lnTo>
                    <a:pt x="168" y="137"/>
                  </a:lnTo>
                  <a:lnTo>
                    <a:pt x="167" y="135"/>
                  </a:lnTo>
                  <a:lnTo>
                    <a:pt x="166" y="131"/>
                  </a:lnTo>
                  <a:lnTo>
                    <a:pt x="158" y="123"/>
                  </a:lnTo>
                  <a:lnTo>
                    <a:pt x="144" y="115"/>
                  </a:lnTo>
                  <a:lnTo>
                    <a:pt x="137" y="108"/>
                  </a:lnTo>
                  <a:lnTo>
                    <a:pt x="131" y="99"/>
                  </a:lnTo>
                  <a:lnTo>
                    <a:pt x="128" y="87"/>
                  </a:lnTo>
                  <a:lnTo>
                    <a:pt x="126" y="74"/>
                  </a:lnTo>
                  <a:lnTo>
                    <a:pt x="124" y="69"/>
                  </a:lnTo>
                  <a:lnTo>
                    <a:pt x="120" y="63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13" y="40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0" y="24"/>
                  </a:lnTo>
                  <a:lnTo>
                    <a:pt x="118" y="15"/>
                  </a:lnTo>
                  <a:lnTo>
                    <a:pt x="116" y="9"/>
                  </a:lnTo>
                  <a:lnTo>
                    <a:pt x="113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5" y="13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90" y="40"/>
                  </a:lnTo>
                  <a:lnTo>
                    <a:pt x="88" y="47"/>
                  </a:lnTo>
                  <a:lnTo>
                    <a:pt x="85" y="52"/>
                  </a:lnTo>
                  <a:lnTo>
                    <a:pt x="78" y="57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1" y="69"/>
                  </a:lnTo>
                  <a:lnTo>
                    <a:pt x="56" y="76"/>
                  </a:lnTo>
                  <a:lnTo>
                    <a:pt x="51" y="87"/>
                  </a:lnTo>
                  <a:lnTo>
                    <a:pt x="47" y="99"/>
                  </a:lnTo>
                  <a:lnTo>
                    <a:pt x="43" y="110"/>
                  </a:lnTo>
                  <a:lnTo>
                    <a:pt x="42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2" y="161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6" y="117"/>
                  </a:lnTo>
                  <a:lnTo>
                    <a:pt x="59" y="111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1" y="115"/>
                  </a:lnTo>
                  <a:lnTo>
                    <a:pt x="70" y="126"/>
                  </a:lnTo>
                  <a:lnTo>
                    <a:pt x="68" y="141"/>
                  </a:lnTo>
                  <a:lnTo>
                    <a:pt x="66" y="155"/>
                  </a:lnTo>
                  <a:lnTo>
                    <a:pt x="62" y="167"/>
                  </a:lnTo>
                  <a:lnTo>
                    <a:pt x="58" y="184"/>
                  </a:lnTo>
                  <a:lnTo>
                    <a:pt x="53" y="198"/>
                  </a:lnTo>
                  <a:lnTo>
                    <a:pt x="42" y="215"/>
                  </a:lnTo>
                  <a:lnTo>
                    <a:pt x="33" y="227"/>
                  </a:lnTo>
                  <a:lnTo>
                    <a:pt x="18" y="244"/>
                  </a:lnTo>
                  <a:lnTo>
                    <a:pt x="8" y="257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8" y="282"/>
                  </a:lnTo>
                  <a:lnTo>
                    <a:pt x="19" y="292"/>
                  </a:lnTo>
                  <a:lnTo>
                    <a:pt x="30" y="292"/>
                  </a:lnTo>
                  <a:lnTo>
                    <a:pt x="33" y="289"/>
                  </a:lnTo>
                  <a:lnTo>
                    <a:pt x="28" y="283"/>
                  </a:lnTo>
                  <a:lnTo>
                    <a:pt x="23" y="277"/>
                  </a:lnTo>
                  <a:lnTo>
                    <a:pt x="23" y="272"/>
                  </a:lnTo>
                  <a:lnTo>
                    <a:pt x="30" y="261"/>
                  </a:lnTo>
                  <a:lnTo>
                    <a:pt x="43" y="248"/>
                  </a:lnTo>
                  <a:lnTo>
                    <a:pt x="62" y="224"/>
                  </a:lnTo>
                  <a:lnTo>
                    <a:pt x="78" y="204"/>
                  </a:lnTo>
                  <a:lnTo>
                    <a:pt x="85" y="198"/>
                  </a:lnTo>
                  <a:lnTo>
                    <a:pt x="88" y="193"/>
                  </a:lnTo>
                  <a:lnTo>
                    <a:pt x="96" y="191"/>
                  </a:lnTo>
                  <a:lnTo>
                    <a:pt x="102" y="195"/>
                  </a:lnTo>
                  <a:lnTo>
                    <a:pt x="110" y="200"/>
                  </a:lnTo>
                  <a:lnTo>
                    <a:pt x="125" y="220"/>
                  </a:lnTo>
                  <a:lnTo>
                    <a:pt x="143" y="244"/>
                  </a:lnTo>
                  <a:lnTo>
                    <a:pt x="159" y="268"/>
                  </a:lnTo>
                  <a:lnTo>
                    <a:pt x="169" y="282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6" y="279"/>
                  </a:lnTo>
                  <a:lnTo>
                    <a:pt x="193" y="274"/>
                  </a:lnTo>
                  <a:lnTo>
                    <a:pt x="200" y="269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84"/>
            <p:cNvGrpSpPr>
              <a:grpSpLocks/>
            </p:cNvGrpSpPr>
            <p:nvPr/>
          </p:nvGrpSpPr>
          <p:grpSpPr bwMode="auto">
            <a:xfrm>
              <a:off x="2454" y="2575"/>
              <a:ext cx="261" cy="311"/>
              <a:chOff x="2454" y="2575"/>
              <a:chExt cx="261" cy="311"/>
            </a:xfrm>
          </p:grpSpPr>
          <p:grpSp>
            <p:nvGrpSpPr>
              <p:cNvPr id="11" name="Group 85"/>
              <p:cNvGrpSpPr>
                <a:grpSpLocks/>
              </p:cNvGrpSpPr>
              <p:nvPr/>
            </p:nvGrpSpPr>
            <p:grpSpPr bwMode="auto">
              <a:xfrm>
                <a:off x="2454" y="2575"/>
                <a:ext cx="261" cy="311"/>
                <a:chOff x="2454" y="2575"/>
                <a:chExt cx="261" cy="311"/>
              </a:xfrm>
            </p:grpSpPr>
            <p:sp>
              <p:nvSpPr>
                <p:cNvPr id="2802774" name="AutoShape 86"/>
                <p:cNvSpPr>
                  <a:spLocks noChangeArrowheads="1"/>
                </p:cNvSpPr>
                <p:nvPr/>
              </p:nvSpPr>
              <p:spPr bwMode="auto">
                <a:xfrm>
                  <a:off x="2454" y="2626"/>
                  <a:ext cx="261" cy="260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2775" name="AutoShape 87"/>
                <p:cNvSpPr>
                  <a:spLocks noChangeArrowheads="1"/>
                </p:cNvSpPr>
                <p:nvPr/>
              </p:nvSpPr>
              <p:spPr bwMode="auto">
                <a:xfrm>
                  <a:off x="2518" y="2575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2776" name="Oval 88"/>
              <p:cNvSpPr>
                <a:spLocks noChangeArrowheads="1"/>
              </p:cNvSpPr>
              <p:nvPr/>
            </p:nvSpPr>
            <p:spPr bwMode="auto">
              <a:xfrm>
                <a:off x="2537" y="2601"/>
                <a:ext cx="26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77" name="AutoShape 89"/>
              <p:cNvSpPr>
                <a:spLocks noChangeArrowheads="1"/>
              </p:cNvSpPr>
              <p:nvPr/>
            </p:nvSpPr>
            <p:spPr bwMode="auto">
              <a:xfrm>
                <a:off x="2487" y="2749"/>
                <a:ext cx="137" cy="54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02778" name="Line 90"/>
          <p:cNvSpPr>
            <a:spLocks noChangeShapeType="1"/>
          </p:cNvSpPr>
          <p:nvPr/>
        </p:nvSpPr>
        <p:spPr bwMode="auto">
          <a:xfrm>
            <a:off x="3484563" y="1989138"/>
            <a:ext cx="369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79" name="Line 91"/>
          <p:cNvSpPr>
            <a:spLocks noChangeShapeType="1"/>
          </p:cNvSpPr>
          <p:nvPr/>
        </p:nvSpPr>
        <p:spPr bwMode="auto">
          <a:xfrm>
            <a:off x="2689225" y="1917700"/>
            <a:ext cx="355600" cy="0"/>
          </a:xfrm>
          <a:prstGeom prst="line">
            <a:avLst/>
          </a:prstGeom>
          <a:noFill/>
          <a:ln w="25400">
            <a:solidFill>
              <a:srgbClr val="DC008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80" name="Line 92"/>
          <p:cNvSpPr>
            <a:spLocks noChangeShapeType="1"/>
          </p:cNvSpPr>
          <p:nvPr/>
        </p:nvSpPr>
        <p:spPr bwMode="auto">
          <a:xfrm>
            <a:off x="3092450" y="1917700"/>
            <a:ext cx="355600" cy="0"/>
          </a:xfrm>
          <a:prstGeom prst="line">
            <a:avLst/>
          </a:prstGeom>
          <a:noFill/>
          <a:ln w="25400">
            <a:solidFill>
              <a:srgbClr val="DC008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93"/>
          <p:cNvGrpSpPr>
            <a:grpSpLocks/>
          </p:cNvGrpSpPr>
          <p:nvPr/>
        </p:nvGrpSpPr>
        <p:grpSpPr bwMode="auto">
          <a:xfrm>
            <a:off x="1954213" y="2501900"/>
            <a:ext cx="290512" cy="492125"/>
            <a:chOff x="1385" y="1576"/>
            <a:chExt cx="206" cy="310"/>
          </a:xfrm>
        </p:grpSpPr>
        <p:sp>
          <p:nvSpPr>
            <p:cNvPr id="2802782" name="AutoShape 94"/>
            <p:cNvSpPr>
              <a:spLocks noChangeArrowheads="1"/>
            </p:cNvSpPr>
            <p:nvPr/>
          </p:nvSpPr>
          <p:spPr bwMode="auto">
            <a:xfrm>
              <a:off x="1385" y="1626"/>
              <a:ext cx="206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83" name="AutoShape 95"/>
            <p:cNvSpPr>
              <a:spLocks noChangeArrowheads="1"/>
            </p:cNvSpPr>
            <p:nvPr/>
          </p:nvSpPr>
          <p:spPr bwMode="auto">
            <a:xfrm>
              <a:off x="1433" y="1576"/>
              <a:ext cx="158" cy="46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84" name="AutoShape 96"/>
            <p:cNvSpPr>
              <a:spLocks noChangeArrowheads="1"/>
            </p:cNvSpPr>
            <p:nvPr/>
          </p:nvSpPr>
          <p:spPr bwMode="auto">
            <a:xfrm>
              <a:off x="1424" y="1647"/>
              <a:ext cx="108" cy="15"/>
            </a:xfrm>
            <a:prstGeom prst="parallelogram">
              <a:avLst>
                <a:gd name="adj" fmla="val 179967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97"/>
          <p:cNvGrpSpPr>
            <a:grpSpLocks/>
          </p:cNvGrpSpPr>
          <p:nvPr/>
        </p:nvGrpSpPr>
        <p:grpSpPr bwMode="auto">
          <a:xfrm>
            <a:off x="3956050" y="2566988"/>
            <a:ext cx="285750" cy="407987"/>
            <a:chOff x="2803" y="1617"/>
            <a:chExt cx="203" cy="257"/>
          </a:xfrm>
        </p:grpSpPr>
        <p:sp>
          <p:nvSpPr>
            <p:cNvPr id="2802786" name="Freeform 98"/>
            <p:cNvSpPr>
              <a:spLocks/>
            </p:cNvSpPr>
            <p:nvPr/>
          </p:nvSpPr>
          <p:spPr bwMode="auto">
            <a:xfrm>
              <a:off x="2932" y="1734"/>
              <a:ext cx="62" cy="14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1" y="0"/>
                </a:cxn>
                <a:cxn ang="0">
                  <a:pos x="17" y="139"/>
                </a:cxn>
                <a:cxn ang="0">
                  <a:pos x="0" y="139"/>
                </a:cxn>
                <a:cxn ang="0">
                  <a:pos x="44" y="0"/>
                </a:cxn>
              </a:cxnLst>
              <a:rect l="0" t="0" r="r" b="b"/>
              <a:pathLst>
                <a:path w="62" h="140">
                  <a:moveTo>
                    <a:pt x="44" y="0"/>
                  </a:moveTo>
                  <a:lnTo>
                    <a:pt x="61" y="0"/>
                  </a:lnTo>
                  <a:lnTo>
                    <a:pt x="17" y="139"/>
                  </a:lnTo>
                  <a:lnTo>
                    <a:pt x="0" y="139"/>
                  </a:lnTo>
                  <a:lnTo>
                    <a:pt x="44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87" name="Rectangle 99"/>
            <p:cNvSpPr>
              <a:spLocks noChangeArrowheads="1"/>
            </p:cNvSpPr>
            <p:nvPr/>
          </p:nvSpPr>
          <p:spPr bwMode="auto">
            <a:xfrm>
              <a:off x="2929" y="1734"/>
              <a:ext cx="7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88" name="Rectangle 100"/>
            <p:cNvSpPr>
              <a:spLocks noChangeArrowheads="1"/>
            </p:cNvSpPr>
            <p:nvPr/>
          </p:nvSpPr>
          <p:spPr bwMode="auto">
            <a:xfrm>
              <a:off x="2935" y="1792"/>
              <a:ext cx="58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89" name="Rectangle 101"/>
            <p:cNvSpPr>
              <a:spLocks noChangeArrowheads="1"/>
            </p:cNvSpPr>
            <p:nvPr/>
          </p:nvSpPr>
          <p:spPr bwMode="auto">
            <a:xfrm>
              <a:off x="2804" y="1792"/>
              <a:ext cx="74" cy="7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90" name="Oval 102"/>
            <p:cNvSpPr>
              <a:spLocks noChangeArrowheads="1"/>
            </p:cNvSpPr>
            <p:nvPr/>
          </p:nvSpPr>
          <p:spPr bwMode="auto">
            <a:xfrm>
              <a:off x="2864" y="1617"/>
              <a:ext cx="22" cy="25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91" name="Freeform 103"/>
            <p:cNvSpPr>
              <a:spLocks/>
            </p:cNvSpPr>
            <p:nvPr/>
          </p:nvSpPr>
          <p:spPr bwMode="auto">
            <a:xfrm>
              <a:off x="2803" y="1661"/>
              <a:ext cx="139" cy="213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1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7"/>
                </a:cxn>
                <a:cxn ang="0">
                  <a:pos x="9" y="119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90" y="212"/>
                </a:cxn>
                <a:cxn ang="0">
                  <a:pos x="114" y="102"/>
                </a:cxn>
                <a:cxn ang="0">
                  <a:pos x="113" y="99"/>
                </a:cxn>
                <a:cxn ang="0">
                  <a:pos x="112" y="98"/>
                </a:cxn>
                <a:cxn ang="0">
                  <a:pos x="110" y="96"/>
                </a:cxn>
                <a:cxn ang="0">
                  <a:pos x="108" y="94"/>
                </a:cxn>
                <a:cxn ang="0">
                  <a:pos x="106" y="93"/>
                </a:cxn>
                <a:cxn ang="0">
                  <a:pos x="103" y="93"/>
                </a:cxn>
                <a:cxn ang="0">
                  <a:pos x="100" y="93"/>
                </a:cxn>
                <a:cxn ang="0">
                  <a:pos x="98" y="93"/>
                </a:cxn>
                <a:cxn ang="0">
                  <a:pos x="67" y="54"/>
                </a:cxn>
                <a:cxn ang="0">
                  <a:pos x="128" y="67"/>
                </a:cxn>
                <a:cxn ang="0">
                  <a:pos x="131" y="66"/>
                </a:cxn>
                <a:cxn ang="0">
                  <a:pos x="132" y="66"/>
                </a:cxn>
                <a:cxn ang="0">
                  <a:pos x="135" y="64"/>
                </a:cxn>
                <a:cxn ang="0">
                  <a:pos x="137" y="62"/>
                </a:cxn>
                <a:cxn ang="0">
                  <a:pos x="137" y="59"/>
                </a:cxn>
                <a:cxn ang="0">
                  <a:pos x="138" y="56"/>
                </a:cxn>
                <a:cxn ang="0">
                  <a:pos x="137" y="53"/>
                </a:cxn>
                <a:cxn ang="0">
                  <a:pos x="136" y="51"/>
                </a:cxn>
                <a:cxn ang="0">
                  <a:pos x="134" y="49"/>
                </a:cxn>
                <a:cxn ang="0">
                  <a:pos x="132" y="47"/>
                </a:cxn>
                <a:cxn ang="0">
                  <a:pos x="129" y="46"/>
                </a:cxn>
                <a:cxn ang="0">
                  <a:pos x="87" y="46"/>
                </a:cxn>
                <a:cxn ang="0">
                  <a:pos x="80" y="30"/>
                </a:cxn>
                <a:cxn ang="0">
                  <a:pos x="81" y="26"/>
                </a:cxn>
                <a:cxn ang="0">
                  <a:pos x="81" y="22"/>
                </a:cxn>
                <a:cxn ang="0">
                  <a:pos x="81" y="18"/>
                </a:cxn>
                <a:cxn ang="0">
                  <a:pos x="80" y="14"/>
                </a:cxn>
                <a:cxn ang="0">
                  <a:pos x="79" y="11"/>
                </a:cxn>
                <a:cxn ang="0">
                  <a:pos x="76" y="8"/>
                </a:cxn>
                <a:cxn ang="0">
                  <a:pos x="73" y="5"/>
                </a:cxn>
                <a:cxn ang="0">
                  <a:pos x="70" y="3"/>
                </a:cxn>
                <a:cxn ang="0">
                  <a:pos x="67" y="1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4" y="1"/>
                </a:cxn>
                <a:cxn ang="0">
                  <a:pos x="49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39" y="12"/>
                </a:cxn>
                <a:cxn ang="0">
                  <a:pos x="38" y="16"/>
                </a:cxn>
              </a:cxnLst>
              <a:rect l="0" t="0" r="r" b="b"/>
              <a:pathLst>
                <a:path w="139" h="213">
                  <a:moveTo>
                    <a:pt x="38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3"/>
                  </a:lnTo>
                  <a:lnTo>
                    <a:pt x="3" y="114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7" y="118"/>
                  </a:lnTo>
                  <a:lnTo>
                    <a:pt x="9" y="119"/>
                  </a:lnTo>
                  <a:lnTo>
                    <a:pt x="10" y="119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90" y="119"/>
                  </a:lnTo>
                  <a:lnTo>
                    <a:pt x="90" y="212"/>
                  </a:lnTo>
                  <a:lnTo>
                    <a:pt x="114" y="212"/>
                  </a:lnTo>
                  <a:lnTo>
                    <a:pt x="114" y="102"/>
                  </a:lnTo>
                  <a:lnTo>
                    <a:pt x="114" y="101"/>
                  </a:lnTo>
                  <a:lnTo>
                    <a:pt x="113" y="99"/>
                  </a:lnTo>
                  <a:lnTo>
                    <a:pt x="113" y="98"/>
                  </a:lnTo>
                  <a:lnTo>
                    <a:pt x="112" y="98"/>
                  </a:lnTo>
                  <a:lnTo>
                    <a:pt x="112" y="97"/>
                  </a:lnTo>
                  <a:lnTo>
                    <a:pt x="110" y="96"/>
                  </a:lnTo>
                  <a:lnTo>
                    <a:pt x="110" y="95"/>
                  </a:lnTo>
                  <a:lnTo>
                    <a:pt x="108" y="94"/>
                  </a:lnTo>
                  <a:lnTo>
                    <a:pt x="107" y="94"/>
                  </a:lnTo>
                  <a:lnTo>
                    <a:pt x="106" y="93"/>
                  </a:lnTo>
                  <a:lnTo>
                    <a:pt x="105" y="93"/>
                  </a:lnTo>
                  <a:lnTo>
                    <a:pt x="103" y="93"/>
                  </a:lnTo>
                  <a:lnTo>
                    <a:pt x="102" y="93"/>
                  </a:lnTo>
                  <a:lnTo>
                    <a:pt x="100" y="93"/>
                  </a:lnTo>
                  <a:lnTo>
                    <a:pt x="99" y="93"/>
                  </a:lnTo>
                  <a:lnTo>
                    <a:pt x="98" y="93"/>
                  </a:lnTo>
                  <a:lnTo>
                    <a:pt x="54" y="90"/>
                  </a:lnTo>
                  <a:lnTo>
                    <a:pt x="67" y="54"/>
                  </a:lnTo>
                  <a:lnTo>
                    <a:pt x="75" y="67"/>
                  </a:lnTo>
                  <a:lnTo>
                    <a:pt x="128" y="67"/>
                  </a:lnTo>
                  <a:lnTo>
                    <a:pt x="129" y="66"/>
                  </a:lnTo>
                  <a:lnTo>
                    <a:pt x="131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4" y="64"/>
                  </a:lnTo>
                  <a:lnTo>
                    <a:pt x="135" y="64"/>
                  </a:lnTo>
                  <a:lnTo>
                    <a:pt x="136" y="63"/>
                  </a:lnTo>
                  <a:lnTo>
                    <a:pt x="137" y="62"/>
                  </a:lnTo>
                  <a:lnTo>
                    <a:pt x="137" y="61"/>
                  </a:lnTo>
                  <a:lnTo>
                    <a:pt x="137" y="59"/>
                  </a:lnTo>
                  <a:lnTo>
                    <a:pt x="138" y="58"/>
                  </a:lnTo>
                  <a:lnTo>
                    <a:pt x="138" y="56"/>
                  </a:lnTo>
                  <a:lnTo>
                    <a:pt x="138" y="54"/>
                  </a:lnTo>
                  <a:lnTo>
                    <a:pt x="137" y="53"/>
                  </a:lnTo>
                  <a:lnTo>
                    <a:pt x="137" y="52"/>
                  </a:lnTo>
                  <a:lnTo>
                    <a:pt x="136" y="51"/>
                  </a:lnTo>
                  <a:lnTo>
                    <a:pt x="135" y="49"/>
                  </a:lnTo>
                  <a:lnTo>
                    <a:pt x="134" y="49"/>
                  </a:lnTo>
                  <a:lnTo>
                    <a:pt x="133" y="48"/>
                  </a:lnTo>
                  <a:lnTo>
                    <a:pt x="132" y="47"/>
                  </a:lnTo>
                  <a:lnTo>
                    <a:pt x="131" y="46"/>
                  </a:lnTo>
                  <a:lnTo>
                    <a:pt x="129" y="46"/>
                  </a:lnTo>
                  <a:lnTo>
                    <a:pt x="128" y="46"/>
                  </a:lnTo>
                  <a:lnTo>
                    <a:pt x="87" y="46"/>
                  </a:lnTo>
                  <a:lnTo>
                    <a:pt x="79" y="31"/>
                  </a:lnTo>
                  <a:lnTo>
                    <a:pt x="80" y="30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81" y="16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78" y="9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8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2792" name="Freeform 104"/>
          <p:cNvSpPr>
            <a:spLocks/>
          </p:cNvSpPr>
          <p:nvPr/>
        </p:nvSpPr>
        <p:spPr bwMode="auto">
          <a:xfrm>
            <a:off x="4318000" y="2517775"/>
            <a:ext cx="282575" cy="461963"/>
          </a:xfrm>
          <a:custGeom>
            <a:avLst/>
            <a:gdLst/>
            <a:ahLst/>
            <a:cxnLst>
              <a:cxn ang="0">
                <a:pos x="199" y="263"/>
              </a:cxn>
              <a:cxn ang="0">
                <a:pos x="184" y="263"/>
              </a:cxn>
              <a:cxn ang="0">
                <a:pos x="158" y="229"/>
              </a:cxn>
              <a:cxn ang="0">
                <a:pos x="121" y="169"/>
              </a:cxn>
              <a:cxn ang="0">
                <a:pos x="111" y="141"/>
              </a:cxn>
              <a:cxn ang="0">
                <a:pos x="114" y="123"/>
              </a:cxn>
              <a:cxn ang="0">
                <a:pos x="123" y="119"/>
              </a:cxn>
              <a:cxn ang="0">
                <a:pos x="136" y="129"/>
              </a:cxn>
              <a:cxn ang="0">
                <a:pos x="155" y="140"/>
              </a:cxn>
              <a:cxn ang="0">
                <a:pos x="164" y="140"/>
              </a:cxn>
              <a:cxn ang="0">
                <a:pos x="165" y="134"/>
              </a:cxn>
              <a:cxn ang="0">
                <a:pos x="156" y="123"/>
              </a:cxn>
              <a:cxn ang="0">
                <a:pos x="135" y="108"/>
              </a:cxn>
              <a:cxn ang="0">
                <a:pos x="126" y="86"/>
              </a:cxn>
              <a:cxn ang="0">
                <a:pos x="123" y="69"/>
              </a:cxn>
              <a:cxn ang="0">
                <a:pos x="113" y="56"/>
              </a:cxn>
              <a:cxn ang="0">
                <a:pos x="109" y="48"/>
              </a:cxn>
              <a:cxn ang="0">
                <a:pos x="114" y="36"/>
              </a:cxn>
              <a:cxn ang="0">
                <a:pos x="119" y="24"/>
              </a:cxn>
              <a:cxn ang="0">
                <a:pos x="115" y="9"/>
              </a:cxn>
              <a:cxn ang="0">
                <a:pos x="105" y="1"/>
              </a:cxn>
              <a:cxn ang="0">
                <a:pos x="90" y="3"/>
              </a:cxn>
              <a:cxn ang="0">
                <a:pos x="84" y="13"/>
              </a:cxn>
              <a:cxn ang="0">
                <a:pos x="84" y="23"/>
              </a:cxn>
              <a:cxn ang="0">
                <a:pos x="88" y="35"/>
              </a:cxn>
              <a:cxn ang="0">
                <a:pos x="88" y="46"/>
              </a:cxn>
              <a:cxn ang="0">
                <a:pos x="78" y="56"/>
              </a:cxn>
              <a:cxn ang="0">
                <a:pos x="65" y="64"/>
              </a:cxn>
              <a:cxn ang="0">
                <a:pos x="55" y="75"/>
              </a:cxn>
              <a:cxn ang="0">
                <a:pos x="46" y="99"/>
              </a:cxn>
              <a:cxn ang="0">
                <a:pos x="41" y="121"/>
              </a:cxn>
              <a:cxn ang="0">
                <a:pos x="40" y="145"/>
              </a:cxn>
              <a:cxn ang="0">
                <a:pos x="41" y="158"/>
              </a:cxn>
              <a:cxn ang="0">
                <a:pos x="49" y="161"/>
              </a:cxn>
              <a:cxn ang="0">
                <a:pos x="53" y="158"/>
              </a:cxn>
              <a:cxn ang="0">
                <a:pos x="53" y="133"/>
              </a:cxn>
              <a:cxn ang="0">
                <a:pos x="55" y="116"/>
              </a:cxn>
              <a:cxn ang="0">
                <a:pos x="64" y="109"/>
              </a:cxn>
              <a:cxn ang="0">
                <a:pos x="70" y="114"/>
              </a:cxn>
              <a:cxn ang="0">
                <a:pos x="68" y="140"/>
              </a:cxn>
              <a:cxn ang="0">
                <a:pos x="61" y="166"/>
              </a:cxn>
              <a:cxn ang="0">
                <a:pos x="53" y="196"/>
              </a:cxn>
              <a:cxn ang="0">
                <a:pos x="33" y="225"/>
              </a:cxn>
              <a:cxn ang="0">
                <a:pos x="8" y="255"/>
              </a:cxn>
              <a:cxn ang="0">
                <a:pos x="0" y="271"/>
              </a:cxn>
              <a:cxn ang="0">
                <a:pos x="19" y="290"/>
              </a:cxn>
              <a:cxn ang="0">
                <a:pos x="33" y="288"/>
              </a:cxn>
              <a:cxn ang="0">
                <a:pos x="23" y="275"/>
              </a:cxn>
              <a:cxn ang="0">
                <a:pos x="30" y="259"/>
              </a:cxn>
              <a:cxn ang="0">
                <a:pos x="61" y="223"/>
              </a:cxn>
              <a:cxn ang="0">
                <a:pos x="84" y="196"/>
              </a:cxn>
              <a:cxn ang="0">
                <a:pos x="95" y="190"/>
              </a:cxn>
              <a:cxn ang="0">
                <a:pos x="109" y="199"/>
              </a:cxn>
              <a:cxn ang="0">
                <a:pos x="141" y="243"/>
              </a:cxn>
              <a:cxn ang="0">
                <a:pos x="168" y="280"/>
              </a:cxn>
              <a:cxn ang="0">
                <a:pos x="178" y="283"/>
              </a:cxn>
              <a:cxn ang="0">
                <a:pos x="191" y="273"/>
              </a:cxn>
            </a:cxnLst>
            <a:rect l="0" t="0" r="r" b="b"/>
            <a:pathLst>
              <a:path w="200" h="291">
                <a:moveTo>
                  <a:pt x="198" y="268"/>
                </a:moveTo>
                <a:lnTo>
                  <a:pt x="199" y="263"/>
                </a:lnTo>
                <a:lnTo>
                  <a:pt x="191" y="264"/>
                </a:lnTo>
                <a:lnTo>
                  <a:pt x="184" y="263"/>
                </a:lnTo>
                <a:lnTo>
                  <a:pt x="174" y="255"/>
                </a:lnTo>
                <a:lnTo>
                  <a:pt x="158" y="229"/>
                </a:lnTo>
                <a:lnTo>
                  <a:pt x="134" y="190"/>
                </a:lnTo>
                <a:lnTo>
                  <a:pt x="121" y="169"/>
                </a:lnTo>
                <a:lnTo>
                  <a:pt x="113" y="151"/>
                </a:lnTo>
                <a:lnTo>
                  <a:pt x="111" y="141"/>
                </a:lnTo>
                <a:lnTo>
                  <a:pt x="111" y="130"/>
                </a:lnTo>
                <a:lnTo>
                  <a:pt x="114" y="123"/>
                </a:lnTo>
                <a:lnTo>
                  <a:pt x="119" y="119"/>
                </a:lnTo>
                <a:lnTo>
                  <a:pt x="123" y="119"/>
                </a:lnTo>
                <a:lnTo>
                  <a:pt x="128" y="121"/>
                </a:lnTo>
                <a:lnTo>
                  <a:pt x="136" y="129"/>
                </a:lnTo>
                <a:lnTo>
                  <a:pt x="148" y="136"/>
                </a:lnTo>
                <a:lnTo>
                  <a:pt x="155" y="140"/>
                </a:lnTo>
                <a:lnTo>
                  <a:pt x="160" y="141"/>
                </a:lnTo>
                <a:lnTo>
                  <a:pt x="164" y="140"/>
                </a:lnTo>
                <a:lnTo>
                  <a:pt x="166" y="136"/>
                </a:lnTo>
                <a:lnTo>
                  <a:pt x="165" y="134"/>
                </a:lnTo>
                <a:lnTo>
                  <a:pt x="164" y="130"/>
                </a:lnTo>
                <a:lnTo>
                  <a:pt x="156" y="123"/>
                </a:lnTo>
                <a:lnTo>
                  <a:pt x="143" y="114"/>
                </a:lnTo>
                <a:lnTo>
                  <a:pt x="135" y="108"/>
                </a:lnTo>
                <a:lnTo>
                  <a:pt x="130" y="99"/>
                </a:lnTo>
                <a:lnTo>
                  <a:pt x="126" y="86"/>
                </a:lnTo>
                <a:lnTo>
                  <a:pt x="125" y="74"/>
                </a:lnTo>
                <a:lnTo>
                  <a:pt x="123" y="69"/>
                </a:lnTo>
                <a:lnTo>
                  <a:pt x="119" y="63"/>
                </a:lnTo>
                <a:lnTo>
                  <a:pt x="113" y="56"/>
                </a:lnTo>
                <a:lnTo>
                  <a:pt x="109" y="53"/>
                </a:lnTo>
                <a:lnTo>
                  <a:pt x="109" y="48"/>
                </a:lnTo>
                <a:lnTo>
                  <a:pt x="111" y="40"/>
                </a:lnTo>
                <a:lnTo>
                  <a:pt x="114" y="36"/>
                </a:lnTo>
                <a:lnTo>
                  <a:pt x="116" y="31"/>
                </a:lnTo>
                <a:lnTo>
                  <a:pt x="119" y="24"/>
                </a:lnTo>
                <a:lnTo>
                  <a:pt x="116" y="15"/>
                </a:lnTo>
                <a:lnTo>
                  <a:pt x="115" y="9"/>
                </a:lnTo>
                <a:lnTo>
                  <a:pt x="111" y="4"/>
                </a:lnTo>
                <a:lnTo>
                  <a:pt x="105" y="1"/>
                </a:lnTo>
                <a:lnTo>
                  <a:pt x="96" y="0"/>
                </a:lnTo>
                <a:lnTo>
                  <a:pt x="90" y="3"/>
                </a:lnTo>
                <a:lnTo>
                  <a:pt x="86" y="6"/>
                </a:lnTo>
                <a:lnTo>
                  <a:pt x="84" y="13"/>
                </a:lnTo>
                <a:lnTo>
                  <a:pt x="83" y="18"/>
                </a:lnTo>
                <a:lnTo>
                  <a:pt x="84" y="23"/>
                </a:lnTo>
                <a:lnTo>
                  <a:pt x="86" y="30"/>
                </a:lnTo>
                <a:lnTo>
                  <a:pt x="88" y="35"/>
                </a:lnTo>
                <a:lnTo>
                  <a:pt x="89" y="40"/>
                </a:lnTo>
                <a:lnTo>
                  <a:pt x="88" y="46"/>
                </a:lnTo>
                <a:lnTo>
                  <a:pt x="84" y="51"/>
                </a:lnTo>
                <a:lnTo>
                  <a:pt x="78" y="56"/>
                </a:lnTo>
                <a:lnTo>
                  <a:pt x="70" y="60"/>
                </a:lnTo>
                <a:lnTo>
                  <a:pt x="65" y="64"/>
                </a:lnTo>
                <a:lnTo>
                  <a:pt x="60" y="69"/>
                </a:lnTo>
                <a:lnTo>
                  <a:pt x="55" y="75"/>
                </a:lnTo>
                <a:lnTo>
                  <a:pt x="50" y="86"/>
                </a:lnTo>
                <a:lnTo>
                  <a:pt x="46" y="99"/>
                </a:lnTo>
                <a:lnTo>
                  <a:pt x="43" y="109"/>
                </a:lnTo>
                <a:lnTo>
                  <a:pt x="41" y="121"/>
                </a:lnTo>
                <a:lnTo>
                  <a:pt x="40" y="136"/>
                </a:lnTo>
                <a:lnTo>
                  <a:pt x="40" y="145"/>
                </a:lnTo>
                <a:lnTo>
                  <a:pt x="40" y="153"/>
                </a:lnTo>
                <a:lnTo>
                  <a:pt x="41" y="158"/>
                </a:lnTo>
                <a:lnTo>
                  <a:pt x="44" y="160"/>
                </a:lnTo>
                <a:lnTo>
                  <a:pt x="49" y="161"/>
                </a:lnTo>
                <a:lnTo>
                  <a:pt x="51" y="160"/>
                </a:lnTo>
                <a:lnTo>
                  <a:pt x="53" y="158"/>
                </a:lnTo>
                <a:lnTo>
                  <a:pt x="53" y="148"/>
                </a:lnTo>
                <a:lnTo>
                  <a:pt x="53" y="133"/>
                </a:lnTo>
                <a:lnTo>
                  <a:pt x="54" y="123"/>
                </a:lnTo>
                <a:lnTo>
                  <a:pt x="55" y="116"/>
                </a:lnTo>
                <a:lnTo>
                  <a:pt x="59" y="110"/>
                </a:lnTo>
                <a:lnTo>
                  <a:pt x="64" y="109"/>
                </a:lnTo>
                <a:lnTo>
                  <a:pt x="69" y="110"/>
                </a:lnTo>
                <a:lnTo>
                  <a:pt x="70" y="114"/>
                </a:lnTo>
                <a:lnTo>
                  <a:pt x="69" y="125"/>
                </a:lnTo>
                <a:lnTo>
                  <a:pt x="68" y="140"/>
                </a:lnTo>
                <a:lnTo>
                  <a:pt x="65" y="154"/>
                </a:lnTo>
                <a:lnTo>
                  <a:pt x="61" y="166"/>
                </a:lnTo>
                <a:lnTo>
                  <a:pt x="58" y="183"/>
                </a:lnTo>
                <a:lnTo>
                  <a:pt x="53" y="196"/>
                </a:lnTo>
                <a:lnTo>
                  <a:pt x="41" y="214"/>
                </a:lnTo>
                <a:lnTo>
                  <a:pt x="33" y="225"/>
                </a:lnTo>
                <a:lnTo>
                  <a:pt x="18" y="243"/>
                </a:lnTo>
                <a:lnTo>
                  <a:pt x="8" y="255"/>
                </a:lnTo>
                <a:lnTo>
                  <a:pt x="0" y="266"/>
                </a:lnTo>
                <a:lnTo>
                  <a:pt x="0" y="271"/>
                </a:lnTo>
                <a:lnTo>
                  <a:pt x="8" y="280"/>
                </a:lnTo>
                <a:lnTo>
                  <a:pt x="19" y="290"/>
                </a:lnTo>
                <a:lnTo>
                  <a:pt x="30" y="290"/>
                </a:lnTo>
                <a:lnTo>
                  <a:pt x="33" y="288"/>
                </a:lnTo>
                <a:lnTo>
                  <a:pt x="28" y="281"/>
                </a:lnTo>
                <a:lnTo>
                  <a:pt x="23" y="275"/>
                </a:lnTo>
                <a:lnTo>
                  <a:pt x="23" y="270"/>
                </a:lnTo>
                <a:lnTo>
                  <a:pt x="30" y="259"/>
                </a:lnTo>
                <a:lnTo>
                  <a:pt x="43" y="246"/>
                </a:lnTo>
                <a:lnTo>
                  <a:pt x="61" y="223"/>
                </a:lnTo>
                <a:lnTo>
                  <a:pt x="78" y="203"/>
                </a:lnTo>
                <a:lnTo>
                  <a:pt x="84" y="196"/>
                </a:lnTo>
                <a:lnTo>
                  <a:pt x="88" y="191"/>
                </a:lnTo>
                <a:lnTo>
                  <a:pt x="95" y="190"/>
                </a:lnTo>
                <a:lnTo>
                  <a:pt x="101" y="194"/>
                </a:lnTo>
                <a:lnTo>
                  <a:pt x="109" y="199"/>
                </a:lnTo>
                <a:lnTo>
                  <a:pt x="124" y="219"/>
                </a:lnTo>
                <a:lnTo>
                  <a:pt x="141" y="243"/>
                </a:lnTo>
                <a:lnTo>
                  <a:pt x="158" y="266"/>
                </a:lnTo>
                <a:lnTo>
                  <a:pt x="168" y="280"/>
                </a:lnTo>
                <a:lnTo>
                  <a:pt x="171" y="283"/>
                </a:lnTo>
                <a:lnTo>
                  <a:pt x="178" y="283"/>
                </a:lnTo>
                <a:lnTo>
                  <a:pt x="184" y="278"/>
                </a:lnTo>
                <a:lnTo>
                  <a:pt x="191" y="273"/>
                </a:lnTo>
                <a:lnTo>
                  <a:pt x="198" y="268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05"/>
          <p:cNvGrpSpPr>
            <a:grpSpLocks/>
          </p:cNvGrpSpPr>
          <p:nvPr/>
        </p:nvGrpSpPr>
        <p:grpSpPr bwMode="auto">
          <a:xfrm>
            <a:off x="2254250" y="2501900"/>
            <a:ext cx="365125" cy="492125"/>
            <a:chOff x="1597" y="1576"/>
            <a:chExt cx="259" cy="310"/>
          </a:xfrm>
        </p:grpSpPr>
        <p:grpSp>
          <p:nvGrpSpPr>
            <p:cNvPr id="15" name="Group 106"/>
            <p:cNvGrpSpPr>
              <a:grpSpLocks/>
            </p:cNvGrpSpPr>
            <p:nvPr/>
          </p:nvGrpSpPr>
          <p:grpSpPr bwMode="auto">
            <a:xfrm>
              <a:off x="1597" y="1576"/>
              <a:ext cx="259" cy="310"/>
              <a:chOff x="1597" y="1576"/>
              <a:chExt cx="259" cy="310"/>
            </a:xfrm>
          </p:grpSpPr>
          <p:sp>
            <p:nvSpPr>
              <p:cNvPr id="2802795" name="AutoShape 107"/>
              <p:cNvSpPr>
                <a:spLocks noChangeArrowheads="1"/>
              </p:cNvSpPr>
              <p:nvPr/>
            </p:nvSpPr>
            <p:spPr bwMode="auto">
              <a:xfrm>
                <a:off x="1597" y="1626"/>
                <a:ext cx="259" cy="260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96" name="AutoShape 108"/>
              <p:cNvSpPr>
                <a:spLocks noChangeArrowheads="1"/>
              </p:cNvSpPr>
              <p:nvPr/>
            </p:nvSpPr>
            <p:spPr bwMode="auto">
              <a:xfrm>
                <a:off x="1660" y="1576"/>
                <a:ext cx="196" cy="46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2797" name="Oval 109"/>
            <p:cNvSpPr>
              <a:spLocks noChangeArrowheads="1"/>
            </p:cNvSpPr>
            <p:nvPr/>
          </p:nvSpPr>
          <p:spPr bwMode="auto">
            <a:xfrm>
              <a:off x="1679" y="1602"/>
              <a:ext cx="27" cy="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98" name="AutoShape 110"/>
            <p:cNvSpPr>
              <a:spLocks noChangeArrowheads="1"/>
            </p:cNvSpPr>
            <p:nvPr/>
          </p:nvSpPr>
          <p:spPr bwMode="auto">
            <a:xfrm>
              <a:off x="1628" y="1750"/>
              <a:ext cx="137" cy="55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2799" name="Line 111"/>
          <p:cNvSpPr>
            <a:spLocks noChangeShapeType="1"/>
          </p:cNvSpPr>
          <p:nvPr/>
        </p:nvSpPr>
        <p:spPr bwMode="auto">
          <a:xfrm>
            <a:off x="1885950" y="1917700"/>
            <a:ext cx="358775" cy="0"/>
          </a:xfrm>
          <a:prstGeom prst="line">
            <a:avLst/>
          </a:prstGeom>
          <a:noFill/>
          <a:ln w="25400">
            <a:solidFill>
              <a:srgbClr val="DC008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00" name="Rectangle 112"/>
          <p:cNvSpPr>
            <a:spLocks noChangeArrowheads="1"/>
          </p:cNvSpPr>
          <p:nvPr/>
        </p:nvSpPr>
        <p:spPr bwMode="auto">
          <a:xfrm>
            <a:off x="1841500" y="204470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801" name="Rectangle 113"/>
          <p:cNvSpPr>
            <a:spLocks noChangeArrowheads="1"/>
          </p:cNvSpPr>
          <p:nvPr/>
        </p:nvSpPr>
        <p:spPr bwMode="auto">
          <a:xfrm>
            <a:off x="2201863" y="204470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802" name="Line 114"/>
          <p:cNvSpPr>
            <a:spLocks noChangeShapeType="1"/>
          </p:cNvSpPr>
          <p:nvPr/>
        </p:nvSpPr>
        <p:spPr bwMode="auto">
          <a:xfrm>
            <a:off x="2281238" y="1989138"/>
            <a:ext cx="371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03" name="Rectangle 115"/>
          <p:cNvSpPr>
            <a:spLocks noChangeArrowheads="1"/>
          </p:cNvSpPr>
          <p:nvPr/>
        </p:nvSpPr>
        <p:spPr bwMode="auto">
          <a:xfrm>
            <a:off x="3027363" y="204470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804" name="Rectangle 116"/>
          <p:cNvSpPr>
            <a:spLocks noChangeArrowheads="1"/>
          </p:cNvSpPr>
          <p:nvPr/>
        </p:nvSpPr>
        <p:spPr bwMode="auto">
          <a:xfrm>
            <a:off x="2617788" y="204470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805" name="Line 117"/>
          <p:cNvSpPr>
            <a:spLocks noChangeShapeType="1"/>
          </p:cNvSpPr>
          <p:nvPr/>
        </p:nvSpPr>
        <p:spPr bwMode="auto">
          <a:xfrm>
            <a:off x="2693988" y="2068513"/>
            <a:ext cx="349250" cy="0"/>
          </a:xfrm>
          <a:prstGeom prst="line">
            <a:avLst/>
          </a:prstGeom>
          <a:noFill/>
          <a:ln w="25400">
            <a:solidFill>
              <a:srgbClr val="F39FD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06" name="Line 118"/>
          <p:cNvSpPr>
            <a:spLocks noChangeShapeType="1"/>
          </p:cNvSpPr>
          <p:nvPr/>
        </p:nvSpPr>
        <p:spPr bwMode="auto">
          <a:xfrm>
            <a:off x="3092450" y="2138363"/>
            <a:ext cx="352425" cy="1587"/>
          </a:xfrm>
          <a:prstGeom prst="lin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07" name="Line 119"/>
          <p:cNvSpPr>
            <a:spLocks noChangeShapeType="1"/>
          </p:cNvSpPr>
          <p:nvPr/>
        </p:nvSpPr>
        <p:spPr bwMode="auto">
          <a:xfrm>
            <a:off x="3092450" y="2070100"/>
            <a:ext cx="352425" cy="0"/>
          </a:xfrm>
          <a:prstGeom prst="line">
            <a:avLst/>
          </a:prstGeom>
          <a:noFill/>
          <a:ln w="25400">
            <a:solidFill>
              <a:srgbClr val="F39FD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08" name="Line 120"/>
          <p:cNvSpPr>
            <a:spLocks noChangeShapeType="1"/>
          </p:cNvSpPr>
          <p:nvPr/>
        </p:nvSpPr>
        <p:spPr bwMode="auto">
          <a:xfrm>
            <a:off x="3494088" y="2068513"/>
            <a:ext cx="352425" cy="0"/>
          </a:xfrm>
          <a:prstGeom prst="line">
            <a:avLst/>
          </a:prstGeom>
          <a:noFill/>
          <a:ln w="25400">
            <a:solidFill>
              <a:srgbClr val="F39FD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09" name="Line 121"/>
          <p:cNvSpPr>
            <a:spLocks noChangeShapeType="1"/>
          </p:cNvSpPr>
          <p:nvPr/>
        </p:nvSpPr>
        <p:spPr bwMode="auto">
          <a:xfrm>
            <a:off x="3492500" y="2138363"/>
            <a:ext cx="354013" cy="1587"/>
          </a:xfrm>
          <a:prstGeom prst="lin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0" name="Line 122"/>
          <p:cNvSpPr>
            <a:spLocks noChangeShapeType="1"/>
          </p:cNvSpPr>
          <p:nvPr/>
        </p:nvSpPr>
        <p:spPr bwMode="auto">
          <a:xfrm>
            <a:off x="3895725" y="2068513"/>
            <a:ext cx="352425" cy="0"/>
          </a:xfrm>
          <a:prstGeom prst="line">
            <a:avLst/>
          </a:prstGeom>
          <a:noFill/>
          <a:ln w="25400">
            <a:solidFill>
              <a:srgbClr val="F39FD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1" name="Line 123"/>
          <p:cNvSpPr>
            <a:spLocks noChangeShapeType="1"/>
          </p:cNvSpPr>
          <p:nvPr/>
        </p:nvSpPr>
        <p:spPr bwMode="auto">
          <a:xfrm>
            <a:off x="3892550" y="2138363"/>
            <a:ext cx="355600" cy="1587"/>
          </a:xfrm>
          <a:prstGeom prst="lin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2" name="Line 124"/>
          <p:cNvSpPr>
            <a:spLocks noChangeShapeType="1"/>
          </p:cNvSpPr>
          <p:nvPr/>
        </p:nvSpPr>
        <p:spPr bwMode="auto">
          <a:xfrm>
            <a:off x="4295775" y="2138363"/>
            <a:ext cx="352425" cy="1587"/>
          </a:xfrm>
          <a:prstGeom prst="lin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3" name="Line 125"/>
          <p:cNvSpPr>
            <a:spLocks noChangeShapeType="1"/>
          </p:cNvSpPr>
          <p:nvPr/>
        </p:nvSpPr>
        <p:spPr bwMode="auto">
          <a:xfrm>
            <a:off x="2289175" y="1917700"/>
            <a:ext cx="357188" cy="0"/>
          </a:xfrm>
          <a:prstGeom prst="line">
            <a:avLst/>
          </a:prstGeom>
          <a:noFill/>
          <a:ln w="25400">
            <a:solidFill>
              <a:srgbClr val="DC008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4" name="Rectangle 126"/>
          <p:cNvSpPr>
            <a:spLocks noChangeArrowheads="1"/>
          </p:cNvSpPr>
          <p:nvPr/>
        </p:nvSpPr>
        <p:spPr bwMode="auto">
          <a:xfrm>
            <a:off x="3813175" y="2054225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815" name="Rectangle 127"/>
          <p:cNvSpPr>
            <a:spLocks noChangeArrowheads="1"/>
          </p:cNvSpPr>
          <p:nvPr/>
        </p:nvSpPr>
        <p:spPr bwMode="auto">
          <a:xfrm>
            <a:off x="4214813" y="2054225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816" name="Line 128"/>
          <p:cNvSpPr>
            <a:spLocks noChangeShapeType="1"/>
          </p:cNvSpPr>
          <p:nvPr/>
        </p:nvSpPr>
        <p:spPr bwMode="auto">
          <a:xfrm flipH="1">
            <a:off x="386080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7" name="Line 129"/>
          <p:cNvSpPr>
            <a:spLocks noChangeShapeType="1"/>
          </p:cNvSpPr>
          <p:nvPr/>
        </p:nvSpPr>
        <p:spPr bwMode="auto">
          <a:xfrm>
            <a:off x="2270125" y="1874838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8" name="Line 130"/>
          <p:cNvSpPr>
            <a:spLocks noChangeShapeType="1"/>
          </p:cNvSpPr>
          <p:nvPr/>
        </p:nvSpPr>
        <p:spPr bwMode="auto">
          <a:xfrm>
            <a:off x="2673350" y="1874838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9" name="Line 131"/>
          <p:cNvSpPr>
            <a:spLocks noChangeShapeType="1"/>
          </p:cNvSpPr>
          <p:nvPr/>
        </p:nvSpPr>
        <p:spPr bwMode="auto">
          <a:xfrm>
            <a:off x="3073400" y="1874838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20" name="Line 132"/>
          <p:cNvSpPr>
            <a:spLocks noChangeShapeType="1"/>
          </p:cNvSpPr>
          <p:nvPr/>
        </p:nvSpPr>
        <p:spPr bwMode="auto">
          <a:xfrm>
            <a:off x="3473450" y="1874838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21" name="Line 133"/>
          <p:cNvSpPr>
            <a:spLocks noChangeShapeType="1"/>
          </p:cNvSpPr>
          <p:nvPr/>
        </p:nvSpPr>
        <p:spPr bwMode="auto">
          <a:xfrm flipH="1">
            <a:off x="426085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22" name="Line 134"/>
          <p:cNvSpPr>
            <a:spLocks noChangeShapeType="1"/>
          </p:cNvSpPr>
          <p:nvPr/>
        </p:nvSpPr>
        <p:spPr bwMode="auto">
          <a:xfrm flipH="1">
            <a:off x="4664075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23" name="Freeform 135"/>
          <p:cNvSpPr>
            <a:spLocks/>
          </p:cNvSpPr>
          <p:nvPr/>
        </p:nvSpPr>
        <p:spPr bwMode="auto">
          <a:xfrm>
            <a:off x="1479550" y="4772025"/>
            <a:ext cx="333375" cy="336550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80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1"/>
              </a:cxn>
              <a:cxn ang="0">
                <a:pos x="228" y="164"/>
              </a:cxn>
              <a:cxn ang="0">
                <a:pos x="218" y="177"/>
              </a:cxn>
              <a:cxn ang="0">
                <a:pos x="201" y="192"/>
              </a:cxn>
              <a:cxn ang="0">
                <a:pos x="185" y="200"/>
              </a:cxn>
              <a:cxn ang="0">
                <a:pos x="170" y="206"/>
              </a:cxn>
              <a:cxn ang="0">
                <a:pos x="155" y="210"/>
              </a:cxn>
              <a:cxn ang="0">
                <a:pos x="136" y="211"/>
              </a:cxn>
              <a:cxn ang="0">
                <a:pos x="88" y="210"/>
              </a:cxn>
              <a:cxn ang="0">
                <a:pos x="65" y="206"/>
              </a:cxn>
              <a:cxn ang="0">
                <a:pos x="40" y="195"/>
              </a:cxn>
              <a:cxn ang="0">
                <a:pos x="22" y="182"/>
              </a:cxn>
              <a:cxn ang="0">
                <a:pos x="9" y="167"/>
              </a:cxn>
              <a:cxn ang="0">
                <a:pos x="3" y="151"/>
              </a:cxn>
              <a:cxn ang="0">
                <a:pos x="0" y="137"/>
              </a:cxn>
              <a:cxn ang="0">
                <a:pos x="2" y="121"/>
              </a:cxn>
              <a:cxn ang="0">
                <a:pos x="10" y="101"/>
              </a:cxn>
              <a:cxn ang="0">
                <a:pos x="25" y="85"/>
              </a:cxn>
              <a:cxn ang="0">
                <a:pos x="45" y="71"/>
              </a:cxn>
              <a:cxn ang="0">
                <a:pos x="73" y="62"/>
              </a:cxn>
              <a:cxn ang="0">
                <a:pos x="29" y="3"/>
              </a:cxn>
            </a:cxnLst>
            <a:rect l="0" t="0" r="r" b="b"/>
            <a:pathLst>
              <a:path w="237" h="212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60"/>
                </a:lnTo>
                <a:lnTo>
                  <a:pt x="155" y="60"/>
                </a:lnTo>
                <a:lnTo>
                  <a:pt x="163" y="62"/>
                </a:lnTo>
                <a:lnTo>
                  <a:pt x="172" y="64"/>
                </a:lnTo>
                <a:lnTo>
                  <a:pt x="180" y="67"/>
                </a:lnTo>
                <a:lnTo>
                  <a:pt x="189" y="71"/>
                </a:lnTo>
                <a:lnTo>
                  <a:pt x="197" y="75"/>
                </a:lnTo>
                <a:lnTo>
                  <a:pt x="205" y="80"/>
                </a:lnTo>
                <a:lnTo>
                  <a:pt x="212" y="85"/>
                </a:lnTo>
                <a:lnTo>
                  <a:pt x="217" y="90"/>
                </a:lnTo>
                <a:lnTo>
                  <a:pt x="222" y="97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5"/>
                </a:lnTo>
                <a:lnTo>
                  <a:pt x="236" y="134"/>
                </a:lnTo>
                <a:lnTo>
                  <a:pt x="235" y="144"/>
                </a:lnTo>
                <a:lnTo>
                  <a:pt x="233" y="151"/>
                </a:lnTo>
                <a:lnTo>
                  <a:pt x="231" y="158"/>
                </a:lnTo>
                <a:lnTo>
                  <a:pt x="228" y="164"/>
                </a:lnTo>
                <a:lnTo>
                  <a:pt x="224" y="170"/>
                </a:lnTo>
                <a:lnTo>
                  <a:pt x="218" y="177"/>
                </a:lnTo>
                <a:lnTo>
                  <a:pt x="210" y="185"/>
                </a:lnTo>
                <a:lnTo>
                  <a:pt x="201" y="192"/>
                </a:lnTo>
                <a:lnTo>
                  <a:pt x="193" y="197"/>
                </a:lnTo>
                <a:lnTo>
                  <a:pt x="185" y="200"/>
                </a:lnTo>
                <a:lnTo>
                  <a:pt x="177" y="204"/>
                </a:lnTo>
                <a:lnTo>
                  <a:pt x="170" y="206"/>
                </a:lnTo>
                <a:lnTo>
                  <a:pt x="161" y="208"/>
                </a:lnTo>
                <a:lnTo>
                  <a:pt x="155" y="210"/>
                </a:lnTo>
                <a:lnTo>
                  <a:pt x="145" y="210"/>
                </a:lnTo>
                <a:lnTo>
                  <a:pt x="136" y="211"/>
                </a:lnTo>
                <a:lnTo>
                  <a:pt x="96" y="211"/>
                </a:lnTo>
                <a:lnTo>
                  <a:pt x="88" y="210"/>
                </a:lnTo>
                <a:lnTo>
                  <a:pt x="78" y="209"/>
                </a:lnTo>
                <a:lnTo>
                  <a:pt x="65" y="206"/>
                </a:lnTo>
                <a:lnTo>
                  <a:pt x="53" y="201"/>
                </a:lnTo>
                <a:lnTo>
                  <a:pt x="40" y="195"/>
                </a:lnTo>
                <a:lnTo>
                  <a:pt x="30" y="188"/>
                </a:lnTo>
                <a:lnTo>
                  <a:pt x="22" y="182"/>
                </a:lnTo>
                <a:lnTo>
                  <a:pt x="15" y="175"/>
                </a:lnTo>
                <a:lnTo>
                  <a:pt x="9" y="167"/>
                </a:lnTo>
                <a:lnTo>
                  <a:pt x="5" y="157"/>
                </a:lnTo>
                <a:lnTo>
                  <a:pt x="3" y="151"/>
                </a:lnTo>
                <a:lnTo>
                  <a:pt x="1" y="144"/>
                </a:lnTo>
                <a:lnTo>
                  <a:pt x="0" y="137"/>
                </a:lnTo>
                <a:lnTo>
                  <a:pt x="1" y="131"/>
                </a:lnTo>
                <a:lnTo>
                  <a:pt x="2" y="121"/>
                </a:lnTo>
                <a:lnTo>
                  <a:pt x="5" y="112"/>
                </a:lnTo>
                <a:lnTo>
                  <a:pt x="10" y="101"/>
                </a:lnTo>
                <a:lnTo>
                  <a:pt x="17" y="93"/>
                </a:lnTo>
                <a:lnTo>
                  <a:pt x="25" y="85"/>
                </a:lnTo>
                <a:lnTo>
                  <a:pt x="35" y="77"/>
                </a:lnTo>
                <a:lnTo>
                  <a:pt x="45" y="71"/>
                </a:lnTo>
                <a:lnTo>
                  <a:pt x="59" y="65"/>
                </a:lnTo>
                <a:lnTo>
                  <a:pt x="73" y="62"/>
                </a:lnTo>
                <a:lnTo>
                  <a:pt x="83" y="60"/>
                </a:lnTo>
                <a:lnTo>
                  <a:pt x="29" y="3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24" name="Rectangle 136"/>
          <p:cNvSpPr>
            <a:spLocks noChangeArrowheads="1"/>
          </p:cNvSpPr>
          <p:nvPr/>
        </p:nvSpPr>
        <p:spPr bwMode="auto">
          <a:xfrm>
            <a:off x="1470025" y="4702175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E</a:t>
            </a:r>
          </a:p>
        </p:txBody>
      </p:sp>
      <p:grpSp>
        <p:nvGrpSpPr>
          <p:cNvPr id="16" name="Group 139"/>
          <p:cNvGrpSpPr>
            <a:grpSpLocks/>
          </p:cNvGrpSpPr>
          <p:nvPr/>
        </p:nvGrpSpPr>
        <p:grpSpPr bwMode="auto">
          <a:xfrm>
            <a:off x="3468688" y="4562475"/>
            <a:ext cx="1393825" cy="495300"/>
            <a:chOff x="2458" y="2874"/>
            <a:chExt cx="988" cy="312"/>
          </a:xfrm>
        </p:grpSpPr>
        <p:sp>
          <p:nvSpPr>
            <p:cNvPr id="2802828" name="AutoShape 140"/>
            <p:cNvSpPr>
              <a:spLocks noChangeArrowheads="1"/>
            </p:cNvSpPr>
            <p:nvPr/>
          </p:nvSpPr>
          <p:spPr bwMode="auto">
            <a:xfrm>
              <a:off x="2458" y="2926"/>
              <a:ext cx="207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41"/>
            <p:cNvGrpSpPr>
              <a:grpSpLocks/>
            </p:cNvGrpSpPr>
            <p:nvPr/>
          </p:nvGrpSpPr>
          <p:grpSpPr bwMode="auto">
            <a:xfrm>
              <a:off x="3004" y="2916"/>
              <a:ext cx="202" cy="257"/>
              <a:chOff x="3004" y="2916"/>
              <a:chExt cx="202" cy="257"/>
            </a:xfrm>
          </p:grpSpPr>
          <p:sp>
            <p:nvSpPr>
              <p:cNvPr id="2802830" name="Freeform 142"/>
              <p:cNvSpPr>
                <a:spLocks/>
              </p:cNvSpPr>
              <p:nvPr/>
            </p:nvSpPr>
            <p:spPr bwMode="auto">
              <a:xfrm>
                <a:off x="3134" y="3035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31" name="Rectangle 143"/>
              <p:cNvSpPr>
                <a:spLocks noChangeArrowheads="1"/>
              </p:cNvSpPr>
              <p:nvPr/>
            </p:nvSpPr>
            <p:spPr bwMode="auto">
              <a:xfrm>
                <a:off x="3129" y="3035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32" name="Rectangle 144"/>
              <p:cNvSpPr>
                <a:spLocks noChangeArrowheads="1"/>
              </p:cNvSpPr>
              <p:nvPr/>
            </p:nvSpPr>
            <p:spPr bwMode="auto">
              <a:xfrm>
                <a:off x="3137" y="3091"/>
                <a:ext cx="57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33" name="Rectangle 145"/>
              <p:cNvSpPr>
                <a:spLocks noChangeArrowheads="1"/>
              </p:cNvSpPr>
              <p:nvPr/>
            </p:nvSpPr>
            <p:spPr bwMode="auto">
              <a:xfrm>
                <a:off x="3006" y="3091"/>
                <a:ext cx="73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34" name="Oval 146"/>
              <p:cNvSpPr>
                <a:spLocks noChangeArrowheads="1"/>
              </p:cNvSpPr>
              <p:nvPr/>
            </p:nvSpPr>
            <p:spPr bwMode="auto">
              <a:xfrm>
                <a:off x="3064" y="2916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35" name="Freeform 147"/>
              <p:cNvSpPr>
                <a:spLocks/>
              </p:cNvSpPr>
              <p:nvPr/>
            </p:nvSpPr>
            <p:spPr bwMode="auto">
              <a:xfrm>
                <a:off x="3004" y="2960"/>
                <a:ext cx="140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1" y="212"/>
                  </a:cxn>
                  <a:cxn ang="0">
                    <a:pos x="115" y="102"/>
                  </a:cxn>
                  <a:cxn ang="0">
                    <a:pos x="114" y="99"/>
                  </a:cxn>
                  <a:cxn ang="0">
                    <a:pos x="113" y="98"/>
                  </a:cxn>
                  <a:cxn ang="0">
                    <a:pos x="111" y="96"/>
                  </a:cxn>
                  <a:cxn ang="0">
                    <a:pos x="109" y="94"/>
                  </a:cxn>
                  <a:cxn ang="0">
                    <a:pos x="107" y="93"/>
                  </a:cxn>
                  <a:cxn ang="0">
                    <a:pos x="104" y="93"/>
                  </a:cxn>
                  <a:cxn ang="0">
                    <a:pos x="101" y="93"/>
                  </a:cxn>
                  <a:cxn ang="0">
                    <a:pos x="99" y="93"/>
                  </a:cxn>
                  <a:cxn ang="0">
                    <a:pos x="67" y="54"/>
                  </a:cxn>
                  <a:cxn ang="0">
                    <a:pos x="129" y="67"/>
                  </a:cxn>
                  <a:cxn ang="0">
                    <a:pos x="132" y="66"/>
                  </a:cxn>
                  <a:cxn ang="0">
                    <a:pos x="133" y="66"/>
                  </a:cxn>
                  <a:cxn ang="0">
                    <a:pos x="136" y="64"/>
                  </a:cxn>
                  <a:cxn ang="0">
                    <a:pos x="138" y="62"/>
                  </a:cxn>
                  <a:cxn ang="0">
                    <a:pos x="138" y="59"/>
                  </a:cxn>
                  <a:cxn ang="0">
                    <a:pos x="139" y="56"/>
                  </a:cxn>
                  <a:cxn ang="0">
                    <a:pos x="138" y="53"/>
                  </a:cxn>
                  <a:cxn ang="0">
                    <a:pos x="137" y="51"/>
                  </a:cxn>
                  <a:cxn ang="0">
                    <a:pos x="135" y="49"/>
                  </a:cxn>
                  <a:cxn ang="0">
                    <a:pos x="133" y="47"/>
                  </a:cxn>
                  <a:cxn ang="0">
                    <a:pos x="130" y="46"/>
                  </a:cxn>
                  <a:cxn ang="0">
                    <a:pos x="88" y="46"/>
                  </a:cxn>
                  <a:cxn ang="0">
                    <a:pos x="81" y="30"/>
                  </a:cxn>
                  <a:cxn ang="0">
                    <a:pos x="81" y="26"/>
                  </a:cxn>
                  <a:cxn ang="0">
                    <a:pos x="82" y="22"/>
                  </a:cxn>
                  <a:cxn ang="0">
                    <a:pos x="82" y="18"/>
                  </a:cxn>
                  <a:cxn ang="0">
                    <a:pos x="81" y="14"/>
                  </a:cxn>
                  <a:cxn ang="0">
                    <a:pos x="79" y="11"/>
                  </a:cxn>
                  <a:cxn ang="0">
                    <a:pos x="77" y="8"/>
                  </a:cxn>
                  <a:cxn ang="0">
                    <a:pos x="74" y="5"/>
                  </a:cxn>
                  <a:cxn ang="0">
                    <a:pos x="71" y="3"/>
                  </a:cxn>
                  <a:cxn ang="0">
                    <a:pos x="67" y="1"/>
                  </a:cxn>
                  <a:cxn ang="0">
                    <a:pos x="63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50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38" y="16"/>
                  </a:cxn>
                </a:cxnLst>
                <a:rect l="0" t="0" r="r" b="b"/>
                <a:pathLst>
                  <a:path w="140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1" y="119"/>
                    </a:lnTo>
                    <a:lnTo>
                      <a:pt x="91" y="212"/>
                    </a:lnTo>
                    <a:lnTo>
                      <a:pt x="115" y="212"/>
                    </a:lnTo>
                    <a:lnTo>
                      <a:pt x="115" y="102"/>
                    </a:lnTo>
                    <a:lnTo>
                      <a:pt x="115" y="101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1" y="96"/>
                    </a:lnTo>
                    <a:lnTo>
                      <a:pt x="110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55" y="90"/>
                    </a:lnTo>
                    <a:lnTo>
                      <a:pt x="67" y="54"/>
                    </a:lnTo>
                    <a:lnTo>
                      <a:pt x="76" y="67"/>
                    </a:lnTo>
                    <a:lnTo>
                      <a:pt x="129" y="67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3" y="66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39" y="58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8" y="53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88" y="46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2836" name="Freeform 148"/>
            <p:cNvSpPr>
              <a:spLocks/>
            </p:cNvSpPr>
            <p:nvPr/>
          </p:nvSpPr>
          <p:spPr bwMode="auto">
            <a:xfrm>
              <a:off x="3244" y="2874"/>
              <a:ext cx="202" cy="293"/>
            </a:xfrm>
            <a:custGeom>
              <a:avLst/>
              <a:gdLst/>
              <a:ahLst/>
              <a:cxnLst>
                <a:cxn ang="0">
                  <a:pos x="201" y="264"/>
                </a:cxn>
                <a:cxn ang="0">
                  <a:pos x="186" y="264"/>
                </a:cxn>
                <a:cxn ang="0">
                  <a:pos x="159" y="230"/>
                </a:cxn>
                <a:cxn ang="0">
                  <a:pos x="123" y="170"/>
                </a:cxn>
                <a:cxn ang="0">
                  <a:pos x="113" y="142"/>
                </a:cxn>
                <a:cxn ang="0">
                  <a:pos x="115" y="123"/>
                </a:cxn>
                <a:cxn ang="0">
                  <a:pos x="124" y="120"/>
                </a:cxn>
                <a:cxn ang="0">
                  <a:pos x="138" y="130"/>
                </a:cxn>
                <a:cxn ang="0">
                  <a:pos x="157" y="141"/>
                </a:cxn>
                <a:cxn ang="0">
                  <a:pos x="166" y="141"/>
                </a:cxn>
                <a:cxn ang="0">
                  <a:pos x="167" y="135"/>
                </a:cxn>
                <a:cxn ang="0">
                  <a:pos x="158" y="123"/>
                </a:cxn>
                <a:cxn ang="0">
                  <a:pos x="137" y="108"/>
                </a:cxn>
                <a:cxn ang="0">
                  <a:pos x="128" y="87"/>
                </a:cxn>
                <a:cxn ang="0">
                  <a:pos x="124" y="69"/>
                </a:cxn>
                <a:cxn ang="0">
                  <a:pos x="114" y="57"/>
                </a:cxn>
                <a:cxn ang="0">
                  <a:pos x="110" y="48"/>
                </a:cxn>
                <a:cxn ang="0">
                  <a:pos x="115" y="37"/>
                </a:cxn>
                <a:cxn ang="0">
                  <a:pos x="120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5" y="13"/>
                </a:cxn>
                <a:cxn ang="0">
                  <a:pos x="85" y="23"/>
                </a:cxn>
                <a:cxn ang="0">
                  <a:pos x="88" y="35"/>
                </a:cxn>
                <a:cxn ang="0">
                  <a:pos x="88" y="47"/>
                </a:cxn>
                <a:cxn ang="0">
                  <a:pos x="78" y="57"/>
                </a:cxn>
                <a:cxn ang="0">
                  <a:pos x="66" y="64"/>
                </a:cxn>
                <a:cxn ang="0">
                  <a:pos x="56" y="76"/>
                </a:cxn>
                <a:cxn ang="0">
                  <a:pos x="47" y="99"/>
                </a:cxn>
                <a:cxn ang="0">
                  <a:pos x="42" y="122"/>
                </a:cxn>
                <a:cxn ang="0">
                  <a:pos x="40" y="146"/>
                </a:cxn>
                <a:cxn ang="0">
                  <a:pos x="42" y="159"/>
                </a:cxn>
                <a:cxn ang="0">
                  <a:pos x="49" y="162"/>
                </a:cxn>
                <a:cxn ang="0">
                  <a:pos x="53" y="159"/>
                </a:cxn>
                <a:cxn ang="0">
                  <a:pos x="53" y="133"/>
                </a:cxn>
                <a:cxn ang="0">
                  <a:pos x="56" y="117"/>
                </a:cxn>
                <a:cxn ang="0">
                  <a:pos x="64" y="110"/>
                </a:cxn>
                <a:cxn ang="0">
                  <a:pos x="71" y="115"/>
                </a:cxn>
                <a:cxn ang="0">
                  <a:pos x="68" y="141"/>
                </a:cxn>
                <a:cxn ang="0">
                  <a:pos x="62" y="167"/>
                </a:cxn>
                <a:cxn ang="0">
                  <a:pos x="53" y="198"/>
                </a:cxn>
                <a:cxn ang="0">
                  <a:pos x="33" y="227"/>
                </a:cxn>
                <a:cxn ang="0">
                  <a:pos x="8" y="257"/>
                </a:cxn>
                <a:cxn ang="0">
                  <a:pos x="0" y="273"/>
                </a:cxn>
                <a:cxn ang="0">
                  <a:pos x="19" y="292"/>
                </a:cxn>
                <a:cxn ang="0">
                  <a:pos x="33" y="289"/>
                </a:cxn>
                <a:cxn ang="0">
                  <a:pos x="23" y="277"/>
                </a:cxn>
                <a:cxn ang="0">
                  <a:pos x="30" y="261"/>
                </a:cxn>
                <a:cxn ang="0">
                  <a:pos x="62" y="224"/>
                </a:cxn>
                <a:cxn ang="0">
                  <a:pos x="85" y="198"/>
                </a:cxn>
                <a:cxn ang="0">
                  <a:pos x="96" y="191"/>
                </a:cxn>
                <a:cxn ang="0">
                  <a:pos x="110" y="200"/>
                </a:cxn>
                <a:cxn ang="0">
                  <a:pos x="143" y="244"/>
                </a:cxn>
                <a:cxn ang="0">
                  <a:pos x="169" y="282"/>
                </a:cxn>
                <a:cxn ang="0">
                  <a:pos x="180" y="284"/>
                </a:cxn>
                <a:cxn ang="0">
                  <a:pos x="193" y="274"/>
                </a:cxn>
              </a:cxnLst>
              <a:rect l="0" t="0" r="r" b="b"/>
              <a:pathLst>
                <a:path w="202" h="293">
                  <a:moveTo>
                    <a:pt x="200" y="269"/>
                  </a:moveTo>
                  <a:lnTo>
                    <a:pt x="201" y="264"/>
                  </a:lnTo>
                  <a:lnTo>
                    <a:pt x="193" y="266"/>
                  </a:lnTo>
                  <a:lnTo>
                    <a:pt x="186" y="264"/>
                  </a:lnTo>
                  <a:lnTo>
                    <a:pt x="176" y="257"/>
                  </a:lnTo>
                  <a:lnTo>
                    <a:pt x="159" y="230"/>
                  </a:lnTo>
                  <a:lnTo>
                    <a:pt x="135" y="191"/>
                  </a:lnTo>
                  <a:lnTo>
                    <a:pt x="123" y="170"/>
                  </a:lnTo>
                  <a:lnTo>
                    <a:pt x="114" y="152"/>
                  </a:lnTo>
                  <a:lnTo>
                    <a:pt x="113" y="142"/>
                  </a:lnTo>
                  <a:lnTo>
                    <a:pt x="113" y="131"/>
                  </a:lnTo>
                  <a:lnTo>
                    <a:pt x="115" y="123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9" y="122"/>
                  </a:lnTo>
                  <a:lnTo>
                    <a:pt x="138" y="130"/>
                  </a:lnTo>
                  <a:lnTo>
                    <a:pt x="149" y="137"/>
                  </a:lnTo>
                  <a:lnTo>
                    <a:pt x="157" y="141"/>
                  </a:lnTo>
                  <a:lnTo>
                    <a:pt x="162" y="142"/>
                  </a:lnTo>
                  <a:lnTo>
                    <a:pt x="166" y="141"/>
                  </a:lnTo>
                  <a:lnTo>
                    <a:pt x="168" y="137"/>
                  </a:lnTo>
                  <a:lnTo>
                    <a:pt x="167" y="135"/>
                  </a:lnTo>
                  <a:lnTo>
                    <a:pt x="166" y="131"/>
                  </a:lnTo>
                  <a:lnTo>
                    <a:pt x="158" y="123"/>
                  </a:lnTo>
                  <a:lnTo>
                    <a:pt x="144" y="115"/>
                  </a:lnTo>
                  <a:lnTo>
                    <a:pt x="137" y="108"/>
                  </a:lnTo>
                  <a:lnTo>
                    <a:pt x="131" y="99"/>
                  </a:lnTo>
                  <a:lnTo>
                    <a:pt x="128" y="87"/>
                  </a:lnTo>
                  <a:lnTo>
                    <a:pt x="126" y="74"/>
                  </a:lnTo>
                  <a:lnTo>
                    <a:pt x="124" y="69"/>
                  </a:lnTo>
                  <a:lnTo>
                    <a:pt x="120" y="63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13" y="40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0" y="24"/>
                  </a:lnTo>
                  <a:lnTo>
                    <a:pt x="118" y="15"/>
                  </a:lnTo>
                  <a:lnTo>
                    <a:pt x="116" y="9"/>
                  </a:lnTo>
                  <a:lnTo>
                    <a:pt x="113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5" y="13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90" y="40"/>
                  </a:lnTo>
                  <a:lnTo>
                    <a:pt x="88" y="47"/>
                  </a:lnTo>
                  <a:lnTo>
                    <a:pt x="85" y="52"/>
                  </a:lnTo>
                  <a:lnTo>
                    <a:pt x="78" y="57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1" y="69"/>
                  </a:lnTo>
                  <a:lnTo>
                    <a:pt x="56" y="76"/>
                  </a:lnTo>
                  <a:lnTo>
                    <a:pt x="51" y="87"/>
                  </a:lnTo>
                  <a:lnTo>
                    <a:pt x="47" y="99"/>
                  </a:lnTo>
                  <a:lnTo>
                    <a:pt x="43" y="110"/>
                  </a:lnTo>
                  <a:lnTo>
                    <a:pt x="42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2" y="161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6" y="117"/>
                  </a:lnTo>
                  <a:lnTo>
                    <a:pt x="59" y="111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1" y="115"/>
                  </a:lnTo>
                  <a:lnTo>
                    <a:pt x="70" y="126"/>
                  </a:lnTo>
                  <a:lnTo>
                    <a:pt x="68" y="141"/>
                  </a:lnTo>
                  <a:lnTo>
                    <a:pt x="66" y="155"/>
                  </a:lnTo>
                  <a:lnTo>
                    <a:pt x="62" y="167"/>
                  </a:lnTo>
                  <a:lnTo>
                    <a:pt x="58" y="184"/>
                  </a:lnTo>
                  <a:lnTo>
                    <a:pt x="53" y="198"/>
                  </a:lnTo>
                  <a:lnTo>
                    <a:pt x="42" y="215"/>
                  </a:lnTo>
                  <a:lnTo>
                    <a:pt x="33" y="227"/>
                  </a:lnTo>
                  <a:lnTo>
                    <a:pt x="18" y="244"/>
                  </a:lnTo>
                  <a:lnTo>
                    <a:pt x="8" y="257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8" y="282"/>
                  </a:lnTo>
                  <a:lnTo>
                    <a:pt x="19" y="292"/>
                  </a:lnTo>
                  <a:lnTo>
                    <a:pt x="30" y="292"/>
                  </a:lnTo>
                  <a:lnTo>
                    <a:pt x="33" y="289"/>
                  </a:lnTo>
                  <a:lnTo>
                    <a:pt x="28" y="283"/>
                  </a:lnTo>
                  <a:lnTo>
                    <a:pt x="23" y="277"/>
                  </a:lnTo>
                  <a:lnTo>
                    <a:pt x="23" y="272"/>
                  </a:lnTo>
                  <a:lnTo>
                    <a:pt x="30" y="261"/>
                  </a:lnTo>
                  <a:lnTo>
                    <a:pt x="43" y="248"/>
                  </a:lnTo>
                  <a:lnTo>
                    <a:pt x="62" y="224"/>
                  </a:lnTo>
                  <a:lnTo>
                    <a:pt x="78" y="204"/>
                  </a:lnTo>
                  <a:lnTo>
                    <a:pt x="85" y="198"/>
                  </a:lnTo>
                  <a:lnTo>
                    <a:pt x="88" y="193"/>
                  </a:lnTo>
                  <a:lnTo>
                    <a:pt x="96" y="191"/>
                  </a:lnTo>
                  <a:lnTo>
                    <a:pt x="102" y="195"/>
                  </a:lnTo>
                  <a:lnTo>
                    <a:pt x="110" y="200"/>
                  </a:lnTo>
                  <a:lnTo>
                    <a:pt x="125" y="220"/>
                  </a:lnTo>
                  <a:lnTo>
                    <a:pt x="143" y="244"/>
                  </a:lnTo>
                  <a:lnTo>
                    <a:pt x="159" y="268"/>
                  </a:lnTo>
                  <a:lnTo>
                    <a:pt x="169" y="282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6" y="279"/>
                  </a:lnTo>
                  <a:lnTo>
                    <a:pt x="193" y="274"/>
                  </a:lnTo>
                  <a:lnTo>
                    <a:pt x="200" y="269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149"/>
            <p:cNvGrpSpPr>
              <a:grpSpLocks/>
            </p:cNvGrpSpPr>
            <p:nvPr/>
          </p:nvGrpSpPr>
          <p:grpSpPr bwMode="auto">
            <a:xfrm>
              <a:off x="2670" y="2875"/>
              <a:ext cx="261" cy="311"/>
              <a:chOff x="2670" y="2875"/>
              <a:chExt cx="261" cy="311"/>
            </a:xfrm>
          </p:grpSpPr>
          <p:grpSp>
            <p:nvGrpSpPr>
              <p:cNvPr id="19" name="Group 150"/>
              <p:cNvGrpSpPr>
                <a:grpSpLocks/>
              </p:cNvGrpSpPr>
              <p:nvPr/>
            </p:nvGrpSpPr>
            <p:grpSpPr bwMode="auto">
              <a:xfrm>
                <a:off x="2670" y="2875"/>
                <a:ext cx="261" cy="311"/>
                <a:chOff x="2670" y="2875"/>
                <a:chExt cx="261" cy="311"/>
              </a:xfrm>
            </p:grpSpPr>
            <p:sp>
              <p:nvSpPr>
                <p:cNvPr id="2802839" name="AutoShape 151"/>
                <p:cNvSpPr>
                  <a:spLocks noChangeArrowheads="1"/>
                </p:cNvSpPr>
                <p:nvPr/>
              </p:nvSpPr>
              <p:spPr bwMode="auto">
                <a:xfrm>
                  <a:off x="2670" y="2926"/>
                  <a:ext cx="261" cy="260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2840" name="AutoShape 152"/>
                <p:cNvSpPr>
                  <a:spLocks noChangeArrowheads="1"/>
                </p:cNvSpPr>
                <p:nvPr/>
              </p:nvSpPr>
              <p:spPr bwMode="auto">
                <a:xfrm>
                  <a:off x="2734" y="2875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2841" name="Oval 153"/>
              <p:cNvSpPr>
                <a:spLocks noChangeArrowheads="1"/>
              </p:cNvSpPr>
              <p:nvPr/>
            </p:nvSpPr>
            <p:spPr bwMode="auto">
              <a:xfrm>
                <a:off x="2753" y="2901"/>
                <a:ext cx="26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42" name="AutoShape 154"/>
              <p:cNvSpPr>
                <a:spLocks noChangeArrowheads="1"/>
              </p:cNvSpPr>
              <p:nvPr/>
            </p:nvSpPr>
            <p:spPr bwMode="auto">
              <a:xfrm>
                <a:off x="2703" y="3049"/>
                <a:ext cx="137" cy="54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4" name="Group 171"/>
          <p:cNvGrpSpPr>
            <a:grpSpLocks/>
          </p:cNvGrpSpPr>
          <p:nvPr/>
        </p:nvGrpSpPr>
        <p:grpSpPr bwMode="auto">
          <a:xfrm>
            <a:off x="2709863" y="2438400"/>
            <a:ext cx="1296987" cy="457200"/>
            <a:chOff x="1920" y="1536"/>
            <a:chExt cx="864" cy="288"/>
          </a:xfrm>
        </p:grpSpPr>
        <p:sp>
          <p:nvSpPr>
            <p:cNvPr id="2802860" name="AutoShape 172"/>
            <p:cNvSpPr>
              <a:spLocks noChangeArrowheads="1"/>
            </p:cNvSpPr>
            <p:nvPr/>
          </p:nvSpPr>
          <p:spPr bwMode="auto">
            <a:xfrm>
              <a:off x="1920" y="1536"/>
              <a:ext cx="864" cy="288"/>
            </a:xfrm>
            <a:prstGeom prst="cloudCallout">
              <a:avLst>
                <a:gd name="adj1" fmla="val -28472"/>
                <a:gd name="adj2" fmla="val 8333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320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802861" name="Text Box 173"/>
            <p:cNvSpPr txBox="1">
              <a:spLocks noChangeArrowheads="1"/>
            </p:cNvSpPr>
            <p:nvPr/>
          </p:nvSpPr>
          <p:spPr bwMode="auto">
            <a:xfrm>
              <a:off x="2064" y="1584"/>
              <a:ext cx="6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-65" charset="0"/>
                </a:rPr>
                <a:t>bubble</a:t>
              </a:r>
            </a:p>
          </p:txBody>
        </p:sp>
      </p:grpSp>
      <p:sp>
        <p:nvSpPr>
          <p:cNvPr id="2802862" name="AutoShape 174"/>
          <p:cNvSpPr>
            <a:spLocks noChangeArrowheads="1"/>
          </p:cNvSpPr>
          <p:nvPr/>
        </p:nvSpPr>
        <p:spPr bwMode="auto">
          <a:xfrm>
            <a:off x="3222625" y="4200525"/>
            <a:ext cx="149225" cy="23813"/>
          </a:xfrm>
          <a:prstGeom prst="parallelogram">
            <a:avLst>
              <a:gd name="adj" fmla="val 156634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63" name="AutoShape 175"/>
          <p:cNvSpPr>
            <a:spLocks noChangeArrowheads="1"/>
          </p:cNvSpPr>
          <p:nvPr/>
        </p:nvSpPr>
        <p:spPr bwMode="auto">
          <a:xfrm>
            <a:off x="3530600" y="4670425"/>
            <a:ext cx="149225" cy="23813"/>
          </a:xfrm>
          <a:prstGeom prst="parallelogram">
            <a:avLst>
              <a:gd name="adj" fmla="val 156634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65" name="AutoShape 177"/>
          <p:cNvSpPr>
            <a:spLocks noChangeArrowheads="1"/>
          </p:cNvSpPr>
          <p:nvPr/>
        </p:nvSpPr>
        <p:spPr bwMode="auto">
          <a:xfrm>
            <a:off x="3533775" y="4570413"/>
            <a:ext cx="223838" cy="73025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Not a Simple Linear Pipeline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500" dirty="0" smtClean="0"/>
              <a:t>3 major units operating in parallel:</a:t>
            </a:r>
          </a:p>
          <a:p>
            <a:r>
              <a:rPr lang="en-US" dirty="0" smtClean="0"/>
              <a:t>Instruction fetch and issue unit</a:t>
            </a:r>
          </a:p>
          <a:p>
            <a:pPr lvl="1"/>
            <a:r>
              <a:rPr lang="en-US" dirty="0" smtClean="0"/>
              <a:t>Issues instructions </a:t>
            </a:r>
            <a:r>
              <a:rPr lang="en-US" i="1" dirty="0" smtClean="0"/>
              <a:t>in program order</a:t>
            </a:r>
          </a:p>
          <a:p>
            <a:r>
              <a:rPr lang="en-US" dirty="0" smtClean="0"/>
              <a:t>Many parallel functional (execution) units</a:t>
            </a:r>
          </a:p>
          <a:p>
            <a:pPr lvl="1"/>
            <a:r>
              <a:rPr lang="en-US" dirty="0" smtClean="0"/>
              <a:t>Each unit has an input buffer called a </a:t>
            </a:r>
            <a:r>
              <a:rPr lang="en-US" i="1" dirty="0" smtClean="0"/>
              <a:t>Reservation Station</a:t>
            </a:r>
          </a:p>
          <a:p>
            <a:pPr lvl="1"/>
            <a:r>
              <a:rPr lang="en-US" dirty="0" smtClean="0"/>
              <a:t>Holds operands and records the operation</a:t>
            </a:r>
          </a:p>
          <a:p>
            <a:pPr lvl="1"/>
            <a:r>
              <a:rPr lang="en-US" dirty="0" smtClean="0"/>
              <a:t>Can execute instructions </a:t>
            </a:r>
            <a:r>
              <a:rPr lang="en-US" i="1" dirty="0" smtClean="0">
                <a:solidFill>
                  <a:srgbClr val="FF0000"/>
                </a:solidFill>
              </a:rPr>
              <a:t>out-of-order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OOO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i="1" dirty="0" smtClean="0"/>
              <a:t>Commit unit</a:t>
            </a:r>
          </a:p>
          <a:p>
            <a:pPr lvl="1"/>
            <a:r>
              <a:rPr lang="en-US" dirty="0" smtClean="0"/>
              <a:t>Saves results from functional units in </a:t>
            </a:r>
            <a:r>
              <a:rPr lang="en-US" i="1" dirty="0" smtClean="0"/>
              <a:t>Reorder Buffers</a:t>
            </a:r>
          </a:p>
          <a:p>
            <a:pPr lvl="1"/>
            <a:r>
              <a:rPr lang="en-US" dirty="0" smtClean="0"/>
              <a:t>Stores results once branch resolved so OK to execute</a:t>
            </a:r>
          </a:p>
          <a:p>
            <a:pPr lvl="1"/>
            <a:r>
              <a:rPr lang="en-US" dirty="0" smtClean="0"/>
              <a:t>Commits results </a:t>
            </a:r>
            <a:r>
              <a:rPr lang="en-US" i="1" dirty="0" smtClean="0"/>
              <a:t>in program order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Out-of-Order Execution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Basically, </a:t>
            </a:r>
            <a:r>
              <a:rPr lang="en-US" b="1" dirty="0" smtClean="0"/>
              <a:t>unroll loops in hardware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dirty="0" smtClean="0"/>
              <a:t>Fetch instructions in program order (≤ 4/clock)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dirty="0" smtClean="0"/>
              <a:t>Predict branches as taken/untaken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dirty="0" smtClean="0"/>
              <a:t>To avoid hazards on registers, </a:t>
            </a:r>
            <a:r>
              <a:rPr lang="en-US" sz="2800" i="1" dirty="0" smtClean="0">
                <a:solidFill>
                  <a:srgbClr val="FF0000"/>
                </a:solidFill>
              </a:rPr>
              <a:t>rename registers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using a set of internal registers (≈ 80 registers)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dirty="0" smtClean="0"/>
              <a:t>Collection of renamed instructions might execute in a </a:t>
            </a:r>
            <a:r>
              <a:rPr lang="en-US" sz="2800" i="1" dirty="0" smtClean="0">
                <a:solidFill>
                  <a:srgbClr val="FF0000"/>
                </a:solidFill>
              </a:rPr>
              <a:t>window </a:t>
            </a:r>
            <a:r>
              <a:rPr lang="en-US" sz="2800" dirty="0" smtClean="0"/>
              <a:t>(≈ 60 instructions)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Out-of-Order Execution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Basically, </a:t>
            </a:r>
            <a:r>
              <a:rPr lang="en-US" b="1" dirty="0" smtClean="0"/>
              <a:t>unroll loops in hardware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arenR" startAt="5"/>
            </a:pPr>
            <a:r>
              <a:rPr lang="en-US" sz="2800" dirty="0" smtClean="0"/>
              <a:t>Execute instructions with ready operands in 1 of multiple </a:t>
            </a:r>
            <a:r>
              <a:rPr lang="en-US" sz="2800" i="1" dirty="0" smtClean="0">
                <a:solidFill>
                  <a:srgbClr val="FF0000"/>
                </a:solidFill>
              </a:rPr>
              <a:t>functional units </a:t>
            </a:r>
            <a:r>
              <a:rPr lang="en-US" sz="2800" dirty="0" smtClean="0"/>
              <a:t>(ALUs, FPUs, Ld/St)</a:t>
            </a:r>
            <a:endParaRPr lang="en-US" sz="18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arenR" startAt="5"/>
            </a:pPr>
            <a:r>
              <a:rPr lang="en-US" sz="2800" dirty="0" smtClean="0"/>
              <a:t>Buffer results of executed instructions until predicted branches are resolved in </a:t>
            </a:r>
            <a:r>
              <a:rPr lang="en-US" sz="2800" i="1" dirty="0" smtClean="0">
                <a:solidFill>
                  <a:srgbClr val="FF0000"/>
                </a:solidFill>
              </a:rPr>
              <a:t>reorder buffer</a:t>
            </a:r>
            <a:endParaRPr lang="en-US" sz="28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arenR" startAt="7"/>
            </a:pPr>
            <a:r>
              <a:rPr lang="en-US" sz="2800" dirty="0" smtClean="0"/>
              <a:t>If predicted branch correctly, </a:t>
            </a:r>
            <a:r>
              <a:rPr lang="en-US" sz="2800" i="1" dirty="0" smtClean="0">
                <a:solidFill>
                  <a:srgbClr val="FF0000"/>
                </a:solidFill>
              </a:rPr>
              <a:t>commit </a:t>
            </a:r>
            <a:r>
              <a:rPr lang="en-US" sz="2800" dirty="0" smtClean="0"/>
              <a:t>results in program order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arenR" startAt="7"/>
            </a:pPr>
            <a:r>
              <a:rPr lang="en-US" sz="2800" dirty="0" smtClean="0"/>
              <a:t>If predicted branch incorrectly, discard all dependent results and start with correct PC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Dynamically Scheduled CPU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509961" name="Freeform 9"/>
          <p:cNvSpPr>
            <a:spLocks/>
          </p:cNvSpPr>
          <p:nvPr/>
        </p:nvSpPr>
        <p:spPr bwMode="auto">
          <a:xfrm>
            <a:off x="5295900" y="3194050"/>
            <a:ext cx="1065213" cy="1362075"/>
          </a:xfrm>
          <a:custGeom>
            <a:avLst/>
            <a:gdLst/>
            <a:ahLst/>
            <a:cxnLst>
              <a:cxn ang="0">
                <a:pos x="0" y="858"/>
              </a:cxn>
              <a:cxn ang="0">
                <a:pos x="570" y="738"/>
              </a:cxn>
              <a:cxn ang="0">
                <a:pos x="606" y="186"/>
              </a:cxn>
              <a:cxn ang="0">
                <a:pos x="294" y="0"/>
              </a:cxn>
            </a:cxnLst>
            <a:rect l="0" t="0" r="r" b="b"/>
            <a:pathLst>
              <a:path w="671" h="858">
                <a:moveTo>
                  <a:pt x="0" y="858"/>
                </a:moveTo>
                <a:cubicBezTo>
                  <a:pt x="95" y="838"/>
                  <a:pt x="469" y="850"/>
                  <a:pt x="570" y="738"/>
                </a:cubicBezTo>
                <a:cubicBezTo>
                  <a:pt x="671" y="626"/>
                  <a:pt x="652" y="309"/>
                  <a:pt x="606" y="186"/>
                </a:cubicBezTo>
                <a:cubicBezTo>
                  <a:pt x="560" y="63"/>
                  <a:pt x="359" y="39"/>
                  <a:pt x="294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965" name="Freeform 13"/>
          <p:cNvSpPr>
            <a:spLocks/>
          </p:cNvSpPr>
          <p:nvPr/>
        </p:nvSpPr>
        <p:spPr bwMode="auto">
          <a:xfrm>
            <a:off x="4257675" y="3041650"/>
            <a:ext cx="2459038" cy="2152650"/>
          </a:xfrm>
          <a:custGeom>
            <a:avLst/>
            <a:gdLst/>
            <a:ahLst/>
            <a:cxnLst>
              <a:cxn ang="0">
                <a:pos x="0" y="1356"/>
              </a:cxn>
              <a:cxn ang="0">
                <a:pos x="1314" y="1008"/>
              </a:cxn>
              <a:cxn ang="0">
                <a:pos x="1410" y="216"/>
              </a:cxn>
              <a:cxn ang="0">
                <a:pos x="978" y="0"/>
              </a:cxn>
            </a:cxnLst>
            <a:rect l="0" t="0" r="r" b="b"/>
            <a:pathLst>
              <a:path w="1549" h="1356">
                <a:moveTo>
                  <a:pt x="0" y="1356"/>
                </a:moveTo>
                <a:cubicBezTo>
                  <a:pt x="219" y="1298"/>
                  <a:pt x="1079" y="1198"/>
                  <a:pt x="1314" y="1008"/>
                </a:cubicBezTo>
                <a:cubicBezTo>
                  <a:pt x="1549" y="818"/>
                  <a:pt x="1466" y="384"/>
                  <a:pt x="1410" y="216"/>
                </a:cubicBezTo>
                <a:cubicBezTo>
                  <a:pt x="1354" y="48"/>
                  <a:pt x="1068" y="45"/>
                  <a:pt x="978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966" name="Rectangle 14"/>
          <p:cNvSpPr>
            <a:spLocks noChangeArrowheads="1"/>
          </p:cNvSpPr>
          <p:nvPr/>
        </p:nvSpPr>
        <p:spPr bwMode="auto">
          <a:xfrm>
            <a:off x="5580063" y="3717925"/>
            <a:ext cx="151288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9956" name="Picture 4" descr="f04-72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2875"/>
            <a:ext cx="6550025" cy="4268788"/>
          </a:xfrm>
          <a:prstGeom prst="rect">
            <a:avLst/>
          </a:prstGeom>
          <a:noFill/>
        </p:spPr>
      </p:pic>
      <p:sp>
        <p:nvSpPr>
          <p:cNvPr id="509963" name="AutoShape 11"/>
          <p:cNvSpPr>
            <a:spLocks/>
          </p:cNvSpPr>
          <p:nvPr/>
        </p:nvSpPr>
        <p:spPr bwMode="auto">
          <a:xfrm>
            <a:off x="7235825" y="4178461"/>
            <a:ext cx="1727200" cy="1458410"/>
          </a:xfrm>
          <a:prstGeom prst="borderCallout1">
            <a:avLst>
              <a:gd name="adj1" fmla="val 12204"/>
              <a:gd name="adj2" fmla="val -4412"/>
              <a:gd name="adj3" fmla="val 6273"/>
              <a:gd name="adj4" fmla="val -55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dirty="0"/>
              <a:t>Results also sent to any waiting reservation </a:t>
            </a:r>
            <a:r>
              <a:rPr lang="en-AU" dirty="0" smtClean="0"/>
              <a:t>stations (think: forwarding!)</a:t>
            </a:r>
            <a:endParaRPr lang="en-AU" dirty="0"/>
          </a:p>
        </p:txBody>
      </p:sp>
      <p:sp>
        <p:nvSpPr>
          <p:cNvPr id="509964" name="AutoShape 12"/>
          <p:cNvSpPr>
            <a:spLocks/>
          </p:cNvSpPr>
          <p:nvPr/>
        </p:nvSpPr>
        <p:spPr bwMode="auto">
          <a:xfrm>
            <a:off x="323850" y="5229224"/>
            <a:ext cx="1692275" cy="893783"/>
          </a:xfrm>
          <a:prstGeom prst="borderCallout1">
            <a:avLst>
              <a:gd name="adj1" fmla="val 17602"/>
              <a:gd name="adj2" fmla="val 104505"/>
              <a:gd name="adj3" fmla="val 12958"/>
              <a:gd name="adj4" fmla="val 1318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Reorder </a:t>
            </a:r>
            <a:r>
              <a:rPr lang="en-AU" dirty="0">
                <a:solidFill>
                  <a:srgbClr val="FF0000"/>
                </a:solidFill>
              </a:rPr>
              <a:t>buffer </a:t>
            </a:r>
            <a:r>
              <a:rPr lang="en-AU" dirty="0"/>
              <a:t>for </a:t>
            </a:r>
            <a:r>
              <a:rPr lang="en-AU" dirty="0" smtClean="0"/>
              <a:t>register and memory </a:t>
            </a:r>
            <a:r>
              <a:rPr lang="en-AU" dirty="0"/>
              <a:t>writes</a:t>
            </a:r>
          </a:p>
        </p:txBody>
      </p:sp>
      <p:sp>
        <p:nvSpPr>
          <p:cNvPr id="509967" name="AutoShape 15"/>
          <p:cNvSpPr>
            <a:spLocks/>
          </p:cNvSpPr>
          <p:nvPr/>
        </p:nvSpPr>
        <p:spPr bwMode="auto">
          <a:xfrm>
            <a:off x="5003800" y="5463251"/>
            <a:ext cx="1692275" cy="1076445"/>
          </a:xfrm>
          <a:prstGeom prst="borderCallout1">
            <a:avLst>
              <a:gd name="adj1" fmla="val 14431"/>
              <a:gd name="adj2" fmla="val -4505"/>
              <a:gd name="adj3" fmla="val -24862"/>
              <a:gd name="adj4" fmla="val -341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dirty="0"/>
              <a:t>Can supply operands for issued instructions</a:t>
            </a:r>
          </a:p>
        </p:txBody>
      </p:sp>
      <p:sp>
        <p:nvSpPr>
          <p:cNvPr id="509968" name="AutoShape 16"/>
          <p:cNvSpPr>
            <a:spLocks/>
          </p:cNvSpPr>
          <p:nvPr/>
        </p:nvSpPr>
        <p:spPr bwMode="auto">
          <a:xfrm>
            <a:off x="7235825" y="1268413"/>
            <a:ext cx="1688256" cy="649287"/>
          </a:xfrm>
          <a:prstGeom prst="borderCallout1">
            <a:avLst>
              <a:gd name="adj1" fmla="val 17602"/>
              <a:gd name="adj2" fmla="val -5426"/>
              <a:gd name="adj3" fmla="val 56856"/>
              <a:gd name="adj4" fmla="val -397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dirty="0"/>
              <a:t>Preserves dependencies</a:t>
            </a:r>
          </a:p>
        </p:txBody>
      </p:sp>
      <p:sp>
        <p:nvSpPr>
          <p:cNvPr id="509969" name="AutoShape 17"/>
          <p:cNvSpPr>
            <a:spLocks/>
          </p:cNvSpPr>
          <p:nvPr/>
        </p:nvSpPr>
        <p:spPr bwMode="auto">
          <a:xfrm>
            <a:off x="7235825" y="2384385"/>
            <a:ext cx="1404938" cy="1180617"/>
          </a:xfrm>
          <a:prstGeom prst="borderCallout1">
            <a:avLst>
              <a:gd name="adj1" fmla="val 17602"/>
              <a:gd name="adj2" fmla="val -5426"/>
              <a:gd name="adj3" fmla="val 22736"/>
              <a:gd name="adj4" fmla="val -1006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dirty="0" smtClean="0"/>
              <a:t>Wait here until all operands available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682908" y="1507600"/>
            <a:ext cx="200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Branch prediction,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Register renaming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471" y="4102100"/>
            <a:ext cx="111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Execute…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9579" y="4889501"/>
            <a:ext cx="124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 and Hold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3" grpId="0" animBg="1"/>
      <p:bldP spid="509964" grpId="0" animBg="1"/>
      <p:bldP spid="509967" grpId="0" animBg="1"/>
      <p:bldP spid="509968" grpId="0" animBg="1"/>
      <p:bldP spid="509969" grpId="0" animBg="1"/>
      <p:bldP spid="20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Out-Of-Order Intel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640080"/>
          </a:xfrm>
        </p:spPr>
        <p:txBody>
          <a:bodyPr/>
          <a:lstStyle/>
          <a:p>
            <a:r>
              <a:rPr lang="en-AU" dirty="0" smtClean="0"/>
              <a:t>All use O-O-O since 2001</a:t>
            </a:r>
            <a:endParaRPr lang="en-AU" dirty="0"/>
          </a:p>
        </p:txBody>
      </p:sp>
      <p:graphicFrame>
        <p:nvGraphicFramePr>
          <p:cNvPr id="522391" name="Group 151"/>
          <p:cNvGraphicFramePr>
            <a:graphicFrameLocks noGrp="1"/>
          </p:cNvGraphicFramePr>
          <p:nvPr/>
        </p:nvGraphicFramePr>
        <p:xfrm>
          <a:off x="135465" y="2286000"/>
          <a:ext cx="8893174" cy="3110549"/>
        </p:xfrm>
        <a:graphic>
          <a:graphicData uri="http://schemas.openxmlformats.org/drawingml/2006/table">
            <a:tbl>
              <a:tblPr/>
              <a:tblGrid>
                <a:gridCol w="1540956"/>
                <a:gridCol w="954498"/>
                <a:gridCol w="1147118"/>
                <a:gridCol w="1049088"/>
                <a:gridCol w="935581"/>
                <a:gridCol w="1310501"/>
                <a:gridCol w="904624"/>
                <a:gridCol w="1050808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Microprocessor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2 </a:t>
                      </a:r>
                      <a:r>
                        <a:rPr kumimoji="0" lang="en-A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Yorkfield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i7 </a:t>
                      </a:r>
                      <a:r>
                        <a:rPr kumimoji="0" lang="en-A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Gulftown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3460 MHz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AMD </a:t>
            </a:r>
            <a:r>
              <a:rPr lang="en-US" sz="4000" dirty="0" err="1" smtClean="0">
                <a:solidFill>
                  <a:schemeClr val="accent1"/>
                </a:solidFill>
              </a:rPr>
              <a:t>Opteron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chemeClr val="accent1"/>
                </a:solidFill>
              </a:rPr>
              <a:t>X4 </a:t>
            </a:r>
            <a:r>
              <a:rPr lang="en-US" sz="4000" dirty="0" err="1">
                <a:solidFill>
                  <a:schemeClr val="accent1"/>
                </a:solidFill>
              </a:rPr>
              <a:t>Microarchitecture</a:t>
            </a:r>
            <a:endParaRPr lang="en-AU" sz="4000" dirty="0">
              <a:solidFill>
                <a:schemeClr val="accent1"/>
              </a:solidFill>
            </a:endParaRPr>
          </a:p>
        </p:txBody>
      </p:sp>
      <p:sp>
        <p:nvSpPr>
          <p:cNvPr id="524294" name="AutoShape 6"/>
          <p:cNvSpPr>
            <a:spLocks/>
          </p:cNvSpPr>
          <p:nvPr/>
        </p:nvSpPr>
        <p:spPr bwMode="auto">
          <a:xfrm>
            <a:off x="7397495" y="1737360"/>
            <a:ext cx="1225643" cy="609600"/>
          </a:xfrm>
          <a:prstGeom prst="borderCallout1">
            <a:avLst>
              <a:gd name="adj1" fmla="val 53634"/>
              <a:gd name="adj2" fmla="val -6705"/>
              <a:gd name="adj3" fmla="val 136199"/>
              <a:gd name="adj4" fmla="val -462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dirty="0" smtClean="0"/>
              <a:t>72 physical registers</a:t>
            </a:r>
            <a:endParaRPr lang="en-AU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20240" y="1280160"/>
            <a:ext cx="5303520" cy="5180984"/>
            <a:chOff x="1920240" y="1280160"/>
            <a:chExt cx="5303520" cy="5180984"/>
          </a:xfrm>
        </p:grpSpPr>
        <p:pic>
          <p:nvPicPr>
            <p:cNvPr id="524293" name="Picture 5" descr="f04-74-P37449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0240" y="1280160"/>
              <a:ext cx="5303520" cy="518098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706307" y="2825114"/>
              <a:ext cx="58482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/>
                <a:t> renaming</a:t>
              </a:r>
              <a:endParaRPr lang="en-US" sz="1100" dirty="0"/>
            </a:p>
          </p:txBody>
        </p:sp>
      </p:grpSp>
      <p:sp>
        <p:nvSpPr>
          <p:cNvPr id="13" name="AutoShape 6"/>
          <p:cNvSpPr>
            <a:spLocks/>
          </p:cNvSpPr>
          <p:nvPr/>
        </p:nvSpPr>
        <p:spPr bwMode="auto">
          <a:xfrm>
            <a:off x="5495543" y="1280160"/>
            <a:ext cx="1738633" cy="609600"/>
          </a:xfrm>
          <a:prstGeom prst="borderCallout1">
            <a:avLst>
              <a:gd name="adj1" fmla="val 51890"/>
              <a:gd name="adj2" fmla="val -5175"/>
              <a:gd name="adj3" fmla="val 171391"/>
              <a:gd name="adj4" fmla="val -233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dirty="0" smtClean="0"/>
              <a:t>16 architectural registers</a:t>
            </a:r>
            <a:endParaRPr lang="en-AU" dirty="0"/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150472" y="1280160"/>
            <a:ext cx="1733876" cy="302442"/>
          </a:xfrm>
          <a:prstGeom prst="borderCallout1">
            <a:avLst>
              <a:gd name="adj1" fmla="val 59482"/>
              <a:gd name="adj2" fmla="val 106799"/>
              <a:gd name="adj3" fmla="val 53685"/>
              <a:gd name="adj4" fmla="val 2051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dirty="0" smtClean="0"/>
              <a:t>x86 instructions</a:t>
            </a:r>
            <a:endParaRPr lang="en-AU" dirty="0"/>
          </a:p>
        </p:txBody>
      </p:sp>
      <p:sp>
        <p:nvSpPr>
          <p:cNvPr id="15" name="AutoShape 6"/>
          <p:cNvSpPr>
            <a:spLocks/>
          </p:cNvSpPr>
          <p:nvPr/>
        </p:nvSpPr>
        <p:spPr bwMode="auto">
          <a:xfrm>
            <a:off x="365760" y="2377440"/>
            <a:ext cx="1500299" cy="280102"/>
          </a:xfrm>
          <a:prstGeom prst="borderCallout1">
            <a:avLst>
              <a:gd name="adj1" fmla="val 59482"/>
              <a:gd name="adj2" fmla="val 106799"/>
              <a:gd name="adj3" fmla="val 57512"/>
              <a:gd name="adj4" fmla="val 2184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sz="1600" dirty="0" smtClean="0"/>
              <a:t>RISC operations</a:t>
            </a:r>
            <a:endParaRPr lang="en-A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12650" y="4114800"/>
            <a:ext cx="1701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Queues: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106 RISC ops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24 integer ops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36 FP/SSE ops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44 ld/</a:t>
            </a:r>
            <a:r>
              <a:rPr lang="en-US" dirty="0" err="1" smtClean="0">
                <a:solidFill>
                  <a:srgbClr val="FF0000"/>
                </a:solidFill>
              </a:rPr>
              <a:t>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4" grpId="0" animBg="1"/>
      <p:bldP spid="13" grpId="0" animBg="1"/>
      <p:bldP spid="14" grpId="0" animBg="1"/>
      <p:bldP spid="15" grpId="0" animBg="1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AMD </a:t>
            </a:r>
            <a:r>
              <a:rPr lang="en-US" sz="4000" dirty="0" err="1" smtClean="0">
                <a:solidFill>
                  <a:schemeClr val="accent1"/>
                </a:solidFill>
              </a:rPr>
              <a:t>Opteron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chemeClr val="accent1"/>
                </a:solidFill>
              </a:rPr>
              <a:t>X4 Pipeline Flow</a:t>
            </a:r>
            <a:endParaRPr lang="en-AU" sz="4000" dirty="0">
              <a:solidFill>
                <a:schemeClr val="accent1"/>
              </a:solidFill>
            </a:endParaRPr>
          </a:p>
        </p:txBody>
      </p:sp>
      <p:sp>
        <p:nvSpPr>
          <p:cNvPr id="52634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647700"/>
          </a:xfrm>
        </p:spPr>
        <p:txBody>
          <a:bodyPr/>
          <a:lstStyle/>
          <a:p>
            <a:r>
              <a:rPr lang="en-US" sz="2800" dirty="0"/>
              <a:t>For integer operations</a:t>
            </a:r>
          </a:p>
        </p:txBody>
      </p:sp>
      <p:pic>
        <p:nvPicPr>
          <p:cNvPr id="526341" name="Picture 5" descr="f04-75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94560"/>
            <a:ext cx="8229600" cy="1287453"/>
          </a:xfrm>
          <a:prstGeom prst="rect">
            <a:avLst/>
          </a:prstGeom>
          <a:noFill/>
        </p:spPr>
      </p:pic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457200" y="3657600"/>
            <a:ext cx="822960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 algn="l" eaLnBrk="1" hangingPunct="1">
              <a:spcBef>
                <a:spcPct val="20000"/>
              </a:spcBef>
              <a:buSzPct val="100000"/>
              <a:buFont typeface="Calibri" pitchFamily="34" charset="0"/>
              <a:buChar char="–"/>
            </a:pPr>
            <a:r>
              <a:rPr lang="en-US" sz="2400" dirty="0" smtClean="0">
                <a:ea typeface="ＭＳ Ｐゴシック" charset="-128"/>
              </a:rPr>
              <a:t>12 stages (Floating Point </a:t>
            </a:r>
            <a:r>
              <a:rPr lang="en-US" sz="2400" dirty="0">
                <a:ea typeface="ＭＳ Ｐゴシック" charset="-128"/>
              </a:rPr>
              <a:t>is</a:t>
            </a:r>
            <a:r>
              <a:rPr lang="en-US" sz="2400" dirty="0" smtClean="0">
                <a:ea typeface="ＭＳ Ｐゴシック" charset="-128"/>
              </a:rPr>
              <a:t> 17 stages)</a:t>
            </a:r>
          </a:p>
          <a:p>
            <a:pPr marL="742950" lvl="1" indent="-285750" algn="l" eaLnBrk="1" hangingPunct="1">
              <a:spcBef>
                <a:spcPct val="20000"/>
              </a:spcBef>
              <a:buSzPct val="100000"/>
              <a:buFont typeface="Calibri" pitchFamily="34" charset="0"/>
              <a:buChar char="–"/>
            </a:pPr>
            <a:r>
              <a:rPr lang="en-US" sz="2400" dirty="0">
                <a:ea typeface="ＭＳ Ｐゴシック" charset="-128"/>
              </a:rPr>
              <a:t>Up to 106 RISC-ops in progress</a:t>
            </a:r>
            <a:endParaRPr lang="en-US" sz="2400" dirty="0" smtClean="0">
              <a:ea typeface="ＭＳ Ｐゴシック" charset="-128"/>
            </a:endParaRPr>
          </a:p>
          <a:p>
            <a:pPr marL="342900" indent="-342900" algn="l" eaLnBrk="1" hangingPunct="1">
              <a:spcBef>
                <a:spcPct val="20000"/>
              </a:spcBef>
              <a:buSzPct val="100000"/>
              <a:buFont typeface="Arial"/>
              <a:buChar char="•"/>
            </a:pPr>
            <a:r>
              <a:rPr lang="en-US" sz="2800" dirty="0" smtClean="0"/>
              <a:t>Intel Nehalem is 16 stages for integer operations, details not revealed, but likely similar to above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Calibri" pitchFamily="34" charset="0"/>
              <a:buChar char="–"/>
            </a:pPr>
            <a:r>
              <a:rPr lang="en-US" sz="2400" dirty="0" smtClean="0">
                <a:ea typeface="ＭＳ Ｐゴシック" charset="-128"/>
              </a:rPr>
              <a:t>Intel calls RISC operations “Micro operations” or “</a:t>
            </a:r>
            <a:r>
              <a:rPr lang="en-US" sz="2400" dirty="0" err="1" smtClean="0">
                <a:ea typeface="ＭＳ Ｐゴシック" charset="-128"/>
              </a:rPr>
              <a:t>μops</a:t>
            </a:r>
            <a:r>
              <a:rPr lang="en-US" sz="2400" dirty="0" smtClean="0">
                <a:ea typeface="ＭＳ Ｐゴシック" charset="-128"/>
              </a:rPr>
              <a:t>”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Does Multiple Issue Work?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Yes, but not as much as we’d like</a:t>
            </a:r>
          </a:p>
          <a:p>
            <a:r>
              <a:rPr lang="en-US" sz="2800" dirty="0"/>
              <a:t>Programs have real dependencies that limit ILP</a:t>
            </a:r>
          </a:p>
          <a:p>
            <a:r>
              <a:rPr lang="en-US" sz="2800" dirty="0"/>
              <a:t>Some dependencies are hard to eliminate</a:t>
            </a:r>
          </a:p>
          <a:p>
            <a:pPr lvl="1"/>
            <a:r>
              <a:rPr lang="en-US" sz="2400" dirty="0" smtClean="0"/>
              <a:t>e.g. </a:t>
            </a:r>
            <a:r>
              <a:rPr lang="en-US" sz="2400" dirty="0"/>
              <a:t>pointer aliasing</a:t>
            </a:r>
          </a:p>
          <a:p>
            <a:r>
              <a:rPr lang="en-US" sz="2800" dirty="0"/>
              <a:t>Some parallelism is hard to expose</a:t>
            </a:r>
          </a:p>
          <a:p>
            <a:pPr lvl="1"/>
            <a:r>
              <a:rPr lang="en-US" sz="2400" dirty="0"/>
              <a:t>Limited window size during instruction issue</a:t>
            </a:r>
          </a:p>
          <a:p>
            <a:r>
              <a:rPr lang="en-US" sz="2800" dirty="0"/>
              <a:t>Memory delays and limited bandwidth</a:t>
            </a:r>
          </a:p>
          <a:p>
            <a:pPr lvl="1"/>
            <a:r>
              <a:rPr lang="en-US" sz="2400" dirty="0"/>
              <a:t>Hard to keep pipelines full</a:t>
            </a:r>
          </a:p>
          <a:p>
            <a:r>
              <a:rPr lang="en-AU" sz="2800" dirty="0"/>
              <a:t>Speculation can help if done well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and the </a:t>
            </a:r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40480"/>
            <a:ext cx="8229600" cy="265176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Registers hold up information between stages</a:t>
            </a:r>
          </a:p>
          <a:p>
            <a:pPr lvl="1"/>
            <a:r>
              <a:rPr lang="en-US" sz="2400" dirty="0" smtClean="0"/>
              <a:t>Each stage “starts” on same clock trigger</a:t>
            </a:r>
          </a:p>
          <a:p>
            <a:pPr lvl="1"/>
            <a:r>
              <a:rPr lang="en-US" sz="2400" dirty="0" smtClean="0"/>
              <a:t>Each stage is working on a </a:t>
            </a:r>
            <a:r>
              <a:rPr lang="en-US" sz="2400" i="1" dirty="0" smtClean="0"/>
              <a:t>different</a:t>
            </a:r>
            <a:r>
              <a:rPr lang="en-US" sz="2400" dirty="0" smtClean="0"/>
              <a:t> instruction</a:t>
            </a:r>
          </a:p>
          <a:p>
            <a:pPr lvl="1"/>
            <a:r>
              <a:rPr lang="en-US" sz="2400" dirty="0" smtClean="0"/>
              <a:t>Must pass ALL signals needed in </a:t>
            </a:r>
            <a:r>
              <a:rPr lang="en-US" sz="2400" i="1" dirty="0" smtClean="0"/>
              <a:t>any </a:t>
            </a:r>
            <a:r>
              <a:rPr lang="en-US" sz="2400" dirty="0" smtClean="0"/>
              <a:t>following stage</a:t>
            </a:r>
          </a:p>
          <a:p>
            <a:r>
              <a:rPr lang="en-US" sz="2800" dirty="0" smtClean="0"/>
              <a:t>Stages can still interact by going </a:t>
            </a:r>
            <a:r>
              <a:rPr lang="en-US" sz="2800" i="1" dirty="0" smtClean="0"/>
              <a:t>around</a:t>
            </a:r>
            <a:r>
              <a:rPr lang="en-US" sz="2800" dirty="0" smtClean="0"/>
              <a:t> registers</a:t>
            </a:r>
          </a:p>
          <a:p>
            <a:pPr lvl="1"/>
            <a:r>
              <a:rPr lang="en-US" sz="2400" dirty="0" smtClean="0"/>
              <a:t>e.g. forwarding, hazard detection hardware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48640" y="1371600"/>
            <a:ext cx="7315200" cy="2186884"/>
            <a:chOff x="533400" y="1968500"/>
            <a:chExt cx="7391400" cy="2917111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 rot="16200000">
              <a:off x="457348" y="2922095"/>
              <a:ext cx="1292913" cy="37880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PC</a:t>
              </a:r>
              <a:endParaRPr lang="en-US" sz="2000" dirty="0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 rot="-5400000">
              <a:off x="1600200" y="2806700"/>
              <a:ext cx="1981200" cy="10668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/>
                <a:t>instruction</a:t>
              </a:r>
            </a:p>
            <a:p>
              <a:pPr algn="ctr"/>
              <a:r>
                <a:rPr lang="en-US" sz="2000" dirty="0"/>
                <a:t>memory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1524000" y="3933825"/>
              <a:ext cx="366713" cy="549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/>
                <a:t>+4</a:t>
              </a: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1295400" y="31115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3657600" y="2501900"/>
              <a:ext cx="990600" cy="12954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Register</a:t>
              </a:r>
            </a:p>
            <a:p>
              <a:pPr algn="ctr"/>
              <a:r>
                <a:rPr lang="en-US" sz="2000" dirty="0" smtClean="0"/>
                <a:t>File</a:t>
              </a:r>
              <a:endParaRPr lang="en-US" sz="2000" dirty="0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3124200" y="29591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3124200" y="3332163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3124200" y="36449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3088173" y="3248024"/>
              <a:ext cx="339725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err="1"/>
                <a:t>rt</a:t>
              </a:r>
              <a:endParaRPr lang="en-US" sz="2000" dirty="0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3076333" y="2943226"/>
              <a:ext cx="395287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err="1"/>
                <a:t>rs</a:t>
              </a:r>
              <a:endParaRPr lang="en-US" sz="2000" dirty="0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3079750" y="2562225"/>
              <a:ext cx="409575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rd</a:t>
              </a:r>
            </a:p>
          </p:txBody>
        </p:sp>
        <p:grpSp>
          <p:nvGrpSpPr>
            <p:cNvPr id="34" name="Group 16"/>
            <p:cNvGrpSpPr>
              <a:grpSpLocks/>
            </p:cNvGrpSpPr>
            <p:nvPr/>
          </p:nvGrpSpPr>
          <p:grpSpPr bwMode="auto">
            <a:xfrm>
              <a:off x="5334000" y="2562225"/>
              <a:ext cx="1219200" cy="1524000"/>
              <a:chOff x="3648" y="1348"/>
              <a:chExt cx="768" cy="960"/>
            </a:xfrm>
          </p:grpSpPr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3648" y="1348"/>
                <a:ext cx="528" cy="960"/>
              </a:xfrm>
              <a:custGeom>
                <a:avLst/>
                <a:gdLst>
                  <a:gd name="T0" fmla="*/ 0 w 528"/>
                  <a:gd name="T1" fmla="*/ 0 h 960"/>
                  <a:gd name="T2" fmla="*/ 528 w 528"/>
                  <a:gd name="T3" fmla="*/ 192 h 960"/>
                  <a:gd name="T4" fmla="*/ 528 w 528"/>
                  <a:gd name="T5" fmla="*/ 672 h 960"/>
                  <a:gd name="T6" fmla="*/ 0 w 528"/>
                  <a:gd name="T7" fmla="*/ 960 h 960"/>
                  <a:gd name="T8" fmla="*/ 0 w 528"/>
                  <a:gd name="T9" fmla="*/ 528 h 960"/>
                  <a:gd name="T10" fmla="*/ 48 w 528"/>
                  <a:gd name="T11" fmla="*/ 480 h 960"/>
                  <a:gd name="T12" fmla="*/ 0 w 528"/>
                  <a:gd name="T13" fmla="*/ 432 h 960"/>
                  <a:gd name="T14" fmla="*/ 0 w 528"/>
                  <a:gd name="T15" fmla="*/ 0 h 9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8"/>
                  <a:gd name="T25" fmla="*/ 0 h 960"/>
                  <a:gd name="T26" fmla="*/ 528 w 528"/>
                  <a:gd name="T27" fmla="*/ 960 h 9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8" h="960">
                    <a:moveTo>
                      <a:pt x="0" y="0"/>
                    </a:moveTo>
                    <a:lnTo>
                      <a:pt x="528" y="192"/>
                    </a:lnTo>
                    <a:lnTo>
                      <a:pt x="528" y="672"/>
                    </a:lnTo>
                    <a:lnTo>
                      <a:pt x="0" y="960"/>
                    </a:lnTo>
                    <a:lnTo>
                      <a:pt x="0" y="528"/>
                    </a:lnTo>
                    <a:lnTo>
                      <a:pt x="48" y="480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ALU</a:t>
                </a:r>
                <a:endParaRPr lang="en-US" sz="2000" dirty="0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4176" y="1780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4648200" y="36449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>
              <a:off x="3124200" y="3995738"/>
              <a:ext cx="21796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4648200" y="2830513"/>
              <a:ext cx="6556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 rot="-5400000">
              <a:off x="6096000" y="2959100"/>
              <a:ext cx="1981200" cy="10668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/>
                <a:t>Data</a:t>
              </a:r>
            </a:p>
            <a:p>
              <a:pPr algn="ctr"/>
              <a:r>
                <a:rPr lang="en-US" sz="2000" dirty="0"/>
                <a:t>memory</a:t>
              </a:r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4876800" y="36449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4876800" y="40259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4876800" y="4330700"/>
              <a:ext cx="1676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7620000" y="3248025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 flipV="1">
              <a:off x="7924800" y="1968500"/>
              <a:ext cx="0" cy="127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 flipH="1">
              <a:off x="3921125" y="1968500"/>
              <a:ext cx="4003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3921125" y="19685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3079750" y="3949700"/>
              <a:ext cx="663575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imm</a:t>
              </a: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1676400" y="3111500"/>
              <a:ext cx="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AutoShape 33"/>
            <p:cNvSpPr>
              <a:spLocks noChangeArrowheads="1"/>
            </p:cNvSpPr>
            <p:nvPr/>
          </p:nvSpPr>
          <p:spPr bwMode="auto">
            <a:xfrm rot="16200000">
              <a:off x="703652" y="4293696"/>
              <a:ext cx="805021" cy="3788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MUX</a:t>
              </a:r>
              <a:endParaRPr lang="en-US" sz="2000" dirty="0"/>
            </a:p>
          </p:txBody>
        </p:sp>
        <p:sp>
          <p:nvSpPr>
            <p:cNvPr id="49" name="Line 34"/>
            <p:cNvSpPr>
              <a:spLocks noChangeShapeType="1"/>
            </p:cNvSpPr>
            <p:nvPr/>
          </p:nvSpPr>
          <p:spPr bwMode="auto">
            <a:xfrm flipH="1">
              <a:off x="1295400" y="4308475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3743325" y="3995738"/>
              <a:ext cx="0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36"/>
            <p:cNvSpPr>
              <a:spLocks noChangeShapeType="1"/>
            </p:cNvSpPr>
            <p:nvPr/>
          </p:nvSpPr>
          <p:spPr bwMode="auto">
            <a:xfrm flipH="1">
              <a:off x="1295400" y="4667250"/>
              <a:ext cx="24479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7"/>
            <p:cNvSpPr>
              <a:spLocks noChangeShapeType="1"/>
            </p:cNvSpPr>
            <p:nvPr/>
          </p:nvSpPr>
          <p:spPr bwMode="auto">
            <a:xfrm flipH="1">
              <a:off x="533400" y="448310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38"/>
            <p:cNvSpPr>
              <a:spLocks noChangeShapeType="1"/>
            </p:cNvSpPr>
            <p:nvPr/>
          </p:nvSpPr>
          <p:spPr bwMode="auto">
            <a:xfrm flipV="1">
              <a:off x="533400" y="3111500"/>
              <a:ext cx="0" cy="137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39"/>
            <p:cNvSpPr>
              <a:spLocks noChangeShapeType="1"/>
            </p:cNvSpPr>
            <p:nvPr/>
          </p:nvSpPr>
          <p:spPr bwMode="auto">
            <a:xfrm>
              <a:off x="533400" y="311150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383280" y="1490472"/>
            <a:ext cx="4361688" cy="2423031"/>
            <a:chOff x="3383280" y="1719072"/>
            <a:chExt cx="4361688" cy="2423031"/>
          </a:xfrm>
        </p:grpSpPr>
        <p:grpSp>
          <p:nvGrpSpPr>
            <p:cNvPr id="58" name="Group 57"/>
            <p:cNvGrpSpPr/>
            <p:nvPr/>
          </p:nvGrpSpPr>
          <p:grpSpPr>
            <a:xfrm>
              <a:off x="3383280" y="1719072"/>
              <a:ext cx="109728" cy="2423031"/>
              <a:chOff x="3383280" y="1627632"/>
              <a:chExt cx="109728" cy="2423031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383280" y="1627632"/>
                <a:ext cx="109728" cy="228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3392424" y="3820160"/>
                <a:ext cx="91440" cy="230503"/>
                <a:chOff x="3402584" y="3820160"/>
                <a:chExt cx="91440" cy="230503"/>
              </a:xfrm>
            </p:grpSpPr>
            <p:sp>
              <p:nvSpPr>
                <p:cNvPr id="76" name="Isosceles Triangle 75"/>
                <p:cNvSpPr/>
                <p:nvPr/>
              </p:nvSpPr>
              <p:spPr>
                <a:xfrm>
                  <a:off x="3402584" y="382016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3448304" y="3918583"/>
                  <a:ext cx="0" cy="13208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/>
            <p:cNvGrpSpPr/>
            <p:nvPr/>
          </p:nvGrpSpPr>
          <p:grpSpPr>
            <a:xfrm>
              <a:off x="4937760" y="1719072"/>
              <a:ext cx="109728" cy="2423031"/>
              <a:chOff x="3383280" y="1627632"/>
              <a:chExt cx="109728" cy="2423031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3383280" y="1627632"/>
                <a:ext cx="109728" cy="228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3392424" y="3820160"/>
                <a:ext cx="91440" cy="230503"/>
                <a:chOff x="3402584" y="3820160"/>
                <a:chExt cx="91440" cy="230503"/>
              </a:xfrm>
            </p:grpSpPr>
            <p:sp>
              <p:nvSpPr>
                <p:cNvPr id="72" name="Isosceles Triangle 71"/>
                <p:cNvSpPr/>
                <p:nvPr/>
              </p:nvSpPr>
              <p:spPr>
                <a:xfrm>
                  <a:off x="3402584" y="382016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3448304" y="3918583"/>
                  <a:ext cx="0" cy="13208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0" name="Group 59"/>
            <p:cNvGrpSpPr/>
            <p:nvPr/>
          </p:nvGrpSpPr>
          <p:grpSpPr>
            <a:xfrm>
              <a:off x="6217920" y="1719072"/>
              <a:ext cx="109728" cy="2423031"/>
              <a:chOff x="3383280" y="1627632"/>
              <a:chExt cx="109728" cy="2423031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3383280" y="1627632"/>
                <a:ext cx="109728" cy="228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3392424" y="3820160"/>
                <a:ext cx="91440" cy="230503"/>
                <a:chOff x="3402584" y="3820160"/>
                <a:chExt cx="91440" cy="230503"/>
              </a:xfrm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3402584" y="382016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3448304" y="3918583"/>
                  <a:ext cx="0" cy="13208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" name="Group 60"/>
            <p:cNvGrpSpPr/>
            <p:nvPr/>
          </p:nvGrpSpPr>
          <p:grpSpPr>
            <a:xfrm>
              <a:off x="7635240" y="1719072"/>
              <a:ext cx="109728" cy="2423031"/>
              <a:chOff x="3383280" y="1627632"/>
              <a:chExt cx="109728" cy="2423031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3383280" y="1627632"/>
                <a:ext cx="109728" cy="228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3392424" y="3820160"/>
                <a:ext cx="91440" cy="230503"/>
                <a:chOff x="3402584" y="3820160"/>
                <a:chExt cx="91440" cy="230503"/>
              </a:xfrm>
            </p:grpSpPr>
            <p:sp>
              <p:nvSpPr>
                <p:cNvPr id="64" name="Isosceles Triangle 63"/>
                <p:cNvSpPr/>
                <p:nvPr/>
              </p:nvSpPr>
              <p:spPr>
                <a:xfrm>
                  <a:off x="3402584" y="382016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3448304" y="3918583"/>
                  <a:ext cx="0" cy="13208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80" name="Footer Placeholder 7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Get To Know Your Instructor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8/01/2013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898989"/>
                </a:solidFill>
              </a:rPr>
              <a:t>Summer 2013 -- Lecture #23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40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Higher Level ILP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Dynamic Scheduling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Virtual Memory 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194560" y="1554480"/>
            <a:ext cx="6804810" cy="4901316"/>
            <a:chOff x="2194560" y="1737360"/>
            <a:chExt cx="6804810" cy="4901316"/>
          </a:xfrm>
        </p:grpSpPr>
        <p:sp>
          <p:nvSpPr>
            <p:cNvPr id="3044355" name="Rectangle 3"/>
            <p:cNvSpPr>
              <a:spLocks noChangeArrowheads="1"/>
            </p:cNvSpPr>
            <p:nvPr/>
          </p:nvSpPr>
          <p:spPr bwMode="auto">
            <a:xfrm>
              <a:off x="4023360" y="1920240"/>
              <a:ext cx="1097280" cy="3657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 dirty="0" err="1" smtClean="0"/>
                <a:t>Regs</a:t>
              </a:r>
              <a:endParaRPr lang="en-US" sz="3200" b="1" dirty="0"/>
            </a:p>
          </p:txBody>
        </p:sp>
        <p:sp>
          <p:nvSpPr>
            <p:cNvPr id="3044361" name="Rectangle 9"/>
            <p:cNvSpPr>
              <a:spLocks noChangeArrowheads="1"/>
            </p:cNvSpPr>
            <p:nvPr/>
          </p:nvSpPr>
          <p:spPr bwMode="auto">
            <a:xfrm>
              <a:off x="3566160" y="3566160"/>
              <a:ext cx="2011680" cy="3657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 dirty="0" smtClean="0"/>
                <a:t>L2 Cache</a:t>
              </a:r>
              <a:endParaRPr lang="en-US" sz="3200" b="1" dirty="0"/>
            </a:p>
          </p:txBody>
        </p:sp>
        <p:sp>
          <p:nvSpPr>
            <p:cNvPr id="3044362" name="Rectangle 10"/>
            <p:cNvSpPr>
              <a:spLocks noChangeArrowheads="1"/>
            </p:cNvSpPr>
            <p:nvPr/>
          </p:nvSpPr>
          <p:spPr bwMode="auto">
            <a:xfrm>
              <a:off x="3108960" y="4389120"/>
              <a:ext cx="2926080" cy="3657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 dirty="0" smtClean="0"/>
                <a:t>Memory</a:t>
              </a:r>
              <a:endParaRPr lang="en-US" sz="3200" b="1" dirty="0"/>
            </a:p>
          </p:txBody>
        </p:sp>
        <p:sp>
          <p:nvSpPr>
            <p:cNvPr id="3044363" name="Rectangle 11"/>
            <p:cNvSpPr>
              <a:spLocks noChangeArrowheads="1"/>
            </p:cNvSpPr>
            <p:nvPr/>
          </p:nvSpPr>
          <p:spPr bwMode="auto">
            <a:xfrm>
              <a:off x="2560320" y="5212080"/>
              <a:ext cx="4023360" cy="3657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 dirty="0" smtClean="0"/>
                <a:t>Disk</a:t>
              </a:r>
              <a:endParaRPr lang="en-US" sz="3200" b="1" dirty="0"/>
            </a:p>
          </p:txBody>
        </p:sp>
        <p:sp>
          <p:nvSpPr>
            <p:cNvPr id="3044364" name="Rectangle 12"/>
            <p:cNvSpPr>
              <a:spLocks noChangeArrowheads="1"/>
            </p:cNvSpPr>
            <p:nvPr/>
          </p:nvSpPr>
          <p:spPr bwMode="auto">
            <a:xfrm>
              <a:off x="2194560" y="6035040"/>
              <a:ext cx="4754880" cy="3657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 dirty="0" smtClean="0"/>
                <a:t>Tape</a:t>
              </a:r>
              <a:endParaRPr lang="en-US" sz="3200" b="1" dirty="0"/>
            </a:p>
          </p:txBody>
        </p:sp>
        <p:sp>
          <p:nvSpPr>
            <p:cNvPr id="3044365" name="Line 13"/>
            <p:cNvSpPr>
              <a:spLocks noChangeShapeType="1"/>
            </p:cNvSpPr>
            <p:nvPr/>
          </p:nvSpPr>
          <p:spPr bwMode="auto">
            <a:xfrm>
              <a:off x="4572000" y="22860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4366" name="Line 14"/>
            <p:cNvSpPr>
              <a:spLocks noChangeShapeType="1"/>
            </p:cNvSpPr>
            <p:nvPr/>
          </p:nvSpPr>
          <p:spPr bwMode="auto">
            <a:xfrm>
              <a:off x="4572000" y="393192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4367" name="Line 15"/>
            <p:cNvSpPr>
              <a:spLocks noChangeShapeType="1"/>
            </p:cNvSpPr>
            <p:nvPr/>
          </p:nvSpPr>
          <p:spPr bwMode="auto">
            <a:xfrm>
              <a:off x="4572000" y="475488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4368" name="Line 16"/>
            <p:cNvSpPr>
              <a:spLocks noChangeShapeType="1"/>
            </p:cNvSpPr>
            <p:nvPr/>
          </p:nvSpPr>
          <p:spPr bwMode="auto">
            <a:xfrm>
              <a:off x="4572000" y="557784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4369" name="Rectangle 17"/>
            <p:cNvSpPr>
              <a:spLocks noChangeArrowheads="1"/>
            </p:cNvSpPr>
            <p:nvPr/>
          </p:nvSpPr>
          <p:spPr bwMode="auto">
            <a:xfrm>
              <a:off x="4663440" y="2286000"/>
              <a:ext cx="2339358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  <a:latin typeface="+mj-lt"/>
                </a:rPr>
                <a:t>Instr</a:t>
              </a: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Operands</a:t>
              </a:r>
            </a:p>
          </p:txBody>
        </p:sp>
        <p:sp>
          <p:nvSpPr>
            <p:cNvPr id="3044370" name="Rectangle 18"/>
            <p:cNvSpPr>
              <a:spLocks noChangeArrowheads="1"/>
            </p:cNvSpPr>
            <p:nvPr/>
          </p:nvSpPr>
          <p:spPr bwMode="auto">
            <a:xfrm>
              <a:off x="4663440" y="3931920"/>
              <a:ext cx="1048236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Blocks</a:t>
              </a:r>
            </a:p>
          </p:txBody>
        </p:sp>
        <p:sp>
          <p:nvSpPr>
            <p:cNvPr id="3044371" name="Rectangle 19"/>
            <p:cNvSpPr>
              <a:spLocks noChangeArrowheads="1"/>
            </p:cNvSpPr>
            <p:nvPr/>
          </p:nvSpPr>
          <p:spPr bwMode="auto">
            <a:xfrm>
              <a:off x="4663440" y="4754880"/>
              <a:ext cx="962379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Pages</a:t>
              </a:r>
            </a:p>
          </p:txBody>
        </p:sp>
        <p:sp>
          <p:nvSpPr>
            <p:cNvPr id="3044372" name="Rectangle 20"/>
            <p:cNvSpPr>
              <a:spLocks noChangeArrowheads="1"/>
            </p:cNvSpPr>
            <p:nvPr/>
          </p:nvSpPr>
          <p:spPr bwMode="auto">
            <a:xfrm>
              <a:off x="4663440" y="5577840"/>
              <a:ext cx="775853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Files</a:t>
              </a:r>
            </a:p>
          </p:txBody>
        </p:sp>
        <p:sp>
          <p:nvSpPr>
            <p:cNvPr id="3044373" name="Rectangle 21"/>
            <p:cNvSpPr>
              <a:spLocks noChangeArrowheads="1"/>
            </p:cNvSpPr>
            <p:nvPr/>
          </p:nvSpPr>
          <p:spPr bwMode="auto">
            <a:xfrm>
              <a:off x="7132320" y="1737360"/>
              <a:ext cx="1867050" cy="420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latin typeface="+mj-lt"/>
                </a:rPr>
                <a:t>Upper Level</a:t>
              </a:r>
            </a:p>
          </p:txBody>
        </p:sp>
        <p:sp>
          <p:nvSpPr>
            <p:cNvPr id="3044374" name="Rectangle 22"/>
            <p:cNvSpPr>
              <a:spLocks noChangeArrowheads="1"/>
            </p:cNvSpPr>
            <p:nvPr/>
          </p:nvSpPr>
          <p:spPr bwMode="auto">
            <a:xfrm>
              <a:off x="7132320" y="6217920"/>
              <a:ext cx="1849674" cy="420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latin typeface="+mj-lt"/>
                </a:rPr>
                <a:t>Lower Level</a:t>
              </a:r>
            </a:p>
          </p:txBody>
        </p:sp>
        <p:sp>
          <p:nvSpPr>
            <p:cNvPr id="3044375" name="Line 23"/>
            <p:cNvSpPr>
              <a:spLocks noChangeShapeType="1"/>
            </p:cNvSpPr>
            <p:nvPr/>
          </p:nvSpPr>
          <p:spPr bwMode="auto">
            <a:xfrm flipV="1">
              <a:off x="7315200" y="2103120"/>
              <a:ext cx="0" cy="411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4376" name="Rectangle 24"/>
            <p:cNvSpPr>
              <a:spLocks noChangeArrowheads="1"/>
            </p:cNvSpPr>
            <p:nvPr/>
          </p:nvSpPr>
          <p:spPr bwMode="auto">
            <a:xfrm>
              <a:off x="7498080" y="2103120"/>
              <a:ext cx="1011624" cy="420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Faster</a:t>
              </a:r>
            </a:p>
          </p:txBody>
        </p:sp>
        <p:sp>
          <p:nvSpPr>
            <p:cNvPr id="3044377" name="Line 25"/>
            <p:cNvSpPr>
              <a:spLocks noChangeShapeType="1"/>
            </p:cNvSpPr>
            <p:nvPr/>
          </p:nvSpPr>
          <p:spPr bwMode="auto">
            <a:xfrm>
              <a:off x="7680960" y="2468880"/>
              <a:ext cx="0" cy="3383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4378" name="Rectangle 26"/>
            <p:cNvSpPr>
              <a:spLocks noChangeArrowheads="1"/>
            </p:cNvSpPr>
            <p:nvPr/>
          </p:nvSpPr>
          <p:spPr bwMode="auto">
            <a:xfrm>
              <a:off x="7498080" y="5852160"/>
              <a:ext cx="1038874" cy="420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Larger</a:t>
              </a:r>
            </a:p>
          </p:txBody>
        </p:sp>
        <p:sp>
          <p:nvSpPr>
            <p:cNvPr id="3044380" name="Rectangle 28"/>
            <p:cNvSpPr>
              <a:spLocks noChangeArrowheads="1"/>
            </p:cNvSpPr>
            <p:nvPr/>
          </p:nvSpPr>
          <p:spPr bwMode="auto">
            <a:xfrm>
              <a:off x="3794760" y="2743200"/>
              <a:ext cx="1554480" cy="3657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 dirty="0" smtClean="0"/>
                <a:t>L1 Cache</a:t>
              </a:r>
              <a:endParaRPr lang="en-US" sz="3200" b="1" dirty="0"/>
            </a:p>
          </p:txBody>
        </p:sp>
        <p:sp>
          <p:nvSpPr>
            <p:cNvPr id="3044381" name="Line 29"/>
            <p:cNvSpPr>
              <a:spLocks noChangeShapeType="1"/>
            </p:cNvSpPr>
            <p:nvPr/>
          </p:nvSpPr>
          <p:spPr bwMode="auto">
            <a:xfrm>
              <a:off x="4572000" y="310896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4382" name="Rectangle 30"/>
            <p:cNvSpPr>
              <a:spLocks noChangeArrowheads="1"/>
            </p:cNvSpPr>
            <p:nvPr/>
          </p:nvSpPr>
          <p:spPr bwMode="auto">
            <a:xfrm>
              <a:off x="4663440" y="3108960"/>
              <a:ext cx="1048236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Blocks</a:t>
              </a:r>
            </a:p>
          </p:txBody>
        </p:sp>
      </p:grp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Memory Hierarchy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06058" y="4114800"/>
            <a:ext cx="1754719" cy="1371600"/>
            <a:chOff x="706058" y="4297680"/>
            <a:chExt cx="1754719" cy="1371600"/>
          </a:xfrm>
        </p:grpSpPr>
        <p:sp>
          <p:nvSpPr>
            <p:cNvPr id="39" name="Left Brace 38"/>
            <p:cNvSpPr/>
            <p:nvPr/>
          </p:nvSpPr>
          <p:spPr>
            <a:xfrm>
              <a:off x="2095017" y="4297680"/>
              <a:ext cx="365760" cy="137160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6058" y="4480560"/>
              <a:ext cx="1493134" cy="113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rgbClr val="FF0000"/>
                  </a:solidFill>
                </a:rPr>
                <a:t>Next Up: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dirty="0" smtClean="0">
                  <a:solidFill>
                    <a:srgbClr val="FF0000"/>
                  </a:solidFill>
                </a:rPr>
                <a:t>Virtual</a:t>
              </a:r>
              <a:br>
                <a:rPr lang="en-US" sz="2800" dirty="0" smtClean="0">
                  <a:solidFill>
                    <a:srgbClr val="FF0000"/>
                  </a:solidFill>
                </a:rPr>
              </a:br>
              <a:r>
                <a:rPr lang="en-US" sz="2800" dirty="0" smtClean="0">
                  <a:solidFill>
                    <a:srgbClr val="FF0000"/>
                  </a:solidFill>
                </a:rPr>
                <a:t>Memory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81559" y="2194560"/>
            <a:ext cx="1604252" cy="1828800"/>
            <a:chOff x="1481559" y="2194560"/>
            <a:chExt cx="1604252" cy="1828800"/>
          </a:xfrm>
        </p:grpSpPr>
        <p:sp>
          <p:nvSpPr>
            <p:cNvPr id="43" name="Left Brace 42"/>
            <p:cNvSpPr/>
            <p:nvPr/>
          </p:nvSpPr>
          <p:spPr>
            <a:xfrm>
              <a:off x="2720051" y="2194560"/>
              <a:ext cx="365760" cy="1828800"/>
            </a:xfrm>
            <a:prstGeom prst="leftBrac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81559" y="2720051"/>
              <a:ext cx="1354238" cy="79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accent1"/>
                  </a:solidFill>
                </a:rPr>
                <a:t>Earlier:</a:t>
              </a:r>
              <a:br>
                <a:rPr lang="en-US" sz="2800" b="1" dirty="0" smtClean="0">
                  <a:solidFill>
                    <a:schemeClr val="accent1"/>
                  </a:solidFill>
                </a:rPr>
              </a:br>
              <a:r>
                <a:rPr lang="en-US" sz="2800" dirty="0" smtClean="0">
                  <a:solidFill>
                    <a:schemeClr val="accent1"/>
                  </a:solidFill>
                </a:rPr>
                <a:t>Caches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Memory Hierarchy Requirements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4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Principle of Locality </a:t>
            </a:r>
          </a:p>
          <a:p>
            <a:pPr lvl="1"/>
            <a:r>
              <a:rPr lang="en-US" dirty="0" smtClean="0"/>
              <a:t>Allows caches to offer (close to) speed of cache memory with size of DRAM memory</a:t>
            </a:r>
          </a:p>
          <a:p>
            <a:pPr lvl="1"/>
            <a:r>
              <a:rPr lang="en-US" dirty="0" smtClean="0"/>
              <a:t>Can we use this at the next level to give speed of DRAM memory with size of Disk memory?</a:t>
            </a:r>
          </a:p>
          <a:p>
            <a:r>
              <a:rPr lang="en-US" dirty="0" smtClean="0"/>
              <a:t>What other things do we need from our memory system?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Memory Hierarchy Requirements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4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Allow multiple processes to simultaneously occupy memory and provide </a:t>
            </a:r>
            <a:r>
              <a:rPr lang="en-US" i="1" dirty="0" smtClean="0">
                <a:solidFill>
                  <a:srgbClr val="FF0000"/>
                </a:solidFill>
              </a:rPr>
              <a:t>protection</a:t>
            </a:r>
            <a:endParaRPr lang="en-US" dirty="0" smtClean="0"/>
          </a:p>
          <a:p>
            <a:pPr lvl="1"/>
            <a:r>
              <a:rPr lang="en-US" dirty="0" smtClean="0"/>
              <a:t>Don’t let programs read from or write to each other’s memories</a:t>
            </a:r>
          </a:p>
          <a:p>
            <a:r>
              <a:rPr lang="en-US" dirty="0" smtClean="0"/>
              <a:t>Give each program the illusion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that it has its own </a:t>
            </a:r>
            <a:r>
              <a:rPr lang="en-US" dirty="0" smtClean="0">
                <a:solidFill>
                  <a:srgbClr val="FF0000"/>
                </a:solidFill>
              </a:rPr>
              <a:t>private address space</a:t>
            </a:r>
          </a:p>
          <a:p>
            <a:pPr lvl="1"/>
            <a:r>
              <a:rPr lang="en-US" dirty="0" smtClean="0"/>
              <a:t>Suppose code starts at address 0x00400000, then different processes each think their code resides at the same address</a:t>
            </a:r>
          </a:p>
          <a:p>
            <a:pPr lvl="1"/>
            <a:r>
              <a:rPr lang="en-US" dirty="0" smtClean="0"/>
              <a:t>Each program must have a different view of memory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5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Next level in the memory hierarchy</a:t>
            </a:r>
          </a:p>
          <a:p>
            <a:pPr lvl="1"/>
            <a:r>
              <a:rPr lang="en-US" dirty="0" smtClean="0"/>
              <a:t>Provides illusion of very large main memory</a:t>
            </a:r>
          </a:p>
          <a:p>
            <a:pPr lvl="1"/>
            <a:r>
              <a:rPr lang="en-US" dirty="0" smtClean="0"/>
              <a:t>Working set of “pages” residing in main memory </a:t>
            </a:r>
            <a:br>
              <a:rPr lang="en-US" dirty="0" smtClean="0"/>
            </a:br>
            <a:r>
              <a:rPr lang="en-US" dirty="0" smtClean="0"/>
              <a:t>(subset of all pages residing on disk)</a:t>
            </a:r>
          </a:p>
          <a:p>
            <a:r>
              <a:rPr lang="en-US" b="1" dirty="0" smtClean="0"/>
              <a:t>Main goal:</a:t>
            </a:r>
            <a:r>
              <a:rPr lang="en-US" dirty="0" smtClean="0"/>
              <a:t>  Avoid reaching all the way back to disk as much as possible</a:t>
            </a:r>
          </a:p>
          <a:p>
            <a:r>
              <a:rPr lang="en-US" b="1" dirty="0" smtClean="0"/>
              <a:t>Additional goals:</a:t>
            </a:r>
          </a:p>
          <a:p>
            <a:pPr lvl="1"/>
            <a:r>
              <a:rPr lang="en-US" dirty="0" smtClean="0"/>
              <a:t>Let OS share memory among many programs and protect them from each other</a:t>
            </a:r>
          </a:p>
          <a:p>
            <a:pPr lvl="1"/>
            <a:r>
              <a:rPr lang="en-US" dirty="0" smtClean="0"/>
              <a:t>Each process thinks it has all the memory to itself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Virtual to Physical Address Translation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5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23360"/>
            <a:ext cx="8229600" cy="2446874"/>
          </a:xfrm>
        </p:spPr>
        <p:txBody>
          <a:bodyPr>
            <a:noAutofit/>
          </a:bodyPr>
          <a:lstStyle/>
          <a:p>
            <a:r>
              <a:rPr lang="en-US" sz="2800" dirty="0" smtClean="0"/>
              <a:t>Each program operates in its own virtual address space and thinks it’s the only program running</a:t>
            </a:r>
          </a:p>
          <a:p>
            <a:r>
              <a:rPr lang="en-US" sz="2800" dirty="0" smtClean="0"/>
              <a:t>Each is protected from the other</a:t>
            </a:r>
          </a:p>
          <a:p>
            <a:r>
              <a:rPr lang="en-US" sz="2800" dirty="0" smtClean="0"/>
              <a:t>OS can decide where each goes in memory</a:t>
            </a:r>
          </a:p>
          <a:p>
            <a:r>
              <a:rPr lang="en-US" sz="2800" dirty="0" smtClean="0"/>
              <a:t>Hardware gives virtual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physical mapping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731520" y="1554480"/>
            <a:ext cx="7680960" cy="2194560"/>
            <a:chOff x="731520" y="1280160"/>
            <a:chExt cx="7680960" cy="2194560"/>
          </a:xfrm>
        </p:grpSpPr>
        <p:sp>
          <p:nvSpPr>
            <p:cNvPr id="3052548" name="Rectangle 4"/>
            <p:cNvSpPr>
              <a:spLocks noChangeArrowheads="1"/>
            </p:cNvSpPr>
            <p:nvPr/>
          </p:nvSpPr>
          <p:spPr bwMode="auto">
            <a:xfrm>
              <a:off x="731520" y="1554480"/>
              <a:ext cx="1645920" cy="16459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Program operates in its virtual address space</a:t>
              </a:r>
              <a:endParaRPr lang="en-US" sz="2000" dirty="0"/>
            </a:p>
          </p:txBody>
        </p:sp>
        <p:sp>
          <p:nvSpPr>
            <p:cNvPr id="3052549" name="Line 5"/>
            <p:cNvSpPr>
              <a:spLocks noChangeShapeType="1"/>
            </p:cNvSpPr>
            <p:nvPr/>
          </p:nvSpPr>
          <p:spPr bwMode="auto">
            <a:xfrm>
              <a:off x="2377440" y="2377440"/>
              <a:ext cx="1645920" cy="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2550" name="Text Box 6"/>
            <p:cNvSpPr txBox="1">
              <a:spLocks noChangeArrowheads="1"/>
            </p:cNvSpPr>
            <p:nvPr/>
          </p:nvSpPr>
          <p:spPr bwMode="auto">
            <a:xfrm>
              <a:off x="2377440" y="1645920"/>
              <a:ext cx="1517338" cy="1477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4"/>
                  </a:solidFill>
                </a:rPr>
                <a:t>V</a:t>
              </a:r>
              <a:r>
                <a:rPr lang="en-US" sz="2000" dirty="0" smtClean="0">
                  <a:solidFill>
                    <a:schemeClr val="accent4"/>
                  </a:solidFill>
                </a:rPr>
                <a:t>irtual</a:t>
              </a:r>
              <a:endParaRPr lang="en-US" sz="2000" dirty="0">
                <a:solidFill>
                  <a:schemeClr val="accent4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accent4"/>
                  </a:solidFill>
                </a:rPr>
                <a:t>Address (VA)</a:t>
              </a:r>
            </a:p>
            <a:p>
              <a:pPr algn="ctr">
                <a:spcBef>
                  <a:spcPts val="1200"/>
                </a:spcBef>
              </a:pPr>
              <a:r>
                <a:rPr lang="en-US" sz="2000" dirty="0" smtClean="0">
                  <a:solidFill>
                    <a:schemeClr val="accent4"/>
                  </a:solidFill>
                </a:rPr>
                <a:t>(</a:t>
              </a:r>
              <a:r>
                <a:rPr lang="en-US" sz="2000" dirty="0">
                  <a:solidFill>
                    <a:schemeClr val="accent4"/>
                  </a:solidFill>
                </a:rPr>
                <a:t>inst. fetch</a:t>
              </a:r>
            </a:p>
            <a:p>
              <a:pPr algn="ctr"/>
              <a:r>
                <a:rPr lang="en-US" sz="2000" dirty="0">
                  <a:solidFill>
                    <a:schemeClr val="accent4"/>
                  </a:solidFill>
                </a:rPr>
                <a:t>load, store)</a:t>
              </a:r>
            </a:p>
          </p:txBody>
        </p:sp>
        <p:sp>
          <p:nvSpPr>
            <p:cNvPr id="3052552" name="Rectangle 8"/>
            <p:cNvSpPr>
              <a:spLocks noChangeArrowheads="1"/>
            </p:cNvSpPr>
            <p:nvPr/>
          </p:nvSpPr>
          <p:spPr bwMode="auto">
            <a:xfrm>
              <a:off x="4023360" y="1828800"/>
              <a:ext cx="1097280" cy="1097280"/>
            </a:xfrm>
            <a:prstGeom prst="rect">
              <a:avLst/>
            </a:prstGeom>
            <a:noFill/>
            <a:ln w="57150" cmpd="thinThick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HW mapping</a:t>
              </a:r>
              <a:endParaRPr lang="en-US" sz="2000" dirty="0"/>
            </a:p>
          </p:txBody>
        </p:sp>
        <p:sp>
          <p:nvSpPr>
            <p:cNvPr id="3052554" name="Line 10"/>
            <p:cNvSpPr>
              <a:spLocks noChangeShapeType="1"/>
            </p:cNvSpPr>
            <p:nvPr/>
          </p:nvSpPr>
          <p:spPr bwMode="auto">
            <a:xfrm>
              <a:off x="5120640" y="2377440"/>
              <a:ext cx="1645920" cy="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2555" name="Text Box 11"/>
            <p:cNvSpPr txBox="1">
              <a:spLocks noChangeArrowheads="1"/>
            </p:cNvSpPr>
            <p:nvPr/>
          </p:nvSpPr>
          <p:spPr bwMode="auto">
            <a:xfrm>
              <a:off x="5120640" y="1645920"/>
              <a:ext cx="1497653" cy="1477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4"/>
                  </a:solidFill>
                </a:rPr>
                <a:t>P</a:t>
              </a:r>
              <a:r>
                <a:rPr lang="en-US" sz="2000" dirty="0" smtClean="0">
                  <a:solidFill>
                    <a:schemeClr val="accent4"/>
                  </a:solidFill>
                </a:rPr>
                <a:t>hysical</a:t>
              </a:r>
              <a:endParaRPr lang="en-US" sz="2000" dirty="0">
                <a:solidFill>
                  <a:schemeClr val="accent4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accent4"/>
                  </a:solidFill>
                </a:rPr>
                <a:t>Address (PA)</a:t>
              </a:r>
              <a:endParaRPr lang="en-US" sz="2000" dirty="0">
                <a:solidFill>
                  <a:schemeClr val="accent4"/>
                </a:solidFill>
              </a:endParaRPr>
            </a:p>
            <a:p>
              <a:pPr algn="ctr">
                <a:spcBef>
                  <a:spcPts val="1200"/>
                </a:spcBef>
              </a:pPr>
              <a:r>
                <a:rPr lang="en-US" sz="2000" dirty="0" smtClean="0">
                  <a:solidFill>
                    <a:schemeClr val="accent4"/>
                  </a:solidFill>
                </a:rPr>
                <a:t>(</a:t>
              </a:r>
              <a:r>
                <a:rPr lang="en-US" sz="2000" dirty="0">
                  <a:solidFill>
                    <a:schemeClr val="accent4"/>
                  </a:solidFill>
                </a:rPr>
                <a:t>inst. fetch</a:t>
              </a:r>
            </a:p>
            <a:p>
              <a:pPr algn="ctr"/>
              <a:r>
                <a:rPr lang="en-US" sz="2000" dirty="0">
                  <a:solidFill>
                    <a:schemeClr val="accent4"/>
                  </a:solidFill>
                </a:rPr>
                <a:t>load, store)</a:t>
              </a:r>
            </a:p>
          </p:txBody>
        </p:sp>
        <p:sp>
          <p:nvSpPr>
            <p:cNvPr id="3052556" name="Rectangle 12"/>
            <p:cNvSpPr>
              <a:spLocks noChangeArrowheads="1"/>
            </p:cNvSpPr>
            <p:nvPr/>
          </p:nvSpPr>
          <p:spPr bwMode="auto">
            <a:xfrm>
              <a:off x="6766560" y="1554480"/>
              <a:ext cx="1645920" cy="16459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Physical memory (including caches)</a:t>
              </a:r>
              <a:endParaRPr lang="en-US" sz="2000" dirty="0"/>
            </a:p>
          </p:txBody>
        </p:sp>
        <p:sp>
          <p:nvSpPr>
            <p:cNvPr id="3052558" name="Line 14"/>
            <p:cNvSpPr>
              <a:spLocks noChangeShapeType="1"/>
            </p:cNvSpPr>
            <p:nvPr/>
          </p:nvSpPr>
          <p:spPr bwMode="auto">
            <a:xfrm>
              <a:off x="4572000" y="1280160"/>
              <a:ext cx="0" cy="5486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2559" name="Line 15"/>
            <p:cNvSpPr>
              <a:spLocks noChangeShapeType="1"/>
            </p:cNvSpPr>
            <p:nvPr/>
          </p:nvSpPr>
          <p:spPr bwMode="auto">
            <a:xfrm>
              <a:off x="4572000" y="2926080"/>
              <a:ext cx="0" cy="5486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Trying to find a book in the UCB library system</a:t>
            </a:r>
          </a:p>
          <a:p>
            <a:r>
              <a:rPr lang="en-US" dirty="0" smtClean="0"/>
              <a:t>Book title is like </a:t>
            </a:r>
            <a:r>
              <a:rPr lang="en-US" i="1" dirty="0" smtClean="0">
                <a:solidFill>
                  <a:srgbClr val="FF0000"/>
                </a:solidFill>
              </a:rPr>
              <a:t>virtual address (VA)</a:t>
            </a:r>
            <a:endParaRPr lang="en-US" dirty="0" smtClean="0"/>
          </a:p>
          <a:p>
            <a:pPr lvl="1"/>
            <a:r>
              <a:rPr lang="en-US" dirty="0" smtClean="0"/>
              <a:t>What you want/are requesting</a:t>
            </a:r>
            <a:endParaRPr lang="en-US" i="1" dirty="0" smtClean="0"/>
          </a:p>
          <a:p>
            <a:r>
              <a:rPr lang="en-US" dirty="0" smtClean="0"/>
              <a:t>Book call number is like </a:t>
            </a:r>
            <a:r>
              <a:rPr lang="en-US" i="1" dirty="0" smtClean="0">
                <a:solidFill>
                  <a:srgbClr val="FF0000"/>
                </a:solidFill>
              </a:rPr>
              <a:t>physical address (PA)</a:t>
            </a:r>
            <a:endParaRPr lang="en-US" dirty="0" smtClean="0"/>
          </a:p>
          <a:p>
            <a:pPr lvl="1"/>
            <a:r>
              <a:rPr lang="en-US" dirty="0" smtClean="0"/>
              <a:t>Where it is actually located</a:t>
            </a:r>
          </a:p>
          <a:p>
            <a:r>
              <a:rPr lang="en-US" dirty="0" smtClean="0"/>
              <a:t>Card catalogue is like a </a:t>
            </a:r>
            <a:r>
              <a:rPr lang="en-US" i="1" dirty="0" smtClean="0">
                <a:solidFill>
                  <a:srgbClr val="FF0000"/>
                </a:solidFill>
              </a:rPr>
              <a:t>page table (PT)</a:t>
            </a:r>
          </a:p>
          <a:p>
            <a:pPr lvl="1"/>
            <a:r>
              <a:rPr lang="en-US" dirty="0" smtClean="0"/>
              <a:t>Maps from book title to call number</a:t>
            </a:r>
          </a:p>
          <a:p>
            <a:pPr lvl="1"/>
            <a:r>
              <a:rPr lang="en-US" dirty="0" smtClean="0"/>
              <a:t>Does not contain the actual that data you want</a:t>
            </a:r>
          </a:p>
          <a:p>
            <a:pPr lvl="1"/>
            <a:r>
              <a:rPr lang="en-US" dirty="0" smtClean="0"/>
              <a:t>The catalogue itself takes up space in the library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VM Analogy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VM Analogy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Indication of current location within the library system is like </a:t>
            </a:r>
            <a:r>
              <a:rPr lang="en-US" i="1" dirty="0" smtClean="0">
                <a:solidFill>
                  <a:srgbClr val="FF0000"/>
                </a:solidFill>
              </a:rPr>
              <a:t>valid bit</a:t>
            </a:r>
            <a:endParaRPr lang="en-US" dirty="0" smtClean="0"/>
          </a:p>
          <a:p>
            <a:pPr lvl="1"/>
            <a:r>
              <a:rPr lang="en-US" dirty="0" smtClean="0"/>
              <a:t>Valid if in current library (main memory) vs. invalid if in another branch (disk)</a:t>
            </a:r>
          </a:p>
          <a:p>
            <a:pPr lvl="1"/>
            <a:r>
              <a:rPr lang="en-US" dirty="0" smtClean="0"/>
              <a:t>Found on the card in the card catalogue</a:t>
            </a:r>
          </a:p>
          <a:p>
            <a:r>
              <a:rPr lang="en-US" dirty="0" smtClean="0"/>
              <a:t>Availability/terms of use like </a:t>
            </a:r>
            <a:r>
              <a:rPr lang="en-US" i="1" dirty="0" smtClean="0">
                <a:solidFill>
                  <a:srgbClr val="FF0000"/>
                </a:solidFill>
              </a:rPr>
              <a:t>access rights</a:t>
            </a:r>
          </a:p>
          <a:p>
            <a:pPr lvl="1"/>
            <a:r>
              <a:rPr lang="en-US" dirty="0" smtClean="0"/>
              <a:t>What you are allowed to do with the book </a:t>
            </a:r>
            <a:br>
              <a:rPr lang="en-US" dirty="0" smtClean="0"/>
            </a:br>
            <a:r>
              <a:rPr lang="en-US" dirty="0" smtClean="0"/>
              <a:t>(ability to check out, duration, etc.)</a:t>
            </a:r>
          </a:p>
          <a:p>
            <a:pPr lvl="1"/>
            <a:r>
              <a:rPr lang="en-US" dirty="0" smtClean="0"/>
              <a:t>Also found on the card in the card catalogue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735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5105400" cy="5365750"/>
          </a:xfrm>
        </p:spPr>
        <p:txBody>
          <a:bodyPr/>
          <a:lstStyle/>
          <a:p>
            <a:r>
              <a:rPr lang="en-US" sz="2400" dirty="0" smtClean="0"/>
              <a:t>Divide into equal sized chunks (usually 4-8 </a:t>
            </a:r>
            <a:r>
              <a:rPr lang="en-US" sz="2400" dirty="0" err="1" smtClean="0"/>
              <a:t>KiB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Any chunk of Virtual Memory can be assigned to any chunk of Physical Memory (“</a:t>
            </a:r>
            <a:r>
              <a:rPr lang="en-US" sz="2400" i="1" dirty="0" smtClean="0">
                <a:solidFill>
                  <a:srgbClr val="FF0000"/>
                </a:solidFill>
              </a:rPr>
              <a:t>page</a:t>
            </a:r>
            <a:r>
              <a:rPr lang="en-US" sz="2400" dirty="0" smtClean="0"/>
              <a:t>”)</a:t>
            </a:r>
          </a:p>
          <a:p>
            <a:endParaRPr lang="en-US" sz="2400" dirty="0"/>
          </a:p>
        </p:txBody>
      </p:sp>
      <p:sp>
        <p:nvSpPr>
          <p:cNvPr id="3058691" name="Text Box 3"/>
          <p:cNvSpPr txBox="1">
            <a:spLocks noChangeArrowheads="1"/>
          </p:cNvSpPr>
          <p:nvPr/>
        </p:nvSpPr>
        <p:spPr bwMode="auto">
          <a:xfrm>
            <a:off x="1066800" y="6116638"/>
            <a:ext cx="409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58692" name="Text Box 4"/>
          <p:cNvSpPr txBox="1">
            <a:spLocks noChangeArrowheads="1"/>
          </p:cNvSpPr>
          <p:nvPr/>
        </p:nvSpPr>
        <p:spPr bwMode="auto">
          <a:xfrm>
            <a:off x="1600200" y="2895600"/>
            <a:ext cx="259052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Physical Memory</a:t>
            </a:r>
          </a:p>
        </p:txBody>
      </p:sp>
      <p:sp>
        <p:nvSpPr>
          <p:cNvPr id="3058693" name="Rectangle 5"/>
          <p:cNvSpPr>
            <a:spLocks noChangeArrowheads="1"/>
          </p:cNvSpPr>
          <p:nvPr/>
        </p:nvSpPr>
        <p:spPr bwMode="auto">
          <a:xfrm>
            <a:off x="1905000" y="3402013"/>
            <a:ext cx="1600200" cy="31670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8694" name="Text Box 6"/>
          <p:cNvSpPr txBox="1">
            <a:spLocks noChangeArrowheads="1"/>
          </p:cNvSpPr>
          <p:nvPr/>
        </p:nvSpPr>
        <p:spPr bwMode="auto">
          <a:xfrm>
            <a:off x="5918200" y="914400"/>
            <a:ext cx="5461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Symbol" pitchFamily="-65" charset="2"/>
              </a:rPr>
              <a:t>¥</a:t>
            </a:r>
            <a:endParaRPr lang="en-US" sz="4000" b="1"/>
          </a:p>
        </p:txBody>
      </p:sp>
      <p:sp>
        <p:nvSpPr>
          <p:cNvPr id="3058695" name="Text Box 7"/>
          <p:cNvSpPr txBox="1">
            <a:spLocks noChangeArrowheads="1"/>
          </p:cNvSpPr>
          <p:nvPr/>
        </p:nvSpPr>
        <p:spPr bwMode="auto">
          <a:xfrm>
            <a:off x="6059488" y="709613"/>
            <a:ext cx="275272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Virtual Memory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527800" y="5502275"/>
            <a:ext cx="1600200" cy="1066800"/>
            <a:chOff x="1056" y="2976"/>
            <a:chExt cx="1008" cy="672"/>
          </a:xfrm>
        </p:grpSpPr>
        <p:sp>
          <p:nvSpPr>
            <p:cNvPr id="3058697" name="Text Box 9"/>
            <p:cNvSpPr txBox="1">
              <a:spLocks noChangeArrowheads="1"/>
            </p:cNvSpPr>
            <p:nvPr/>
          </p:nvSpPr>
          <p:spPr bwMode="auto">
            <a:xfrm>
              <a:off x="1190" y="3143"/>
              <a:ext cx="756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3058698" name="Rectangle 10"/>
            <p:cNvSpPr>
              <a:spLocks noChangeArrowheads="1"/>
            </p:cNvSpPr>
            <p:nvPr/>
          </p:nvSpPr>
          <p:spPr bwMode="auto">
            <a:xfrm>
              <a:off x="1056" y="2976"/>
              <a:ext cx="1008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527800" y="4435475"/>
            <a:ext cx="1600200" cy="1066800"/>
            <a:chOff x="1056" y="2976"/>
            <a:chExt cx="1008" cy="672"/>
          </a:xfrm>
        </p:grpSpPr>
        <p:sp>
          <p:nvSpPr>
            <p:cNvPr id="3058700" name="Text Box 12"/>
            <p:cNvSpPr txBox="1">
              <a:spLocks noChangeArrowheads="1"/>
            </p:cNvSpPr>
            <p:nvPr/>
          </p:nvSpPr>
          <p:spPr bwMode="auto">
            <a:xfrm>
              <a:off x="1190" y="3143"/>
              <a:ext cx="813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chemeClr val="tx1"/>
                  </a:solidFill>
                </a:rPr>
                <a:t>Static</a:t>
              </a:r>
            </a:p>
          </p:txBody>
        </p:sp>
        <p:sp>
          <p:nvSpPr>
            <p:cNvPr id="3058701" name="Rectangle 13"/>
            <p:cNvSpPr>
              <a:spLocks noChangeArrowheads="1"/>
            </p:cNvSpPr>
            <p:nvPr/>
          </p:nvSpPr>
          <p:spPr bwMode="auto">
            <a:xfrm>
              <a:off x="1056" y="2976"/>
              <a:ext cx="1008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527800" y="2987675"/>
            <a:ext cx="1600200" cy="1447800"/>
            <a:chOff x="1056" y="1728"/>
            <a:chExt cx="1008" cy="912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056" y="1968"/>
              <a:ext cx="1008" cy="672"/>
              <a:chOff x="1056" y="2976"/>
              <a:chExt cx="1008" cy="672"/>
            </a:xfrm>
          </p:grpSpPr>
          <p:sp>
            <p:nvSpPr>
              <p:cNvPr id="3058704" name="Text Box 16"/>
              <p:cNvSpPr txBox="1">
                <a:spLocks noChangeArrowheads="1"/>
              </p:cNvSpPr>
              <p:nvPr/>
            </p:nvSpPr>
            <p:spPr bwMode="auto">
              <a:xfrm>
                <a:off x="1190" y="3143"/>
                <a:ext cx="742" cy="36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b="1">
                    <a:solidFill>
                      <a:schemeClr val="tx1"/>
                    </a:solidFill>
                  </a:rPr>
                  <a:t>Heap</a:t>
                </a:r>
              </a:p>
            </p:txBody>
          </p:sp>
          <p:sp>
            <p:nvSpPr>
              <p:cNvPr id="3058705" name="Rectangle 17"/>
              <p:cNvSpPr>
                <a:spLocks noChangeArrowheads="1"/>
              </p:cNvSpPr>
              <p:nvPr/>
            </p:nvSpPr>
            <p:spPr bwMode="auto">
              <a:xfrm>
                <a:off x="1056" y="2976"/>
                <a:ext cx="1008" cy="67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58706" name="Line 18"/>
            <p:cNvSpPr>
              <a:spLocks noChangeShapeType="1"/>
            </p:cNvSpPr>
            <p:nvPr/>
          </p:nvSpPr>
          <p:spPr bwMode="auto">
            <a:xfrm flipV="1">
              <a:off x="1536" y="172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58707" name="Text Box 19"/>
          <p:cNvSpPr txBox="1">
            <a:spLocks noChangeArrowheads="1"/>
          </p:cNvSpPr>
          <p:nvPr/>
        </p:nvSpPr>
        <p:spPr bwMode="auto">
          <a:xfrm>
            <a:off x="6740525" y="1366838"/>
            <a:ext cx="1268413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3058708" name="Rectangle 20"/>
          <p:cNvSpPr>
            <a:spLocks noChangeArrowheads="1"/>
          </p:cNvSpPr>
          <p:nvPr/>
        </p:nvSpPr>
        <p:spPr bwMode="auto">
          <a:xfrm>
            <a:off x="6527800" y="1139825"/>
            <a:ext cx="16002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8709" name="Line 21"/>
          <p:cNvSpPr>
            <a:spLocks noChangeShapeType="1"/>
          </p:cNvSpPr>
          <p:nvPr/>
        </p:nvSpPr>
        <p:spPr bwMode="auto">
          <a:xfrm flipV="1">
            <a:off x="7289800" y="22066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8710" name="Text Box 22"/>
          <p:cNvSpPr txBox="1">
            <a:spLocks noChangeArrowheads="1"/>
          </p:cNvSpPr>
          <p:nvPr/>
        </p:nvSpPr>
        <p:spPr bwMode="auto">
          <a:xfrm>
            <a:off x="328613" y="3111500"/>
            <a:ext cx="13811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64 MB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905000" y="1139825"/>
            <a:ext cx="6223000" cy="5429250"/>
            <a:chOff x="1200" y="666"/>
            <a:chExt cx="3920" cy="3420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200" y="2091"/>
              <a:ext cx="1008" cy="1995"/>
              <a:chOff x="1200" y="2091"/>
              <a:chExt cx="1008" cy="1995"/>
            </a:xfrm>
          </p:grpSpPr>
          <p:sp>
            <p:nvSpPr>
              <p:cNvPr id="3058713" name="Rectangle 25"/>
              <p:cNvSpPr>
                <a:spLocks noChangeArrowheads="1"/>
              </p:cNvSpPr>
              <p:nvPr/>
            </p:nvSpPr>
            <p:spPr bwMode="auto">
              <a:xfrm>
                <a:off x="1200" y="3231"/>
                <a:ext cx="1008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8714" name="Rectangle 26"/>
              <p:cNvSpPr>
                <a:spLocks noChangeArrowheads="1"/>
              </p:cNvSpPr>
              <p:nvPr/>
            </p:nvSpPr>
            <p:spPr bwMode="auto">
              <a:xfrm>
                <a:off x="1200" y="2661"/>
                <a:ext cx="1008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1200" y="2091"/>
                <a:ext cx="1008" cy="1995"/>
                <a:chOff x="1200" y="2091"/>
                <a:chExt cx="1008" cy="1995"/>
              </a:xfrm>
            </p:grpSpPr>
            <p:sp>
              <p:nvSpPr>
                <p:cNvPr id="3058716" name="Rectangle 28"/>
                <p:cNvSpPr>
                  <a:spLocks noChangeArrowheads="1"/>
                </p:cNvSpPr>
                <p:nvPr/>
              </p:nvSpPr>
              <p:spPr bwMode="auto">
                <a:xfrm>
                  <a:off x="1200" y="380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8717" name="Rectangle 29"/>
                <p:cNvSpPr>
                  <a:spLocks noChangeArrowheads="1"/>
                </p:cNvSpPr>
                <p:nvPr/>
              </p:nvSpPr>
              <p:spPr bwMode="auto">
                <a:xfrm>
                  <a:off x="1200" y="3516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8718" name="Rectangle 30"/>
                <p:cNvSpPr>
                  <a:spLocks noChangeArrowheads="1"/>
                </p:cNvSpPr>
                <p:nvPr/>
              </p:nvSpPr>
              <p:spPr bwMode="auto">
                <a:xfrm>
                  <a:off x="1200" y="2946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8719" name="Rectangle 31"/>
                <p:cNvSpPr>
                  <a:spLocks noChangeArrowheads="1"/>
                </p:cNvSpPr>
                <p:nvPr/>
              </p:nvSpPr>
              <p:spPr bwMode="auto">
                <a:xfrm>
                  <a:off x="1200" y="2376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8720" name="Rectangle 32"/>
                <p:cNvSpPr>
                  <a:spLocks noChangeArrowheads="1"/>
                </p:cNvSpPr>
                <p:nvPr/>
              </p:nvSpPr>
              <p:spPr bwMode="auto">
                <a:xfrm>
                  <a:off x="1200" y="209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4112" y="666"/>
              <a:ext cx="1008" cy="3420"/>
              <a:chOff x="4112" y="666"/>
              <a:chExt cx="1008" cy="3420"/>
            </a:xfrm>
          </p:grpSpPr>
          <p:sp>
            <p:nvSpPr>
              <p:cNvPr id="3058722" name="Rectangle 34"/>
              <p:cNvSpPr>
                <a:spLocks noChangeArrowheads="1"/>
              </p:cNvSpPr>
              <p:nvPr/>
            </p:nvSpPr>
            <p:spPr bwMode="auto">
              <a:xfrm>
                <a:off x="4112" y="3516"/>
                <a:ext cx="1008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8723" name="Rectangle 35"/>
              <p:cNvSpPr>
                <a:spLocks noChangeArrowheads="1"/>
              </p:cNvSpPr>
              <p:nvPr/>
            </p:nvSpPr>
            <p:spPr bwMode="auto">
              <a:xfrm>
                <a:off x="4112" y="1806"/>
                <a:ext cx="1008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8724" name="Rectangle 36"/>
              <p:cNvSpPr>
                <a:spLocks noChangeArrowheads="1"/>
              </p:cNvSpPr>
              <p:nvPr/>
            </p:nvSpPr>
            <p:spPr bwMode="auto">
              <a:xfrm>
                <a:off x="4112" y="1236"/>
                <a:ext cx="1008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4112" y="666"/>
                <a:ext cx="1008" cy="3420"/>
                <a:chOff x="4112" y="666"/>
                <a:chExt cx="1008" cy="3420"/>
              </a:xfrm>
            </p:grpSpPr>
            <p:sp>
              <p:nvSpPr>
                <p:cNvPr id="3058726" name="Rectangle 38"/>
                <p:cNvSpPr>
                  <a:spLocks noChangeArrowheads="1"/>
                </p:cNvSpPr>
                <p:nvPr/>
              </p:nvSpPr>
              <p:spPr bwMode="auto">
                <a:xfrm>
                  <a:off x="4112" y="380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8727" name="Rectangle 39"/>
                <p:cNvSpPr>
                  <a:spLocks noChangeArrowheads="1"/>
                </p:cNvSpPr>
                <p:nvPr/>
              </p:nvSpPr>
              <p:spPr bwMode="auto">
                <a:xfrm>
                  <a:off x="4112" y="323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8728" name="Rectangle 40"/>
                <p:cNvSpPr>
                  <a:spLocks noChangeArrowheads="1"/>
                </p:cNvSpPr>
                <p:nvPr/>
              </p:nvSpPr>
              <p:spPr bwMode="auto">
                <a:xfrm>
                  <a:off x="4112" y="2946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8729" name="Rectangle 41"/>
                <p:cNvSpPr>
                  <a:spLocks noChangeArrowheads="1"/>
                </p:cNvSpPr>
                <p:nvPr/>
              </p:nvSpPr>
              <p:spPr bwMode="auto">
                <a:xfrm>
                  <a:off x="4112" y="266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8730" name="Rectangle 42"/>
                <p:cNvSpPr>
                  <a:spLocks noChangeArrowheads="1"/>
                </p:cNvSpPr>
                <p:nvPr/>
              </p:nvSpPr>
              <p:spPr bwMode="auto">
                <a:xfrm>
                  <a:off x="4112" y="2376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8731" name="Rectangle 43"/>
                <p:cNvSpPr>
                  <a:spLocks noChangeArrowheads="1"/>
                </p:cNvSpPr>
                <p:nvPr/>
              </p:nvSpPr>
              <p:spPr bwMode="auto">
                <a:xfrm>
                  <a:off x="4112" y="209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8732" name="Rectangle 44"/>
                <p:cNvSpPr>
                  <a:spLocks noChangeArrowheads="1"/>
                </p:cNvSpPr>
                <p:nvPr/>
              </p:nvSpPr>
              <p:spPr bwMode="auto">
                <a:xfrm>
                  <a:off x="4112" y="152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8733" name="Rectangle 45"/>
                <p:cNvSpPr>
                  <a:spLocks noChangeArrowheads="1"/>
                </p:cNvSpPr>
                <p:nvPr/>
              </p:nvSpPr>
              <p:spPr bwMode="auto">
                <a:xfrm>
                  <a:off x="4112" y="95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8734" name="Rectangle 46"/>
                <p:cNvSpPr>
                  <a:spLocks noChangeArrowheads="1"/>
                </p:cNvSpPr>
                <p:nvPr/>
              </p:nvSpPr>
              <p:spPr bwMode="auto">
                <a:xfrm>
                  <a:off x="4112" y="666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itle 7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Mapping VM to PM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58736" name="Text Box 48"/>
          <p:cNvSpPr txBox="1">
            <a:spLocks noChangeArrowheads="1"/>
          </p:cNvSpPr>
          <p:nvPr/>
        </p:nvSpPr>
        <p:spPr bwMode="auto">
          <a:xfrm>
            <a:off x="5918200" y="6278563"/>
            <a:ext cx="409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0</a:t>
            </a:r>
            <a:endParaRPr lang="en-US" sz="3200" b="1"/>
          </a:p>
        </p:txBody>
      </p: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1905000" y="1149350"/>
            <a:ext cx="6248400" cy="5410200"/>
            <a:chOff x="1200" y="672"/>
            <a:chExt cx="3936" cy="3408"/>
          </a:xfrm>
        </p:grpSpPr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2208" y="809"/>
              <a:ext cx="1892" cy="3135"/>
              <a:chOff x="2208" y="809"/>
              <a:chExt cx="1892" cy="3135"/>
            </a:xfrm>
          </p:grpSpPr>
          <p:cxnSp>
            <p:nvCxnSpPr>
              <p:cNvPr id="3058740" name="AutoShape 52"/>
              <p:cNvCxnSpPr>
                <a:cxnSpLocks noChangeShapeType="1"/>
              </p:cNvCxnSpPr>
              <p:nvPr/>
            </p:nvCxnSpPr>
            <p:spPr bwMode="auto">
              <a:xfrm rot="10800000" flipV="1">
                <a:off x="2220" y="809"/>
                <a:ext cx="1880" cy="1710"/>
              </a:xfrm>
              <a:prstGeom prst="curvedConnector3">
                <a:avLst>
                  <a:gd name="adj1" fmla="val 30421"/>
                </a:avLst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058741" name="AutoShape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2220" y="1094"/>
                <a:ext cx="1880" cy="1140"/>
              </a:xfrm>
              <a:prstGeom prst="curvedConnector3">
                <a:avLst>
                  <a:gd name="adj1" fmla="val 25741"/>
                </a:avLst>
              </a:prstGeom>
              <a:noFill/>
              <a:ln w="38100">
                <a:solidFill>
                  <a:srgbClr val="66FF33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058742" name="AutoShape 54"/>
              <p:cNvCxnSpPr>
                <a:cxnSpLocks noChangeShapeType="1"/>
              </p:cNvCxnSpPr>
              <p:nvPr/>
            </p:nvCxnSpPr>
            <p:spPr bwMode="auto">
              <a:xfrm rot="10800000">
                <a:off x="2220" y="2742"/>
                <a:ext cx="1880" cy="1202"/>
              </a:xfrm>
              <a:prstGeom prst="curvedConnector3">
                <a:avLst>
                  <a:gd name="adj1" fmla="val 49681"/>
                </a:avLst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058743" name="AutoShape 55"/>
              <p:cNvCxnSpPr>
                <a:cxnSpLocks noChangeShapeType="1"/>
              </p:cNvCxnSpPr>
              <p:nvPr/>
            </p:nvCxnSpPr>
            <p:spPr bwMode="auto">
              <a:xfrm rot="10800000">
                <a:off x="2208" y="3414"/>
                <a:ext cx="1892" cy="245"/>
              </a:xfrm>
              <a:prstGeom prst="curvedConnector3">
                <a:avLst>
                  <a:gd name="adj1" fmla="val 49685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058744" name="AutoShape 56"/>
              <p:cNvCxnSpPr>
                <a:cxnSpLocks noChangeShapeType="1"/>
              </p:cNvCxnSpPr>
              <p:nvPr/>
            </p:nvCxnSpPr>
            <p:spPr bwMode="auto">
              <a:xfrm rot="10800000" flipV="1">
                <a:off x="2220" y="2804"/>
                <a:ext cx="1880" cy="855"/>
              </a:xfrm>
              <a:prstGeom prst="curvedConnector3">
                <a:avLst>
                  <a:gd name="adj1" fmla="val 49681"/>
                </a:avLst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058745" name="AutoShape 57"/>
              <p:cNvCxnSpPr>
                <a:cxnSpLocks noChangeShapeType="1"/>
              </p:cNvCxnSpPr>
              <p:nvPr/>
            </p:nvCxnSpPr>
            <p:spPr bwMode="auto">
              <a:xfrm rot="10800000" flipV="1">
                <a:off x="2220" y="2234"/>
                <a:ext cx="1880" cy="838"/>
              </a:xfrm>
              <a:prstGeom prst="curvedConnector3">
                <a:avLst>
                  <a:gd name="adj1" fmla="val 49681"/>
                </a:avLst>
              </a:prstGeom>
              <a:noFill/>
              <a:ln w="38100">
                <a:solidFill>
                  <a:srgbClr val="FF8DA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058746" name="AutoShape 58"/>
              <p:cNvCxnSpPr>
                <a:cxnSpLocks noChangeShapeType="1"/>
              </p:cNvCxnSpPr>
              <p:nvPr/>
            </p:nvCxnSpPr>
            <p:spPr bwMode="auto">
              <a:xfrm rot="10800000" flipV="1">
                <a:off x="2220" y="3374"/>
                <a:ext cx="1880" cy="57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3058747" name="Rectangle 59"/>
            <p:cNvSpPr>
              <a:spLocks noChangeArrowheads="1"/>
            </p:cNvSpPr>
            <p:nvPr/>
          </p:nvSpPr>
          <p:spPr bwMode="auto">
            <a:xfrm>
              <a:off x="4128" y="3792"/>
              <a:ext cx="1008" cy="28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8748" name="Rectangle 60"/>
            <p:cNvSpPr>
              <a:spLocks noChangeArrowheads="1"/>
            </p:cNvSpPr>
            <p:nvPr/>
          </p:nvSpPr>
          <p:spPr bwMode="auto">
            <a:xfrm>
              <a:off x="1200" y="2640"/>
              <a:ext cx="1008" cy="28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8749" name="Rectangle 61"/>
            <p:cNvSpPr>
              <a:spLocks noChangeArrowheads="1"/>
            </p:cNvSpPr>
            <p:nvPr/>
          </p:nvSpPr>
          <p:spPr bwMode="auto">
            <a:xfrm>
              <a:off x="4128" y="3504"/>
              <a:ext cx="1008" cy="28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8750" name="Rectangle 62"/>
            <p:cNvSpPr>
              <a:spLocks noChangeArrowheads="1"/>
            </p:cNvSpPr>
            <p:nvPr/>
          </p:nvSpPr>
          <p:spPr bwMode="auto">
            <a:xfrm>
              <a:off x="1200" y="3216"/>
              <a:ext cx="1008" cy="28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8751" name="Rectangle 63"/>
            <p:cNvSpPr>
              <a:spLocks noChangeArrowheads="1"/>
            </p:cNvSpPr>
            <p:nvPr/>
          </p:nvSpPr>
          <p:spPr bwMode="auto">
            <a:xfrm>
              <a:off x="4128" y="3216"/>
              <a:ext cx="1008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8752" name="Rectangle 64"/>
            <p:cNvSpPr>
              <a:spLocks noChangeArrowheads="1"/>
            </p:cNvSpPr>
            <p:nvPr/>
          </p:nvSpPr>
          <p:spPr bwMode="auto">
            <a:xfrm>
              <a:off x="1200" y="3792"/>
              <a:ext cx="1008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8753" name="Rectangle 65"/>
            <p:cNvSpPr>
              <a:spLocks noChangeArrowheads="1"/>
            </p:cNvSpPr>
            <p:nvPr/>
          </p:nvSpPr>
          <p:spPr bwMode="auto">
            <a:xfrm>
              <a:off x="4128" y="2640"/>
              <a:ext cx="1008" cy="28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8754" name="Rectangle 66"/>
            <p:cNvSpPr>
              <a:spLocks noChangeArrowheads="1"/>
            </p:cNvSpPr>
            <p:nvPr/>
          </p:nvSpPr>
          <p:spPr bwMode="auto">
            <a:xfrm>
              <a:off x="1200" y="3504"/>
              <a:ext cx="1008" cy="28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8755" name="Rectangle 67"/>
            <p:cNvSpPr>
              <a:spLocks noChangeArrowheads="1"/>
            </p:cNvSpPr>
            <p:nvPr/>
          </p:nvSpPr>
          <p:spPr bwMode="auto">
            <a:xfrm>
              <a:off x="4128" y="2064"/>
              <a:ext cx="1008" cy="288"/>
            </a:xfrm>
            <a:prstGeom prst="rect">
              <a:avLst/>
            </a:prstGeom>
            <a:solidFill>
              <a:srgbClr val="FF8DA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8756" name="Rectangle 68"/>
            <p:cNvSpPr>
              <a:spLocks noChangeArrowheads="1"/>
            </p:cNvSpPr>
            <p:nvPr/>
          </p:nvSpPr>
          <p:spPr bwMode="auto">
            <a:xfrm>
              <a:off x="1200" y="2928"/>
              <a:ext cx="1008" cy="288"/>
            </a:xfrm>
            <a:prstGeom prst="rect">
              <a:avLst/>
            </a:prstGeom>
            <a:solidFill>
              <a:srgbClr val="FF8DA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8757" name="Rectangle 69"/>
            <p:cNvSpPr>
              <a:spLocks noChangeArrowheads="1"/>
            </p:cNvSpPr>
            <p:nvPr/>
          </p:nvSpPr>
          <p:spPr bwMode="auto">
            <a:xfrm>
              <a:off x="4128" y="960"/>
              <a:ext cx="1008" cy="28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8758" name="Rectangle 70"/>
            <p:cNvSpPr>
              <a:spLocks noChangeArrowheads="1"/>
            </p:cNvSpPr>
            <p:nvPr/>
          </p:nvSpPr>
          <p:spPr bwMode="auto">
            <a:xfrm>
              <a:off x="1200" y="2064"/>
              <a:ext cx="1008" cy="28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8759" name="Rectangle 71"/>
            <p:cNvSpPr>
              <a:spLocks noChangeArrowheads="1"/>
            </p:cNvSpPr>
            <p:nvPr/>
          </p:nvSpPr>
          <p:spPr bwMode="auto">
            <a:xfrm>
              <a:off x="4128" y="672"/>
              <a:ext cx="1008" cy="288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58760" name="Rectangle 72"/>
            <p:cNvSpPr>
              <a:spLocks noChangeArrowheads="1"/>
            </p:cNvSpPr>
            <p:nvPr/>
          </p:nvSpPr>
          <p:spPr bwMode="auto">
            <a:xfrm>
              <a:off x="1200" y="2352"/>
              <a:ext cx="1008" cy="288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Hazards (1/3)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Structural, Data, and Control hazards</a:t>
            </a:r>
          </a:p>
          <a:p>
            <a:pPr lvl="1"/>
            <a:r>
              <a:rPr lang="en-US" dirty="0" smtClean="0"/>
              <a:t>Structural hazards taken care of in MIPS</a:t>
            </a:r>
          </a:p>
          <a:p>
            <a:pPr lvl="1"/>
            <a:r>
              <a:rPr lang="en-US" dirty="0" smtClean="0"/>
              <a:t>Data hazards only when register is written to and then accessed soon after (not necessarily immediately)</a:t>
            </a:r>
          </a:p>
          <a:p>
            <a:r>
              <a:rPr lang="en-US" dirty="0" smtClean="0"/>
              <a:t>Forwarding</a:t>
            </a:r>
          </a:p>
          <a:p>
            <a:pPr lvl="1"/>
            <a:r>
              <a:rPr lang="en-US" dirty="0" smtClean="0"/>
              <a:t>Can forward from two different places (ALU, </a:t>
            </a:r>
            <a:r>
              <a:rPr lang="en-US" dirty="0" err="1" smtClean="0"/>
              <a:t>Mem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Most further optimizations assume forwarding</a:t>
            </a:r>
          </a:p>
          <a:p>
            <a:r>
              <a:rPr lang="en-US" dirty="0" smtClean="0"/>
              <a:t>Delay slots and code reordering</a:t>
            </a:r>
          </a:p>
          <a:p>
            <a:pPr lvl="1"/>
            <a:r>
              <a:rPr lang="en-US" dirty="0" smtClean="0"/>
              <a:t>Applies to both branches and jumps</a:t>
            </a:r>
          </a:p>
          <a:p>
            <a:r>
              <a:rPr lang="en-US" dirty="0" smtClean="0"/>
              <a:t>Branch prediction (can be dynamic)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Paging Organization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22320" y="3565003"/>
            <a:ext cx="2071484" cy="1622086"/>
            <a:chOff x="3576637" y="3080291"/>
            <a:chExt cx="2071484" cy="1622086"/>
          </a:xfrm>
        </p:grpSpPr>
        <p:sp>
          <p:nvSpPr>
            <p:cNvPr id="3060739" name="Rectangle 3"/>
            <p:cNvSpPr>
              <a:spLocks noChangeArrowheads="1"/>
            </p:cNvSpPr>
            <p:nvPr/>
          </p:nvSpPr>
          <p:spPr bwMode="auto">
            <a:xfrm>
              <a:off x="4243387" y="3272583"/>
              <a:ext cx="1060450" cy="13398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+mj-lt"/>
                </a:rPr>
                <a:t>Addr</a:t>
              </a:r>
            </a:p>
            <a:p>
              <a:pPr algn="ctr"/>
              <a:r>
                <a:rPr lang="en-US" sz="2800">
                  <a:solidFill>
                    <a:schemeClr val="tx1"/>
                  </a:solidFill>
                  <a:latin typeface="+mj-lt"/>
                </a:rPr>
                <a:t>Trans</a:t>
              </a:r>
            </a:p>
            <a:p>
              <a:pPr algn="ctr"/>
              <a:r>
                <a:rPr lang="en-US" sz="2800">
                  <a:solidFill>
                    <a:schemeClr val="tx1"/>
                  </a:solidFill>
                  <a:latin typeface="+mj-lt"/>
                </a:rPr>
                <a:t>MAP</a:t>
              </a:r>
            </a:p>
          </p:txBody>
        </p:sp>
        <p:sp>
          <p:nvSpPr>
            <p:cNvPr id="3060740" name="Line 4"/>
            <p:cNvSpPr>
              <a:spLocks noChangeShapeType="1"/>
            </p:cNvSpPr>
            <p:nvPr/>
          </p:nvSpPr>
          <p:spPr bwMode="auto">
            <a:xfrm>
              <a:off x="3608387" y="3106689"/>
              <a:ext cx="609600" cy="2087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60741" name="Line 5"/>
            <p:cNvSpPr>
              <a:spLocks noChangeShapeType="1"/>
            </p:cNvSpPr>
            <p:nvPr/>
          </p:nvSpPr>
          <p:spPr bwMode="auto">
            <a:xfrm flipV="1">
              <a:off x="3576637" y="4281439"/>
              <a:ext cx="641350" cy="139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60742" name="Line 6"/>
            <p:cNvSpPr>
              <a:spLocks noChangeShapeType="1"/>
            </p:cNvSpPr>
            <p:nvPr/>
          </p:nvSpPr>
          <p:spPr bwMode="auto">
            <a:xfrm flipV="1">
              <a:off x="5329237" y="3080291"/>
              <a:ext cx="318884" cy="3383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60743" name="Line 7"/>
            <p:cNvSpPr>
              <a:spLocks noChangeShapeType="1"/>
            </p:cNvSpPr>
            <p:nvPr/>
          </p:nvSpPr>
          <p:spPr bwMode="auto">
            <a:xfrm>
              <a:off x="5329237" y="4487521"/>
              <a:ext cx="304167" cy="2148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75912" y="2560320"/>
            <a:ext cx="3406775" cy="3832225"/>
            <a:chOff x="3127" y="494"/>
            <a:chExt cx="2146" cy="2414"/>
          </a:xfrm>
        </p:grpSpPr>
        <p:sp>
          <p:nvSpPr>
            <p:cNvPr id="3060747" name="Rectangle 11"/>
            <p:cNvSpPr>
              <a:spLocks noChangeArrowheads="1"/>
            </p:cNvSpPr>
            <p:nvPr/>
          </p:nvSpPr>
          <p:spPr bwMode="auto">
            <a:xfrm>
              <a:off x="3996" y="920"/>
              <a:ext cx="794" cy="2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page   0</a:t>
              </a:r>
            </a:p>
          </p:txBody>
        </p:sp>
        <p:sp>
          <p:nvSpPr>
            <p:cNvPr id="3060748" name="Rectangle 12"/>
            <p:cNvSpPr>
              <a:spLocks noChangeArrowheads="1"/>
            </p:cNvSpPr>
            <p:nvPr/>
          </p:nvSpPr>
          <p:spPr bwMode="auto">
            <a:xfrm>
              <a:off x="4857" y="920"/>
              <a:ext cx="416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latin typeface="+mj-lt"/>
                </a:rPr>
                <a:t>4 </a:t>
              </a: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Ki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49" name="Rectangle 13"/>
            <p:cNvSpPr>
              <a:spLocks noChangeArrowheads="1"/>
            </p:cNvSpPr>
            <p:nvPr/>
          </p:nvSpPr>
          <p:spPr bwMode="auto">
            <a:xfrm>
              <a:off x="4857" y="1203"/>
              <a:ext cx="416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latin typeface="+mj-lt"/>
                </a:rPr>
                <a:t>4 </a:t>
              </a: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Ki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50" name="Rectangle 14"/>
            <p:cNvSpPr>
              <a:spLocks noChangeArrowheads="1"/>
            </p:cNvSpPr>
            <p:nvPr/>
          </p:nvSpPr>
          <p:spPr bwMode="auto">
            <a:xfrm>
              <a:off x="4857" y="2067"/>
              <a:ext cx="416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latin typeface="+mj-lt"/>
                </a:rPr>
                <a:t>4 </a:t>
              </a: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Ki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51" name="Rectangle 15"/>
            <p:cNvSpPr>
              <a:spLocks noChangeArrowheads="1"/>
            </p:cNvSpPr>
            <p:nvPr/>
          </p:nvSpPr>
          <p:spPr bwMode="auto">
            <a:xfrm>
              <a:off x="3127" y="964"/>
              <a:ext cx="869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0x</a:t>
              </a:r>
              <a:r>
                <a:rPr lang="en-US" sz="2800" dirty="0" smtClean="0">
                  <a:solidFill>
                    <a:schemeClr val="accent6"/>
                  </a:solidFill>
                  <a:latin typeface="+mj-lt"/>
                </a:rPr>
                <a:t>00</a:t>
              </a: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000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52" name="Rectangle 16"/>
            <p:cNvSpPr>
              <a:spLocks noChangeArrowheads="1"/>
            </p:cNvSpPr>
            <p:nvPr/>
          </p:nvSpPr>
          <p:spPr bwMode="auto">
            <a:xfrm>
              <a:off x="3127" y="1232"/>
              <a:ext cx="869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latin typeface="+mj-lt"/>
                </a:rPr>
                <a:t>0x</a:t>
              </a:r>
              <a:r>
                <a:rPr lang="en-US" sz="2800" dirty="0" smtClean="0">
                  <a:solidFill>
                    <a:schemeClr val="accent6"/>
                  </a:solidFill>
                  <a:latin typeface="+mj-lt"/>
                </a:rPr>
                <a:t>01</a:t>
              </a:r>
              <a:r>
                <a:rPr lang="en-US" sz="2800" dirty="0" smtClean="0">
                  <a:latin typeface="+mj-lt"/>
                </a:rPr>
                <a:t>000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53" name="Rectangle 17"/>
            <p:cNvSpPr>
              <a:spLocks noChangeArrowheads="1"/>
            </p:cNvSpPr>
            <p:nvPr/>
          </p:nvSpPr>
          <p:spPr bwMode="auto">
            <a:xfrm>
              <a:off x="3129" y="2067"/>
              <a:ext cx="858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latin typeface="+mj-lt"/>
                </a:rPr>
                <a:t>0x</a:t>
              </a:r>
              <a:r>
                <a:rPr lang="en-US" sz="2800" dirty="0" smtClean="0">
                  <a:solidFill>
                    <a:schemeClr val="accent6"/>
                  </a:solidFill>
                  <a:latin typeface="+mj-lt"/>
                </a:rPr>
                <a:t>1F</a:t>
              </a:r>
              <a:r>
                <a:rPr lang="en-US" sz="2800" dirty="0" smtClean="0">
                  <a:latin typeface="+mj-lt"/>
                </a:rPr>
                <a:t>000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54" name="Rectangle 18"/>
            <p:cNvSpPr>
              <a:spLocks noChangeArrowheads="1"/>
            </p:cNvSpPr>
            <p:nvPr/>
          </p:nvSpPr>
          <p:spPr bwMode="auto">
            <a:xfrm>
              <a:off x="3953" y="2412"/>
              <a:ext cx="887" cy="4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>
                  <a:solidFill>
                    <a:schemeClr val="accent6"/>
                  </a:solidFill>
                  <a:latin typeface="+mj-lt"/>
                </a:rPr>
                <a:t>Virtual </a:t>
              </a:r>
              <a:br>
                <a:rPr lang="en-US" sz="2800" b="1" dirty="0">
                  <a:solidFill>
                    <a:schemeClr val="accent6"/>
                  </a:solidFill>
                  <a:latin typeface="+mj-lt"/>
                </a:rPr>
              </a:br>
              <a:r>
                <a:rPr lang="en-US" sz="2800" b="1" dirty="0">
                  <a:solidFill>
                    <a:schemeClr val="accent6"/>
                  </a:solidFill>
                  <a:latin typeface="+mj-lt"/>
                </a:rPr>
                <a:t>Memory</a:t>
              </a:r>
            </a:p>
          </p:txBody>
        </p:sp>
        <p:sp>
          <p:nvSpPr>
            <p:cNvPr id="3060755" name="Rectangle 19"/>
            <p:cNvSpPr>
              <a:spLocks noChangeArrowheads="1"/>
            </p:cNvSpPr>
            <p:nvPr/>
          </p:nvSpPr>
          <p:spPr bwMode="auto">
            <a:xfrm>
              <a:off x="3129" y="494"/>
              <a:ext cx="850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2800" dirty="0">
                  <a:solidFill>
                    <a:schemeClr val="accent6"/>
                  </a:solidFill>
                  <a:latin typeface="+mj-lt"/>
                </a:rPr>
                <a:t>Virtual</a:t>
              </a:r>
            </a:p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6"/>
                  </a:solidFill>
                  <a:latin typeface="+mj-lt"/>
                </a:rPr>
                <a:t>Address</a:t>
              </a:r>
            </a:p>
          </p:txBody>
        </p:sp>
        <p:sp>
          <p:nvSpPr>
            <p:cNvPr id="3060756" name="Rectangle 20"/>
            <p:cNvSpPr>
              <a:spLocks noChangeArrowheads="1"/>
            </p:cNvSpPr>
            <p:nvPr/>
          </p:nvSpPr>
          <p:spPr bwMode="auto">
            <a:xfrm>
              <a:off x="3996" y="1203"/>
              <a:ext cx="795" cy="2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page   1</a:t>
              </a:r>
            </a:p>
          </p:txBody>
        </p:sp>
        <p:sp>
          <p:nvSpPr>
            <p:cNvPr id="3060757" name="Rectangle 21"/>
            <p:cNvSpPr>
              <a:spLocks noChangeArrowheads="1"/>
            </p:cNvSpPr>
            <p:nvPr/>
          </p:nvSpPr>
          <p:spPr bwMode="auto">
            <a:xfrm>
              <a:off x="3996" y="2067"/>
              <a:ext cx="806" cy="2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page 31</a:t>
              </a:r>
            </a:p>
          </p:txBody>
        </p:sp>
        <p:sp>
          <p:nvSpPr>
            <p:cNvPr id="3060758" name="Rectangle 22"/>
            <p:cNvSpPr>
              <a:spLocks noChangeArrowheads="1"/>
            </p:cNvSpPr>
            <p:nvPr/>
          </p:nvSpPr>
          <p:spPr bwMode="auto">
            <a:xfrm>
              <a:off x="4857" y="1485"/>
              <a:ext cx="416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latin typeface="+mj-lt"/>
                </a:rPr>
                <a:t>4 </a:t>
              </a: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Ki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59" name="Rectangle 23"/>
            <p:cNvSpPr>
              <a:spLocks noChangeArrowheads="1"/>
            </p:cNvSpPr>
            <p:nvPr/>
          </p:nvSpPr>
          <p:spPr bwMode="auto">
            <a:xfrm>
              <a:off x="3127" y="1508"/>
              <a:ext cx="869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latin typeface="+mj-lt"/>
                </a:rPr>
                <a:t>0x</a:t>
              </a:r>
              <a:r>
                <a:rPr lang="en-US" sz="2800" dirty="0" smtClean="0">
                  <a:solidFill>
                    <a:schemeClr val="accent6"/>
                  </a:solidFill>
                  <a:latin typeface="+mj-lt"/>
                </a:rPr>
                <a:t>02</a:t>
              </a:r>
              <a:r>
                <a:rPr lang="en-US" sz="2800" dirty="0" smtClean="0">
                  <a:latin typeface="+mj-lt"/>
                </a:rPr>
                <a:t>000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60" name="Rectangle 24"/>
            <p:cNvSpPr>
              <a:spLocks noChangeArrowheads="1"/>
            </p:cNvSpPr>
            <p:nvPr/>
          </p:nvSpPr>
          <p:spPr bwMode="auto">
            <a:xfrm>
              <a:off x="3996" y="1484"/>
              <a:ext cx="795" cy="2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page   2</a:t>
              </a:r>
            </a:p>
          </p:txBody>
        </p:sp>
        <p:sp>
          <p:nvSpPr>
            <p:cNvPr id="3060761" name="Text Box 25"/>
            <p:cNvSpPr txBox="1">
              <a:spLocks noChangeArrowheads="1"/>
            </p:cNvSpPr>
            <p:nvPr/>
          </p:nvSpPr>
          <p:spPr bwMode="auto">
            <a:xfrm>
              <a:off x="4281" y="1663"/>
              <a:ext cx="313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+mj-lt"/>
                </a:rPr>
                <a:t>...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060762" name="Text Box 26"/>
            <p:cNvSpPr txBox="1">
              <a:spLocks noChangeArrowheads="1"/>
            </p:cNvSpPr>
            <p:nvPr/>
          </p:nvSpPr>
          <p:spPr bwMode="auto">
            <a:xfrm>
              <a:off x="3427" y="1663"/>
              <a:ext cx="313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+mj-lt"/>
                </a:rPr>
                <a:t>...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63" name="Text Box 27"/>
            <p:cNvSpPr txBox="1">
              <a:spLocks noChangeArrowheads="1"/>
            </p:cNvSpPr>
            <p:nvPr/>
          </p:nvSpPr>
          <p:spPr bwMode="auto">
            <a:xfrm>
              <a:off x="4857" y="1663"/>
              <a:ext cx="415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+mj-lt"/>
                </a:rPr>
                <a:t>...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65760" y="2560320"/>
            <a:ext cx="3022600" cy="3832226"/>
            <a:chOff x="-29" y="494"/>
            <a:chExt cx="1904" cy="2414"/>
          </a:xfrm>
        </p:grpSpPr>
        <p:sp>
          <p:nvSpPr>
            <p:cNvPr id="3060765" name="Rectangle 29"/>
            <p:cNvSpPr>
              <a:spLocks noChangeArrowheads="1"/>
            </p:cNvSpPr>
            <p:nvPr/>
          </p:nvSpPr>
          <p:spPr bwMode="auto">
            <a:xfrm>
              <a:off x="744" y="1012"/>
              <a:ext cx="691" cy="2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page 0</a:t>
              </a:r>
            </a:p>
          </p:txBody>
        </p:sp>
        <p:sp>
          <p:nvSpPr>
            <p:cNvPr id="3060766" name="Rectangle 30"/>
            <p:cNvSpPr>
              <a:spLocks noChangeArrowheads="1"/>
            </p:cNvSpPr>
            <p:nvPr/>
          </p:nvSpPr>
          <p:spPr bwMode="auto">
            <a:xfrm>
              <a:off x="19" y="1012"/>
              <a:ext cx="754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0x</a:t>
              </a:r>
              <a:r>
                <a:rPr lang="en-US" sz="2800" dirty="0" smtClean="0">
                  <a:solidFill>
                    <a:schemeClr val="accent4"/>
                  </a:solidFill>
                  <a:latin typeface="+mj-lt"/>
                </a:rPr>
                <a:t>0</a:t>
              </a: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000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67" name="Rectangle 31"/>
            <p:cNvSpPr>
              <a:spLocks noChangeArrowheads="1"/>
            </p:cNvSpPr>
            <p:nvPr/>
          </p:nvSpPr>
          <p:spPr bwMode="auto">
            <a:xfrm>
              <a:off x="19" y="1312"/>
              <a:ext cx="754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latin typeface="+mj-lt"/>
                </a:rPr>
                <a:t>0x</a:t>
              </a:r>
              <a:r>
                <a:rPr lang="en-US" sz="2800" dirty="0" smtClean="0">
                  <a:solidFill>
                    <a:schemeClr val="accent4"/>
                  </a:solidFill>
                  <a:latin typeface="+mj-lt"/>
                </a:rPr>
                <a:t>1</a:t>
              </a: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000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68" name="Rectangle 32"/>
            <p:cNvSpPr>
              <a:spLocks noChangeArrowheads="1"/>
            </p:cNvSpPr>
            <p:nvPr/>
          </p:nvSpPr>
          <p:spPr bwMode="auto">
            <a:xfrm>
              <a:off x="19" y="1842"/>
              <a:ext cx="754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latin typeface="+mj-lt"/>
                </a:rPr>
                <a:t>0x</a:t>
              </a:r>
              <a:r>
                <a:rPr lang="en-US" sz="2800" dirty="0" smtClean="0">
                  <a:solidFill>
                    <a:schemeClr val="accent4"/>
                  </a:solidFill>
                  <a:latin typeface="+mj-lt"/>
                </a:rPr>
                <a:t>7</a:t>
              </a: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000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69" name="Rectangle 33"/>
            <p:cNvSpPr>
              <a:spLocks noChangeArrowheads="1"/>
            </p:cNvSpPr>
            <p:nvPr/>
          </p:nvSpPr>
          <p:spPr bwMode="auto">
            <a:xfrm>
              <a:off x="-29" y="494"/>
              <a:ext cx="816" cy="4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4"/>
                  </a:solidFill>
                  <a:latin typeface="+mj-lt"/>
                </a:rPr>
                <a:t>Physical</a:t>
              </a:r>
            </a:p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4"/>
                  </a:solidFill>
                  <a:latin typeface="+mj-lt"/>
                </a:rPr>
                <a:t>Address</a:t>
              </a:r>
            </a:p>
          </p:txBody>
        </p:sp>
        <p:sp>
          <p:nvSpPr>
            <p:cNvPr id="3060770" name="Rectangle 34"/>
            <p:cNvSpPr>
              <a:spLocks noChangeArrowheads="1"/>
            </p:cNvSpPr>
            <p:nvPr/>
          </p:nvSpPr>
          <p:spPr bwMode="auto">
            <a:xfrm>
              <a:off x="653" y="2412"/>
              <a:ext cx="887" cy="4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>
                  <a:solidFill>
                    <a:schemeClr val="accent4"/>
                  </a:solidFill>
                  <a:latin typeface="+mj-lt"/>
                </a:rPr>
                <a:t>Physical</a:t>
              </a:r>
            </a:p>
            <a:p>
              <a:pPr algn="ctr">
                <a:lnSpc>
                  <a:spcPct val="85000"/>
                </a:lnSpc>
              </a:pPr>
              <a:r>
                <a:rPr lang="en-US" sz="2800" b="1" dirty="0">
                  <a:solidFill>
                    <a:schemeClr val="accent4"/>
                  </a:solidFill>
                  <a:latin typeface="+mj-lt"/>
                </a:rPr>
                <a:t>Memory</a:t>
              </a:r>
            </a:p>
          </p:txBody>
        </p:sp>
        <p:sp>
          <p:nvSpPr>
            <p:cNvPr id="3060771" name="Rectangle 35"/>
            <p:cNvSpPr>
              <a:spLocks noChangeArrowheads="1"/>
            </p:cNvSpPr>
            <p:nvPr/>
          </p:nvSpPr>
          <p:spPr bwMode="auto">
            <a:xfrm>
              <a:off x="1459" y="1012"/>
              <a:ext cx="416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latin typeface="+mj-lt"/>
                </a:rPr>
                <a:t>4 </a:t>
              </a: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Ki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72" name="Rectangle 36"/>
            <p:cNvSpPr>
              <a:spLocks noChangeArrowheads="1"/>
            </p:cNvSpPr>
            <p:nvPr/>
          </p:nvSpPr>
          <p:spPr bwMode="auto">
            <a:xfrm>
              <a:off x="1459" y="1312"/>
              <a:ext cx="416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4 Ki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73" name="Rectangle 37"/>
            <p:cNvSpPr>
              <a:spLocks noChangeArrowheads="1"/>
            </p:cNvSpPr>
            <p:nvPr/>
          </p:nvSpPr>
          <p:spPr bwMode="auto">
            <a:xfrm>
              <a:off x="1459" y="1842"/>
              <a:ext cx="416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latin typeface="+mj-lt"/>
                </a:rPr>
                <a:t>4 </a:t>
              </a: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Ki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74" name="Rectangle 38"/>
            <p:cNvSpPr>
              <a:spLocks noChangeArrowheads="1"/>
            </p:cNvSpPr>
            <p:nvPr/>
          </p:nvSpPr>
          <p:spPr bwMode="auto">
            <a:xfrm>
              <a:off x="744" y="1312"/>
              <a:ext cx="691" cy="2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page 1</a:t>
              </a:r>
            </a:p>
          </p:txBody>
        </p:sp>
        <p:sp>
          <p:nvSpPr>
            <p:cNvPr id="3060775" name="Rectangle 39"/>
            <p:cNvSpPr>
              <a:spLocks noChangeArrowheads="1"/>
            </p:cNvSpPr>
            <p:nvPr/>
          </p:nvSpPr>
          <p:spPr bwMode="auto">
            <a:xfrm>
              <a:off x="744" y="1840"/>
              <a:ext cx="691" cy="2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page 7</a:t>
              </a:r>
            </a:p>
          </p:txBody>
        </p:sp>
        <p:sp>
          <p:nvSpPr>
            <p:cNvPr id="3060776" name="Text Box 40"/>
            <p:cNvSpPr txBox="1">
              <a:spLocks noChangeArrowheads="1"/>
            </p:cNvSpPr>
            <p:nvPr/>
          </p:nvSpPr>
          <p:spPr bwMode="auto">
            <a:xfrm>
              <a:off x="941" y="1474"/>
              <a:ext cx="313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+mj-lt"/>
                </a:rPr>
                <a:t>...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060777" name="Text Box 41"/>
            <p:cNvSpPr txBox="1">
              <a:spLocks noChangeArrowheads="1"/>
            </p:cNvSpPr>
            <p:nvPr/>
          </p:nvSpPr>
          <p:spPr bwMode="auto">
            <a:xfrm>
              <a:off x="249" y="1474"/>
              <a:ext cx="313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+mj-lt"/>
                </a:rPr>
                <a:t>...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60778" name="Text Box 42"/>
            <p:cNvSpPr txBox="1">
              <a:spLocks noChangeArrowheads="1"/>
            </p:cNvSpPr>
            <p:nvPr/>
          </p:nvSpPr>
          <p:spPr bwMode="auto">
            <a:xfrm>
              <a:off x="1459" y="1474"/>
              <a:ext cx="415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+mj-lt"/>
                </a:rPr>
                <a:t>...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" y="1371599"/>
            <a:ext cx="8229600" cy="109728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Here assume page size is 4 </a:t>
            </a:r>
            <a:r>
              <a:rPr lang="en-US" sz="3200" dirty="0" err="1" smtClean="0">
                <a:latin typeface="+mj-lt"/>
              </a:rPr>
              <a:t>KiB</a:t>
            </a:r>
            <a:endParaRPr lang="en-US" sz="3200" dirty="0" smtClean="0">
              <a:latin typeface="+mj-lt"/>
            </a:endParaRPr>
          </a:p>
          <a:p>
            <a:pPr marL="914400" lvl="1" indent="-457200">
              <a:buFont typeface="Calibri" pitchFamily="34" charset="0"/>
              <a:buChar char="–"/>
            </a:pPr>
            <a:r>
              <a:rPr lang="en-US" sz="2800" dirty="0" smtClean="0">
                <a:latin typeface="+mj-lt"/>
              </a:rPr>
              <a:t>Page is both unit of mapping and unit of transfer between disk and physical memory</a:t>
            </a:r>
            <a:endParaRPr lang="en-US" sz="2800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8/01/2013</a:t>
            </a:r>
            <a:endParaRPr lang="en-US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Summer 2013 -- Lecture #23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>
                <a:latin typeface="+mj-lt"/>
              </a:rPr>
              <a:pPr/>
              <a:t>50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6679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Virtual Memory Mapping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How large is main memory?  Disk?</a:t>
            </a:r>
          </a:p>
          <a:p>
            <a:pPr lvl="1"/>
            <a:r>
              <a:rPr lang="en-US" dirty="0" smtClean="0"/>
              <a:t>Don’t know!  Designed to be interchangeable components</a:t>
            </a:r>
          </a:p>
          <a:p>
            <a:pPr lvl="1"/>
            <a:r>
              <a:rPr lang="en-US" dirty="0" smtClean="0"/>
              <a:t>Need a system that works regardless of sizes</a:t>
            </a:r>
          </a:p>
          <a:p>
            <a:r>
              <a:rPr lang="en-US" dirty="0" smtClean="0"/>
              <a:t>Use lookup table (</a:t>
            </a:r>
            <a:r>
              <a:rPr lang="en-US" i="1" dirty="0" smtClean="0">
                <a:solidFill>
                  <a:srgbClr val="FF0000"/>
                </a:solidFill>
              </a:rPr>
              <a:t>page table</a:t>
            </a:r>
            <a:r>
              <a:rPr lang="en-US" dirty="0" smtClean="0"/>
              <a:t>) to deal with arbitrary mapping</a:t>
            </a:r>
          </a:p>
          <a:p>
            <a:pPr lvl="1"/>
            <a:r>
              <a:rPr lang="en-US" dirty="0" smtClean="0"/>
              <a:t>Index lookup table by # of pages in VM </a:t>
            </a:r>
            <a:br>
              <a:rPr lang="en-US" dirty="0" smtClean="0"/>
            </a:br>
            <a:r>
              <a:rPr lang="en-US" dirty="0" smtClean="0"/>
              <a:t>(not all entries will be used/valid)</a:t>
            </a:r>
          </a:p>
          <a:p>
            <a:pPr lvl="1"/>
            <a:r>
              <a:rPr lang="en-US" dirty="0" smtClean="0"/>
              <a:t>Size of PM will affect size of stored translation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Address Mapping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Pages are aligned in memory</a:t>
            </a:r>
          </a:p>
          <a:p>
            <a:pPr lvl="1"/>
            <a:r>
              <a:rPr lang="en-US" dirty="0" smtClean="0"/>
              <a:t>Border address of each page has same lowest bits</a:t>
            </a:r>
          </a:p>
          <a:p>
            <a:pPr lvl="1"/>
            <a:r>
              <a:rPr lang="en-US" dirty="0"/>
              <a:t>Page </a:t>
            </a:r>
            <a:r>
              <a:rPr lang="en-US" dirty="0" smtClean="0"/>
              <a:t>size (P bytes) </a:t>
            </a:r>
            <a:r>
              <a:rPr lang="en-US" dirty="0"/>
              <a:t>is same in VM and PM, so </a:t>
            </a:r>
            <a:r>
              <a:rPr lang="en-US" dirty="0" smtClean="0"/>
              <a:t>denote lowest PO = log</a:t>
            </a:r>
            <a:r>
              <a:rPr lang="en-US" baseline="-25000" dirty="0" smtClean="0"/>
              <a:t>2</a:t>
            </a:r>
            <a:r>
              <a:rPr lang="en-US" dirty="0" smtClean="0"/>
              <a:t>(P) bits as </a:t>
            </a:r>
            <a:r>
              <a:rPr lang="en-US" i="1" dirty="0" smtClean="0">
                <a:solidFill>
                  <a:srgbClr val="FF0000"/>
                </a:solidFill>
              </a:rPr>
              <a:t>page </a:t>
            </a:r>
            <a:r>
              <a:rPr lang="en-US" i="1" dirty="0">
                <a:solidFill>
                  <a:srgbClr val="FF0000"/>
                </a:solidFill>
              </a:rPr>
              <a:t>offset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Use remaining upper </a:t>
            </a:r>
            <a:r>
              <a:rPr lang="en-US" dirty="0"/>
              <a:t>address bits </a:t>
            </a:r>
            <a:r>
              <a:rPr lang="en-US" dirty="0" smtClean="0"/>
              <a:t>in mapping</a:t>
            </a:r>
          </a:p>
          <a:p>
            <a:pPr lvl="1"/>
            <a:r>
              <a:rPr lang="en-US" dirty="0" smtClean="0"/>
              <a:t>Tells you which page you want (similar to Tag)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754880" y="5029200"/>
            <a:ext cx="3657600" cy="365760"/>
            <a:chOff x="4754880" y="4389120"/>
            <a:chExt cx="3657600" cy="365760"/>
          </a:xfrm>
        </p:grpSpPr>
        <p:sp>
          <p:nvSpPr>
            <p:cNvPr id="8" name="Rectangle 7"/>
            <p:cNvSpPr/>
            <p:nvPr/>
          </p:nvSpPr>
          <p:spPr>
            <a:xfrm>
              <a:off x="6949440" y="4389120"/>
              <a:ext cx="1463040" cy="36576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chemeClr val="accent6"/>
                  </a:solidFill>
                </a:rPr>
                <a:t>Page Offset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54880" y="4389120"/>
              <a:ext cx="2194560" cy="36576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6"/>
                  </a:solidFill>
                </a:rPr>
                <a:t>Virtual Page #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1520" y="5029200"/>
            <a:ext cx="3383280" cy="367687"/>
            <a:chOff x="731520" y="4386805"/>
            <a:chExt cx="3383280" cy="367687"/>
          </a:xfrm>
        </p:grpSpPr>
        <p:sp>
          <p:nvSpPr>
            <p:cNvPr id="7" name="Rectangle 6"/>
            <p:cNvSpPr/>
            <p:nvPr/>
          </p:nvSpPr>
          <p:spPr>
            <a:xfrm>
              <a:off x="2651760" y="4386805"/>
              <a:ext cx="1463040" cy="36576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chemeClr val="accent4"/>
                  </a:solidFill>
                </a:rPr>
                <a:t>Page Offset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1520" y="4388732"/>
              <a:ext cx="1920240" cy="36576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chemeClr val="accent4"/>
                  </a:solidFill>
                </a:rPr>
                <a:t>Physical Page #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79808" y="5394960"/>
            <a:ext cx="4941232" cy="828848"/>
            <a:chOff x="3379808" y="4752564"/>
            <a:chExt cx="4941232" cy="828848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383280" y="4752564"/>
              <a:ext cx="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680960" y="4754880"/>
              <a:ext cx="0" cy="5486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379808" y="5029200"/>
              <a:ext cx="42976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040880" y="5212080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Same Size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68680" y="5394960"/>
            <a:ext cx="4983480" cy="1103531"/>
            <a:chOff x="868680" y="4754880"/>
            <a:chExt cx="4983480" cy="1103531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691640" y="4754880"/>
              <a:ext cx="0" cy="5486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91640" y="5212080"/>
              <a:ext cx="41605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852160" y="4766068"/>
              <a:ext cx="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52160" y="5074920"/>
              <a:ext cx="0" cy="137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68680" y="5212080"/>
              <a:ext cx="1645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Not necessarily the same size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84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Address Mapping: Page Table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6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Page Table functionality:</a:t>
            </a:r>
          </a:p>
          <a:p>
            <a:pPr lvl="1"/>
            <a:r>
              <a:rPr lang="en-US" sz="2400" dirty="0" smtClean="0"/>
              <a:t>Incoming request is Virtual Address (</a:t>
            </a:r>
            <a:r>
              <a:rPr lang="en-US" sz="2400" dirty="0" smtClean="0">
                <a:solidFill>
                  <a:srgbClr val="FF0000"/>
                </a:solidFill>
              </a:rPr>
              <a:t>VA</a:t>
            </a:r>
            <a:r>
              <a:rPr lang="en-US" sz="2400" dirty="0" smtClean="0"/>
              <a:t>), </a:t>
            </a:r>
            <a:br>
              <a:rPr lang="en-US" sz="2400" dirty="0" smtClean="0"/>
            </a:br>
            <a:r>
              <a:rPr lang="en-US" sz="2400" dirty="0" smtClean="0"/>
              <a:t>want Physical Address (</a:t>
            </a:r>
            <a:r>
              <a:rPr lang="en-US" sz="2400" dirty="0" smtClean="0">
                <a:solidFill>
                  <a:srgbClr val="FF0000"/>
                </a:solidFill>
              </a:rPr>
              <a:t>PA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Physical Offset = Virtual Offset  (page-aligned)</a:t>
            </a:r>
          </a:p>
          <a:p>
            <a:pPr lvl="1"/>
            <a:r>
              <a:rPr lang="en-US" sz="2400" dirty="0" smtClean="0"/>
              <a:t>So just swap Virtual Page Number (</a:t>
            </a:r>
            <a:r>
              <a:rPr lang="en-US" sz="2400" dirty="0" smtClean="0">
                <a:solidFill>
                  <a:srgbClr val="FF0000"/>
                </a:solidFill>
              </a:rPr>
              <a:t>VPN</a:t>
            </a:r>
            <a:r>
              <a:rPr lang="en-US" sz="2400" dirty="0" smtClean="0"/>
              <a:t>) for Physical Page Number (</a:t>
            </a:r>
            <a:r>
              <a:rPr lang="en-US" sz="2400" dirty="0" smtClean="0">
                <a:solidFill>
                  <a:srgbClr val="FF0000"/>
                </a:solidFill>
              </a:rPr>
              <a:t>PPN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b="1" dirty="0" smtClean="0"/>
              <a:t>Implementation?</a:t>
            </a:r>
          </a:p>
          <a:p>
            <a:pPr lvl="1"/>
            <a:r>
              <a:rPr lang="en-US" sz="2400" dirty="0" smtClean="0"/>
              <a:t>Use VPN as index into PT</a:t>
            </a:r>
          </a:p>
          <a:p>
            <a:pPr lvl="1"/>
            <a:r>
              <a:rPr lang="en-US" sz="2400" dirty="0" smtClean="0"/>
              <a:t>Store PPN and management bits (Valid, Access Rights)</a:t>
            </a:r>
          </a:p>
          <a:p>
            <a:pPr lvl="1"/>
            <a:r>
              <a:rPr lang="en-US" sz="2400" dirty="0" smtClean="0"/>
              <a:t>Does NOT store actual data (the data sits in PM)</a:t>
            </a:r>
          </a:p>
          <a:p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37760" y="4206240"/>
            <a:ext cx="1463040" cy="3657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Page Offset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3200" y="4206240"/>
            <a:ext cx="2194560" cy="3657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Virtual Page #</a:t>
            </a:r>
            <a:endParaRPr lang="en-US" sz="2400" dirty="0">
              <a:solidFill>
                <a:schemeClr val="accent6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846320" y="4114800"/>
            <a:ext cx="182880" cy="548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200" y="4206240"/>
            <a:ext cx="1920240" cy="3657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Physical Page #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37760" y="4206240"/>
            <a:ext cx="1463040" cy="3657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Page Offset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2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4.20907E-6 L 0.27935 0.000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7" grpId="2" animBg="1"/>
      <p:bldP spid="20" grpId="0" animBg="1"/>
      <p:bldP spid="20" grpId="1" animBg="1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Page Table Layout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1733"/>
              </p:ext>
            </p:extLst>
          </p:nvPr>
        </p:nvGraphicFramePr>
        <p:xfrm>
          <a:off x="2834640" y="2834640"/>
          <a:ext cx="347472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731520"/>
                <a:gridCol w="219456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endParaRPr lang="en-US" sz="2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</a:t>
                      </a:r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4"/>
                          </a:solidFill>
                        </a:rPr>
                        <a:t>PPN</a:t>
                      </a:r>
                      <a:endParaRPr 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XX</a:t>
                      </a:r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82563" y="1591056"/>
            <a:ext cx="5030788" cy="420688"/>
            <a:chOff x="-155" y="752"/>
            <a:chExt cx="3169" cy="265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-155" y="752"/>
              <a:ext cx="1541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6"/>
                  </a:solidFill>
                  <a:latin typeface="+mj-lt"/>
                </a:rPr>
                <a:t>Virtual Address: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400" y="752"/>
              <a:ext cx="979" cy="263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lIns="63500" tIns="91440" rIns="63500" bIns="0">
              <a:prstTxWarp prst="textNoShape">
                <a:avLst/>
              </a:prstTxWarp>
              <a:normAutofit lnSpcReduction="10000"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 smtClean="0">
                  <a:solidFill>
                    <a:schemeClr val="accent6"/>
                  </a:solidFill>
                  <a:latin typeface="+mj-lt"/>
                </a:rPr>
                <a:t>VPN</a:t>
              </a:r>
              <a:endParaRPr lang="en-US" sz="28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80" y="752"/>
              <a:ext cx="634" cy="265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lIns="63500" tIns="91440" rIns="63500" bIns="0">
              <a:prstTxWarp prst="textNoShape">
                <a:avLst/>
              </a:prstTxWarp>
              <a:normAutofit lnSpcReduction="10000"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+mj-lt"/>
                </a:rPr>
                <a:t>offset</a:t>
              </a:r>
            </a:p>
          </p:txBody>
        </p:sp>
      </p:grp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2834640" y="2423160"/>
            <a:ext cx="3474720" cy="420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latin typeface="+mj-lt"/>
              </a:rPr>
              <a:t>Page Table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80160" y="2008569"/>
            <a:ext cx="2148048" cy="3092335"/>
            <a:chOff x="1280160" y="2099374"/>
            <a:chExt cx="2148048" cy="309233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286000" y="4206240"/>
              <a:ext cx="548640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286000" y="2285999"/>
              <a:ext cx="0" cy="192024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286000" y="2285999"/>
              <a:ext cx="114220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0" idx="2"/>
            </p:cNvCxnSpPr>
            <p:nvPr/>
          </p:nvCxnSpPr>
          <p:spPr>
            <a:xfrm flipV="1">
              <a:off x="3428208" y="2099374"/>
              <a:ext cx="0" cy="18662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80160" y="4205605"/>
              <a:ext cx="1469571" cy="98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1) Index into PT using VPN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926080" y="3931920"/>
            <a:ext cx="2971799" cy="1372116"/>
            <a:chOff x="2926080" y="3931920"/>
            <a:chExt cx="2971799" cy="1372116"/>
          </a:xfrm>
        </p:grpSpPr>
        <p:sp>
          <p:nvSpPr>
            <p:cNvPr id="34" name="TextBox 33"/>
            <p:cNvSpPr txBox="1"/>
            <p:nvPr/>
          </p:nvSpPr>
          <p:spPr>
            <a:xfrm>
              <a:off x="4428308" y="4114800"/>
              <a:ext cx="1469571" cy="11892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/>
                <a:t>2</a:t>
              </a:r>
              <a:r>
                <a:rPr lang="en-US" sz="2400" dirty="0" smtClean="0"/>
                <a:t>) Check Valid and Access Rights bits</a:t>
              </a:r>
              <a:endParaRPr lang="en-US" sz="24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926080" y="3931920"/>
              <a:ext cx="1097280" cy="3657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09159" y="2011680"/>
            <a:ext cx="4007032" cy="3439160"/>
            <a:chOff x="4709159" y="2011680"/>
            <a:chExt cx="4007032" cy="3439160"/>
          </a:xfrm>
        </p:grpSpPr>
        <p:grpSp>
          <p:nvGrpSpPr>
            <p:cNvPr id="42" name="Group 41"/>
            <p:cNvGrpSpPr/>
            <p:nvPr/>
          </p:nvGrpSpPr>
          <p:grpSpPr>
            <a:xfrm>
              <a:off x="4709159" y="2011680"/>
              <a:ext cx="4007032" cy="2697480"/>
              <a:chOff x="4709159" y="2011680"/>
              <a:chExt cx="4007032" cy="2697480"/>
            </a:xfrm>
          </p:grpSpPr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6858000" y="3886200"/>
                <a:ext cx="457200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>
                <a:off x="6309360" y="4114800"/>
                <a:ext cx="548640" cy="0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>
                <a:off x="7090679" y="4343400"/>
                <a:ext cx="0" cy="3657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V="1">
                <a:off x="7086600" y="2194560"/>
                <a:ext cx="0" cy="1691640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709159" y="2195194"/>
                <a:ext cx="237744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4709160" y="2011680"/>
                <a:ext cx="0" cy="18662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094220" y="2633538"/>
                <a:ext cx="1621971" cy="986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400" dirty="0"/>
                  <a:t>3</a:t>
                </a:r>
                <a:r>
                  <a:rPr lang="en-US" sz="2400" dirty="0" smtClean="0"/>
                  <a:t>) Combine PPN and offset</a:t>
                </a:r>
                <a:endParaRPr lang="en-US" sz="2400" dirty="0"/>
              </a:p>
            </p:txBody>
          </p:sp>
        </p:grp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6446520" y="4663440"/>
              <a:ext cx="1295400" cy="787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solidFill>
                    <a:schemeClr val="accent4"/>
                  </a:solidFill>
                  <a:latin typeface="+mj-lt"/>
                </a:rPr>
                <a:t>Physical</a:t>
              </a:r>
            </a:p>
            <a:p>
              <a:pPr algn="ctr">
                <a:lnSpc>
                  <a:spcPct val="85000"/>
                </a:lnSpc>
              </a:pPr>
              <a:r>
                <a:rPr lang="en-US" sz="2800" dirty="0" smtClean="0">
                  <a:solidFill>
                    <a:schemeClr val="accent4"/>
                  </a:solidFill>
                  <a:latin typeface="+mj-lt"/>
                </a:rPr>
                <a:t>Address</a:t>
              </a:r>
              <a:endParaRPr lang="en-US" sz="2800" dirty="0">
                <a:solidFill>
                  <a:schemeClr val="accent4"/>
                </a:solidFill>
                <a:latin typeface="+mj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528560" y="5304036"/>
            <a:ext cx="162197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4) Use PA to access memory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79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Page Table Entry Format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Contains either PPN or indication not in main </a:t>
            </a:r>
            <a:r>
              <a:rPr lang="en-US" dirty="0"/>
              <a:t>m</a:t>
            </a:r>
            <a:r>
              <a:rPr lang="en-US" dirty="0" smtClean="0"/>
              <a:t>emory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Valid</a:t>
            </a:r>
            <a:r>
              <a:rPr lang="en-US" dirty="0" smtClean="0"/>
              <a:t> </a:t>
            </a:r>
            <a:r>
              <a:rPr lang="en-US" dirty="0"/>
              <a:t>= Valid page table entry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1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virtual page </a:t>
            </a:r>
            <a:r>
              <a:rPr lang="en-US" dirty="0" smtClean="0"/>
              <a:t>is in </a:t>
            </a:r>
            <a:r>
              <a:rPr lang="en-US" dirty="0"/>
              <a:t>physical </a:t>
            </a:r>
            <a:r>
              <a:rPr lang="en-US" dirty="0" smtClean="0"/>
              <a:t>memory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0 </a:t>
            </a:r>
            <a:r>
              <a:rPr lang="en-US" dirty="0" smtClean="0">
                <a:sym typeface="Wingdings" pitchFamily="2" charset="2"/>
              </a:rPr>
              <a:t> OS needs to fetch page from disk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Access Rights </a:t>
            </a:r>
            <a:r>
              <a:rPr lang="en-US" dirty="0"/>
              <a:t>checked on every access to see if </a:t>
            </a:r>
            <a:r>
              <a:rPr lang="en-US" dirty="0" smtClean="0"/>
              <a:t>allowed (provides protection)</a:t>
            </a:r>
            <a:endParaRPr lang="en-US" dirty="0"/>
          </a:p>
          <a:p>
            <a:pPr lvl="1"/>
            <a:r>
              <a:rPr lang="en-US" i="1" dirty="0" smtClean="0"/>
              <a:t>Read Only:</a:t>
            </a:r>
            <a:r>
              <a:rPr lang="en-US" dirty="0" smtClean="0"/>
              <a:t>  Can </a:t>
            </a:r>
            <a:r>
              <a:rPr lang="en-US" dirty="0"/>
              <a:t>read, but not write page</a:t>
            </a:r>
          </a:p>
          <a:p>
            <a:pPr lvl="1"/>
            <a:r>
              <a:rPr lang="en-US" i="1" dirty="0"/>
              <a:t>Read/Write:</a:t>
            </a:r>
            <a:r>
              <a:rPr lang="en-US" dirty="0"/>
              <a:t> </a:t>
            </a:r>
            <a:r>
              <a:rPr lang="en-US" dirty="0" smtClean="0"/>
              <a:t> Read </a:t>
            </a:r>
            <a:r>
              <a:rPr lang="en-US" dirty="0"/>
              <a:t>or write data on page</a:t>
            </a:r>
          </a:p>
          <a:p>
            <a:pPr lvl="1"/>
            <a:r>
              <a:rPr lang="en-US" i="1" dirty="0" smtClean="0"/>
              <a:t>Executable:</a:t>
            </a:r>
            <a:r>
              <a:rPr lang="en-US" dirty="0" smtClean="0"/>
              <a:t>  </a:t>
            </a:r>
            <a:r>
              <a:rPr lang="en-US" dirty="0"/>
              <a:t>Can fetch instructions from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Page Tables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page </a:t>
            </a:r>
            <a:r>
              <a:rPr lang="en-US" dirty="0" smtClean="0"/>
              <a:t>table (PT) contains </a:t>
            </a:r>
            <a:r>
              <a:rPr lang="en-US" dirty="0"/>
              <a:t>the mapping of virtual addresses to physical </a:t>
            </a:r>
            <a:r>
              <a:rPr lang="en-US" dirty="0" smtClean="0"/>
              <a:t>addresses</a:t>
            </a:r>
          </a:p>
          <a:p>
            <a:r>
              <a:rPr lang="en-US" dirty="0" smtClean="0"/>
              <a:t>Where should PT be located?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Physical memory</a:t>
            </a:r>
            <a:r>
              <a:rPr lang="en-US" dirty="0" smtClean="0"/>
              <a:t>, so faster to access and can be shared by multiple processors</a:t>
            </a:r>
          </a:p>
          <a:p>
            <a:r>
              <a:rPr lang="en-US" dirty="0" smtClean="0"/>
              <a:t>The OS maintains the PTs</a:t>
            </a:r>
          </a:p>
          <a:p>
            <a:pPr lvl="1"/>
            <a:r>
              <a:rPr lang="en-US" dirty="0"/>
              <a:t>Each process </a:t>
            </a:r>
            <a:r>
              <a:rPr lang="en-US" dirty="0" smtClean="0"/>
              <a:t>has </a:t>
            </a:r>
            <a:r>
              <a:rPr lang="en-US" dirty="0"/>
              <a:t>its own page </a:t>
            </a:r>
            <a:r>
              <a:rPr lang="en-US" dirty="0" smtClean="0"/>
              <a:t>table</a:t>
            </a:r>
          </a:p>
          <a:p>
            <a:pPr lvl="2"/>
            <a:r>
              <a:rPr lang="en-US" dirty="0" smtClean="0"/>
              <a:t>“State” of a process is PC, all registers, and PT</a:t>
            </a:r>
          </a:p>
          <a:p>
            <a:pPr lvl="1"/>
            <a:r>
              <a:rPr lang="en-US" dirty="0" smtClean="0"/>
              <a:t>OS stores address of the PT of the current process in the </a:t>
            </a:r>
            <a:r>
              <a:rPr lang="en-US" i="1" dirty="0" smtClean="0">
                <a:solidFill>
                  <a:srgbClr val="FF0000"/>
                </a:solidFill>
              </a:rPr>
              <a:t>Page Table Base Register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Paging/Virtual Memory Multiple Processes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075076" name="Rectangle 4"/>
          <p:cNvSpPr>
            <a:spLocks noChangeArrowheads="1"/>
          </p:cNvSpPr>
          <p:nvPr/>
        </p:nvSpPr>
        <p:spPr bwMode="auto">
          <a:xfrm>
            <a:off x="3841750" y="2514600"/>
            <a:ext cx="1198563" cy="3619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077" name="Text Box 5"/>
          <p:cNvSpPr txBox="1">
            <a:spLocks noChangeArrowheads="1"/>
          </p:cNvSpPr>
          <p:nvPr/>
        </p:nvSpPr>
        <p:spPr bwMode="auto">
          <a:xfrm>
            <a:off x="6392863" y="709613"/>
            <a:ext cx="275272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User B: </a:t>
            </a:r>
            <a:br>
              <a:rPr lang="en-US" sz="2800" b="1">
                <a:solidFill>
                  <a:schemeClr val="tx1"/>
                </a:solidFill>
              </a:rPr>
            </a:br>
            <a:r>
              <a:rPr lang="en-US" sz="2800" b="1">
                <a:solidFill>
                  <a:schemeClr val="tx1"/>
                </a:solidFill>
              </a:rPr>
              <a:t>Virtual Memory</a:t>
            </a:r>
          </a:p>
        </p:txBody>
      </p:sp>
      <p:sp>
        <p:nvSpPr>
          <p:cNvPr id="3075078" name="Text Box 6"/>
          <p:cNvSpPr txBox="1">
            <a:spLocks noChangeArrowheads="1"/>
          </p:cNvSpPr>
          <p:nvPr/>
        </p:nvSpPr>
        <p:spPr bwMode="auto">
          <a:xfrm>
            <a:off x="6588125" y="1443038"/>
            <a:ext cx="5461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Symbol" pitchFamily="-65" charset="2"/>
              </a:rPr>
              <a:t>¥</a:t>
            </a:r>
          </a:p>
        </p:txBody>
      </p:sp>
      <p:sp>
        <p:nvSpPr>
          <p:cNvPr id="3075079" name="Text Box 7"/>
          <p:cNvSpPr txBox="1">
            <a:spLocks noChangeArrowheads="1"/>
          </p:cNvSpPr>
          <p:nvPr/>
        </p:nvSpPr>
        <p:spPr bwMode="auto">
          <a:xfrm>
            <a:off x="7083425" y="5797550"/>
            <a:ext cx="12001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3075080" name="Rectangle 8"/>
          <p:cNvSpPr>
            <a:spLocks noChangeArrowheads="1"/>
          </p:cNvSpPr>
          <p:nvPr/>
        </p:nvSpPr>
        <p:spPr bwMode="auto">
          <a:xfrm>
            <a:off x="7073900" y="5561013"/>
            <a:ext cx="1198563" cy="957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081" name="Text Box 9"/>
          <p:cNvSpPr txBox="1">
            <a:spLocks noChangeArrowheads="1"/>
          </p:cNvSpPr>
          <p:nvPr/>
        </p:nvSpPr>
        <p:spPr bwMode="auto">
          <a:xfrm>
            <a:off x="7051675" y="4845050"/>
            <a:ext cx="12906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Static</a:t>
            </a:r>
          </a:p>
        </p:txBody>
      </p:sp>
      <p:sp>
        <p:nvSpPr>
          <p:cNvPr id="3075082" name="Rectangle 10"/>
          <p:cNvSpPr>
            <a:spLocks noChangeArrowheads="1"/>
          </p:cNvSpPr>
          <p:nvPr/>
        </p:nvSpPr>
        <p:spPr bwMode="auto">
          <a:xfrm>
            <a:off x="7083425" y="4603750"/>
            <a:ext cx="1198563" cy="957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083" name="Text Box 11"/>
          <p:cNvSpPr txBox="1">
            <a:spLocks noChangeArrowheads="1"/>
          </p:cNvSpPr>
          <p:nvPr/>
        </p:nvSpPr>
        <p:spPr bwMode="auto">
          <a:xfrm>
            <a:off x="7105650" y="3908425"/>
            <a:ext cx="11779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3075084" name="Rectangle 12"/>
          <p:cNvSpPr>
            <a:spLocks noChangeArrowheads="1"/>
          </p:cNvSpPr>
          <p:nvPr/>
        </p:nvSpPr>
        <p:spPr bwMode="auto">
          <a:xfrm>
            <a:off x="7073900" y="3646488"/>
            <a:ext cx="1198563" cy="957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085" name="Line 13"/>
          <p:cNvSpPr>
            <a:spLocks noChangeShapeType="1"/>
          </p:cNvSpPr>
          <p:nvPr/>
        </p:nvSpPr>
        <p:spPr bwMode="auto">
          <a:xfrm flipV="1">
            <a:off x="7643813" y="3303588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086" name="Text Box 14"/>
          <p:cNvSpPr txBox="1">
            <a:spLocks noChangeArrowheads="1"/>
          </p:cNvSpPr>
          <p:nvPr/>
        </p:nvSpPr>
        <p:spPr bwMode="auto">
          <a:xfrm>
            <a:off x="7073900" y="1849438"/>
            <a:ext cx="1268413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3075087" name="Rectangle 15"/>
          <p:cNvSpPr>
            <a:spLocks noChangeArrowheads="1"/>
          </p:cNvSpPr>
          <p:nvPr/>
        </p:nvSpPr>
        <p:spPr bwMode="auto">
          <a:xfrm>
            <a:off x="7073900" y="1644650"/>
            <a:ext cx="1198563" cy="958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088" name="Line 16"/>
          <p:cNvSpPr>
            <a:spLocks noChangeShapeType="1"/>
          </p:cNvSpPr>
          <p:nvPr/>
        </p:nvSpPr>
        <p:spPr bwMode="auto">
          <a:xfrm flipV="1">
            <a:off x="7623175" y="2603500"/>
            <a:ext cx="0" cy="341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089" name="Text Box 17"/>
          <p:cNvSpPr txBox="1">
            <a:spLocks noChangeArrowheads="1"/>
          </p:cNvSpPr>
          <p:nvPr/>
        </p:nvSpPr>
        <p:spPr bwMode="auto">
          <a:xfrm>
            <a:off x="6732588" y="6111875"/>
            <a:ext cx="40957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0</a:t>
            </a:r>
            <a:endParaRPr lang="en-US" sz="3200" b="1"/>
          </a:p>
        </p:txBody>
      </p:sp>
      <p:sp>
        <p:nvSpPr>
          <p:cNvPr id="3075090" name="Text Box 18"/>
          <p:cNvSpPr txBox="1">
            <a:spLocks noChangeArrowheads="1"/>
          </p:cNvSpPr>
          <p:nvPr/>
        </p:nvSpPr>
        <p:spPr bwMode="auto">
          <a:xfrm>
            <a:off x="766763" y="5797550"/>
            <a:ext cx="12001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3075091" name="Rectangle 19"/>
          <p:cNvSpPr>
            <a:spLocks noChangeArrowheads="1"/>
          </p:cNvSpPr>
          <p:nvPr/>
        </p:nvSpPr>
        <p:spPr bwMode="auto">
          <a:xfrm>
            <a:off x="757238" y="5561013"/>
            <a:ext cx="1198562" cy="957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092" name="Text Box 20"/>
          <p:cNvSpPr txBox="1">
            <a:spLocks noChangeArrowheads="1"/>
          </p:cNvSpPr>
          <p:nvPr/>
        </p:nvSpPr>
        <p:spPr bwMode="auto">
          <a:xfrm>
            <a:off x="735013" y="4845050"/>
            <a:ext cx="1290637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Static</a:t>
            </a:r>
          </a:p>
        </p:txBody>
      </p:sp>
      <p:sp>
        <p:nvSpPr>
          <p:cNvPr id="3075093" name="Rectangle 21"/>
          <p:cNvSpPr>
            <a:spLocks noChangeArrowheads="1"/>
          </p:cNvSpPr>
          <p:nvPr/>
        </p:nvSpPr>
        <p:spPr bwMode="auto">
          <a:xfrm>
            <a:off x="766763" y="4603750"/>
            <a:ext cx="1198562" cy="957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094" name="Text Box 22"/>
          <p:cNvSpPr txBox="1">
            <a:spLocks noChangeArrowheads="1"/>
          </p:cNvSpPr>
          <p:nvPr/>
        </p:nvSpPr>
        <p:spPr bwMode="auto">
          <a:xfrm>
            <a:off x="788988" y="3908425"/>
            <a:ext cx="11779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3075095" name="Rectangle 23"/>
          <p:cNvSpPr>
            <a:spLocks noChangeArrowheads="1"/>
          </p:cNvSpPr>
          <p:nvPr/>
        </p:nvSpPr>
        <p:spPr bwMode="auto">
          <a:xfrm>
            <a:off x="757238" y="3646488"/>
            <a:ext cx="1198562" cy="957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096" name="Line 24"/>
          <p:cNvSpPr>
            <a:spLocks noChangeShapeType="1"/>
          </p:cNvSpPr>
          <p:nvPr/>
        </p:nvSpPr>
        <p:spPr bwMode="auto">
          <a:xfrm flipV="1">
            <a:off x="1327150" y="3303588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097" name="Text Box 25"/>
          <p:cNvSpPr txBox="1">
            <a:spLocks noChangeArrowheads="1"/>
          </p:cNvSpPr>
          <p:nvPr/>
        </p:nvSpPr>
        <p:spPr bwMode="auto">
          <a:xfrm>
            <a:off x="757238" y="1849438"/>
            <a:ext cx="1268412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3075098" name="Rectangle 26"/>
          <p:cNvSpPr>
            <a:spLocks noChangeArrowheads="1"/>
          </p:cNvSpPr>
          <p:nvPr/>
        </p:nvSpPr>
        <p:spPr bwMode="auto">
          <a:xfrm>
            <a:off x="757238" y="1644650"/>
            <a:ext cx="1198562" cy="958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099" name="Line 27"/>
          <p:cNvSpPr>
            <a:spLocks noChangeShapeType="1"/>
          </p:cNvSpPr>
          <p:nvPr/>
        </p:nvSpPr>
        <p:spPr bwMode="auto">
          <a:xfrm flipV="1">
            <a:off x="1306513" y="2603500"/>
            <a:ext cx="0" cy="341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141537" y="3822702"/>
            <a:ext cx="1274763" cy="2525714"/>
            <a:chOff x="1347" y="2408"/>
            <a:chExt cx="803" cy="1591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494" y="2408"/>
              <a:ext cx="573" cy="675"/>
              <a:chOff x="1956" y="3367"/>
              <a:chExt cx="950" cy="675"/>
            </a:xfrm>
          </p:grpSpPr>
          <p:sp>
            <p:nvSpPr>
              <p:cNvPr id="3075102" name="Rectangle 30"/>
              <p:cNvSpPr>
                <a:spLocks noChangeArrowheads="1"/>
              </p:cNvSpPr>
              <p:nvPr/>
            </p:nvSpPr>
            <p:spPr bwMode="auto">
              <a:xfrm>
                <a:off x="1956" y="3367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03" name="Rectangle 31"/>
              <p:cNvSpPr>
                <a:spLocks noChangeArrowheads="1"/>
              </p:cNvSpPr>
              <p:nvPr/>
            </p:nvSpPr>
            <p:spPr bwMode="auto">
              <a:xfrm>
                <a:off x="1956" y="3463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04" name="Rectangle 32"/>
              <p:cNvSpPr>
                <a:spLocks noChangeArrowheads="1"/>
              </p:cNvSpPr>
              <p:nvPr/>
            </p:nvSpPr>
            <p:spPr bwMode="auto">
              <a:xfrm>
                <a:off x="1956" y="3559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05" name="Rectangle 33"/>
              <p:cNvSpPr>
                <a:spLocks noChangeArrowheads="1"/>
              </p:cNvSpPr>
              <p:nvPr/>
            </p:nvSpPr>
            <p:spPr bwMode="auto">
              <a:xfrm>
                <a:off x="1956" y="3655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06" name="Rectangle 34"/>
              <p:cNvSpPr>
                <a:spLocks noChangeArrowheads="1"/>
              </p:cNvSpPr>
              <p:nvPr/>
            </p:nvSpPr>
            <p:spPr bwMode="auto">
              <a:xfrm>
                <a:off x="1956" y="3751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07" name="Rectangle 35"/>
              <p:cNvSpPr>
                <a:spLocks noChangeArrowheads="1"/>
              </p:cNvSpPr>
              <p:nvPr/>
            </p:nvSpPr>
            <p:spPr bwMode="auto">
              <a:xfrm>
                <a:off x="1956" y="3847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08" name="Rectangle 36"/>
              <p:cNvSpPr>
                <a:spLocks noChangeArrowheads="1"/>
              </p:cNvSpPr>
              <p:nvPr/>
            </p:nvSpPr>
            <p:spPr bwMode="auto">
              <a:xfrm>
                <a:off x="1956" y="3943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5109" name="Text Box 37"/>
            <p:cNvSpPr txBox="1">
              <a:spLocks noChangeArrowheads="1"/>
            </p:cNvSpPr>
            <p:nvPr/>
          </p:nvSpPr>
          <p:spPr bwMode="auto">
            <a:xfrm>
              <a:off x="1347" y="3398"/>
              <a:ext cx="803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dirty="0" smtClean="0"/>
                <a:t>Page</a:t>
              </a:r>
              <a:endParaRPr lang="en-US" sz="2800" b="1" dirty="0"/>
            </a:p>
            <a:p>
              <a:pPr algn="ctr"/>
              <a:r>
                <a:rPr lang="en-US" sz="2800" b="1" dirty="0" smtClean="0"/>
                <a:t>Table A</a:t>
              </a:r>
              <a:endParaRPr lang="en-US" sz="2000" dirty="0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537206" y="3822702"/>
            <a:ext cx="1258888" cy="2525714"/>
            <a:chOff x="3486" y="2408"/>
            <a:chExt cx="793" cy="1591"/>
          </a:xfrm>
        </p:grpSpPr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3575" y="2408"/>
              <a:ext cx="573" cy="675"/>
              <a:chOff x="1956" y="3367"/>
              <a:chExt cx="950" cy="675"/>
            </a:xfrm>
          </p:grpSpPr>
          <p:sp>
            <p:nvSpPr>
              <p:cNvPr id="3075112" name="Rectangle 40"/>
              <p:cNvSpPr>
                <a:spLocks noChangeArrowheads="1"/>
              </p:cNvSpPr>
              <p:nvPr/>
            </p:nvSpPr>
            <p:spPr bwMode="auto">
              <a:xfrm>
                <a:off x="1956" y="3367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13" name="Rectangle 41"/>
              <p:cNvSpPr>
                <a:spLocks noChangeArrowheads="1"/>
              </p:cNvSpPr>
              <p:nvPr/>
            </p:nvSpPr>
            <p:spPr bwMode="auto">
              <a:xfrm>
                <a:off x="1956" y="3463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14" name="Rectangle 42"/>
              <p:cNvSpPr>
                <a:spLocks noChangeArrowheads="1"/>
              </p:cNvSpPr>
              <p:nvPr/>
            </p:nvSpPr>
            <p:spPr bwMode="auto">
              <a:xfrm>
                <a:off x="1956" y="3559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15" name="Rectangle 43"/>
              <p:cNvSpPr>
                <a:spLocks noChangeArrowheads="1"/>
              </p:cNvSpPr>
              <p:nvPr/>
            </p:nvSpPr>
            <p:spPr bwMode="auto">
              <a:xfrm>
                <a:off x="1956" y="3655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16" name="Rectangle 44"/>
              <p:cNvSpPr>
                <a:spLocks noChangeArrowheads="1"/>
              </p:cNvSpPr>
              <p:nvPr/>
            </p:nvSpPr>
            <p:spPr bwMode="auto">
              <a:xfrm>
                <a:off x="1956" y="3751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17" name="Rectangle 45"/>
              <p:cNvSpPr>
                <a:spLocks noChangeArrowheads="1"/>
              </p:cNvSpPr>
              <p:nvPr/>
            </p:nvSpPr>
            <p:spPr bwMode="auto">
              <a:xfrm>
                <a:off x="1956" y="3847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18" name="Rectangle 46"/>
              <p:cNvSpPr>
                <a:spLocks noChangeArrowheads="1"/>
              </p:cNvSpPr>
              <p:nvPr/>
            </p:nvSpPr>
            <p:spPr bwMode="auto">
              <a:xfrm>
                <a:off x="1956" y="3943"/>
                <a:ext cx="950" cy="9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5119" name="Text Box 47"/>
            <p:cNvSpPr txBox="1">
              <a:spLocks noChangeArrowheads="1"/>
            </p:cNvSpPr>
            <p:nvPr/>
          </p:nvSpPr>
          <p:spPr bwMode="auto">
            <a:xfrm>
              <a:off x="3486" y="3398"/>
              <a:ext cx="793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dirty="0" smtClean="0"/>
                <a:t>Page</a:t>
              </a:r>
              <a:endParaRPr lang="en-US" sz="2800" b="1" dirty="0"/>
            </a:p>
            <a:p>
              <a:pPr algn="ctr"/>
              <a:r>
                <a:rPr lang="en-US" sz="2800" b="1" dirty="0" smtClean="0"/>
                <a:t>Table B</a:t>
              </a:r>
              <a:endParaRPr lang="en-US" sz="2000" dirty="0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57238" y="1644650"/>
            <a:ext cx="7515225" cy="4873625"/>
            <a:chOff x="475" y="1036"/>
            <a:chExt cx="4734" cy="3070"/>
          </a:xfrm>
        </p:grpSpPr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4454" y="1036"/>
              <a:ext cx="755" cy="3070"/>
              <a:chOff x="4112" y="666"/>
              <a:chExt cx="1008" cy="3420"/>
            </a:xfrm>
          </p:grpSpPr>
          <p:sp>
            <p:nvSpPr>
              <p:cNvPr id="3075122" name="Rectangle 50"/>
              <p:cNvSpPr>
                <a:spLocks noChangeArrowheads="1"/>
              </p:cNvSpPr>
              <p:nvPr/>
            </p:nvSpPr>
            <p:spPr bwMode="auto">
              <a:xfrm>
                <a:off x="4112" y="3516"/>
                <a:ext cx="1008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23" name="Rectangle 51"/>
              <p:cNvSpPr>
                <a:spLocks noChangeArrowheads="1"/>
              </p:cNvSpPr>
              <p:nvPr/>
            </p:nvSpPr>
            <p:spPr bwMode="auto">
              <a:xfrm>
                <a:off x="4112" y="1806"/>
                <a:ext cx="1008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24" name="Rectangle 52"/>
              <p:cNvSpPr>
                <a:spLocks noChangeArrowheads="1"/>
              </p:cNvSpPr>
              <p:nvPr/>
            </p:nvSpPr>
            <p:spPr bwMode="auto">
              <a:xfrm>
                <a:off x="4112" y="1236"/>
                <a:ext cx="1008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53"/>
              <p:cNvGrpSpPr>
                <a:grpSpLocks/>
              </p:cNvGrpSpPr>
              <p:nvPr/>
            </p:nvGrpSpPr>
            <p:grpSpPr bwMode="auto">
              <a:xfrm>
                <a:off x="4112" y="666"/>
                <a:ext cx="1008" cy="3420"/>
                <a:chOff x="4112" y="666"/>
                <a:chExt cx="1008" cy="3420"/>
              </a:xfrm>
            </p:grpSpPr>
            <p:sp>
              <p:nvSpPr>
                <p:cNvPr id="3075126" name="Rectangle 54"/>
                <p:cNvSpPr>
                  <a:spLocks noChangeArrowheads="1"/>
                </p:cNvSpPr>
                <p:nvPr/>
              </p:nvSpPr>
              <p:spPr bwMode="auto">
                <a:xfrm>
                  <a:off x="4112" y="380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27" name="Rectangle 55"/>
                <p:cNvSpPr>
                  <a:spLocks noChangeArrowheads="1"/>
                </p:cNvSpPr>
                <p:nvPr/>
              </p:nvSpPr>
              <p:spPr bwMode="auto">
                <a:xfrm>
                  <a:off x="4112" y="323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28" name="Rectangle 56"/>
                <p:cNvSpPr>
                  <a:spLocks noChangeArrowheads="1"/>
                </p:cNvSpPr>
                <p:nvPr/>
              </p:nvSpPr>
              <p:spPr bwMode="auto">
                <a:xfrm>
                  <a:off x="4112" y="2946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29" name="Rectangle 57"/>
                <p:cNvSpPr>
                  <a:spLocks noChangeArrowheads="1"/>
                </p:cNvSpPr>
                <p:nvPr/>
              </p:nvSpPr>
              <p:spPr bwMode="auto">
                <a:xfrm>
                  <a:off x="4112" y="266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30" name="Rectangle 58"/>
                <p:cNvSpPr>
                  <a:spLocks noChangeArrowheads="1"/>
                </p:cNvSpPr>
                <p:nvPr/>
              </p:nvSpPr>
              <p:spPr bwMode="auto">
                <a:xfrm>
                  <a:off x="4112" y="2376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31" name="Rectangle 59"/>
                <p:cNvSpPr>
                  <a:spLocks noChangeArrowheads="1"/>
                </p:cNvSpPr>
                <p:nvPr/>
              </p:nvSpPr>
              <p:spPr bwMode="auto">
                <a:xfrm>
                  <a:off x="4112" y="209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32" name="Rectangle 60"/>
                <p:cNvSpPr>
                  <a:spLocks noChangeArrowheads="1"/>
                </p:cNvSpPr>
                <p:nvPr/>
              </p:nvSpPr>
              <p:spPr bwMode="auto">
                <a:xfrm>
                  <a:off x="4112" y="152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33" name="Rectangle 61"/>
                <p:cNvSpPr>
                  <a:spLocks noChangeArrowheads="1"/>
                </p:cNvSpPr>
                <p:nvPr/>
              </p:nvSpPr>
              <p:spPr bwMode="auto">
                <a:xfrm>
                  <a:off x="4112" y="95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34" name="Rectangle 62"/>
                <p:cNvSpPr>
                  <a:spLocks noChangeArrowheads="1"/>
                </p:cNvSpPr>
                <p:nvPr/>
              </p:nvSpPr>
              <p:spPr bwMode="auto">
                <a:xfrm>
                  <a:off x="4112" y="666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475" y="1036"/>
              <a:ext cx="755" cy="3070"/>
              <a:chOff x="4112" y="666"/>
              <a:chExt cx="1008" cy="3420"/>
            </a:xfrm>
          </p:grpSpPr>
          <p:sp>
            <p:nvSpPr>
              <p:cNvPr id="3075136" name="Rectangle 64"/>
              <p:cNvSpPr>
                <a:spLocks noChangeArrowheads="1"/>
              </p:cNvSpPr>
              <p:nvPr/>
            </p:nvSpPr>
            <p:spPr bwMode="auto">
              <a:xfrm>
                <a:off x="4112" y="3516"/>
                <a:ext cx="1008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37" name="Rectangle 65"/>
              <p:cNvSpPr>
                <a:spLocks noChangeArrowheads="1"/>
              </p:cNvSpPr>
              <p:nvPr/>
            </p:nvSpPr>
            <p:spPr bwMode="auto">
              <a:xfrm>
                <a:off x="4112" y="1806"/>
                <a:ext cx="1008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38" name="Rectangle 66"/>
              <p:cNvSpPr>
                <a:spLocks noChangeArrowheads="1"/>
              </p:cNvSpPr>
              <p:nvPr/>
            </p:nvSpPr>
            <p:spPr bwMode="auto">
              <a:xfrm>
                <a:off x="4112" y="1236"/>
                <a:ext cx="1008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67"/>
              <p:cNvGrpSpPr>
                <a:grpSpLocks/>
              </p:cNvGrpSpPr>
              <p:nvPr/>
            </p:nvGrpSpPr>
            <p:grpSpPr bwMode="auto">
              <a:xfrm>
                <a:off x="4112" y="666"/>
                <a:ext cx="1008" cy="3420"/>
                <a:chOff x="4112" y="666"/>
                <a:chExt cx="1008" cy="3420"/>
              </a:xfrm>
            </p:grpSpPr>
            <p:sp>
              <p:nvSpPr>
                <p:cNvPr id="3075140" name="Rectangle 68"/>
                <p:cNvSpPr>
                  <a:spLocks noChangeArrowheads="1"/>
                </p:cNvSpPr>
                <p:nvPr/>
              </p:nvSpPr>
              <p:spPr bwMode="auto">
                <a:xfrm>
                  <a:off x="4112" y="380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41" name="Rectangle 69"/>
                <p:cNvSpPr>
                  <a:spLocks noChangeArrowheads="1"/>
                </p:cNvSpPr>
                <p:nvPr/>
              </p:nvSpPr>
              <p:spPr bwMode="auto">
                <a:xfrm>
                  <a:off x="4112" y="323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42" name="Rectangle 70"/>
                <p:cNvSpPr>
                  <a:spLocks noChangeArrowheads="1"/>
                </p:cNvSpPr>
                <p:nvPr/>
              </p:nvSpPr>
              <p:spPr bwMode="auto">
                <a:xfrm>
                  <a:off x="4112" y="2946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43" name="Rectangle 71"/>
                <p:cNvSpPr>
                  <a:spLocks noChangeArrowheads="1"/>
                </p:cNvSpPr>
                <p:nvPr/>
              </p:nvSpPr>
              <p:spPr bwMode="auto">
                <a:xfrm>
                  <a:off x="4112" y="266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44" name="Rectangle 72"/>
                <p:cNvSpPr>
                  <a:spLocks noChangeArrowheads="1"/>
                </p:cNvSpPr>
                <p:nvPr/>
              </p:nvSpPr>
              <p:spPr bwMode="auto">
                <a:xfrm>
                  <a:off x="4112" y="2376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45" name="Rectangle 73"/>
                <p:cNvSpPr>
                  <a:spLocks noChangeArrowheads="1"/>
                </p:cNvSpPr>
                <p:nvPr/>
              </p:nvSpPr>
              <p:spPr bwMode="auto">
                <a:xfrm>
                  <a:off x="4112" y="209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46" name="Rectangle 74"/>
                <p:cNvSpPr>
                  <a:spLocks noChangeArrowheads="1"/>
                </p:cNvSpPr>
                <p:nvPr/>
              </p:nvSpPr>
              <p:spPr bwMode="auto">
                <a:xfrm>
                  <a:off x="4112" y="152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47" name="Rectangle 75"/>
                <p:cNvSpPr>
                  <a:spLocks noChangeArrowheads="1"/>
                </p:cNvSpPr>
                <p:nvPr/>
              </p:nvSpPr>
              <p:spPr bwMode="auto">
                <a:xfrm>
                  <a:off x="4112" y="951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5148" name="Rectangle 76"/>
                <p:cNvSpPr>
                  <a:spLocks noChangeArrowheads="1"/>
                </p:cNvSpPr>
                <p:nvPr/>
              </p:nvSpPr>
              <p:spPr bwMode="auto">
                <a:xfrm>
                  <a:off x="4112" y="666"/>
                  <a:ext cx="1008" cy="28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77"/>
            <p:cNvGrpSpPr>
              <a:grpSpLocks/>
            </p:cNvGrpSpPr>
            <p:nvPr/>
          </p:nvGrpSpPr>
          <p:grpSpPr bwMode="auto">
            <a:xfrm>
              <a:off x="2406" y="1584"/>
              <a:ext cx="767" cy="2280"/>
              <a:chOff x="2406" y="1584"/>
              <a:chExt cx="842" cy="2280"/>
            </a:xfrm>
          </p:grpSpPr>
          <p:sp>
            <p:nvSpPr>
              <p:cNvPr id="3075150" name="Rectangle 78"/>
              <p:cNvSpPr>
                <a:spLocks noChangeArrowheads="1"/>
              </p:cNvSpPr>
              <p:nvPr/>
            </p:nvSpPr>
            <p:spPr bwMode="auto">
              <a:xfrm>
                <a:off x="2406" y="3009"/>
                <a:ext cx="842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51" name="Rectangle 79"/>
              <p:cNvSpPr>
                <a:spLocks noChangeArrowheads="1"/>
              </p:cNvSpPr>
              <p:nvPr/>
            </p:nvSpPr>
            <p:spPr bwMode="auto">
              <a:xfrm>
                <a:off x="2406" y="2439"/>
                <a:ext cx="842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52" name="Rectangle 80"/>
              <p:cNvSpPr>
                <a:spLocks noChangeArrowheads="1"/>
              </p:cNvSpPr>
              <p:nvPr/>
            </p:nvSpPr>
            <p:spPr bwMode="auto">
              <a:xfrm>
                <a:off x="2406" y="3579"/>
                <a:ext cx="842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53" name="Rectangle 81"/>
              <p:cNvSpPr>
                <a:spLocks noChangeArrowheads="1"/>
              </p:cNvSpPr>
              <p:nvPr/>
            </p:nvSpPr>
            <p:spPr bwMode="auto">
              <a:xfrm>
                <a:off x="2406" y="3294"/>
                <a:ext cx="842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54" name="Rectangle 82"/>
              <p:cNvSpPr>
                <a:spLocks noChangeArrowheads="1"/>
              </p:cNvSpPr>
              <p:nvPr/>
            </p:nvSpPr>
            <p:spPr bwMode="auto">
              <a:xfrm>
                <a:off x="2406" y="2724"/>
                <a:ext cx="842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55" name="Rectangle 83"/>
              <p:cNvSpPr>
                <a:spLocks noChangeArrowheads="1"/>
              </p:cNvSpPr>
              <p:nvPr/>
            </p:nvSpPr>
            <p:spPr bwMode="auto">
              <a:xfrm>
                <a:off x="2406" y="2154"/>
                <a:ext cx="842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56" name="Rectangle 84"/>
              <p:cNvSpPr>
                <a:spLocks noChangeArrowheads="1"/>
              </p:cNvSpPr>
              <p:nvPr/>
            </p:nvSpPr>
            <p:spPr bwMode="auto">
              <a:xfrm>
                <a:off x="2406" y="1869"/>
                <a:ext cx="842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157" name="Rectangle 85"/>
              <p:cNvSpPr>
                <a:spLocks noChangeArrowheads="1"/>
              </p:cNvSpPr>
              <p:nvPr/>
            </p:nvSpPr>
            <p:spPr bwMode="auto">
              <a:xfrm>
                <a:off x="2406" y="1584"/>
                <a:ext cx="842" cy="2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757238" y="2457450"/>
            <a:ext cx="4283075" cy="1857375"/>
            <a:chOff x="475" y="1548"/>
            <a:chExt cx="2698" cy="1170"/>
          </a:xfrm>
        </p:grpSpPr>
        <p:cxnSp>
          <p:nvCxnSpPr>
            <p:cNvPr id="3075159" name="AutoShape 87"/>
            <p:cNvCxnSpPr>
              <a:cxnSpLocks noChangeShapeType="1"/>
              <a:stCxn id="3075138" idx="3"/>
              <a:endCxn id="3075103" idx="1"/>
            </p:cNvCxnSpPr>
            <p:nvPr/>
          </p:nvCxnSpPr>
          <p:spPr bwMode="auto">
            <a:xfrm>
              <a:off x="1183" y="1676"/>
              <a:ext cx="264" cy="878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75160" name="AutoShape 88"/>
            <p:cNvCxnSpPr>
              <a:cxnSpLocks noChangeShapeType="1"/>
              <a:stCxn id="3075103" idx="3"/>
              <a:endCxn id="3075151" idx="1"/>
            </p:cNvCxnSpPr>
            <p:nvPr/>
          </p:nvCxnSpPr>
          <p:spPr bwMode="auto">
            <a:xfrm>
              <a:off x="2020" y="2554"/>
              <a:ext cx="339" cy="28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75161" name="Rectangle 89"/>
            <p:cNvSpPr>
              <a:spLocks noChangeArrowheads="1"/>
            </p:cNvSpPr>
            <p:nvPr/>
          </p:nvSpPr>
          <p:spPr bwMode="auto">
            <a:xfrm>
              <a:off x="475" y="1548"/>
              <a:ext cx="755" cy="256"/>
            </a:xfrm>
            <a:prstGeom prst="rect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162" name="Rectangle 90"/>
            <p:cNvSpPr>
              <a:spLocks noChangeArrowheads="1"/>
            </p:cNvSpPr>
            <p:nvPr/>
          </p:nvSpPr>
          <p:spPr bwMode="auto">
            <a:xfrm>
              <a:off x="2418" y="2439"/>
              <a:ext cx="755" cy="279"/>
            </a:xfrm>
            <a:prstGeom prst="rect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91"/>
          <p:cNvGrpSpPr>
            <a:grpSpLocks/>
          </p:cNvGrpSpPr>
          <p:nvPr/>
        </p:nvGrpSpPr>
        <p:grpSpPr bwMode="auto">
          <a:xfrm>
            <a:off x="757238" y="2051050"/>
            <a:ext cx="4264025" cy="2703513"/>
            <a:chOff x="475" y="1292"/>
            <a:chExt cx="2686" cy="1703"/>
          </a:xfrm>
        </p:grpSpPr>
        <p:cxnSp>
          <p:nvCxnSpPr>
            <p:cNvPr id="3075164" name="AutoShape 92"/>
            <p:cNvCxnSpPr>
              <a:cxnSpLocks noChangeShapeType="1"/>
              <a:stCxn id="3075147" idx="3"/>
              <a:endCxn id="3075102" idx="1"/>
            </p:cNvCxnSpPr>
            <p:nvPr/>
          </p:nvCxnSpPr>
          <p:spPr bwMode="auto">
            <a:xfrm>
              <a:off x="1183" y="1420"/>
              <a:ext cx="264" cy="1038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75165" name="AutoShape 93"/>
            <p:cNvCxnSpPr>
              <a:cxnSpLocks noChangeShapeType="1"/>
              <a:stCxn id="3075102" idx="3"/>
              <a:endCxn id="3075154" idx="1"/>
            </p:cNvCxnSpPr>
            <p:nvPr/>
          </p:nvCxnSpPr>
          <p:spPr bwMode="auto">
            <a:xfrm>
              <a:off x="2020" y="2458"/>
              <a:ext cx="339" cy="409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75166" name="Rectangle 94"/>
            <p:cNvSpPr>
              <a:spLocks noChangeArrowheads="1"/>
            </p:cNvSpPr>
            <p:nvPr/>
          </p:nvSpPr>
          <p:spPr bwMode="auto">
            <a:xfrm>
              <a:off x="475" y="1292"/>
              <a:ext cx="755" cy="2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167" name="Rectangle 95"/>
            <p:cNvSpPr>
              <a:spLocks noChangeArrowheads="1"/>
            </p:cNvSpPr>
            <p:nvPr/>
          </p:nvSpPr>
          <p:spPr bwMode="auto">
            <a:xfrm>
              <a:off x="2406" y="2739"/>
              <a:ext cx="755" cy="2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96"/>
          <p:cNvGrpSpPr>
            <a:grpSpLocks/>
          </p:cNvGrpSpPr>
          <p:nvPr/>
        </p:nvGrpSpPr>
        <p:grpSpPr bwMode="auto">
          <a:xfrm>
            <a:off x="757238" y="4081463"/>
            <a:ext cx="4264025" cy="1577975"/>
            <a:chOff x="475" y="2571"/>
            <a:chExt cx="2686" cy="994"/>
          </a:xfrm>
        </p:grpSpPr>
        <p:cxnSp>
          <p:nvCxnSpPr>
            <p:cNvPr id="3075169" name="AutoShape 97"/>
            <p:cNvCxnSpPr>
              <a:cxnSpLocks noChangeShapeType="1"/>
              <a:endCxn id="3075105" idx="1"/>
            </p:cNvCxnSpPr>
            <p:nvPr/>
          </p:nvCxnSpPr>
          <p:spPr bwMode="auto">
            <a:xfrm>
              <a:off x="1244" y="2699"/>
              <a:ext cx="243" cy="47"/>
            </a:xfrm>
            <a:prstGeom prst="curvedConnector3">
              <a:avLst>
                <a:gd name="adj1" fmla="val 51852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75170" name="AutoShape 98"/>
            <p:cNvCxnSpPr>
              <a:cxnSpLocks noChangeShapeType="1"/>
              <a:stCxn id="3075105" idx="3"/>
            </p:cNvCxnSpPr>
            <p:nvPr/>
          </p:nvCxnSpPr>
          <p:spPr bwMode="auto">
            <a:xfrm>
              <a:off x="2078" y="2746"/>
              <a:ext cx="318" cy="691"/>
            </a:xfrm>
            <a:prstGeom prst="curvedConnector2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75171" name="Rectangle 99"/>
            <p:cNvSpPr>
              <a:spLocks noChangeArrowheads="1"/>
            </p:cNvSpPr>
            <p:nvPr/>
          </p:nvSpPr>
          <p:spPr bwMode="auto">
            <a:xfrm>
              <a:off x="475" y="2571"/>
              <a:ext cx="755" cy="25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172" name="Rectangle 100"/>
            <p:cNvSpPr>
              <a:spLocks noChangeArrowheads="1"/>
            </p:cNvSpPr>
            <p:nvPr/>
          </p:nvSpPr>
          <p:spPr bwMode="auto">
            <a:xfrm>
              <a:off x="2406" y="3309"/>
              <a:ext cx="755" cy="25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01"/>
          <p:cNvGrpSpPr>
            <a:grpSpLocks/>
          </p:cNvGrpSpPr>
          <p:nvPr/>
        </p:nvGrpSpPr>
        <p:grpSpPr bwMode="auto">
          <a:xfrm>
            <a:off x="757238" y="3013075"/>
            <a:ext cx="4283075" cy="2693988"/>
            <a:chOff x="475" y="1898"/>
            <a:chExt cx="2698" cy="1697"/>
          </a:xfrm>
        </p:grpSpPr>
        <p:cxnSp>
          <p:nvCxnSpPr>
            <p:cNvPr id="3075174" name="AutoShape 102"/>
            <p:cNvCxnSpPr>
              <a:cxnSpLocks noChangeShapeType="1"/>
            </p:cNvCxnSpPr>
            <p:nvPr/>
          </p:nvCxnSpPr>
          <p:spPr bwMode="auto">
            <a:xfrm rot="16200000">
              <a:off x="1099" y="3081"/>
              <a:ext cx="529" cy="243"/>
            </a:xfrm>
            <a:prstGeom prst="curvedConnector2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75175" name="AutoShape 103"/>
            <p:cNvCxnSpPr>
              <a:cxnSpLocks noChangeShapeType="1"/>
            </p:cNvCxnSpPr>
            <p:nvPr/>
          </p:nvCxnSpPr>
          <p:spPr bwMode="auto">
            <a:xfrm flipV="1">
              <a:off x="2076" y="2012"/>
              <a:ext cx="318" cy="926"/>
            </a:xfrm>
            <a:prstGeom prst="curvedConnector2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75176" name="Rectangle 104"/>
            <p:cNvSpPr>
              <a:spLocks noChangeArrowheads="1"/>
            </p:cNvSpPr>
            <p:nvPr/>
          </p:nvSpPr>
          <p:spPr bwMode="auto">
            <a:xfrm>
              <a:off x="475" y="3339"/>
              <a:ext cx="755" cy="25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177" name="Rectangle 105"/>
            <p:cNvSpPr>
              <a:spLocks noChangeArrowheads="1"/>
            </p:cNvSpPr>
            <p:nvPr/>
          </p:nvSpPr>
          <p:spPr bwMode="auto">
            <a:xfrm>
              <a:off x="2418" y="1898"/>
              <a:ext cx="755" cy="25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06"/>
          <p:cNvGrpSpPr>
            <a:grpSpLocks/>
          </p:cNvGrpSpPr>
          <p:nvPr/>
        </p:nvGrpSpPr>
        <p:grpSpPr bwMode="auto">
          <a:xfrm>
            <a:off x="757238" y="2538413"/>
            <a:ext cx="4302125" cy="4002087"/>
            <a:chOff x="475" y="1599"/>
            <a:chExt cx="2710" cy="2521"/>
          </a:xfrm>
        </p:grpSpPr>
        <p:cxnSp>
          <p:nvCxnSpPr>
            <p:cNvPr id="3075179" name="AutoShape 107"/>
            <p:cNvCxnSpPr>
              <a:cxnSpLocks noChangeShapeType="1"/>
              <a:stCxn id="3075140" idx="3"/>
              <a:endCxn id="3075108" idx="1"/>
            </p:cNvCxnSpPr>
            <p:nvPr/>
          </p:nvCxnSpPr>
          <p:spPr bwMode="auto">
            <a:xfrm flipV="1">
              <a:off x="1183" y="3034"/>
              <a:ext cx="264" cy="945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75180" name="AutoShape 108"/>
            <p:cNvCxnSpPr>
              <a:cxnSpLocks noChangeShapeType="1"/>
              <a:stCxn id="3075108" idx="3"/>
              <a:endCxn id="3075157" idx="1"/>
            </p:cNvCxnSpPr>
            <p:nvPr/>
          </p:nvCxnSpPr>
          <p:spPr bwMode="auto">
            <a:xfrm flipV="1">
              <a:off x="2020" y="1726"/>
              <a:ext cx="339" cy="1307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75181" name="Rectangle 109"/>
            <p:cNvSpPr>
              <a:spLocks noChangeArrowheads="1"/>
            </p:cNvSpPr>
            <p:nvPr/>
          </p:nvSpPr>
          <p:spPr bwMode="auto">
            <a:xfrm>
              <a:off x="475" y="3864"/>
              <a:ext cx="755" cy="25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182" name="Rectangle 110"/>
            <p:cNvSpPr>
              <a:spLocks noChangeArrowheads="1"/>
            </p:cNvSpPr>
            <p:nvPr/>
          </p:nvSpPr>
          <p:spPr bwMode="auto">
            <a:xfrm>
              <a:off x="2430" y="1599"/>
              <a:ext cx="755" cy="25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5183" name="Text Box 111"/>
          <p:cNvSpPr txBox="1">
            <a:spLocks noChangeArrowheads="1"/>
          </p:cNvSpPr>
          <p:nvPr/>
        </p:nvSpPr>
        <p:spPr bwMode="auto">
          <a:xfrm>
            <a:off x="76200" y="709613"/>
            <a:ext cx="275272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User A: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Virtual Memory</a:t>
            </a:r>
          </a:p>
        </p:txBody>
      </p:sp>
      <p:sp>
        <p:nvSpPr>
          <p:cNvPr id="3075184" name="Text Box 112"/>
          <p:cNvSpPr txBox="1">
            <a:spLocks noChangeArrowheads="1"/>
          </p:cNvSpPr>
          <p:nvPr/>
        </p:nvSpPr>
        <p:spPr bwMode="auto">
          <a:xfrm>
            <a:off x="271463" y="1443038"/>
            <a:ext cx="5461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Symbol" pitchFamily="-65" charset="2"/>
              </a:rPr>
              <a:t>¥</a:t>
            </a:r>
          </a:p>
        </p:txBody>
      </p:sp>
      <p:sp>
        <p:nvSpPr>
          <p:cNvPr id="3075185" name="Text Box 113"/>
          <p:cNvSpPr txBox="1">
            <a:spLocks noChangeArrowheads="1"/>
          </p:cNvSpPr>
          <p:nvPr/>
        </p:nvSpPr>
        <p:spPr bwMode="auto">
          <a:xfrm>
            <a:off x="415925" y="6111875"/>
            <a:ext cx="40957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0</a:t>
            </a:r>
            <a:endParaRPr lang="en-US" sz="3200" b="1"/>
          </a:p>
        </p:txBody>
      </p:sp>
      <p:sp>
        <p:nvSpPr>
          <p:cNvPr id="3075186" name="Text Box 114"/>
          <p:cNvSpPr txBox="1">
            <a:spLocks noChangeArrowheads="1"/>
          </p:cNvSpPr>
          <p:nvPr/>
        </p:nvSpPr>
        <p:spPr bwMode="auto">
          <a:xfrm>
            <a:off x="3432175" y="5695950"/>
            <a:ext cx="40957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75187" name="Text Box 115"/>
          <p:cNvSpPr txBox="1">
            <a:spLocks noChangeArrowheads="1"/>
          </p:cNvSpPr>
          <p:nvPr/>
        </p:nvSpPr>
        <p:spPr bwMode="auto">
          <a:xfrm>
            <a:off x="3646488" y="1443038"/>
            <a:ext cx="1646237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Physical</a:t>
            </a:r>
          </a:p>
          <a:p>
            <a:r>
              <a:rPr lang="en-US" sz="2800" b="1">
                <a:solidFill>
                  <a:schemeClr val="tx1"/>
                </a:solidFill>
              </a:rPr>
              <a:t> Memory</a:t>
            </a:r>
          </a:p>
        </p:txBody>
      </p:sp>
      <p:sp>
        <p:nvSpPr>
          <p:cNvPr id="3075188" name="Text Box 116"/>
          <p:cNvSpPr txBox="1">
            <a:spLocks noChangeArrowheads="1"/>
          </p:cNvSpPr>
          <p:nvPr/>
        </p:nvSpPr>
        <p:spPr bwMode="auto">
          <a:xfrm>
            <a:off x="2608263" y="2389188"/>
            <a:ext cx="12319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64 MB</a:t>
            </a:r>
          </a:p>
        </p:txBody>
      </p:sp>
      <p:grpSp>
        <p:nvGrpSpPr>
          <p:cNvPr id="17" name="Group 117"/>
          <p:cNvGrpSpPr>
            <a:grpSpLocks/>
          </p:cNvGrpSpPr>
          <p:nvPr/>
        </p:nvGrpSpPr>
        <p:grpSpPr bwMode="auto">
          <a:xfrm>
            <a:off x="3841750" y="2457450"/>
            <a:ext cx="4430713" cy="1597025"/>
            <a:chOff x="2418" y="1548"/>
            <a:chExt cx="2791" cy="1006"/>
          </a:xfrm>
        </p:grpSpPr>
        <p:cxnSp>
          <p:nvCxnSpPr>
            <p:cNvPr id="3075190" name="AutoShape 118"/>
            <p:cNvCxnSpPr>
              <a:cxnSpLocks noChangeShapeType="1"/>
            </p:cNvCxnSpPr>
            <p:nvPr/>
          </p:nvCxnSpPr>
          <p:spPr bwMode="auto">
            <a:xfrm rot="10800000">
              <a:off x="3185" y="2297"/>
              <a:ext cx="381" cy="257"/>
            </a:xfrm>
            <a:prstGeom prst="curvedConnector3">
              <a:avLst>
                <a:gd name="adj1" fmla="val 50394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18" name="Group 119"/>
            <p:cNvGrpSpPr>
              <a:grpSpLocks/>
            </p:cNvGrpSpPr>
            <p:nvPr/>
          </p:nvGrpSpPr>
          <p:grpSpPr bwMode="auto">
            <a:xfrm>
              <a:off x="4157" y="1548"/>
              <a:ext cx="1052" cy="1006"/>
              <a:chOff x="4157" y="1548"/>
              <a:chExt cx="1052" cy="1006"/>
            </a:xfrm>
          </p:grpSpPr>
          <p:cxnSp>
            <p:nvCxnSpPr>
              <p:cNvPr id="3075192" name="AutoShape 120"/>
              <p:cNvCxnSpPr>
                <a:cxnSpLocks noChangeShapeType="1"/>
              </p:cNvCxnSpPr>
              <p:nvPr/>
            </p:nvCxnSpPr>
            <p:spPr bwMode="auto">
              <a:xfrm rot="10800000" flipV="1">
                <a:off x="4157" y="1676"/>
                <a:ext cx="285" cy="878"/>
              </a:xfrm>
              <a:prstGeom prst="curvedConnector3">
                <a:avLst>
                  <a:gd name="adj1" fmla="val 49472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3075193" name="Rectangle 121"/>
              <p:cNvSpPr>
                <a:spLocks noChangeArrowheads="1"/>
              </p:cNvSpPr>
              <p:nvPr/>
            </p:nvSpPr>
            <p:spPr bwMode="auto">
              <a:xfrm>
                <a:off x="4454" y="1548"/>
                <a:ext cx="755" cy="256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5194" name="Rectangle 122"/>
            <p:cNvSpPr>
              <a:spLocks noChangeArrowheads="1"/>
            </p:cNvSpPr>
            <p:nvPr/>
          </p:nvSpPr>
          <p:spPr bwMode="auto">
            <a:xfrm>
              <a:off x="2418" y="2183"/>
              <a:ext cx="755" cy="2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23"/>
          <p:cNvGrpSpPr>
            <a:grpSpLocks/>
          </p:cNvGrpSpPr>
          <p:nvPr/>
        </p:nvGrpSpPr>
        <p:grpSpPr bwMode="auto">
          <a:xfrm>
            <a:off x="3841750" y="4800600"/>
            <a:ext cx="4440238" cy="1311275"/>
            <a:chOff x="2418" y="3024"/>
            <a:chExt cx="2797" cy="826"/>
          </a:xfrm>
        </p:grpSpPr>
        <p:cxnSp>
          <p:nvCxnSpPr>
            <p:cNvPr id="3075196" name="AutoShape 124"/>
            <p:cNvCxnSpPr>
              <a:cxnSpLocks noChangeShapeType="1"/>
            </p:cNvCxnSpPr>
            <p:nvPr/>
          </p:nvCxnSpPr>
          <p:spPr bwMode="auto">
            <a:xfrm rot="10800000" flipV="1">
              <a:off x="3185" y="3034"/>
              <a:ext cx="381" cy="118"/>
            </a:xfrm>
            <a:prstGeom prst="curvedConnector3">
              <a:avLst>
                <a:gd name="adj1" fmla="val 50394"/>
              </a:avLst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75197" name="AutoShape 125"/>
            <p:cNvCxnSpPr>
              <a:cxnSpLocks noChangeShapeType="1"/>
            </p:cNvCxnSpPr>
            <p:nvPr/>
          </p:nvCxnSpPr>
          <p:spPr bwMode="auto">
            <a:xfrm rot="10800000">
              <a:off x="4157" y="3034"/>
              <a:ext cx="285" cy="688"/>
            </a:xfrm>
            <a:prstGeom prst="curvedConnector3">
              <a:avLst>
                <a:gd name="adj1" fmla="val 49472"/>
              </a:avLst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75198" name="Rectangle 126"/>
            <p:cNvSpPr>
              <a:spLocks noChangeArrowheads="1"/>
            </p:cNvSpPr>
            <p:nvPr/>
          </p:nvSpPr>
          <p:spPr bwMode="auto">
            <a:xfrm>
              <a:off x="4460" y="3594"/>
              <a:ext cx="755" cy="256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199" name="Rectangle 127"/>
            <p:cNvSpPr>
              <a:spLocks noChangeArrowheads="1"/>
            </p:cNvSpPr>
            <p:nvPr/>
          </p:nvSpPr>
          <p:spPr bwMode="auto">
            <a:xfrm>
              <a:off x="2418" y="3024"/>
              <a:ext cx="755" cy="256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28"/>
          <p:cNvGrpSpPr>
            <a:grpSpLocks/>
          </p:cNvGrpSpPr>
          <p:nvPr/>
        </p:nvGrpSpPr>
        <p:grpSpPr bwMode="auto">
          <a:xfrm>
            <a:off x="3810000" y="4054475"/>
            <a:ext cx="4471988" cy="2057400"/>
            <a:chOff x="2398" y="2554"/>
            <a:chExt cx="2817" cy="1296"/>
          </a:xfrm>
        </p:grpSpPr>
        <p:cxnSp>
          <p:nvCxnSpPr>
            <p:cNvPr id="3075201" name="AutoShape 129"/>
            <p:cNvCxnSpPr>
              <a:cxnSpLocks noChangeShapeType="1"/>
            </p:cNvCxnSpPr>
            <p:nvPr/>
          </p:nvCxnSpPr>
          <p:spPr bwMode="auto">
            <a:xfrm rot="10800000" flipV="1">
              <a:off x="3185" y="2746"/>
              <a:ext cx="381" cy="976"/>
            </a:xfrm>
            <a:prstGeom prst="curvedConnector3">
              <a:avLst>
                <a:gd name="adj1" fmla="val 50394"/>
              </a:avLst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75202" name="Rectangle 130"/>
            <p:cNvSpPr>
              <a:spLocks noChangeArrowheads="1"/>
            </p:cNvSpPr>
            <p:nvPr/>
          </p:nvSpPr>
          <p:spPr bwMode="auto">
            <a:xfrm>
              <a:off x="4460" y="2554"/>
              <a:ext cx="755" cy="256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3075203" name="Rectangle 131"/>
            <p:cNvSpPr>
              <a:spLocks noChangeArrowheads="1"/>
            </p:cNvSpPr>
            <p:nvPr/>
          </p:nvSpPr>
          <p:spPr bwMode="auto">
            <a:xfrm>
              <a:off x="2398" y="3594"/>
              <a:ext cx="755" cy="256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cxnSp>
          <p:nvCxnSpPr>
            <p:cNvPr id="3075204" name="AutoShape 132"/>
            <p:cNvCxnSpPr>
              <a:cxnSpLocks noChangeShapeType="1"/>
              <a:stCxn id="3075202" idx="1"/>
              <a:endCxn id="3075115" idx="3"/>
            </p:cNvCxnSpPr>
            <p:nvPr/>
          </p:nvCxnSpPr>
          <p:spPr bwMode="auto">
            <a:xfrm rot="10800000" flipV="1">
              <a:off x="4101" y="2682"/>
              <a:ext cx="359" cy="6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Caches vs. Virtual Memory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Caches</a:t>
            </a:r>
            <a:r>
              <a:rPr lang="en-US" sz="2800" dirty="0" smtClean="0"/>
              <a:t>				</a:t>
            </a:r>
            <a:r>
              <a:rPr lang="en-US" sz="2800" u="sng" dirty="0" smtClean="0">
                <a:solidFill>
                  <a:schemeClr val="accent6"/>
                </a:solidFill>
              </a:rPr>
              <a:t>Virtual Memory</a:t>
            </a:r>
          </a:p>
          <a:p>
            <a:pPr>
              <a:buNone/>
            </a:pPr>
            <a:r>
              <a:rPr lang="en-US" sz="2800" dirty="0" smtClean="0"/>
              <a:t>Block					</a:t>
            </a:r>
            <a:r>
              <a:rPr lang="en-US" sz="2800" dirty="0" smtClean="0">
                <a:solidFill>
                  <a:schemeClr val="accent6"/>
                </a:solidFill>
              </a:rPr>
              <a:t>Page</a:t>
            </a:r>
          </a:p>
          <a:p>
            <a:pPr>
              <a:buNone/>
            </a:pPr>
            <a:r>
              <a:rPr lang="en-US" sz="2800" dirty="0" smtClean="0"/>
              <a:t>Cache Miss				</a:t>
            </a:r>
            <a:r>
              <a:rPr lang="en-US" sz="2800" dirty="0" smtClean="0">
                <a:solidFill>
                  <a:schemeClr val="accent6"/>
                </a:solidFill>
              </a:rPr>
              <a:t>Page Fault</a:t>
            </a:r>
          </a:p>
          <a:p>
            <a:pPr>
              <a:buNone/>
            </a:pPr>
            <a:r>
              <a:rPr lang="en-US" sz="2800" dirty="0" smtClean="0"/>
              <a:t>Block Size: 32-64B			</a:t>
            </a:r>
            <a:r>
              <a:rPr lang="en-US" sz="2800" dirty="0" smtClean="0">
                <a:solidFill>
                  <a:schemeClr val="accent6"/>
                </a:solidFill>
              </a:rPr>
              <a:t>Page Size: 4Ki-8KiB</a:t>
            </a:r>
          </a:p>
          <a:p>
            <a:pPr>
              <a:buNone/>
            </a:pPr>
            <a:r>
              <a:rPr lang="en-US" sz="2800" dirty="0" smtClean="0"/>
              <a:t>Placement:				</a:t>
            </a: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/>
              <a:t>Direct Mapped, 			</a:t>
            </a:r>
            <a:r>
              <a:rPr lang="en-US" sz="2800" dirty="0" smtClean="0">
                <a:solidFill>
                  <a:schemeClr val="accent6"/>
                </a:solidFill>
              </a:rPr>
              <a:t>Fully </a:t>
            </a:r>
            <a:r>
              <a:rPr lang="en-US" sz="2800" dirty="0">
                <a:solidFill>
                  <a:schemeClr val="accent6"/>
                </a:solidFill>
              </a:rPr>
              <a:t>Associative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N-way Set Associative		</a:t>
            </a:r>
            <a:r>
              <a:rPr lang="en-US" sz="2800" dirty="0" smtClean="0">
                <a:solidFill>
                  <a:schemeClr val="accent6"/>
                </a:solidFill>
              </a:rPr>
              <a:t>(almost always)</a:t>
            </a:r>
          </a:p>
          <a:p>
            <a:pPr>
              <a:buNone/>
            </a:pPr>
            <a:r>
              <a:rPr lang="en-US" sz="2800" dirty="0" smtClean="0"/>
              <a:t>Replacement:			</a:t>
            </a: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/>
              <a:t>LRU or Random			</a:t>
            </a:r>
            <a:r>
              <a:rPr lang="en-US" sz="2800" dirty="0" smtClean="0">
                <a:solidFill>
                  <a:schemeClr val="accent6"/>
                </a:solidFill>
              </a:rPr>
              <a:t>LRU</a:t>
            </a:r>
          </a:p>
          <a:p>
            <a:pPr>
              <a:buNone/>
            </a:pPr>
            <a:r>
              <a:rPr lang="en-US" sz="2800" dirty="0" smtClean="0"/>
              <a:t>Write Thru or Back			</a:t>
            </a:r>
            <a:r>
              <a:rPr lang="en-US" sz="2800" dirty="0" smtClean="0">
                <a:solidFill>
                  <a:schemeClr val="accent6"/>
                </a:solidFill>
              </a:rPr>
              <a:t>Write Back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123" grpId="0" uiExpand="1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More aggressive performance options:</a:t>
            </a:r>
          </a:p>
          <a:p>
            <a:pPr lvl="1"/>
            <a:r>
              <a:rPr lang="en-US" dirty="0" smtClean="0"/>
              <a:t>Longer pipelines</a:t>
            </a:r>
          </a:p>
          <a:p>
            <a:pPr lvl="1"/>
            <a:r>
              <a:rPr lang="en-US" dirty="0" smtClean="0"/>
              <a:t>Superscalar (multiple issue)</a:t>
            </a:r>
          </a:p>
          <a:p>
            <a:pPr lvl="1"/>
            <a:r>
              <a:rPr lang="en-US" dirty="0" smtClean="0"/>
              <a:t>Out-of-order execution</a:t>
            </a:r>
          </a:p>
          <a:p>
            <a:pPr lvl="1"/>
            <a:r>
              <a:rPr lang="en-US" dirty="0" smtClean="0"/>
              <a:t>Speculation</a:t>
            </a:r>
          </a:p>
          <a:p>
            <a:r>
              <a:rPr lang="en-US" dirty="0" smtClean="0"/>
              <a:t>Virtual memory bridges memory and disk</a:t>
            </a:r>
          </a:p>
          <a:p>
            <a:pPr lvl="1"/>
            <a:r>
              <a:rPr lang="en-US" dirty="0" smtClean="0"/>
              <a:t>Provides illusion of independent address spaces to processes and protects them from each other</a:t>
            </a:r>
          </a:p>
          <a:p>
            <a:pPr lvl="1"/>
            <a:r>
              <a:rPr lang="en-US" dirty="0" smtClean="0"/>
              <a:t>VA to PA using Page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Hazards (2/3)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b="1" dirty="0" smtClean="0"/>
              <a:t>Identifying hazards: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Check system specs </a:t>
            </a:r>
            <a:br>
              <a:rPr lang="en-US" dirty="0" smtClean="0"/>
            </a:br>
            <a:r>
              <a:rPr lang="en-US" dirty="0" smtClean="0"/>
              <a:t>(forwarding? delayed branch/jump?)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Check code for </a:t>
            </a:r>
            <a:r>
              <a:rPr lang="en-US" i="1" dirty="0" smtClean="0"/>
              <a:t>potential</a:t>
            </a:r>
            <a:r>
              <a:rPr lang="en-US" dirty="0" smtClean="0"/>
              <a:t> hazards</a:t>
            </a:r>
          </a:p>
          <a:p>
            <a:pPr lvl="2"/>
            <a:r>
              <a:rPr lang="en-US" dirty="0" smtClean="0"/>
              <a:t>Find all loads, branches, and jumps</a:t>
            </a:r>
          </a:p>
          <a:p>
            <a:pPr lvl="2"/>
            <a:r>
              <a:rPr lang="en-US" dirty="0" smtClean="0"/>
              <a:t>Anywhere a value is written to and then read in the next two instructions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Draw out graphical pipeline and check if actually a hazard</a:t>
            </a:r>
          </a:p>
          <a:p>
            <a:pPr lvl="2"/>
            <a:r>
              <a:rPr lang="en-US" dirty="0" smtClean="0"/>
              <a:t>When is result available?  When is it needed?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Pipelining Hazards </a:t>
            </a:r>
            <a:r>
              <a:rPr lang="en-US" dirty="0" smtClean="0">
                <a:solidFill>
                  <a:schemeClr val="accent1"/>
                </a:solidFill>
              </a:rPr>
              <a:t>(3/3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Solving hazards: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(assuming the following were not present already)</a:t>
            </a:r>
            <a:endParaRPr lang="en-US" dirty="0" smtClean="0"/>
          </a:p>
          <a:p>
            <a:pPr lvl="1"/>
            <a:r>
              <a:rPr lang="en-US" dirty="0" smtClean="0"/>
              <a:t>Forwarding?</a:t>
            </a:r>
          </a:p>
          <a:p>
            <a:pPr lvl="2"/>
            <a:r>
              <a:rPr lang="en-US" dirty="0" smtClean="0"/>
              <a:t>Can remove 1 stall for loads, 2 stalls for everything else</a:t>
            </a:r>
          </a:p>
          <a:p>
            <a:pPr lvl="1"/>
            <a:r>
              <a:rPr lang="en-US" dirty="0" smtClean="0"/>
              <a:t>Delayed branch?</a:t>
            </a:r>
          </a:p>
          <a:p>
            <a:pPr lvl="2"/>
            <a:r>
              <a:rPr lang="en-US" dirty="0" smtClean="0"/>
              <a:t>Exposes delay slot for branch and jumps</a:t>
            </a:r>
          </a:p>
          <a:p>
            <a:pPr lvl="1"/>
            <a:r>
              <a:rPr lang="en-US" dirty="0" smtClean="0"/>
              <a:t>Code reordering?</a:t>
            </a:r>
          </a:p>
          <a:p>
            <a:pPr lvl="2"/>
            <a:r>
              <a:rPr lang="en-US" dirty="0" smtClean="0"/>
              <a:t>Find unrelated instruction from earlier to move into delay slot (branch, jump, or load)</a:t>
            </a:r>
          </a:p>
          <a:p>
            <a:pPr lvl="1"/>
            <a:r>
              <a:rPr lang="en-US" dirty="0" smtClean="0"/>
              <a:t>Branch prediction?</a:t>
            </a:r>
          </a:p>
          <a:p>
            <a:pPr lvl="2"/>
            <a:r>
              <a:rPr lang="en-US" dirty="0" smtClean="0"/>
              <a:t>Depends on exact code execution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Which of the following signals is NOT needed to determine whether or not to </a:t>
            </a:r>
            <a:r>
              <a:rPr lang="en-US" sz="2800" dirty="0" smtClean="0">
                <a:solidFill>
                  <a:srgbClr val="FF0000"/>
                </a:solidFill>
                <a:ea typeface="Courier New" pitchFamily="24" charset="0"/>
                <a:cs typeface="Courier New" pitchFamily="24" charset="0"/>
              </a:rPr>
              <a:t>forward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 for the following two instructions?</a:t>
            </a:r>
          </a:p>
          <a:p>
            <a:endParaRPr lang="en-US" sz="2800" dirty="0">
              <a:ea typeface="Courier New" pitchFamily="24" charset="0"/>
              <a:cs typeface="Courier New" pitchFamily="24" charset="0"/>
            </a:endParaRPr>
          </a:p>
          <a:p>
            <a:r>
              <a:rPr lang="en-US" sz="2800" dirty="0" smtClean="0">
                <a:latin typeface="Courier New" pitchFamily="49" charset="0"/>
                <a:ea typeface="Courier New" pitchFamily="24" charset="0"/>
                <a:cs typeface="Courier New" pitchFamily="49" charset="0"/>
              </a:rPr>
              <a:t>add  $s1, $t0, $t1</a:t>
            </a:r>
          </a:p>
          <a:p>
            <a:r>
              <a:rPr lang="en-US" sz="2800" dirty="0" err="1" smtClean="0">
                <a:latin typeface="Courier New" pitchFamily="49" charset="0"/>
                <a:ea typeface="Courier New" pitchFamily="24" charset="0"/>
                <a:cs typeface="Courier New" pitchFamily="49" charset="0"/>
              </a:rPr>
              <a:t>ori</a:t>
            </a:r>
            <a:r>
              <a:rPr lang="en-US" sz="2800" dirty="0" smtClean="0">
                <a:latin typeface="Courier New" pitchFamily="49" charset="0"/>
                <a:ea typeface="Courier New" pitchFamily="24" charset="0"/>
                <a:cs typeface="Courier New" pitchFamily="49" charset="0"/>
              </a:rPr>
              <a:t>  $s2, $s1, 0xF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4400" y="3474725"/>
            <a:ext cx="2475411" cy="2718312"/>
            <a:chOff x="914400" y="3566165"/>
            <a:chExt cx="2475411" cy="2718312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4400" y="3566165"/>
              <a:ext cx="2475410" cy="521209"/>
              <a:chOff x="869214" y="1743728"/>
              <a:chExt cx="2475331" cy="390913"/>
            </a:xfrm>
          </p:grpSpPr>
          <p:sp>
            <p:nvSpPr>
              <p:cNvPr id="53259" name="TextBox 2"/>
              <p:cNvSpPr txBox="1">
                <a:spLocks noChangeArrowheads="1"/>
              </p:cNvSpPr>
              <p:nvPr/>
            </p:nvSpPr>
            <p:spPr bwMode="auto">
              <a:xfrm>
                <a:off x="1515803" y="1743728"/>
                <a:ext cx="1828742" cy="390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FF8000"/>
                    </a:solidFill>
                  </a:rPr>
                  <a:t>rd.EX</a:t>
                </a:r>
                <a:endParaRPr lang="en-US" sz="2800" b="1" dirty="0">
                  <a:solidFill>
                    <a:srgbClr val="FF8000"/>
                  </a:solidFill>
                  <a:latin typeface="Symbol" pitchFamily="1" charset="2"/>
                </a:endParaRPr>
              </a:p>
            </p:txBody>
          </p:sp>
          <p:sp>
            <p:nvSpPr>
              <p:cNvPr id="53260" name="Rectangle 6"/>
              <p:cNvSpPr>
                <a:spLocks noChangeArrowheads="1"/>
              </p:cNvSpPr>
              <p:nvPr/>
            </p:nvSpPr>
            <p:spPr bwMode="auto">
              <a:xfrm>
                <a:off x="869214" y="1760186"/>
                <a:ext cx="566910" cy="346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(A)</a:t>
                </a:r>
              </a:p>
            </p:txBody>
          </p:sp>
        </p:grpSp>
        <p:grpSp>
          <p:nvGrpSpPr>
            <p:cNvPr id="5" name="Group 2"/>
            <p:cNvGrpSpPr/>
            <p:nvPr/>
          </p:nvGrpSpPr>
          <p:grpSpPr>
            <a:xfrm>
              <a:off x="914400" y="4297680"/>
              <a:ext cx="2475411" cy="523220"/>
              <a:chOff x="868998" y="3240088"/>
              <a:chExt cx="2475411" cy="523220"/>
            </a:xfrm>
          </p:grpSpPr>
          <p:sp>
            <p:nvSpPr>
              <p:cNvPr id="53250" name="TextBox 3"/>
              <p:cNvSpPr txBox="1">
                <a:spLocks noChangeArrowheads="1"/>
              </p:cNvSpPr>
              <p:nvPr/>
            </p:nvSpPr>
            <p:spPr bwMode="auto">
              <a:xfrm>
                <a:off x="1515609" y="3240088"/>
                <a:ext cx="1828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408000"/>
                    </a:solidFill>
                  </a:rPr>
                  <a:t>opcode.EX</a:t>
                </a:r>
                <a:endParaRPr lang="en-US" sz="2800" b="1" dirty="0">
                  <a:solidFill>
                    <a:srgbClr val="408000"/>
                  </a:solidFill>
                  <a:latin typeface="Symbol" pitchFamily="1" charset="2"/>
                </a:endParaRPr>
              </a:p>
            </p:txBody>
          </p:sp>
          <p:sp>
            <p:nvSpPr>
              <p:cNvPr id="53254" name="Rectangle 7"/>
              <p:cNvSpPr>
                <a:spLocks noChangeArrowheads="1"/>
              </p:cNvSpPr>
              <p:nvPr/>
            </p:nvSpPr>
            <p:spPr bwMode="auto">
              <a:xfrm>
                <a:off x="868998" y="3254718"/>
                <a:ext cx="5669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(B)</a:t>
                </a:r>
              </a:p>
            </p:txBody>
          </p:sp>
        </p:grpSp>
        <p:grpSp>
          <p:nvGrpSpPr>
            <p:cNvPr id="6" name="Group 3"/>
            <p:cNvGrpSpPr/>
            <p:nvPr/>
          </p:nvGrpSpPr>
          <p:grpSpPr>
            <a:xfrm>
              <a:off x="914400" y="5029200"/>
              <a:ext cx="2475411" cy="523220"/>
              <a:chOff x="868998" y="4154488"/>
              <a:chExt cx="2475411" cy="523220"/>
            </a:xfrm>
          </p:grpSpPr>
          <p:sp>
            <p:nvSpPr>
              <p:cNvPr id="53251" name="TextBox 4"/>
              <p:cNvSpPr txBox="1">
                <a:spLocks noChangeArrowheads="1"/>
              </p:cNvSpPr>
              <p:nvPr/>
            </p:nvSpPr>
            <p:spPr bwMode="auto">
              <a:xfrm>
                <a:off x="1515609" y="4154488"/>
                <a:ext cx="1828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66A0"/>
                    </a:solidFill>
                  </a:rPr>
                  <a:t>rt.ID</a:t>
                </a:r>
                <a:endParaRPr lang="en-US" sz="2800" b="1" dirty="0">
                  <a:solidFill>
                    <a:srgbClr val="FF66A0"/>
                  </a:solidFill>
                  <a:latin typeface="Symbol" pitchFamily="1" charset="2"/>
                </a:endParaRPr>
              </a:p>
            </p:txBody>
          </p:sp>
          <p:sp>
            <p:nvSpPr>
              <p:cNvPr id="53255" name="Rectangle 8"/>
              <p:cNvSpPr>
                <a:spLocks noChangeArrowheads="1"/>
              </p:cNvSpPr>
              <p:nvPr/>
            </p:nvSpPr>
            <p:spPr bwMode="auto">
              <a:xfrm>
                <a:off x="868998" y="4176433"/>
                <a:ext cx="5669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(C)</a:t>
                </a:r>
              </a:p>
            </p:txBody>
          </p:sp>
        </p:grpSp>
        <p:grpSp>
          <p:nvGrpSpPr>
            <p:cNvPr id="9" name="Group 4"/>
            <p:cNvGrpSpPr/>
            <p:nvPr/>
          </p:nvGrpSpPr>
          <p:grpSpPr>
            <a:xfrm>
              <a:off x="914400" y="5761257"/>
              <a:ext cx="2475411" cy="523220"/>
              <a:chOff x="856298" y="5068888"/>
              <a:chExt cx="2475411" cy="523220"/>
            </a:xfrm>
          </p:grpSpPr>
          <p:sp>
            <p:nvSpPr>
              <p:cNvPr id="53252" name="TextBox 5"/>
              <p:cNvSpPr txBox="1">
                <a:spLocks noChangeArrowheads="1"/>
              </p:cNvSpPr>
              <p:nvPr/>
            </p:nvSpPr>
            <p:spPr bwMode="auto">
              <a:xfrm>
                <a:off x="1502909" y="5068888"/>
                <a:ext cx="1828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ln>
                      <a:solidFill>
                        <a:schemeClr val="tx1"/>
                      </a:solidFill>
                    </a:ln>
                    <a:solidFill>
                      <a:srgbClr val="FFE860"/>
                    </a:solidFill>
                  </a:rPr>
                  <a:t>opcode.ID</a:t>
                </a:r>
                <a:endPara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Symbol" pitchFamily="1" charset="2"/>
                </a:endParaRPr>
              </a:p>
            </p:txBody>
          </p:sp>
          <p:sp>
            <p:nvSpPr>
              <p:cNvPr id="53256" name="Rectangle 9"/>
              <p:cNvSpPr>
                <a:spLocks noChangeArrowheads="1"/>
              </p:cNvSpPr>
              <p:nvPr/>
            </p:nvSpPr>
            <p:spPr bwMode="auto">
              <a:xfrm>
                <a:off x="856298" y="5082981"/>
                <a:ext cx="5669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(D)</a:t>
                </a: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914399" y="4983480"/>
            <a:ext cx="256032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4114800" y="3931920"/>
            <a:ext cx="4171950" cy="1658938"/>
            <a:chOff x="1357" y="2946"/>
            <a:chExt cx="2628" cy="1045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2986" y="3520"/>
              <a:ext cx="209" cy="28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9" y="288"/>
                </a:cxn>
              </a:cxnLst>
              <a:rect l="0" t="0" r="r" b="b"/>
              <a:pathLst>
                <a:path w="170" h="289">
                  <a:moveTo>
                    <a:pt x="169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9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3193" y="3520"/>
              <a:ext cx="210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0" y="288"/>
                </a:cxn>
                <a:cxn ang="0">
                  <a:pos x="0" y="288"/>
                </a:cxn>
              </a:cxnLst>
              <a:rect l="0" t="0" r="r" b="b"/>
              <a:pathLst>
                <a:path w="171" h="289">
                  <a:moveTo>
                    <a:pt x="0" y="0"/>
                  </a:moveTo>
                  <a:lnTo>
                    <a:pt x="170" y="0"/>
                  </a:lnTo>
                  <a:lnTo>
                    <a:pt x="170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1357" y="2946"/>
              <a:ext cx="2628" cy="289"/>
              <a:chOff x="1396" y="1662"/>
              <a:chExt cx="2628" cy="289"/>
            </a:xfrm>
          </p:grpSpPr>
          <p:sp>
            <p:nvSpPr>
              <p:cNvPr id="56" name="Rectangle 8"/>
              <p:cNvSpPr>
                <a:spLocks noChangeArrowheads="1"/>
              </p:cNvSpPr>
              <p:nvPr/>
            </p:nvSpPr>
            <p:spPr bwMode="auto">
              <a:xfrm>
                <a:off x="1400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/>
            </p:nvSpPr>
            <p:spPr bwMode="auto">
              <a:xfrm>
                <a:off x="1396" y="1662"/>
                <a:ext cx="25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/>
                  <a:t>IF</a:t>
                </a:r>
                <a:endParaRPr lang="en-US" sz="2400" b="1" dirty="0"/>
              </a:p>
            </p:txBody>
          </p:sp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1928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2456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12"/>
              <p:cNvSpPr>
                <a:spLocks noChangeArrowheads="1"/>
              </p:cNvSpPr>
              <p:nvPr/>
            </p:nvSpPr>
            <p:spPr bwMode="auto">
              <a:xfrm>
                <a:off x="2984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13"/>
              <p:cNvSpPr>
                <a:spLocks noChangeArrowheads="1"/>
              </p:cNvSpPr>
              <p:nvPr/>
            </p:nvSpPr>
            <p:spPr bwMode="auto">
              <a:xfrm>
                <a:off x="3512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14"/>
              <p:cNvSpPr>
                <a:spLocks noChangeArrowheads="1"/>
              </p:cNvSpPr>
              <p:nvPr/>
            </p:nvSpPr>
            <p:spPr bwMode="auto">
              <a:xfrm>
                <a:off x="1907" y="1662"/>
                <a:ext cx="28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/>
                  <a:t>ID</a:t>
                </a:r>
                <a:endParaRPr lang="en-US" sz="2400" b="1" dirty="0"/>
              </a:p>
            </p:txBody>
          </p:sp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2435" y="1662"/>
                <a:ext cx="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/>
                  <a:t>EX</a:t>
                </a:r>
                <a:endParaRPr lang="en-US" sz="2400" b="1" dirty="0"/>
              </a:p>
            </p:txBody>
          </p:sp>
          <p:sp>
            <p:nvSpPr>
              <p:cNvPr id="64" name="Rectangle 16"/>
              <p:cNvSpPr>
                <a:spLocks noChangeArrowheads="1"/>
              </p:cNvSpPr>
              <p:nvPr/>
            </p:nvSpPr>
            <p:spPr bwMode="auto">
              <a:xfrm>
                <a:off x="2963" y="1662"/>
                <a:ext cx="54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/>
                  <a:t>MEM</a:t>
                </a:r>
                <a:endParaRPr lang="en-US" sz="2400" b="1" dirty="0"/>
              </a:p>
            </p:txBody>
          </p:sp>
          <p:sp>
            <p:nvSpPr>
              <p:cNvPr id="65" name="Rectangle 17"/>
              <p:cNvSpPr>
                <a:spLocks noChangeArrowheads="1"/>
              </p:cNvSpPr>
              <p:nvPr/>
            </p:nvSpPr>
            <p:spPr bwMode="auto">
              <a:xfrm>
                <a:off x="3539" y="1662"/>
                <a:ext cx="39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/>
                  <a:t>WB</a:t>
                </a:r>
              </a:p>
            </p:txBody>
          </p:sp>
        </p:grp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2551" y="3472"/>
              <a:ext cx="261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 rot="5400000">
              <a:off x="2491" y="3593"/>
              <a:ext cx="3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Times" pitchFamily="-65" charset="0"/>
                </a:rPr>
                <a:t>ALU</a:t>
              </a:r>
              <a:endParaRPr lang="en-US" sz="1600" b="1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1392" y="3570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1419" y="3568"/>
              <a:ext cx="418" cy="289"/>
              <a:chOff x="1343" y="1248"/>
              <a:chExt cx="340" cy="289"/>
            </a:xfrm>
          </p:grpSpPr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1343" y="1248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1512" y="1248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956" y="357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  <a:endParaRPr lang="en-US" sz="1600" b="1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979" y="3568"/>
              <a:ext cx="183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2161" y="3568"/>
              <a:ext cx="181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1838" y="3712"/>
              <a:ext cx="11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914" y="3616"/>
              <a:ext cx="59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2349" y="3616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958" y="357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3562" y="357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3595" y="3568"/>
              <a:ext cx="174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3768" y="3568"/>
              <a:ext cx="175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3414" y="3712"/>
              <a:ext cx="171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2821" y="3712"/>
              <a:ext cx="19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969" y="3712"/>
              <a:ext cx="529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2349" y="3808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2463" y="3707"/>
              <a:ext cx="413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1664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2172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2688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323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381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 flipH="1">
              <a:off x="188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2410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>
              <a:off x="2935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 flipH="1">
              <a:off x="347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4709930" y="2406869"/>
            <a:ext cx="109728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26618" y="1889367"/>
            <a:ext cx="31443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WHAT IF: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1)  add was </a:t>
            </a:r>
            <a:r>
              <a:rPr lang="en-US" sz="2000" dirty="0" err="1" smtClean="0">
                <a:solidFill>
                  <a:srgbClr val="FF0000"/>
                </a:solidFill>
              </a:rPr>
              <a:t>lw</a:t>
            </a:r>
            <a:r>
              <a:rPr lang="en-US" sz="2000" dirty="0" smtClean="0">
                <a:solidFill>
                  <a:srgbClr val="FF0000"/>
                </a:solidFill>
              </a:rPr>
              <a:t> $s1,0($t0)?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2)  random other instruction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    in-between?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3)  </a:t>
            </a:r>
            <a:r>
              <a:rPr lang="en-US" sz="2000" dirty="0" err="1" smtClean="0">
                <a:solidFill>
                  <a:srgbClr val="FF0000"/>
                </a:solidFill>
              </a:rPr>
              <a:t>ori</a:t>
            </a:r>
            <a:r>
              <a:rPr lang="en-US" sz="2000" dirty="0" smtClean="0">
                <a:solidFill>
                  <a:srgbClr val="FF0000"/>
                </a:solidFill>
              </a:rPr>
              <a:t> was </a:t>
            </a:r>
            <a:r>
              <a:rPr lang="en-US" sz="2000" dirty="0" err="1" smtClean="0">
                <a:solidFill>
                  <a:srgbClr val="FF0000"/>
                </a:solidFill>
              </a:rPr>
              <a:t>sw</a:t>
            </a:r>
            <a:r>
              <a:rPr lang="en-US" sz="2000" dirty="0" smtClean="0">
                <a:solidFill>
                  <a:srgbClr val="FF0000"/>
                </a:solidFill>
              </a:rPr>
              <a:t> $s1,0($s0)?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4709160" y="2697480"/>
            <a:ext cx="109728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4709160" y="2900855"/>
            <a:ext cx="1097280" cy="4367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CF6B1-C410-DE41-99C1-A52DCD7C209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Higher Level ILP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Dynamic Scheduling</a:t>
            </a:r>
          </a:p>
          <a:p>
            <a:r>
              <a:rPr lang="en-US" dirty="0" smtClean="0"/>
              <a:t>Virtual Memory 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8/01/2013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28950</TotalTime>
  <Words>3700</Words>
  <Application>Microsoft Office PowerPoint</Application>
  <PresentationFormat>On-screen Show (4:3)</PresentationFormat>
  <Paragraphs>1146</Paragraphs>
  <Slides>59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Image</vt:lpstr>
      <vt:lpstr>PowerPoint Presentation</vt:lpstr>
      <vt:lpstr>Great Idea #4: Parallelism</vt:lpstr>
      <vt:lpstr>Extended Review:  Pipelining</vt:lpstr>
      <vt:lpstr>Pipelining and the Datapath</vt:lpstr>
      <vt:lpstr>Pipelining Hazards (1/3)</vt:lpstr>
      <vt:lpstr>Pipelining Hazards (2/3)</vt:lpstr>
      <vt:lpstr>Pipelining Hazards (3/3)</vt:lpstr>
      <vt:lpstr>PowerPoint Presentation</vt:lpstr>
      <vt:lpstr>Agenda</vt:lpstr>
      <vt:lpstr>Higher Level ILP</vt:lpstr>
      <vt:lpstr>Multiple Issue</vt:lpstr>
      <vt:lpstr>Superscalar Laundry: Parallel per stage</vt:lpstr>
      <vt:lpstr>Pipeline Depth and Issue Width</vt:lpstr>
      <vt:lpstr>Pipeline Depth and Issue Width</vt:lpstr>
      <vt:lpstr>Static Multiple Issue</vt:lpstr>
      <vt:lpstr>Scheduling Static Multiple Issue</vt:lpstr>
      <vt:lpstr>MIPS with Static Dual Issue</vt:lpstr>
      <vt:lpstr>Datapath with Static Dual Issue</vt:lpstr>
      <vt:lpstr>Hazards in the Dual-Issue MIPS</vt:lpstr>
      <vt:lpstr>Scheduling Example</vt:lpstr>
      <vt:lpstr>Loop Unrolling</vt:lpstr>
      <vt:lpstr>Loop Unrolling Example</vt:lpstr>
      <vt:lpstr>Agenda</vt:lpstr>
      <vt:lpstr>Administrivia</vt:lpstr>
      <vt:lpstr>Agenda</vt:lpstr>
      <vt:lpstr>Dynamic Multiple Issue</vt:lpstr>
      <vt:lpstr>Dynamic Pipeline Scheduling</vt:lpstr>
      <vt:lpstr>Why Do Dynamic Scheduling?</vt:lpstr>
      <vt:lpstr>Speculation</vt:lpstr>
      <vt:lpstr>Pipeline Hazard Analogy: Matching socks in later load</vt:lpstr>
      <vt:lpstr>Out-of-Order Laundry: Don’t Wait</vt:lpstr>
      <vt:lpstr>Not a Simple Linear Pipeline</vt:lpstr>
      <vt:lpstr>Out-of-Order Execution (1/2)</vt:lpstr>
      <vt:lpstr>Out-of-Order Execution (2/2)</vt:lpstr>
      <vt:lpstr>Dynamically Scheduled CPU</vt:lpstr>
      <vt:lpstr>Out-Of-Order Intel</vt:lpstr>
      <vt:lpstr>AMD Opteron X4 Microarchitecture</vt:lpstr>
      <vt:lpstr>AMD Opteron X4 Pipeline Flow</vt:lpstr>
      <vt:lpstr>Does Multiple Issue Work?</vt:lpstr>
      <vt:lpstr>Get To Know Your Instructor</vt:lpstr>
      <vt:lpstr>Agenda</vt:lpstr>
      <vt:lpstr>Memory Hierarchy</vt:lpstr>
      <vt:lpstr>Memory Hierarchy Requirements</vt:lpstr>
      <vt:lpstr>Memory Hierarchy Requirements</vt:lpstr>
      <vt:lpstr>Virtual Memory</vt:lpstr>
      <vt:lpstr>Virtual to Physical Address Translation</vt:lpstr>
      <vt:lpstr>VM Analogy (1/2)</vt:lpstr>
      <vt:lpstr>VM Analogy (2/2)</vt:lpstr>
      <vt:lpstr>Mapping VM to PM</vt:lpstr>
      <vt:lpstr>Paging Organization</vt:lpstr>
      <vt:lpstr>Virtual Memory Mapping Function</vt:lpstr>
      <vt:lpstr>Address Mapping</vt:lpstr>
      <vt:lpstr>Address Mapping: Page Table</vt:lpstr>
      <vt:lpstr>Page Table Layout</vt:lpstr>
      <vt:lpstr>Page Table Entry Format</vt:lpstr>
      <vt:lpstr>Page Tables</vt:lpstr>
      <vt:lpstr>Paging/Virtual Memory Multiple Processes</vt:lpstr>
      <vt:lpstr>Caches vs. Virtual Memory</vt:lpstr>
      <vt:lpstr>Summary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Justin Hsia</cp:lastModifiedBy>
  <cp:revision>391</cp:revision>
  <cp:lastPrinted>2013-08-01T06:35:27Z</cp:lastPrinted>
  <dcterms:created xsi:type="dcterms:W3CDTF">2011-04-07T02:58:59Z</dcterms:created>
  <dcterms:modified xsi:type="dcterms:W3CDTF">2013-08-01T18:14:40Z</dcterms:modified>
</cp:coreProperties>
</file>