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51"/>
  </p:notesMasterIdLst>
  <p:handoutMasterIdLst>
    <p:handoutMasterId r:id="rId52"/>
  </p:handoutMasterIdLst>
  <p:sldIdLst>
    <p:sldId id="866" r:id="rId2"/>
    <p:sldId id="934" r:id="rId3"/>
    <p:sldId id="935" r:id="rId4"/>
    <p:sldId id="938" r:id="rId5"/>
    <p:sldId id="939" r:id="rId6"/>
    <p:sldId id="921" r:id="rId7"/>
    <p:sldId id="876" r:id="rId8"/>
    <p:sldId id="877" r:id="rId9"/>
    <p:sldId id="878" r:id="rId10"/>
    <p:sldId id="879" r:id="rId11"/>
    <p:sldId id="891" r:id="rId12"/>
    <p:sldId id="892" r:id="rId13"/>
    <p:sldId id="880" r:id="rId14"/>
    <p:sldId id="941" r:id="rId15"/>
    <p:sldId id="881" r:id="rId16"/>
    <p:sldId id="882" r:id="rId17"/>
    <p:sldId id="883" r:id="rId18"/>
    <p:sldId id="901" r:id="rId19"/>
    <p:sldId id="936" r:id="rId20"/>
    <p:sldId id="937" r:id="rId21"/>
    <p:sldId id="926" r:id="rId22"/>
    <p:sldId id="924" r:id="rId23"/>
    <p:sldId id="908" r:id="rId24"/>
    <p:sldId id="927" r:id="rId25"/>
    <p:sldId id="910" r:id="rId26"/>
    <p:sldId id="911" r:id="rId27"/>
    <p:sldId id="912" r:id="rId28"/>
    <p:sldId id="913" r:id="rId29"/>
    <p:sldId id="914" r:id="rId30"/>
    <p:sldId id="915" r:id="rId31"/>
    <p:sldId id="916" r:id="rId32"/>
    <p:sldId id="917" r:id="rId33"/>
    <p:sldId id="919" r:id="rId34"/>
    <p:sldId id="942" r:id="rId35"/>
    <p:sldId id="930" r:id="rId36"/>
    <p:sldId id="755" r:id="rId37"/>
    <p:sldId id="756" r:id="rId38"/>
    <p:sldId id="757" r:id="rId39"/>
    <p:sldId id="758" r:id="rId40"/>
    <p:sldId id="759" r:id="rId41"/>
    <p:sldId id="761" r:id="rId42"/>
    <p:sldId id="762" r:id="rId43"/>
    <p:sldId id="763" r:id="rId44"/>
    <p:sldId id="764" r:id="rId45"/>
    <p:sldId id="843" r:id="rId46"/>
    <p:sldId id="844" r:id="rId47"/>
    <p:sldId id="907" r:id="rId48"/>
    <p:sldId id="931" r:id="rId49"/>
    <p:sldId id="929"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84825" autoAdjust="0"/>
  </p:normalViewPr>
  <p:slideViewPr>
    <p:cSldViewPr snapToGrid="0">
      <p:cViewPr varScale="1">
        <p:scale>
          <a:sx n="61" d="100"/>
          <a:sy n="61" d="100"/>
        </p:scale>
        <p:origin x="-43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40"/>
    </p:cViewPr>
  </p:sorterViewPr>
  <p:notesViewPr>
    <p:cSldViewPr snapToGrid="0" snapToObjects="1">
      <p:cViewPr varScale="1">
        <p:scale>
          <a:sx n="85" d="100"/>
          <a:sy n="85" d="100"/>
        </p:scale>
        <p:origin x="-312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8933265-5E23-BF49-B6BF-1934B9BC786E}" type="datetimeFigureOut">
              <a:rPr lang="en-US" smtClean="0"/>
              <a:pPr/>
              <a:t>8/12/2013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987566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7AA1BC7-CCFC-484A-97F3-979F740C57F6}" type="datetimeFigureOut">
              <a:rPr lang="en-US" smtClean="0"/>
              <a:pPr/>
              <a:t>8/12/2013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720741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baseline="0"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a:t>
            </a:fld>
            <a:endParaRPr 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solidFill>
            <a:srgbClr val="FFFFFF"/>
          </a:solidFill>
          <a:ln>
            <a:solidFill>
              <a:srgbClr val="000000"/>
            </a:solidFill>
          </a:ln>
        </p:spPr>
      </p:sp>
      <p:sp>
        <p:nvSpPr>
          <p:cNvPr id="49155"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solidFill>
            <a:srgbClr val="FFFFFF"/>
          </a:solidFill>
          <a:ln>
            <a:solidFill>
              <a:srgbClr val="000000"/>
            </a:solidFill>
          </a:ln>
        </p:spPr>
      </p:sp>
      <p:sp>
        <p:nvSpPr>
          <p:cNvPr id="51203"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a:solidFill>
            <a:srgbClr val="FFFFFF"/>
          </a:solidFill>
          <a:ln>
            <a:solidFill>
              <a:srgbClr val="000000"/>
            </a:solidFill>
          </a:ln>
        </p:spPr>
      </p:sp>
      <p:sp>
        <p:nvSpPr>
          <p:cNvPr id="53251"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F97FDFF-7B9F-7D4D-BFC0-AAD1F3D3D3CB}"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498"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78499"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594"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2595"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4643"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6690"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6691"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738"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88739"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0786"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90787"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baseline="0"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a:t>
            </a:fld>
            <a:endParaRPr 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6930"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196931"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3074"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203075"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22"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205123"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r>
              <a:rPr lang="en-US" dirty="0" smtClean="0"/>
              <a:t>was p 677 in book (not</a:t>
            </a:r>
            <a:r>
              <a:rPr lang="en-US" baseline="0" dirty="0" smtClean="0"/>
              <a:t> current edition)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9218" name="Rectangle 2"/>
          <p:cNvSpPr>
            <a:spLocks noGrp="1" noRot="1" noChangeAspect="1" noChangeArrowheads="1"/>
          </p:cNvSpPr>
          <p:nvPr>
            <p:ph type="sldImg"/>
          </p:nvPr>
        </p:nvSpPr>
        <p:spPr bwMode="auto">
          <a:xfrm>
            <a:off x="1274763" y="614363"/>
            <a:ext cx="4784725" cy="3587750"/>
          </a:xfrm>
          <a:prstGeom prst="rect">
            <a:avLst/>
          </a:prstGeom>
          <a:solidFill>
            <a:srgbClr val="FFFFFF"/>
          </a:solidFill>
          <a:ln>
            <a:solidFill>
              <a:srgbClr val="000000"/>
            </a:solidFill>
            <a:miter lim="800000"/>
            <a:headEnd/>
            <a:tailEnd/>
          </a:ln>
        </p:spPr>
      </p:sp>
      <p:sp>
        <p:nvSpPr>
          <p:cNvPr id="3209219"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6" tIns="48322" rIns="96646" bIns="48322">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B436A-A4E7-43A1-A2B6-7E591E6B17FB}" type="slidenum">
              <a:rPr lang="en-US" smtClean="0"/>
              <a:pPr/>
              <a:t>34</a:t>
            </a:fld>
            <a:endParaRPr lang="en-US"/>
          </a:p>
        </p:txBody>
      </p:sp>
    </p:spTree>
    <p:extLst>
      <p:ext uri="{BB962C8B-B14F-4D97-AF65-F5344CB8AC3E}">
        <p14:creationId xmlns:p14="http://schemas.microsoft.com/office/powerpoint/2010/main" val="513382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BEB134A-141B-5B40-9166-72E046F65F03}"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993C2-33EC-6841-8B88-705AD99553A6}" type="slidenum">
              <a:rPr lang="en-AU"/>
              <a:pPr/>
              <a:t>36</a:t>
            </a:fld>
            <a:endParaRPr lang="en-AU"/>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D3508E0-F770-7C4D-9470-635F49919A05}"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571301-9103-074E-B9AA-6273CE542A86}" type="slidenum">
              <a:rPr lang="en-AU"/>
              <a:pPr/>
              <a:t>37</a:t>
            </a:fld>
            <a:endParaRPr lang="en-AU"/>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8666136-3E36-B74D-B6D8-BD0C0E1F0662}"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C7EBD-A2C0-624C-B468-E169A36EE307}" type="slidenum">
              <a:rPr lang="en-AU"/>
              <a:pPr/>
              <a:t>38</a:t>
            </a:fld>
            <a:endParaRPr lang="en-AU"/>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dirty="0" smtClean="0"/>
              <a:t>Non-re-</a:t>
            </a:r>
            <a:r>
              <a:rPr lang="en-US" dirty="0" err="1" smtClean="0"/>
              <a:t>startable</a:t>
            </a:r>
            <a:r>
              <a:rPr lang="en-US" baseline="0" dirty="0" smtClean="0"/>
              <a:t> exception example:  arithmetic overflow.  If instruction completes, can’t show offending values</a:t>
            </a:r>
          </a:p>
          <a:p>
            <a:r>
              <a:rPr lang="en-US" baseline="0" dirty="0" smtClean="0"/>
              <a:t>Re-</a:t>
            </a:r>
            <a:r>
              <a:rPr lang="en-US" baseline="0" dirty="0" err="1" smtClean="0"/>
              <a:t>startable</a:t>
            </a:r>
            <a:r>
              <a:rPr lang="en-US" baseline="0" dirty="0" smtClean="0"/>
              <a:t> exception example:  I/O device interrupt.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67AA84-6628-BA46-ADAB-A9204FFF4A43}"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373C6B3-8A30-AF4D-840E-01804555342F}" type="slidenum">
              <a:rPr lang="en-AU"/>
              <a:pPr/>
              <a:t>39</a:t>
            </a:fld>
            <a:endParaRPr lang="en-AU"/>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CCB118-5AB1-6F40-873B-6BD62C3A70F3}"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224B9FC-C7B1-D642-898B-1B07A2C3434D}" type="slidenum">
              <a:rPr lang="en-AU"/>
              <a:pPr/>
              <a:t>40</a:t>
            </a:fld>
            <a:endParaRPr lang="en-AU"/>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solidFill>
            <a:srgbClr val="FFFFFF"/>
          </a:solidFill>
          <a:ln>
            <a:solidFill>
              <a:srgbClr val="000000"/>
            </a:solidFill>
          </a:ln>
        </p:spPr>
      </p:sp>
      <p:sp>
        <p:nvSpPr>
          <p:cNvPr id="38915"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50626" y="4559927"/>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50626" y="4559927"/>
            <a:ext cx="6303242" cy="4320867"/>
          </a:xfrm>
          <a:prstGeom prst="rect">
            <a:avLst/>
          </a:prstGeom>
          <a:noFill/>
          <a:ln w="12700">
            <a:miter lim="800000"/>
            <a:headEnd/>
            <a:tailEnd/>
          </a:ln>
        </p:spPr>
        <p:txBody>
          <a:bodyPr lIns="95624" tIns="46972" rIns="95624" bIns="46972">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276350" y="619125"/>
            <a:ext cx="4778375" cy="3582988"/>
          </a:xfrm>
          <a:prstGeom prst="rect">
            <a:avLst/>
          </a:prstGeom>
          <a:noFill/>
          <a:ln w="12700">
            <a:miter lim="800000"/>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1A4DF55-9F8C-AE41-9ED2-C7ACFA714665}"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D9D31D3-5E69-5C45-8A65-B64BF6F969E2}" type="slidenum">
              <a:rPr lang="en-AU"/>
              <a:pPr/>
              <a:t>43</a:t>
            </a:fld>
            <a:endParaRPr lang="en-AU"/>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0F30EDE-FBA5-D844-90A0-D4CFC09379EE}" type="datetime3">
              <a:rPr lang="en-AU"/>
              <a:pPr/>
              <a:t>12 August,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292C717-F345-F045-9E33-CBFDEB41589C}" type="slidenum">
              <a:rPr lang="en-AU"/>
              <a:pPr/>
              <a:t>44</a:t>
            </a:fld>
            <a:endParaRPr lang="en-AU"/>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1266"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0" tIns="46971" rIns="95620" bIns="46971">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3211267" name="Rectangle 3"/>
          <p:cNvSpPr>
            <a:spLocks noGrp="1" noRot="1" noChangeAspect="1" noChangeArrowheads="1"/>
          </p:cNvSpPr>
          <p:nvPr>
            <p:ph type="sldImg"/>
          </p:nvPr>
        </p:nvSpPr>
        <p:spPr bwMode="auto">
          <a:xfrm>
            <a:off x="1277938" y="620713"/>
            <a:ext cx="4773612" cy="3579812"/>
          </a:xfrm>
          <a:prstGeom prst="rect">
            <a:avLst/>
          </a:prstGeom>
          <a:noFill/>
          <a:ln w="12700">
            <a:miter lim="800000"/>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62" name="Rectangle 2"/>
          <p:cNvSpPr>
            <a:spLocks noGrp="1" noChangeArrowheads="1"/>
          </p:cNvSpPr>
          <p:nvPr>
            <p:ph type="body" idx="1"/>
          </p:nvPr>
        </p:nvSpPr>
        <p:spPr bwMode="auto">
          <a:xfrm>
            <a:off x="550625" y="4559916"/>
            <a:ext cx="6303242" cy="4320867"/>
          </a:xfrm>
          <a:prstGeom prst="rect">
            <a:avLst/>
          </a:prstGeom>
          <a:noFill/>
          <a:ln w="12700">
            <a:miter lim="800000"/>
            <a:headEnd/>
            <a:tailEnd/>
          </a:ln>
        </p:spPr>
        <p:txBody>
          <a:bodyPr lIns="95620" tIns="46971" rIns="95620" bIns="46971">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3215363" name="Rectangle 3"/>
          <p:cNvSpPr>
            <a:spLocks noGrp="1" noRot="1" noChangeAspect="1" noChangeArrowheads="1"/>
          </p:cNvSpPr>
          <p:nvPr>
            <p:ph type="sldImg"/>
          </p:nvPr>
        </p:nvSpPr>
        <p:spPr bwMode="auto">
          <a:xfrm>
            <a:off x="1277938" y="620713"/>
            <a:ext cx="4773612" cy="3579812"/>
          </a:xfrm>
          <a:prstGeom prst="rect">
            <a:avLst/>
          </a:prstGeom>
          <a:noFill/>
          <a:ln w="12700">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02" name="Rectangle 2"/>
          <p:cNvSpPr>
            <a:spLocks noGrp="1" noRot="1" noChangeAspect="1" noChangeArrowheads="1"/>
          </p:cNvSpPr>
          <p:nvPr>
            <p:ph type="sldImg"/>
          </p:nvPr>
        </p:nvSpPr>
        <p:spPr bwMode="auto">
          <a:xfrm>
            <a:off x="1276350" y="614363"/>
            <a:ext cx="4784725" cy="3587750"/>
          </a:xfrm>
          <a:prstGeom prst="rect">
            <a:avLst/>
          </a:prstGeom>
          <a:solidFill>
            <a:srgbClr val="FFFFFF"/>
          </a:solidFill>
          <a:ln>
            <a:solidFill>
              <a:srgbClr val="000000"/>
            </a:solidFill>
            <a:miter lim="800000"/>
            <a:headEnd/>
            <a:tailEnd/>
          </a:ln>
        </p:spPr>
      </p:sp>
      <p:sp>
        <p:nvSpPr>
          <p:cNvPr id="3225603" name="Rectangle 3"/>
          <p:cNvSpPr>
            <a:spLocks noGrp="1" noChangeArrowheads="1"/>
          </p:cNvSpPr>
          <p:nvPr>
            <p:ph type="body" idx="1"/>
          </p:nvPr>
        </p:nvSpPr>
        <p:spPr bwMode="auto">
          <a:xfrm>
            <a:off x="548971" y="4559916"/>
            <a:ext cx="6304896" cy="4320867"/>
          </a:xfrm>
          <a:prstGeom prst="rect">
            <a:avLst/>
          </a:prstGeom>
          <a:solidFill>
            <a:srgbClr val="FFFFFF"/>
          </a:solidFill>
          <a:ln>
            <a:solidFill>
              <a:srgbClr val="000000"/>
            </a:solidFill>
            <a:miter lim="800000"/>
            <a:headEnd/>
            <a:tailEnd/>
          </a:ln>
        </p:spPr>
        <p:txBody>
          <a:bodyPr lIns="96641" tIns="48319" rIns="96641" bIns="48319">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solidFill>
            <a:srgbClr val="FFFFFF"/>
          </a:solidFill>
          <a:ln>
            <a:solidFill>
              <a:srgbClr val="000000"/>
            </a:solidFill>
          </a:ln>
        </p:spPr>
      </p:sp>
      <p:sp>
        <p:nvSpPr>
          <p:cNvPr id="40963"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solidFill>
            <a:srgbClr val="FFFFFF"/>
          </a:solidFill>
          <a:ln>
            <a:solidFill>
              <a:srgbClr val="000000"/>
            </a:solidFill>
          </a:ln>
        </p:spPr>
      </p:sp>
      <p:sp>
        <p:nvSpPr>
          <p:cNvPr id="45059"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274763" y="614363"/>
            <a:ext cx="4784725" cy="3587750"/>
          </a:xfrm>
          <a:solidFill>
            <a:srgbClr val="FFFFFF"/>
          </a:solidFill>
          <a:ln>
            <a:solidFill>
              <a:srgbClr val="000000"/>
            </a:solidFill>
          </a:ln>
        </p:spPr>
      </p:sp>
      <p:sp>
        <p:nvSpPr>
          <p:cNvPr id="47107" name="Rectangle 3"/>
          <p:cNvSpPr>
            <a:spLocks noGrp="1" noChangeArrowheads="1"/>
          </p:cNvSpPr>
          <p:nvPr>
            <p:ph type="body" idx="1"/>
          </p:nvPr>
        </p:nvSpPr>
        <p:spPr>
          <a:xfrm>
            <a:off x="548971" y="4559916"/>
            <a:ext cx="6304896" cy="4320867"/>
          </a:xfrm>
          <a:solidFill>
            <a:srgbClr val="FFFFFF"/>
          </a:solidFill>
          <a:ln>
            <a:solidFill>
              <a:srgbClr val="000000"/>
            </a:solidFill>
          </a:ln>
        </p:spPr>
        <p:txBody>
          <a:bodyPr lIns="96639" tIns="48319" rIns="96639" bIns="48319"/>
          <a:lstStyle/>
          <a:p>
            <a:r>
              <a:rPr lang="en-US" smtClean="0">
                <a:latin typeface="Arial" pitchFamily="34" charset="0"/>
                <a:ea typeface="ＭＳ Ｐゴシック" pitchFamily="34" charset="-128"/>
              </a:rPr>
              <a:t>Use analogy to records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274763" y="614363"/>
            <a:ext cx="4784725" cy="3587750"/>
          </a:xfrm>
          <a:solidFill>
            <a:srgbClr val="FFFFFF"/>
          </a:solidFill>
          <a:ln>
            <a:solidFill>
              <a:srgbClr val="000000"/>
            </a:solidFill>
          </a:ln>
        </p:spPr>
      </p:sp>
      <p:sp>
        <p:nvSpPr>
          <p:cNvPr id="47107" name="Rectangle 3"/>
          <p:cNvSpPr>
            <a:spLocks noGrp="1" noChangeArrowheads="1"/>
          </p:cNvSpPr>
          <p:nvPr>
            <p:ph type="body" idx="1"/>
          </p:nvPr>
        </p:nvSpPr>
        <p:spPr>
          <a:xfrm>
            <a:off x="548971" y="4559916"/>
            <a:ext cx="6304896" cy="4320867"/>
          </a:xfrm>
          <a:solidFill>
            <a:srgbClr val="FFFFFF"/>
          </a:solidFill>
          <a:ln>
            <a:solidFill>
              <a:srgbClr val="000000"/>
            </a:solidFill>
          </a:ln>
        </p:spPr>
        <p:txBody>
          <a:bodyPr lIns="96639" tIns="48319" rIns="96639" bIns="48319"/>
          <a:lstStyle/>
          <a:p>
            <a:r>
              <a:rPr lang="en-US" smtClean="0">
                <a:latin typeface="Arial" pitchFamily="34" charset="0"/>
                <a:ea typeface="ＭＳ Ｐゴシック" pitchFamily="34" charset="-128"/>
              </a:rPr>
              <a:t>Use analogy to records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274763" y="614363"/>
            <a:ext cx="4784725" cy="3587750"/>
          </a:xfrm>
          <a:solidFill>
            <a:srgbClr val="FFFFFF"/>
          </a:solidFill>
          <a:ln>
            <a:solidFill>
              <a:srgbClr val="000000"/>
            </a:solidFill>
          </a:ln>
        </p:spPr>
      </p:sp>
      <p:sp>
        <p:nvSpPr>
          <p:cNvPr id="47107" name="Rectangle 3"/>
          <p:cNvSpPr>
            <a:spLocks noGrp="1" noChangeArrowheads="1"/>
          </p:cNvSpPr>
          <p:nvPr>
            <p:ph type="body" idx="1"/>
          </p:nvPr>
        </p:nvSpPr>
        <p:spPr>
          <a:xfrm>
            <a:off x="548971" y="4559916"/>
            <a:ext cx="6304896" cy="4320867"/>
          </a:xfrm>
          <a:solidFill>
            <a:srgbClr val="FFFFFF"/>
          </a:solidFill>
          <a:ln>
            <a:solidFill>
              <a:srgbClr val="000000"/>
            </a:solidFill>
          </a:ln>
        </p:spPr>
        <p:txBody>
          <a:bodyPr lIns="96639" tIns="48319" rIns="96639" bIns="48319"/>
          <a:lstStyle/>
          <a:p>
            <a:r>
              <a:rPr lang="en-US" smtClean="0">
                <a:latin typeface="Arial" pitchFamily="34" charset="0"/>
                <a:ea typeface="ＭＳ Ｐゴシック" pitchFamily="34" charset="-128"/>
              </a:rPr>
              <a:t>Use analogy to records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solidFill>
            <a:srgbClr val="FFFFFF"/>
          </a:solidFill>
          <a:ln>
            <a:solidFill>
              <a:srgbClr val="000000"/>
            </a:solidFill>
          </a:ln>
        </p:spPr>
      </p:sp>
      <p:sp>
        <p:nvSpPr>
          <p:cNvPr id="49155" name="Rectangle 3"/>
          <p:cNvSpPr>
            <a:spLocks noGrp="1" noChangeArrowheads="1"/>
          </p:cNvSpPr>
          <p:nvPr>
            <p:ph type="body" idx="1"/>
          </p:nvPr>
        </p:nvSpPr>
        <p:spPr>
          <a:solidFill>
            <a:srgbClr val="FFFFFF"/>
          </a:solidFill>
          <a:ln>
            <a:solidFill>
              <a:srgbClr val="000000"/>
            </a:solidFill>
          </a:ln>
        </p:spPr>
        <p:txBody>
          <a:bodyPr lIns="95078" tIns="47539" rIns="95078" bIns="47539"/>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8/12/2013</a:t>
            </a:r>
            <a:endParaRPr lang="en-US" dirty="0"/>
          </a:p>
        </p:txBody>
      </p:sp>
      <p:sp>
        <p:nvSpPr>
          <p:cNvPr id="5" name="Footer Placeholder 4"/>
          <p:cNvSpPr>
            <a:spLocks noGrp="1"/>
          </p:cNvSpPr>
          <p:nvPr>
            <p:ph type="ftr" sz="quarter" idx="11"/>
          </p:nvPr>
        </p:nvSpPr>
        <p:spPr/>
        <p:txBody>
          <a:bodyPr/>
          <a:lstStyle/>
          <a:p>
            <a:r>
              <a:rPr lang="da-DK"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8/12/2013</a:t>
            </a:r>
            <a:endParaRPr lang="en-US" dirty="0"/>
          </a:p>
        </p:txBody>
      </p:sp>
      <p:sp>
        <p:nvSpPr>
          <p:cNvPr id="5" name="Footer Placeholder 4"/>
          <p:cNvSpPr>
            <a:spLocks noGrp="1"/>
          </p:cNvSpPr>
          <p:nvPr>
            <p:ph type="ftr" sz="quarter" idx="11"/>
          </p:nvPr>
        </p:nvSpPr>
        <p:spPr/>
        <p:txBody>
          <a:bodyPr/>
          <a:lstStyle/>
          <a:p>
            <a:r>
              <a:rPr lang="da-DK"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8/12/2013</a:t>
            </a:r>
            <a:endParaRPr lang="en-US" dirty="0"/>
          </a:p>
        </p:txBody>
      </p:sp>
      <p:sp>
        <p:nvSpPr>
          <p:cNvPr id="5" name="Footer Placeholder 4"/>
          <p:cNvSpPr>
            <a:spLocks noGrp="1"/>
          </p:cNvSpPr>
          <p:nvPr>
            <p:ph type="ftr" sz="quarter" idx="11"/>
          </p:nvPr>
        </p:nvSpPr>
        <p:spPr/>
        <p:txBody>
          <a:bodyPr/>
          <a:lstStyle/>
          <a:p>
            <a:r>
              <a:rPr lang="da-DK"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37"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p:cNvPicPr>
            <a:picLocks noChangeAspect="1"/>
          </p:cNvPicPr>
          <p:nvPr userDrawn="1"/>
        </p:nvPicPr>
        <p:blipFill>
          <a:blip r:embed="rId5" cstate="print"/>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cstate="print"/>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424673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8/12/2013</a:t>
            </a:r>
            <a:endParaRPr lang="en-US" dirty="0"/>
          </a:p>
        </p:txBody>
      </p:sp>
      <p:sp>
        <p:nvSpPr>
          <p:cNvPr id="5" name="Footer Placeholder 4"/>
          <p:cNvSpPr>
            <a:spLocks noGrp="1"/>
          </p:cNvSpPr>
          <p:nvPr>
            <p:ph type="ftr" sz="quarter" idx="11"/>
          </p:nvPr>
        </p:nvSpPr>
        <p:spPr/>
        <p:txBody>
          <a:bodyPr/>
          <a:lstStyle/>
          <a:p>
            <a:r>
              <a:rPr lang="da-DK"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8/12/2013</a:t>
            </a:r>
            <a:endParaRPr lang="en-US" dirty="0"/>
          </a:p>
        </p:txBody>
      </p:sp>
      <p:sp>
        <p:nvSpPr>
          <p:cNvPr id="5" name="Footer Placeholder 4"/>
          <p:cNvSpPr>
            <a:spLocks noGrp="1"/>
          </p:cNvSpPr>
          <p:nvPr>
            <p:ph type="ftr" sz="quarter" idx="11"/>
          </p:nvPr>
        </p:nvSpPr>
        <p:spPr/>
        <p:txBody>
          <a:bodyPr/>
          <a:lstStyle/>
          <a:p>
            <a:r>
              <a:rPr lang="da-DK"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8/12/2013</a:t>
            </a:r>
            <a:endParaRPr lang="en-US" dirty="0"/>
          </a:p>
        </p:txBody>
      </p:sp>
      <p:sp>
        <p:nvSpPr>
          <p:cNvPr id="6" name="Footer Placeholder 5"/>
          <p:cNvSpPr>
            <a:spLocks noGrp="1"/>
          </p:cNvSpPr>
          <p:nvPr>
            <p:ph type="ftr" sz="quarter" idx="11"/>
          </p:nvPr>
        </p:nvSpPr>
        <p:spPr/>
        <p:txBody>
          <a:bodyPr/>
          <a:lstStyle/>
          <a:p>
            <a:r>
              <a:rPr lang="da-DK" smtClean="0"/>
              <a:t>Summer 2013 -- Lecture #28</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Footer Placeholder 7"/>
          <p:cNvSpPr>
            <a:spLocks noGrp="1"/>
          </p:cNvSpPr>
          <p:nvPr>
            <p:ph type="ftr" sz="quarter" idx="11"/>
          </p:nvPr>
        </p:nvSpPr>
        <p:spPr/>
        <p:txBody>
          <a:bodyPr/>
          <a:lstStyle/>
          <a:p>
            <a:r>
              <a:rPr lang="da-DK" smtClean="0"/>
              <a:t>Summer 2013 -- Lecture #28</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8/12/2013</a:t>
            </a:r>
            <a:endParaRPr lang="en-US" dirty="0"/>
          </a:p>
        </p:txBody>
      </p:sp>
      <p:sp>
        <p:nvSpPr>
          <p:cNvPr id="4" name="Footer Placeholder 3"/>
          <p:cNvSpPr>
            <a:spLocks noGrp="1"/>
          </p:cNvSpPr>
          <p:nvPr>
            <p:ph type="ftr" sz="quarter" idx="11"/>
          </p:nvPr>
        </p:nvSpPr>
        <p:spPr/>
        <p:txBody>
          <a:bodyPr/>
          <a:lstStyle/>
          <a:p>
            <a:r>
              <a:rPr lang="da-DK" smtClean="0"/>
              <a:t>Summer 2013 -- Lecture #28</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8/12/2013</a:t>
            </a:r>
            <a:endParaRPr lang="en-US" dirty="0"/>
          </a:p>
        </p:txBody>
      </p:sp>
      <p:sp>
        <p:nvSpPr>
          <p:cNvPr id="3" name="Footer Placeholder 2"/>
          <p:cNvSpPr>
            <a:spLocks noGrp="1"/>
          </p:cNvSpPr>
          <p:nvPr>
            <p:ph type="ftr" sz="quarter" idx="11"/>
          </p:nvPr>
        </p:nvSpPr>
        <p:spPr/>
        <p:txBody>
          <a:bodyPr/>
          <a:lstStyle/>
          <a:p>
            <a:r>
              <a:rPr lang="da-DK" smtClean="0"/>
              <a:t>Summer 2013 -- Lecture #28</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8/12/2013</a:t>
            </a:r>
            <a:endParaRPr lang="en-US" dirty="0"/>
          </a:p>
        </p:txBody>
      </p:sp>
      <p:sp>
        <p:nvSpPr>
          <p:cNvPr id="6" name="Footer Placeholder 5"/>
          <p:cNvSpPr>
            <a:spLocks noGrp="1"/>
          </p:cNvSpPr>
          <p:nvPr>
            <p:ph type="ftr" sz="quarter" idx="11"/>
          </p:nvPr>
        </p:nvSpPr>
        <p:spPr/>
        <p:txBody>
          <a:bodyPr/>
          <a:lstStyle/>
          <a:p>
            <a:r>
              <a:rPr lang="da-DK" smtClean="0"/>
              <a:t>Summer 2013 -- Lecture #28</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8/12/2013</a:t>
            </a:r>
            <a:endParaRPr lang="en-US" dirty="0"/>
          </a:p>
        </p:txBody>
      </p:sp>
      <p:sp>
        <p:nvSpPr>
          <p:cNvPr id="6" name="Footer Placeholder 5"/>
          <p:cNvSpPr>
            <a:spLocks noGrp="1"/>
          </p:cNvSpPr>
          <p:nvPr>
            <p:ph type="ftr" sz="quarter" idx="11"/>
          </p:nvPr>
        </p:nvSpPr>
        <p:spPr/>
        <p:txBody>
          <a:bodyPr/>
          <a:lstStyle/>
          <a:p>
            <a:r>
              <a:rPr lang="da-DK" smtClean="0"/>
              <a:t>Summer 2013 -- Lecture #28</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8/12/2013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Summer 2013 --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895725"/>
            <a:ext cx="9144000" cy="1752600"/>
          </a:xfrm>
        </p:spPr>
        <p:txBody>
          <a:bodyPr>
            <a:normAutofit/>
          </a:bodyPr>
          <a:lstStyle/>
          <a:p>
            <a:endParaRPr lang="en-US" dirty="0" smtClean="0"/>
          </a:p>
          <a:p>
            <a:endParaRPr lang="en-US" dirty="0"/>
          </a:p>
          <a:p>
            <a:r>
              <a:rPr lang="en-US" b="1" dirty="0" smtClean="0">
                <a:solidFill>
                  <a:schemeClr val="tx1"/>
                </a:solidFill>
              </a:rPr>
              <a:t>Instructor:</a:t>
            </a:r>
            <a:r>
              <a:rPr lang="en-US" dirty="0" smtClean="0">
                <a:solidFill>
                  <a:schemeClr val="tx1"/>
                </a:solidFill>
              </a:rPr>
              <a:t>  Justin Hsia</a:t>
            </a:r>
          </a:p>
        </p:txBody>
      </p:sp>
      <p:sp>
        <p:nvSpPr>
          <p:cNvPr id="7" name="Title 1"/>
          <p:cNvSpPr txBox="1">
            <a:spLocks/>
          </p:cNvSpPr>
          <p:nvPr/>
        </p:nvSpPr>
        <p:spPr>
          <a:xfrm>
            <a:off x="0" y="558800"/>
            <a:ext cx="9144000" cy="44921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solidFill>
                  <a:schemeClr val="accent1"/>
                </a:solidFill>
              </a:rPr>
              <a:t>CS 61C: Great Ideas in </a:t>
            </a:r>
            <a:br>
              <a:rPr lang="en-US" dirty="0" smtClean="0">
                <a:solidFill>
                  <a:schemeClr val="accent1"/>
                </a:solidFill>
              </a:rPr>
            </a:br>
            <a:r>
              <a:rPr lang="en-US" dirty="0" smtClean="0">
                <a:solidFill>
                  <a:schemeClr val="accent1"/>
                </a:solidFill>
              </a:rPr>
              <a:t>Computer Architecture</a:t>
            </a:r>
            <a:r>
              <a:rPr lang="en-US" sz="3556" dirty="0" smtClean="0"/>
              <a:t/>
            </a:r>
            <a:br>
              <a:rPr lang="en-US" sz="3556" dirty="0" smtClean="0"/>
            </a:br>
            <a:endParaRPr lang="en-US" sz="3556" dirty="0" smtClean="0"/>
          </a:p>
          <a:p>
            <a:endParaRPr lang="en-US" sz="3556" dirty="0" smtClean="0"/>
          </a:p>
          <a:p>
            <a:pPr>
              <a:spcBef>
                <a:spcPts val="0"/>
              </a:spcBef>
            </a:pPr>
            <a:r>
              <a:rPr lang="en-US" i="1" dirty="0" err="1" smtClean="0"/>
              <a:t>Input/Output</a:t>
            </a:r>
            <a:endParaRPr lang="en-US" i="1" dirty="0" smtClean="0"/>
          </a:p>
        </p:txBody>
      </p:sp>
      <p:sp>
        <p:nvSpPr>
          <p:cNvPr id="10" name="Date Placeholder 9"/>
          <p:cNvSpPr>
            <a:spLocks noGrp="1"/>
          </p:cNvSpPr>
          <p:nvPr>
            <p:ph type="dt" sz="half" idx="10"/>
          </p:nvPr>
        </p:nvSpPr>
        <p:spPr/>
        <p:txBody>
          <a:bodyPr/>
          <a:lstStyle/>
          <a:p>
            <a:r>
              <a:rPr lang="en-US" smtClean="0"/>
              <a:t>8/12/2013</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1</a:t>
            </a:fld>
            <a:endParaRPr lang="en-US" dirty="0"/>
          </a:p>
        </p:txBody>
      </p:sp>
      <p:sp>
        <p:nvSpPr>
          <p:cNvPr id="12" name="Footer Placeholder 11"/>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86265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8"/>
          <p:cNvSpPr>
            <a:spLocks noGrp="1" noChangeArrowheads="1"/>
          </p:cNvSpPr>
          <p:nvPr>
            <p:ph type="body" idx="1"/>
          </p:nvPr>
        </p:nvSpPr>
        <p:spPr>
          <a:xfrm>
            <a:off x="457200" y="3931920"/>
            <a:ext cx="8229600" cy="2560320"/>
          </a:xfrm>
        </p:spPr>
        <p:txBody>
          <a:bodyPr>
            <a:normAutofit/>
          </a:bodyPr>
          <a:lstStyle/>
          <a:p>
            <a:r>
              <a:rPr lang="en-US" i="1" dirty="0" smtClean="0">
                <a:solidFill>
                  <a:srgbClr val="FF0000"/>
                </a:solidFill>
                <a:latin typeface="+mj-lt"/>
                <a:ea typeface="ＭＳ Ｐゴシック" pitchFamily="34" charset="-128"/>
              </a:rPr>
              <a:t>Disk Latency </a:t>
            </a:r>
            <a:r>
              <a:rPr lang="en-US" dirty="0" smtClean="0">
                <a:latin typeface="+mj-lt"/>
                <a:ea typeface="ＭＳ Ｐゴシック" pitchFamily="34" charset="-128"/>
              </a:rPr>
              <a:t>= Seek Time + Rotation Time + Transfer Time + Controller Overhead</a:t>
            </a:r>
          </a:p>
          <a:p>
            <a:pPr lvl="1"/>
            <a:r>
              <a:rPr lang="en-US" i="1" dirty="0" smtClean="0">
                <a:solidFill>
                  <a:srgbClr val="FF0000"/>
                </a:solidFill>
                <a:latin typeface="+mj-lt"/>
                <a:ea typeface="ＭＳ Ｐゴシック" pitchFamily="34" charset="-128"/>
              </a:rPr>
              <a:t>Seek Time</a:t>
            </a:r>
            <a:r>
              <a:rPr lang="en-US" dirty="0" smtClean="0">
                <a:solidFill>
                  <a:srgbClr val="FF0000"/>
                </a:solidFill>
                <a:latin typeface="+mj-lt"/>
                <a:ea typeface="ＭＳ Ｐゴシック" pitchFamily="34" charset="-128"/>
              </a:rPr>
              <a:t> </a:t>
            </a:r>
            <a:r>
              <a:rPr lang="en-US" dirty="0" smtClean="0">
                <a:latin typeface="+mj-lt"/>
                <a:ea typeface="ＭＳ Ｐゴシック" pitchFamily="34" charset="-128"/>
              </a:rPr>
              <a:t>depends on number of tracks to move arm and speed of actuator</a:t>
            </a:r>
          </a:p>
        </p:txBody>
      </p:sp>
      <p:grpSp>
        <p:nvGrpSpPr>
          <p:cNvPr id="78" name="Group 77"/>
          <p:cNvGrpSpPr/>
          <p:nvPr/>
        </p:nvGrpSpPr>
        <p:grpSpPr>
          <a:xfrm>
            <a:off x="304800" y="1280160"/>
            <a:ext cx="8839200" cy="2514600"/>
            <a:chOff x="304800" y="1066800"/>
            <a:chExt cx="8839200" cy="2514600"/>
          </a:xfrm>
        </p:grpSpPr>
        <p:sp>
          <p:nvSpPr>
            <p:cNvPr id="46084"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5"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6"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87"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88"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89"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0"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1"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2"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3"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4"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5"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6"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7"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8" name="Oval 17"/>
            <p:cNvSpPr>
              <a:spLocks noChangeArrowheads="1"/>
            </p:cNvSpPr>
            <p:nvPr/>
          </p:nvSpPr>
          <p:spPr bwMode="auto">
            <a:xfrm>
              <a:off x="2089150" y="2006600"/>
              <a:ext cx="4787900" cy="490538"/>
            </a:xfrm>
            <a:prstGeom prst="ellipse">
              <a:avLst/>
            </a:prstGeom>
            <a:solidFill>
              <a:srgbClr val="919191"/>
            </a:solidFill>
            <a:ln w="33338">
              <a:solidFill>
                <a:srgbClr val="000000"/>
              </a:solidFill>
              <a:round/>
              <a:headEnd/>
              <a:tailEnd/>
            </a:ln>
          </p:spPr>
          <p:txBody>
            <a:bodyPr/>
            <a:lstStyle/>
            <a:p>
              <a:endParaRPr lang="en-US">
                <a:solidFill>
                  <a:schemeClr val="bg2"/>
                </a:solidFill>
                <a:latin typeface="18 VAG Rounded Light   02390" charset="0"/>
              </a:endParaRPr>
            </a:p>
          </p:txBody>
        </p:sp>
        <p:sp>
          <p:nvSpPr>
            <p:cNvPr id="46099"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lstStyle/>
            <a:p>
              <a:endParaRPr lang="en-US">
                <a:latin typeface="18 VAG Rounded Light   02390" charset="0"/>
              </a:endParaRPr>
            </a:p>
          </p:txBody>
        </p:sp>
        <p:sp>
          <p:nvSpPr>
            <p:cNvPr id="46100"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lstStyle/>
            <a:p>
              <a:endParaRPr lang="en-US">
                <a:latin typeface="18 VAG Rounded Light   02390" charset="0"/>
              </a:endParaRPr>
            </a:p>
          </p:txBody>
        </p:sp>
        <p:sp>
          <p:nvSpPr>
            <p:cNvPr id="46101"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lstStyle/>
            <a:p>
              <a:pPr>
                <a:defRPr/>
              </a:pPr>
              <a:endParaRPr lang="en-US">
                <a:latin typeface="18 VAG Rounded Light   02390"/>
                <a:ea typeface="+mn-ea"/>
              </a:endParaRPr>
            </a:p>
          </p:txBody>
        </p:sp>
        <p:sp>
          <p:nvSpPr>
            <p:cNvPr id="46105"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6"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lstStyle/>
            <a:p>
              <a:endParaRPr lang="en-US">
                <a:latin typeface="18 VAG Rounded Light   02390" charset="0"/>
              </a:endParaRPr>
            </a:p>
          </p:txBody>
        </p:sp>
        <p:sp>
          <p:nvSpPr>
            <p:cNvPr id="46107"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8"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lstStyle/>
            <a:p>
              <a:endParaRPr lang="en-US"/>
            </a:p>
          </p:txBody>
        </p:sp>
        <p:sp>
          <p:nvSpPr>
            <p:cNvPr id="46109"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lstStyle/>
            <a:p>
              <a:endParaRPr lang="en-US"/>
            </a:p>
          </p:txBody>
        </p:sp>
        <p:grpSp>
          <p:nvGrpSpPr>
            <p:cNvPr id="2"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grpSp>
          <p:nvGrpSpPr>
            <p:cNvPr id="3"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sp>
          <p:nvSpPr>
            <p:cNvPr id="46112"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lstStyle/>
            <a:p>
              <a:endParaRPr lang="en-US"/>
            </a:p>
          </p:txBody>
        </p:sp>
        <p:sp>
          <p:nvSpPr>
            <p:cNvPr id="46113"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lstStyle/>
            <a:p>
              <a:endParaRPr lang="en-US"/>
            </a:p>
          </p:txBody>
        </p:sp>
        <p:sp>
          <p:nvSpPr>
            <p:cNvPr id="46114" name="Arc 45"/>
            <p:cNvSpPr>
              <a:spLocks/>
            </p:cNvSpPr>
            <p:nvPr/>
          </p:nvSpPr>
          <p:spPr bwMode="auto">
            <a:xfrm>
              <a:off x="3592513" y="2005013"/>
              <a:ext cx="246062" cy="230187"/>
            </a:xfrm>
            <a:custGeom>
              <a:avLst/>
              <a:gdLst>
                <a:gd name="T0" fmla="*/ 0 w 19420"/>
                <a:gd name="T1" fmla="*/ 108190 h 17840"/>
                <a:gd name="T2" fmla="*/ 91785 w 19420"/>
                <a:gd name="T3" fmla="*/ 0 h 17840"/>
                <a:gd name="T4" fmla="*/ 246062 w 19420"/>
                <a:gd name="T5" fmla="*/ 230187 h 17840"/>
                <a:gd name="T6" fmla="*/ 0 60000 65536"/>
                <a:gd name="T7" fmla="*/ 0 60000 65536"/>
                <a:gd name="T8" fmla="*/ 0 60000 65536"/>
                <a:gd name="T9" fmla="*/ 0 w 19420"/>
                <a:gd name="T10" fmla="*/ 0 h 17840"/>
                <a:gd name="T11" fmla="*/ 19420 w 19420"/>
                <a:gd name="T12" fmla="*/ 17840 h 17840"/>
              </a:gdLst>
              <a:ahLst/>
              <a:cxnLst>
                <a:cxn ang="T6">
                  <a:pos x="T0" y="T1"/>
                </a:cxn>
                <a:cxn ang="T7">
                  <a:pos x="T2" y="T3"/>
                </a:cxn>
                <a:cxn ang="T8">
                  <a:pos x="T4" y="T5"/>
                </a:cxn>
              </a:cxnLst>
              <a:rect l="T9" t="T10" r="T11" b="T12"/>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lstStyle/>
            <a:p>
              <a:endParaRPr lang="en-US">
                <a:latin typeface="18 VAG Rounded Light   02390" charset="0"/>
              </a:endParaRPr>
            </a:p>
          </p:txBody>
        </p:sp>
        <p:sp>
          <p:nvSpPr>
            <p:cNvPr id="46115" name="Line 46"/>
            <p:cNvSpPr>
              <a:spLocks noChangeShapeType="1"/>
            </p:cNvSpPr>
            <p:nvPr/>
          </p:nvSpPr>
          <p:spPr bwMode="auto">
            <a:xfrm>
              <a:off x="3276600" y="1701800"/>
              <a:ext cx="436563" cy="423863"/>
            </a:xfrm>
            <a:prstGeom prst="line">
              <a:avLst/>
            </a:prstGeom>
            <a:noFill/>
            <a:ln w="38100">
              <a:solidFill>
                <a:schemeClr val="accent2"/>
              </a:solidFill>
              <a:round/>
              <a:headEnd/>
              <a:tailEnd/>
            </a:ln>
          </p:spPr>
          <p:txBody>
            <a:bodyPr/>
            <a:lstStyle/>
            <a:p>
              <a:endParaRPr lang="en-US"/>
            </a:p>
          </p:txBody>
        </p:sp>
        <p:sp>
          <p:nvSpPr>
            <p:cNvPr id="46116" name="Arc 47"/>
            <p:cNvSpPr>
              <a:spLocks/>
            </p:cNvSpPr>
            <p:nvPr/>
          </p:nvSpPr>
          <p:spPr bwMode="auto">
            <a:xfrm>
              <a:off x="2389188" y="2076450"/>
              <a:ext cx="273050" cy="158750"/>
            </a:xfrm>
            <a:custGeom>
              <a:avLst/>
              <a:gdLst>
                <a:gd name="T0" fmla="*/ 0 w 21531"/>
                <a:gd name="T1" fmla="*/ 136640 h 12328"/>
                <a:gd name="T2" fmla="*/ 48127 w 21531"/>
                <a:gd name="T3" fmla="*/ 0 h 12328"/>
                <a:gd name="T4" fmla="*/ 273050 w 21531"/>
                <a:gd name="T5" fmla="*/ 158750 h 12328"/>
                <a:gd name="T6" fmla="*/ 0 60000 65536"/>
                <a:gd name="T7" fmla="*/ 0 60000 65536"/>
                <a:gd name="T8" fmla="*/ 0 60000 65536"/>
                <a:gd name="T9" fmla="*/ 0 w 21531"/>
                <a:gd name="T10" fmla="*/ 0 h 12328"/>
                <a:gd name="T11" fmla="*/ 21531 w 21531"/>
                <a:gd name="T12" fmla="*/ 12328 h 12328"/>
              </a:gdLst>
              <a:ahLst/>
              <a:cxnLst>
                <a:cxn ang="T6">
                  <a:pos x="T0" y="T1"/>
                </a:cxn>
                <a:cxn ang="T7">
                  <a:pos x="T2" y="T3"/>
                </a:cxn>
                <a:cxn ang="T8">
                  <a:pos x="T4" y="T5"/>
                </a:cxn>
              </a:cxnLst>
              <a:rect l="T9" t="T10" r="T11" b="T12"/>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lstStyle/>
            <a:p>
              <a:endParaRPr lang="en-US">
                <a:latin typeface="18 VAG Rounded Light   02390" charset="0"/>
              </a:endParaRPr>
            </a:p>
          </p:txBody>
        </p:sp>
        <p:sp>
          <p:nvSpPr>
            <p:cNvPr id="46117" name="Line 48"/>
            <p:cNvSpPr>
              <a:spLocks noChangeShapeType="1"/>
            </p:cNvSpPr>
            <p:nvPr/>
          </p:nvSpPr>
          <p:spPr bwMode="auto">
            <a:xfrm>
              <a:off x="1981200" y="1828800"/>
              <a:ext cx="539750" cy="347663"/>
            </a:xfrm>
            <a:prstGeom prst="line">
              <a:avLst/>
            </a:prstGeom>
            <a:noFill/>
            <a:ln w="38100">
              <a:solidFill>
                <a:srgbClr val="00FF00"/>
              </a:solidFill>
              <a:round/>
              <a:headEnd/>
              <a:tailEnd/>
            </a:ln>
          </p:spPr>
          <p:txBody>
            <a:bodyPr/>
            <a:lstStyle/>
            <a:p>
              <a:endParaRPr lang="en-US"/>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lstStyle/>
            <a:p>
              <a:pPr>
                <a:defRPr/>
              </a:pPr>
              <a:endParaRPr lang="en-US">
                <a:latin typeface="18 VAG Rounded Light   02390"/>
                <a:ea typeface="+mn-ea"/>
              </a:endParaRPr>
            </a:p>
          </p:txBody>
        </p:sp>
        <p:sp>
          <p:nvSpPr>
            <p:cNvPr id="46119"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lstStyle/>
            <a:p>
              <a:endParaRPr lang="en-US"/>
            </a:p>
          </p:txBody>
        </p:sp>
        <p:sp>
          <p:nvSpPr>
            <p:cNvPr id="46120" name="Text Box 51"/>
            <p:cNvSpPr txBox="1">
              <a:spLocks noChangeArrowheads="1"/>
            </p:cNvSpPr>
            <p:nvPr/>
          </p:nvSpPr>
          <p:spPr bwMode="auto">
            <a:xfrm>
              <a:off x="304800" y="2533650"/>
              <a:ext cx="1274763"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Platter</a:t>
              </a:r>
            </a:p>
          </p:txBody>
        </p:sp>
        <p:sp>
          <p:nvSpPr>
            <p:cNvPr id="46121" name="Text Box 52"/>
            <p:cNvSpPr txBox="1">
              <a:spLocks noChangeArrowheads="1"/>
            </p:cNvSpPr>
            <p:nvPr/>
          </p:nvSpPr>
          <p:spPr bwMode="auto">
            <a:xfrm>
              <a:off x="6477000" y="1314450"/>
              <a:ext cx="850900"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Arm</a:t>
              </a:r>
            </a:p>
          </p:txBody>
        </p:sp>
        <p:sp>
          <p:nvSpPr>
            <p:cNvPr id="46122" name="Text Box 53"/>
            <p:cNvSpPr txBox="1">
              <a:spLocks noChangeArrowheads="1"/>
            </p:cNvSpPr>
            <p:nvPr/>
          </p:nvSpPr>
          <p:spPr bwMode="auto">
            <a:xfrm>
              <a:off x="7315200" y="2609850"/>
              <a:ext cx="1570038" cy="523875"/>
            </a:xfrm>
            <a:prstGeom prst="rect">
              <a:avLst/>
            </a:prstGeom>
            <a:noFill/>
            <a:ln w="12700">
              <a:noFill/>
              <a:miter lim="800000"/>
              <a:headEnd/>
              <a:tailEnd/>
            </a:ln>
          </p:spPr>
          <p:txBody>
            <a:bodyPr wrap="none">
              <a:spAutoFit/>
            </a:bodyPr>
            <a:lstStyle/>
            <a:p>
              <a:r>
                <a:rPr lang="en-US" sz="2800" b="1" dirty="0">
                  <a:solidFill>
                    <a:schemeClr val="tx1"/>
                  </a:solidFill>
                  <a:latin typeface="18 VAG Rounded Light   02390" charset="0"/>
                </a:rPr>
                <a:t>Actuator</a:t>
              </a:r>
            </a:p>
          </p:txBody>
        </p:sp>
        <p:sp>
          <p:nvSpPr>
            <p:cNvPr id="46123" name="Text Box 54"/>
            <p:cNvSpPr txBox="1">
              <a:spLocks noChangeArrowheads="1"/>
            </p:cNvSpPr>
            <p:nvPr/>
          </p:nvSpPr>
          <p:spPr bwMode="auto">
            <a:xfrm>
              <a:off x="5562600" y="1162050"/>
              <a:ext cx="1049338"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Head</a:t>
              </a:r>
            </a:p>
          </p:txBody>
        </p:sp>
        <p:sp>
          <p:nvSpPr>
            <p:cNvPr id="3243063" name="Text Box 55"/>
            <p:cNvSpPr txBox="1">
              <a:spLocks noChangeArrowheads="1"/>
            </p:cNvSpPr>
            <p:nvPr/>
          </p:nvSpPr>
          <p:spPr bwMode="auto">
            <a:xfrm>
              <a:off x="3352800" y="1143000"/>
              <a:ext cx="1211263" cy="523875"/>
            </a:xfrm>
            <a:prstGeom prst="rect">
              <a:avLst/>
            </a:prstGeom>
            <a:noFill/>
            <a:ln w="12700">
              <a:noFill/>
              <a:miter lim="800000"/>
              <a:headEnd/>
              <a:tailEnd/>
            </a:ln>
            <a:effectLst/>
          </p:spPr>
          <p:txBody>
            <a:bodyPr wrap="none">
              <a:spAutoFit/>
            </a:bodyPr>
            <a:lstStyle/>
            <a:p>
              <a:pPr>
                <a:defRPr/>
              </a:pPr>
              <a:r>
                <a:rPr lang="en-US" sz="2800" b="1" dirty="0">
                  <a:solidFill>
                    <a:schemeClr val="accent4"/>
                  </a:solidFill>
                  <a:latin typeface="18 VAG Rounded Light   02390"/>
                  <a:ea typeface="+mn-ea"/>
                </a:rPr>
                <a:t>Sector</a:t>
              </a:r>
            </a:p>
          </p:txBody>
        </p:sp>
        <p:sp>
          <p:nvSpPr>
            <p:cNvPr id="46125" name="Text Box 56"/>
            <p:cNvSpPr txBox="1">
              <a:spLocks noChangeArrowheads="1"/>
            </p:cNvSpPr>
            <p:nvPr/>
          </p:nvSpPr>
          <p:spPr bwMode="auto">
            <a:xfrm>
              <a:off x="2286000" y="1066800"/>
              <a:ext cx="1017588"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Inner</a:t>
              </a:r>
            </a:p>
            <a:p>
              <a:r>
                <a:rPr lang="en-US" sz="2800" b="1">
                  <a:solidFill>
                    <a:schemeClr val="tx1"/>
                  </a:solidFill>
                  <a:latin typeface="18 VAG Rounded Light   02390" charset="0"/>
                </a:rPr>
                <a:t>Track</a:t>
              </a:r>
            </a:p>
          </p:txBody>
        </p:sp>
        <p:sp>
          <p:nvSpPr>
            <p:cNvPr id="46126" name="Text Box 57"/>
            <p:cNvSpPr txBox="1">
              <a:spLocks noChangeArrowheads="1"/>
            </p:cNvSpPr>
            <p:nvPr/>
          </p:nvSpPr>
          <p:spPr bwMode="auto">
            <a:xfrm>
              <a:off x="990600" y="1162050"/>
              <a:ext cx="1120775"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Outer</a:t>
              </a:r>
            </a:p>
            <a:p>
              <a:r>
                <a:rPr lang="en-US" sz="2800" b="1">
                  <a:solidFill>
                    <a:schemeClr val="tx1"/>
                  </a:solidFill>
                  <a:latin typeface="18 VAG Rounded Light   02390" charset="0"/>
                </a:rPr>
                <a:t>Track</a:t>
              </a:r>
            </a:p>
          </p:txBody>
        </p:sp>
        <p:sp>
          <p:nvSpPr>
            <p:cNvPr id="3243066" name="Line 58"/>
            <p:cNvSpPr>
              <a:spLocks noChangeShapeType="1"/>
            </p:cNvSpPr>
            <p:nvPr/>
          </p:nvSpPr>
          <p:spPr bwMode="auto">
            <a:xfrm>
              <a:off x="3905250" y="2400300"/>
              <a:ext cx="307975" cy="0"/>
            </a:xfrm>
            <a:prstGeom prst="line">
              <a:avLst/>
            </a:prstGeom>
            <a:noFill/>
            <a:ln w="38100">
              <a:solidFill>
                <a:schemeClr val="accent4"/>
              </a:solidFill>
              <a:round/>
              <a:headEnd/>
              <a:tailEnd/>
            </a:ln>
            <a:effectLst/>
          </p:spPr>
          <p:txBody>
            <a:bodyPr wrap="none" anchor="ctr"/>
            <a:lstStyle/>
            <a:p>
              <a:pPr>
                <a:defRPr/>
              </a:pPr>
              <a:endParaRPr lang="en-US">
                <a:latin typeface="18 VAG Rounded Light   02390"/>
                <a:ea typeface="+mn-ea"/>
              </a:endParaRPr>
            </a:p>
          </p:txBody>
        </p:sp>
        <p:sp>
          <p:nvSpPr>
            <p:cNvPr id="46128"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29"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0"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1"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lstStyle/>
            <a:p>
              <a:pPr>
                <a:defRPr/>
              </a:pPr>
              <a:endParaRPr lang="en-US">
                <a:latin typeface="18 VAG Rounded Light   02390"/>
                <a:ea typeface="+mn-ea"/>
              </a:endParaRPr>
            </a:p>
          </p:txBody>
        </p:sp>
        <p:sp>
          <p:nvSpPr>
            <p:cNvPr id="46133"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46134"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46135"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p:spPr>
          <p:txBody>
            <a:bodyPr wrap="none" anchor="ctr"/>
            <a:lstStyle/>
            <a:p>
              <a:endParaRPr lang="en-US"/>
            </a:p>
          </p:txBody>
        </p:sp>
        <p:sp>
          <p:nvSpPr>
            <p:cNvPr id="46136"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46137" name="Rectangle 69"/>
            <p:cNvSpPr>
              <a:spLocks noChangeArrowheads="1"/>
            </p:cNvSpPr>
            <p:nvPr/>
          </p:nvSpPr>
          <p:spPr bwMode="auto">
            <a:xfrm>
              <a:off x="7696200" y="1847850"/>
              <a:ext cx="685800" cy="609600"/>
            </a:xfrm>
            <a:prstGeom prst="rect">
              <a:avLst/>
            </a:prstGeom>
            <a:noFill/>
            <a:ln w="38100">
              <a:solidFill>
                <a:srgbClr val="063DE8"/>
              </a:solidFill>
              <a:miter lim="800000"/>
              <a:headEnd/>
              <a:tailEnd/>
            </a:ln>
          </p:spPr>
          <p:txBody>
            <a:bodyPr wrap="none" anchor="ctr"/>
            <a:lstStyle/>
            <a:p>
              <a:endParaRPr lang="en-US">
                <a:solidFill>
                  <a:srgbClr val="063DE8"/>
                </a:solidFill>
                <a:latin typeface="18 VAG Rounded Light   02390" charset="0"/>
              </a:endParaRPr>
            </a:p>
          </p:txBody>
        </p:sp>
        <p:sp>
          <p:nvSpPr>
            <p:cNvPr id="46138" name="Text Box 70"/>
            <p:cNvSpPr txBox="1">
              <a:spLocks noChangeArrowheads="1"/>
            </p:cNvSpPr>
            <p:nvPr/>
          </p:nvSpPr>
          <p:spPr bwMode="auto">
            <a:xfrm>
              <a:off x="7240588" y="1403350"/>
              <a:ext cx="1903412" cy="523875"/>
            </a:xfrm>
            <a:prstGeom prst="rect">
              <a:avLst/>
            </a:prstGeom>
            <a:noFill/>
            <a:ln w="12700">
              <a:noFill/>
              <a:miter lim="800000"/>
              <a:headEnd/>
              <a:tailEnd/>
            </a:ln>
          </p:spPr>
          <p:txBody>
            <a:bodyPr wrap="square">
              <a:spAutoFit/>
            </a:bodyPr>
            <a:lstStyle/>
            <a:p>
              <a:r>
                <a:rPr lang="en-US" sz="2800" b="1" dirty="0">
                  <a:solidFill>
                    <a:srgbClr val="063DE8"/>
                  </a:solidFill>
                  <a:latin typeface="18 VAG Rounded Light   02390" charset="0"/>
                </a:rPr>
                <a:t>Controller</a:t>
              </a:r>
            </a:p>
          </p:txBody>
        </p:sp>
        <p:cxnSp>
          <p:nvCxnSpPr>
            <p:cNvPr id="46139" name="AutoShape 71"/>
            <p:cNvCxnSpPr>
              <a:cxnSpLocks noChangeShapeType="1"/>
              <a:stCxn id="46137" idx="1"/>
              <a:endCxn id="46122" idx="1"/>
            </p:cNvCxnSpPr>
            <p:nvPr/>
          </p:nvCxnSpPr>
          <p:spPr bwMode="auto">
            <a:xfrm rot="10800000" flipV="1">
              <a:off x="7315200" y="2152650"/>
              <a:ext cx="381000" cy="719138"/>
            </a:xfrm>
            <a:prstGeom prst="curvedConnector3">
              <a:avLst>
                <a:gd name="adj1" fmla="val 160000"/>
              </a:avLst>
            </a:prstGeom>
            <a:noFill/>
            <a:ln w="38100">
              <a:solidFill>
                <a:schemeClr val="tx1"/>
              </a:solidFill>
              <a:round/>
              <a:headEnd/>
              <a:tailEnd/>
            </a:ln>
          </p:spPr>
        </p:cxnSp>
        <p:sp>
          <p:nvSpPr>
            <p:cNvPr id="46140" name="Text Box 72"/>
            <p:cNvSpPr txBox="1">
              <a:spLocks noChangeArrowheads="1"/>
            </p:cNvSpPr>
            <p:nvPr/>
          </p:nvSpPr>
          <p:spPr bwMode="auto">
            <a:xfrm>
              <a:off x="4475163" y="1447800"/>
              <a:ext cx="1481137" cy="523875"/>
            </a:xfrm>
            <a:prstGeom prst="rect">
              <a:avLst/>
            </a:prstGeom>
            <a:noFill/>
            <a:ln w="12700">
              <a:noFill/>
              <a:miter lim="800000"/>
              <a:headEnd/>
              <a:tailEnd/>
            </a:ln>
          </p:spPr>
          <p:txBody>
            <a:bodyPr wrap="none">
              <a:spAutoFit/>
            </a:bodyPr>
            <a:lstStyle/>
            <a:p>
              <a:r>
                <a:rPr lang="en-US" sz="2800" b="1">
                  <a:solidFill>
                    <a:srgbClr val="063DE8"/>
                  </a:solidFill>
                  <a:latin typeface="18 VAG Rounded Light   02390" charset="0"/>
                </a:rPr>
                <a:t>Spindle</a:t>
              </a:r>
            </a:p>
          </p:txBody>
        </p:sp>
        <p:sp>
          <p:nvSpPr>
            <p:cNvPr id="46141" name="Line 73"/>
            <p:cNvSpPr>
              <a:spLocks noChangeShapeType="1"/>
            </p:cNvSpPr>
            <p:nvPr/>
          </p:nvSpPr>
          <p:spPr bwMode="auto">
            <a:xfrm flipV="1">
              <a:off x="4495800" y="1695450"/>
              <a:ext cx="0" cy="533400"/>
            </a:xfrm>
            <a:prstGeom prst="line">
              <a:avLst/>
            </a:prstGeom>
            <a:noFill/>
            <a:ln w="28575">
              <a:solidFill>
                <a:srgbClr val="FFFF00"/>
              </a:solidFill>
              <a:round/>
              <a:headEnd/>
              <a:tailEnd/>
            </a:ln>
          </p:spPr>
          <p:txBody>
            <a:bodyPr wrap="none" anchor="ctr">
              <a:spAutoFit/>
            </a:bodyPr>
            <a:lstStyle/>
            <a:p>
              <a:endParaRPr lang="en-US"/>
            </a:p>
          </p:txBody>
        </p:sp>
      </p:grpSp>
      <p:sp>
        <p:nvSpPr>
          <p:cNvPr id="77" name="Title 76"/>
          <p:cNvSpPr>
            <a:spLocks noGrp="1"/>
          </p:cNvSpPr>
          <p:nvPr>
            <p:ph type="title"/>
          </p:nvPr>
        </p:nvSpPr>
        <p:spPr/>
        <p:txBody>
          <a:bodyPr/>
          <a:lstStyle/>
          <a:p>
            <a:r>
              <a:rPr lang="en-US" dirty="0" smtClean="0">
                <a:solidFill>
                  <a:schemeClr val="accent1"/>
                </a:solidFill>
                <a:ea typeface="ＭＳ Ｐゴシック" pitchFamily="34" charset="-128"/>
              </a:rPr>
              <a:t>Disk Device Performance (1/3)</a:t>
            </a:r>
            <a:endParaRPr lang="en-US" dirty="0">
              <a:solidFill>
                <a:schemeClr val="accent1"/>
              </a:solidFill>
            </a:endParaRPr>
          </a:p>
        </p:txBody>
      </p:sp>
      <p:sp>
        <p:nvSpPr>
          <p:cNvPr id="79" name="Date Placeholder 78"/>
          <p:cNvSpPr>
            <a:spLocks noGrp="1"/>
          </p:cNvSpPr>
          <p:nvPr>
            <p:ph type="dt" sz="half" idx="10"/>
          </p:nvPr>
        </p:nvSpPr>
        <p:spPr/>
        <p:txBody>
          <a:bodyPr/>
          <a:lstStyle/>
          <a:p>
            <a:r>
              <a:rPr lang="en-US" smtClean="0"/>
              <a:t>8/12/2013</a:t>
            </a:r>
            <a:endParaRPr lang="en-US" dirty="0"/>
          </a:p>
        </p:txBody>
      </p:sp>
      <p:sp>
        <p:nvSpPr>
          <p:cNvPr id="80" name="Slide Number Placeholder 79"/>
          <p:cNvSpPr>
            <a:spLocks noGrp="1"/>
          </p:cNvSpPr>
          <p:nvPr>
            <p:ph type="sldNum" sz="quarter" idx="12"/>
          </p:nvPr>
        </p:nvSpPr>
        <p:spPr/>
        <p:txBody>
          <a:bodyPr/>
          <a:lstStyle/>
          <a:p>
            <a:fld id="{3CC63E4C-4642-794D-A2FD-70F6B81535F5}" type="slidenum">
              <a:rPr lang="en-US" smtClean="0"/>
              <a:pPr/>
              <a:t>10</a:t>
            </a:fld>
            <a:endParaRPr lang="en-US" dirty="0"/>
          </a:p>
        </p:txBody>
      </p:sp>
      <p:sp>
        <p:nvSpPr>
          <p:cNvPr id="81" name="Footer Placeholder 80"/>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8"/>
          <p:cNvSpPr>
            <a:spLocks noGrp="1" noChangeArrowheads="1"/>
          </p:cNvSpPr>
          <p:nvPr>
            <p:ph type="body" idx="1"/>
          </p:nvPr>
        </p:nvSpPr>
        <p:spPr>
          <a:xfrm>
            <a:off x="457200" y="3931920"/>
            <a:ext cx="8229600" cy="2560320"/>
          </a:xfrm>
        </p:spPr>
        <p:txBody>
          <a:bodyPr>
            <a:normAutofit/>
          </a:bodyPr>
          <a:lstStyle/>
          <a:p>
            <a:r>
              <a:rPr lang="en-US" i="1" dirty="0" smtClean="0">
                <a:solidFill>
                  <a:srgbClr val="FF0000"/>
                </a:solidFill>
                <a:latin typeface="+mj-lt"/>
                <a:ea typeface="ＭＳ Ｐゴシック" pitchFamily="34" charset="-128"/>
              </a:rPr>
              <a:t>Disk Latency </a:t>
            </a:r>
            <a:r>
              <a:rPr lang="en-US" dirty="0" smtClean="0">
                <a:latin typeface="+mj-lt"/>
                <a:ea typeface="ＭＳ Ｐゴシック" pitchFamily="34" charset="-128"/>
              </a:rPr>
              <a:t>= Seek Time + Rotation Time + Transfer Time + Controller Overhead</a:t>
            </a:r>
          </a:p>
          <a:p>
            <a:pPr lvl="1"/>
            <a:r>
              <a:rPr lang="en-US" i="1" dirty="0" smtClean="0">
                <a:solidFill>
                  <a:srgbClr val="FF0000"/>
                </a:solidFill>
                <a:latin typeface="+mj-lt"/>
                <a:ea typeface="ＭＳ Ｐゴシック" pitchFamily="34" charset="-128"/>
              </a:rPr>
              <a:t>Rotation Time </a:t>
            </a:r>
            <a:r>
              <a:rPr lang="en-US" dirty="0" smtClean="0">
                <a:latin typeface="+mj-lt"/>
                <a:ea typeface="ＭＳ Ｐゴシック" pitchFamily="34" charset="-128"/>
              </a:rPr>
              <a:t>depends on speed of disk rotation and how far sector is from head</a:t>
            </a:r>
          </a:p>
        </p:txBody>
      </p:sp>
      <p:grpSp>
        <p:nvGrpSpPr>
          <p:cNvPr id="2" name="Group 77"/>
          <p:cNvGrpSpPr/>
          <p:nvPr/>
        </p:nvGrpSpPr>
        <p:grpSpPr>
          <a:xfrm>
            <a:off x="304800" y="1280160"/>
            <a:ext cx="8839200" cy="2514600"/>
            <a:chOff x="304800" y="1066800"/>
            <a:chExt cx="8839200" cy="2514600"/>
          </a:xfrm>
        </p:grpSpPr>
        <p:sp>
          <p:nvSpPr>
            <p:cNvPr id="46084"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5"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6"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87"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88"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89"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0"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1"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2"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3"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4"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5"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6"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7"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8" name="Oval 17"/>
            <p:cNvSpPr>
              <a:spLocks noChangeArrowheads="1"/>
            </p:cNvSpPr>
            <p:nvPr/>
          </p:nvSpPr>
          <p:spPr bwMode="auto">
            <a:xfrm>
              <a:off x="2089150" y="2006600"/>
              <a:ext cx="4787900" cy="490538"/>
            </a:xfrm>
            <a:prstGeom prst="ellipse">
              <a:avLst/>
            </a:prstGeom>
            <a:solidFill>
              <a:srgbClr val="919191"/>
            </a:solidFill>
            <a:ln w="33338">
              <a:solidFill>
                <a:srgbClr val="000000"/>
              </a:solidFill>
              <a:round/>
              <a:headEnd/>
              <a:tailEnd/>
            </a:ln>
          </p:spPr>
          <p:txBody>
            <a:bodyPr/>
            <a:lstStyle/>
            <a:p>
              <a:endParaRPr lang="en-US">
                <a:solidFill>
                  <a:schemeClr val="bg2"/>
                </a:solidFill>
                <a:latin typeface="18 VAG Rounded Light   02390" charset="0"/>
              </a:endParaRPr>
            </a:p>
          </p:txBody>
        </p:sp>
        <p:sp>
          <p:nvSpPr>
            <p:cNvPr id="46099"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lstStyle/>
            <a:p>
              <a:endParaRPr lang="en-US">
                <a:latin typeface="18 VAG Rounded Light   02390" charset="0"/>
              </a:endParaRPr>
            </a:p>
          </p:txBody>
        </p:sp>
        <p:sp>
          <p:nvSpPr>
            <p:cNvPr id="46100"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lstStyle/>
            <a:p>
              <a:endParaRPr lang="en-US">
                <a:latin typeface="18 VAG Rounded Light   02390" charset="0"/>
              </a:endParaRPr>
            </a:p>
          </p:txBody>
        </p:sp>
        <p:sp>
          <p:nvSpPr>
            <p:cNvPr id="46101"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lstStyle/>
            <a:p>
              <a:pPr>
                <a:defRPr/>
              </a:pPr>
              <a:endParaRPr lang="en-US">
                <a:latin typeface="18 VAG Rounded Light   02390"/>
                <a:ea typeface="+mn-ea"/>
              </a:endParaRPr>
            </a:p>
          </p:txBody>
        </p:sp>
        <p:sp>
          <p:nvSpPr>
            <p:cNvPr id="46105"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6"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lstStyle/>
            <a:p>
              <a:endParaRPr lang="en-US">
                <a:latin typeface="18 VAG Rounded Light   02390" charset="0"/>
              </a:endParaRPr>
            </a:p>
          </p:txBody>
        </p:sp>
        <p:sp>
          <p:nvSpPr>
            <p:cNvPr id="46107"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8"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lstStyle/>
            <a:p>
              <a:endParaRPr lang="en-US"/>
            </a:p>
          </p:txBody>
        </p:sp>
        <p:sp>
          <p:nvSpPr>
            <p:cNvPr id="46109"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lstStyle/>
            <a:p>
              <a:endParaRPr lang="en-US"/>
            </a:p>
          </p:txBody>
        </p:sp>
        <p:grpSp>
          <p:nvGrpSpPr>
            <p:cNvPr id="3"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grpSp>
          <p:nvGrpSpPr>
            <p:cNvPr id="4"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sp>
          <p:nvSpPr>
            <p:cNvPr id="46112"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lstStyle/>
            <a:p>
              <a:endParaRPr lang="en-US"/>
            </a:p>
          </p:txBody>
        </p:sp>
        <p:sp>
          <p:nvSpPr>
            <p:cNvPr id="46113"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lstStyle/>
            <a:p>
              <a:endParaRPr lang="en-US"/>
            </a:p>
          </p:txBody>
        </p:sp>
        <p:sp>
          <p:nvSpPr>
            <p:cNvPr id="46114" name="Arc 45"/>
            <p:cNvSpPr>
              <a:spLocks/>
            </p:cNvSpPr>
            <p:nvPr/>
          </p:nvSpPr>
          <p:spPr bwMode="auto">
            <a:xfrm>
              <a:off x="3592513" y="2005013"/>
              <a:ext cx="246062" cy="230187"/>
            </a:xfrm>
            <a:custGeom>
              <a:avLst/>
              <a:gdLst>
                <a:gd name="T0" fmla="*/ 0 w 19420"/>
                <a:gd name="T1" fmla="*/ 108190 h 17840"/>
                <a:gd name="T2" fmla="*/ 91785 w 19420"/>
                <a:gd name="T3" fmla="*/ 0 h 17840"/>
                <a:gd name="T4" fmla="*/ 246062 w 19420"/>
                <a:gd name="T5" fmla="*/ 230187 h 17840"/>
                <a:gd name="T6" fmla="*/ 0 60000 65536"/>
                <a:gd name="T7" fmla="*/ 0 60000 65536"/>
                <a:gd name="T8" fmla="*/ 0 60000 65536"/>
                <a:gd name="T9" fmla="*/ 0 w 19420"/>
                <a:gd name="T10" fmla="*/ 0 h 17840"/>
                <a:gd name="T11" fmla="*/ 19420 w 19420"/>
                <a:gd name="T12" fmla="*/ 17840 h 17840"/>
              </a:gdLst>
              <a:ahLst/>
              <a:cxnLst>
                <a:cxn ang="T6">
                  <a:pos x="T0" y="T1"/>
                </a:cxn>
                <a:cxn ang="T7">
                  <a:pos x="T2" y="T3"/>
                </a:cxn>
                <a:cxn ang="T8">
                  <a:pos x="T4" y="T5"/>
                </a:cxn>
              </a:cxnLst>
              <a:rect l="T9" t="T10" r="T11" b="T12"/>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lstStyle/>
            <a:p>
              <a:endParaRPr lang="en-US">
                <a:latin typeface="18 VAG Rounded Light   02390" charset="0"/>
              </a:endParaRPr>
            </a:p>
          </p:txBody>
        </p:sp>
        <p:sp>
          <p:nvSpPr>
            <p:cNvPr id="46115" name="Line 46"/>
            <p:cNvSpPr>
              <a:spLocks noChangeShapeType="1"/>
            </p:cNvSpPr>
            <p:nvPr/>
          </p:nvSpPr>
          <p:spPr bwMode="auto">
            <a:xfrm>
              <a:off x="3276600" y="1701800"/>
              <a:ext cx="436563" cy="423863"/>
            </a:xfrm>
            <a:prstGeom prst="line">
              <a:avLst/>
            </a:prstGeom>
            <a:noFill/>
            <a:ln w="38100">
              <a:solidFill>
                <a:schemeClr val="accent2"/>
              </a:solidFill>
              <a:round/>
              <a:headEnd/>
              <a:tailEnd/>
            </a:ln>
          </p:spPr>
          <p:txBody>
            <a:bodyPr/>
            <a:lstStyle/>
            <a:p>
              <a:endParaRPr lang="en-US"/>
            </a:p>
          </p:txBody>
        </p:sp>
        <p:sp>
          <p:nvSpPr>
            <p:cNvPr id="46116" name="Arc 47"/>
            <p:cNvSpPr>
              <a:spLocks/>
            </p:cNvSpPr>
            <p:nvPr/>
          </p:nvSpPr>
          <p:spPr bwMode="auto">
            <a:xfrm>
              <a:off x="2389188" y="2076450"/>
              <a:ext cx="273050" cy="158750"/>
            </a:xfrm>
            <a:custGeom>
              <a:avLst/>
              <a:gdLst>
                <a:gd name="T0" fmla="*/ 0 w 21531"/>
                <a:gd name="T1" fmla="*/ 136640 h 12328"/>
                <a:gd name="T2" fmla="*/ 48127 w 21531"/>
                <a:gd name="T3" fmla="*/ 0 h 12328"/>
                <a:gd name="T4" fmla="*/ 273050 w 21531"/>
                <a:gd name="T5" fmla="*/ 158750 h 12328"/>
                <a:gd name="T6" fmla="*/ 0 60000 65536"/>
                <a:gd name="T7" fmla="*/ 0 60000 65536"/>
                <a:gd name="T8" fmla="*/ 0 60000 65536"/>
                <a:gd name="T9" fmla="*/ 0 w 21531"/>
                <a:gd name="T10" fmla="*/ 0 h 12328"/>
                <a:gd name="T11" fmla="*/ 21531 w 21531"/>
                <a:gd name="T12" fmla="*/ 12328 h 12328"/>
              </a:gdLst>
              <a:ahLst/>
              <a:cxnLst>
                <a:cxn ang="T6">
                  <a:pos x="T0" y="T1"/>
                </a:cxn>
                <a:cxn ang="T7">
                  <a:pos x="T2" y="T3"/>
                </a:cxn>
                <a:cxn ang="T8">
                  <a:pos x="T4" y="T5"/>
                </a:cxn>
              </a:cxnLst>
              <a:rect l="T9" t="T10" r="T11" b="T12"/>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lstStyle/>
            <a:p>
              <a:endParaRPr lang="en-US">
                <a:latin typeface="18 VAG Rounded Light   02390" charset="0"/>
              </a:endParaRPr>
            </a:p>
          </p:txBody>
        </p:sp>
        <p:sp>
          <p:nvSpPr>
            <p:cNvPr id="46117" name="Line 48"/>
            <p:cNvSpPr>
              <a:spLocks noChangeShapeType="1"/>
            </p:cNvSpPr>
            <p:nvPr/>
          </p:nvSpPr>
          <p:spPr bwMode="auto">
            <a:xfrm>
              <a:off x="1981200" y="1828800"/>
              <a:ext cx="539750" cy="347663"/>
            </a:xfrm>
            <a:prstGeom prst="line">
              <a:avLst/>
            </a:prstGeom>
            <a:noFill/>
            <a:ln w="38100">
              <a:solidFill>
                <a:srgbClr val="00FF00"/>
              </a:solidFill>
              <a:round/>
              <a:headEnd/>
              <a:tailEnd/>
            </a:ln>
          </p:spPr>
          <p:txBody>
            <a:bodyPr/>
            <a:lstStyle/>
            <a:p>
              <a:endParaRPr lang="en-US"/>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lstStyle/>
            <a:p>
              <a:pPr>
                <a:defRPr/>
              </a:pPr>
              <a:endParaRPr lang="en-US">
                <a:latin typeface="18 VAG Rounded Light   02390"/>
                <a:ea typeface="+mn-ea"/>
              </a:endParaRPr>
            </a:p>
          </p:txBody>
        </p:sp>
        <p:sp>
          <p:nvSpPr>
            <p:cNvPr id="46119"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lstStyle/>
            <a:p>
              <a:endParaRPr lang="en-US"/>
            </a:p>
          </p:txBody>
        </p:sp>
        <p:sp>
          <p:nvSpPr>
            <p:cNvPr id="46120" name="Text Box 51"/>
            <p:cNvSpPr txBox="1">
              <a:spLocks noChangeArrowheads="1"/>
            </p:cNvSpPr>
            <p:nvPr/>
          </p:nvSpPr>
          <p:spPr bwMode="auto">
            <a:xfrm>
              <a:off x="304800" y="2533650"/>
              <a:ext cx="1274763"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Platter</a:t>
              </a:r>
            </a:p>
          </p:txBody>
        </p:sp>
        <p:sp>
          <p:nvSpPr>
            <p:cNvPr id="46121" name="Text Box 52"/>
            <p:cNvSpPr txBox="1">
              <a:spLocks noChangeArrowheads="1"/>
            </p:cNvSpPr>
            <p:nvPr/>
          </p:nvSpPr>
          <p:spPr bwMode="auto">
            <a:xfrm>
              <a:off x="6477000" y="1314450"/>
              <a:ext cx="850900"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Arm</a:t>
              </a:r>
            </a:p>
          </p:txBody>
        </p:sp>
        <p:sp>
          <p:nvSpPr>
            <p:cNvPr id="46122" name="Text Box 53"/>
            <p:cNvSpPr txBox="1">
              <a:spLocks noChangeArrowheads="1"/>
            </p:cNvSpPr>
            <p:nvPr/>
          </p:nvSpPr>
          <p:spPr bwMode="auto">
            <a:xfrm>
              <a:off x="7315200" y="2609850"/>
              <a:ext cx="1570038" cy="523875"/>
            </a:xfrm>
            <a:prstGeom prst="rect">
              <a:avLst/>
            </a:prstGeom>
            <a:noFill/>
            <a:ln w="12700">
              <a:noFill/>
              <a:miter lim="800000"/>
              <a:headEnd/>
              <a:tailEnd/>
            </a:ln>
          </p:spPr>
          <p:txBody>
            <a:bodyPr wrap="none">
              <a:spAutoFit/>
            </a:bodyPr>
            <a:lstStyle/>
            <a:p>
              <a:r>
                <a:rPr lang="en-US" sz="2800" b="1" dirty="0">
                  <a:solidFill>
                    <a:schemeClr val="tx1"/>
                  </a:solidFill>
                  <a:latin typeface="18 VAG Rounded Light   02390" charset="0"/>
                </a:rPr>
                <a:t>Actuator</a:t>
              </a:r>
            </a:p>
          </p:txBody>
        </p:sp>
        <p:sp>
          <p:nvSpPr>
            <p:cNvPr id="46123" name="Text Box 54"/>
            <p:cNvSpPr txBox="1">
              <a:spLocks noChangeArrowheads="1"/>
            </p:cNvSpPr>
            <p:nvPr/>
          </p:nvSpPr>
          <p:spPr bwMode="auto">
            <a:xfrm>
              <a:off x="5562600" y="1162050"/>
              <a:ext cx="1049338"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Head</a:t>
              </a:r>
            </a:p>
          </p:txBody>
        </p:sp>
        <p:sp>
          <p:nvSpPr>
            <p:cNvPr id="3243063" name="Text Box 55"/>
            <p:cNvSpPr txBox="1">
              <a:spLocks noChangeArrowheads="1"/>
            </p:cNvSpPr>
            <p:nvPr/>
          </p:nvSpPr>
          <p:spPr bwMode="auto">
            <a:xfrm>
              <a:off x="3352800" y="1143000"/>
              <a:ext cx="1211263" cy="523875"/>
            </a:xfrm>
            <a:prstGeom prst="rect">
              <a:avLst/>
            </a:prstGeom>
            <a:noFill/>
            <a:ln w="12700">
              <a:noFill/>
              <a:miter lim="800000"/>
              <a:headEnd/>
              <a:tailEnd/>
            </a:ln>
            <a:effectLst/>
          </p:spPr>
          <p:txBody>
            <a:bodyPr wrap="none">
              <a:spAutoFit/>
            </a:bodyPr>
            <a:lstStyle/>
            <a:p>
              <a:pPr>
                <a:defRPr/>
              </a:pPr>
              <a:r>
                <a:rPr lang="en-US" sz="2800" b="1" dirty="0">
                  <a:solidFill>
                    <a:schemeClr val="accent4"/>
                  </a:solidFill>
                  <a:latin typeface="18 VAG Rounded Light   02390"/>
                  <a:ea typeface="+mn-ea"/>
                </a:rPr>
                <a:t>Sector</a:t>
              </a:r>
            </a:p>
          </p:txBody>
        </p:sp>
        <p:sp>
          <p:nvSpPr>
            <p:cNvPr id="46125" name="Text Box 56"/>
            <p:cNvSpPr txBox="1">
              <a:spLocks noChangeArrowheads="1"/>
            </p:cNvSpPr>
            <p:nvPr/>
          </p:nvSpPr>
          <p:spPr bwMode="auto">
            <a:xfrm>
              <a:off x="2286000" y="1066800"/>
              <a:ext cx="1017588"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Inner</a:t>
              </a:r>
            </a:p>
            <a:p>
              <a:r>
                <a:rPr lang="en-US" sz="2800" b="1">
                  <a:solidFill>
                    <a:schemeClr val="tx1"/>
                  </a:solidFill>
                  <a:latin typeface="18 VAG Rounded Light   02390" charset="0"/>
                </a:rPr>
                <a:t>Track</a:t>
              </a:r>
            </a:p>
          </p:txBody>
        </p:sp>
        <p:sp>
          <p:nvSpPr>
            <p:cNvPr id="46126" name="Text Box 57"/>
            <p:cNvSpPr txBox="1">
              <a:spLocks noChangeArrowheads="1"/>
            </p:cNvSpPr>
            <p:nvPr/>
          </p:nvSpPr>
          <p:spPr bwMode="auto">
            <a:xfrm>
              <a:off x="990600" y="1162050"/>
              <a:ext cx="1120775"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Outer</a:t>
              </a:r>
            </a:p>
            <a:p>
              <a:r>
                <a:rPr lang="en-US" sz="2800" b="1">
                  <a:solidFill>
                    <a:schemeClr val="tx1"/>
                  </a:solidFill>
                  <a:latin typeface="18 VAG Rounded Light   02390" charset="0"/>
                </a:rPr>
                <a:t>Track</a:t>
              </a:r>
            </a:p>
          </p:txBody>
        </p:sp>
        <p:sp>
          <p:nvSpPr>
            <p:cNvPr id="3243066" name="Line 58"/>
            <p:cNvSpPr>
              <a:spLocks noChangeShapeType="1"/>
            </p:cNvSpPr>
            <p:nvPr/>
          </p:nvSpPr>
          <p:spPr bwMode="auto">
            <a:xfrm>
              <a:off x="3905250" y="2400300"/>
              <a:ext cx="307975" cy="0"/>
            </a:xfrm>
            <a:prstGeom prst="line">
              <a:avLst/>
            </a:prstGeom>
            <a:noFill/>
            <a:ln w="38100">
              <a:solidFill>
                <a:schemeClr val="accent4"/>
              </a:solidFill>
              <a:round/>
              <a:headEnd/>
              <a:tailEnd/>
            </a:ln>
            <a:effectLst/>
          </p:spPr>
          <p:txBody>
            <a:bodyPr wrap="none" anchor="ctr"/>
            <a:lstStyle/>
            <a:p>
              <a:pPr>
                <a:defRPr/>
              </a:pPr>
              <a:endParaRPr lang="en-US">
                <a:latin typeface="18 VAG Rounded Light   02390"/>
                <a:ea typeface="+mn-ea"/>
              </a:endParaRPr>
            </a:p>
          </p:txBody>
        </p:sp>
        <p:sp>
          <p:nvSpPr>
            <p:cNvPr id="46128"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29"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0"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1"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lstStyle/>
            <a:p>
              <a:pPr>
                <a:defRPr/>
              </a:pPr>
              <a:endParaRPr lang="en-US">
                <a:latin typeface="18 VAG Rounded Light   02390"/>
                <a:ea typeface="+mn-ea"/>
              </a:endParaRPr>
            </a:p>
          </p:txBody>
        </p:sp>
        <p:sp>
          <p:nvSpPr>
            <p:cNvPr id="46133"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46134"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46135"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p:spPr>
          <p:txBody>
            <a:bodyPr wrap="none" anchor="ctr"/>
            <a:lstStyle/>
            <a:p>
              <a:endParaRPr lang="en-US"/>
            </a:p>
          </p:txBody>
        </p:sp>
        <p:sp>
          <p:nvSpPr>
            <p:cNvPr id="46136"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46137" name="Rectangle 69"/>
            <p:cNvSpPr>
              <a:spLocks noChangeArrowheads="1"/>
            </p:cNvSpPr>
            <p:nvPr/>
          </p:nvSpPr>
          <p:spPr bwMode="auto">
            <a:xfrm>
              <a:off x="7696200" y="1847850"/>
              <a:ext cx="685800" cy="609600"/>
            </a:xfrm>
            <a:prstGeom prst="rect">
              <a:avLst/>
            </a:prstGeom>
            <a:noFill/>
            <a:ln w="38100">
              <a:solidFill>
                <a:srgbClr val="063DE8"/>
              </a:solidFill>
              <a:miter lim="800000"/>
              <a:headEnd/>
              <a:tailEnd/>
            </a:ln>
          </p:spPr>
          <p:txBody>
            <a:bodyPr wrap="none" anchor="ctr"/>
            <a:lstStyle/>
            <a:p>
              <a:endParaRPr lang="en-US">
                <a:solidFill>
                  <a:srgbClr val="063DE8"/>
                </a:solidFill>
                <a:latin typeface="18 VAG Rounded Light   02390" charset="0"/>
              </a:endParaRPr>
            </a:p>
          </p:txBody>
        </p:sp>
        <p:sp>
          <p:nvSpPr>
            <p:cNvPr id="46138" name="Text Box 70"/>
            <p:cNvSpPr txBox="1">
              <a:spLocks noChangeArrowheads="1"/>
            </p:cNvSpPr>
            <p:nvPr/>
          </p:nvSpPr>
          <p:spPr bwMode="auto">
            <a:xfrm>
              <a:off x="7240588" y="1403350"/>
              <a:ext cx="1903412" cy="523875"/>
            </a:xfrm>
            <a:prstGeom prst="rect">
              <a:avLst/>
            </a:prstGeom>
            <a:noFill/>
            <a:ln w="12700">
              <a:noFill/>
              <a:miter lim="800000"/>
              <a:headEnd/>
              <a:tailEnd/>
            </a:ln>
          </p:spPr>
          <p:txBody>
            <a:bodyPr wrap="square">
              <a:spAutoFit/>
            </a:bodyPr>
            <a:lstStyle/>
            <a:p>
              <a:r>
                <a:rPr lang="en-US" sz="2800" b="1" dirty="0">
                  <a:solidFill>
                    <a:srgbClr val="063DE8"/>
                  </a:solidFill>
                  <a:latin typeface="18 VAG Rounded Light   02390" charset="0"/>
                </a:rPr>
                <a:t>Controller</a:t>
              </a:r>
            </a:p>
          </p:txBody>
        </p:sp>
        <p:cxnSp>
          <p:nvCxnSpPr>
            <p:cNvPr id="46139" name="AutoShape 71"/>
            <p:cNvCxnSpPr>
              <a:cxnSpLocks noChangeShapeType="1"/>
              <a:stCxn id="46137" idx="1"/>
              <a:endCxn id="46122" idx="1"/>
            </p:cNvCxnSpPr>
            <p:nvPr/>
          </p:nvCxnSpPr>
          <p:spPr bwMode="auto">
            <a:xfrm rot="10800000" flipV="1">
              <a:off x="7315200" y="2152650"/>
              <a:ext cx="381000" cy="719138"/>
            </a:xfrm>
            <a:prstGeom prst="curvedConnector3">
              <a:avLst>
                <a:gd name="adj1" fmla="val 160000"/>
              </a:avLst>
            </a:prstGeom>
            <a:noFill/>
            <a:ln w="38100">
              <a:solidFill>
                <a:schemeClr val="tx1"/>
              </a:solidFill>
              <a:round/>
              <a:headEnd/>
              <a:tailEnd/>
            </a:ln>
          </p:spPr>
        </p:cxnSp>
        <p:sp>
          <p:nvSpPr>
            <p:cNvPr id="46140" name="Text Box 72"/>
            <p:cNvSpPr txBox="1">
              <a:spLocks noChangeArrowheads="1"/>
            </p:cNvSpPr>
            <p:nvPr/>
          </p:nvSpPr>
          <p:spPr bwMode="auto">
            <a:xfrm>
              <a:off x="4475163" y="1447800"/>
              <a:ext cx="1481137" cy="523875"/>
            </a:xfrm>
            <a:prstGeom prst="rect">
              <a:avLst/>
            </a:prstGeom>
            <a:noFill/>
            <a:ln w="12700">
              <a:noFill/>
              <a:miter lim="800000"/>
              <a:headEnd/>
              <a:tailEnd/>
            </a:ln>
          </p:spPr>
          <p:txBody>
            <a:bodyPr wrap="none">
              <a:spAutoFit/>
            </a:bodyPr>
            <a:lstStyle/>
            <a:p>
              <a:r>
                <a:rPr lang="en-US" sz="2800" b="1">
                  <a:solidFill>
                    <a:srgbClr val="063DE8"/>
                  </a:solidFill>
                  <a:latin typeface="18 VAG Rounded Light   02390" charset="0"/>
                </a:rPr>
                <a:t>Spindle</a:t>
              </a:r>
            </a:p>
          </p:txBody>
        </p:sp>
        <p:sp>
          <p:nvSpPr>
            <p:cNvPr id="46141" name="Line 73"/>
            <p:cNvSpPr>
              <a:spLocks noChangeShapeType="1"/>
            </p:cNvSpPr>
            <p:nvPr/>
          </p:nvSpPr>
          <p:spPr bwMode="auto">
            <a:xfrm flipV="1">
              <a:off x="4495800" y="1695450"/>
              <a:ext cx="0" cy="533400"/>
            </a:xfrm>
            <a:prstGeom prst="line">
              <a:avLst/>
            </a:prstGeom>
            <a:noFill/>
            <a:ln w="28575">
              <a:solidFill>
                <a:srgbClr val="FFFF00"/>
              </a:solidFill>
              <a:round/>
              <a:headEnd/>
              <a:tailEnd/>
            </a:ln>
          </p:spPr>
          <p:txBody>
            <a:bodyPr wrap="none" anchor="ctr">
              <a:spAutoFit/>
            </a:bodyPr>
            <a:lstStyle/>
            <a:p>
              <a:endParaRPr lang="en-US"/>
            </a:p>
          </p:txBody>
        </p:sp>
      </p:grpSp>
      <p:sp>
        <p:nvSpPr>
          <p:cNvPr id="77" name="Title 76"/>
          <p:cNvSpPr>
            <a:spLocks noGrp="1"/>
          </p:cNvSpPr>
          <p:nvPr>
            <p:ph type="title"/>
          </p:nvPr>
        </p:nvSpPr>
        <p:spPr/>
        <p:txBody>
          <a:bodyPr/>
          <a:lstStyle/>
          <a:p>
            <a:r>
              <a:rPr lang="en-US" dirty="0" smtClean="0">
                <a:solidFill>
                  <a:schemeClr val="accent1"/>
                </a:solidFill>
                <a:ea typeface="ＭＳ Ｐゴシック" pitchFamily="34" charset="-128"/>
              </a:rPr>
              <a:t>Disk Device Performance (1/3)</a:t>
            </a:r>
            <a:endParaRPr lang="en-US" dirty="0">
              <a:solidFill>
                <a:schemeClr val="accent1"/>
              </a:solidFill>
            </a:endParaRPr>
          </a:p>
        </p:txBody>
      </p:sp>
      <p:sp>
        <p:nvSpPr>
          <p:cNvPr id="78" name="Date Placeholder 77"/>
          <p:cNvSpPr>
            <a:spLocks noGrp="1"/>
          </p:cNvSpPr>
          <p:nvPr>
            <p:ph type="dt" sz="half" idx="10"/>
          </p:nvPr>
        </p:nvSpPr>
        <p:spPr/>
        <p:txBody>
          <a:bodyPr/>
          <a:lstStyle/>
          <a:p>
            <a:r>
              <a:rPr lang="en-US" smtClean="0"/>
              <a:t>8/12/2013</a:t>
            </a:r>
            <a:endParaRPr lang="en-US" dirty="0"/>
          </a:p>
        </p:txBody>
      </p:sp>
      <p:sp>
        <p:nvSpPr>
          <p:cNvPr id="79" name="Slide Number Placeholder 78"/>
          <p:cNvSpPr>
            <a:spLocks noGrp="1"/>
          </p:cNvSpPr>
          <p:nvPr>
            <p:ph type="sldNum" sz="quarter" idx="12"/>
          </p:nvPr>
        </p:nvSpPr>
        <p:spPr/>
        <p:txBody>
          <a:bodyPr/>
          <a:lstStyle/>
          <a:p>
            <a:fld id="{3CC63E4C-4642-794D-A2FD-70F6B81535F5}" type="slidenum">
              <a:rPr lang="en-US" smtClean="0"/>
              <a:pPr/>
              <a:t>11</a:t>
            </a:fld>
            <a:endParaRPr lang="en-US" dirty="0"/>
          </a:p>
        </p:txBody>
      </p:sp>
      <p:sp>
        <p:nvSpPr>
          <p:cNvPr id="80" name="Footer Placeholder 79"/>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8"/>
          <p:cNvSpPr>
            <a:spLocks noGrp="1" noChangeArrowheads="1"/>
          </p:cNvSpPr>
          <p:nvPr>
            <p:ph type="body" idx="1"/>
          </p:nvPr>
        </p:nvSpPr>
        <p:spPr>
          <a:xfrm>
            <a:off x="457200" y="3931920"/>
            <a:ext cx="8229600" cy="2560320"/>
          </a:xfrm>
        </p:spPr>
        <p:txBody>
          <a:bodyPr>
            <a:normAutofit/>
          </a:bodyPr>
          <a:lstStyle/>
          <a:p>
            <a:r>
              <a:rPr lang="en-US" i="1" dirty="0" smtClean="0">
                <a:solidFill>
                  <a:srgbClr val="FF0000"/>
                </a:solidFill>
                <a:latin typeface="+mj-lt"/>
                <a:ea typeface="ＭＳ Ｐゴシック" pitchFamily="34" charset="-128"/>
              </a:rPr>
              <a:t>Disk Latency </a:t>
            </a:r>
            <a:r>
              <a:rPr lang="en-US" dirty="0" smtClean="0">
                <a:latin typeface="+mj-lt"/>
                <a:ea typeface="ＭＳ Ｐゴシック" pitchFamily="34" charset="-128"/>
              </a:rPr>
              <a:t>= Seek Time + Rotation Time + Transfer Time + Controller Overhead</a:t>
            </a:r>
          </a:p>
          <a:p>
            <a:pPr lvl="1"/>
            <a:r>
              <a:rPr lang="en-US" i="1" dirty="0" smtClean="0">
                <a:solidFill>
                  <a:srgbClr val="FF0000"/>
                </a:solidFill>
                <a:latin typeface="+mj-lt"/>
                <a:ea typeface="ＭＳ Ｐゴシック" pitchFamily="34" charset="-128"/>
              </a:rPr>
              <a:t>Transfer Time</a:t>
            </a:r>
            <a:r>
              <a:rPr lang="en-US" dirty="0" smtClean="0">
                <a:latin typeface="+mj-lt"/>
                <a:ea typeface="ＭＳ Ｐゴシック" pitchFamily="34" charset="-128"/>
              </a:rPr>
              <a:t> depends on size of request and data rate (bandwidth) of disk, which is a function of bit density and RPM</a:t>
            </a:r>
          </a:p>
        </p:txBody>
      </p:sp>
      <p:grpSp>
        <p:nvGrpSpPr>
          <p:cNvPr id="2" name="Group 77"/>
          <p:cNvGrpSpPr/>
          <p:nvPr/>
        </p:nvGrpSpPr>
        <p:grpSpPr>
          <a:xfrm>
            <a:off x="304800" y="1280160"/>
            <a:ext cx="8839200" cy="2514600"/>
            <a:chOff x="304800" y="1066800"/>
            <a:chExt cx="8839200" cy="2514600"/>
          </a:xfrm>
        </p:grpSpPr>
        <p:sp>
          <p:nvSpPr>
            <p:cNvPr id="46084" name="Oval 3"/>
            <p:cNvSpPr>
              <a:spLocks noChangeArrowheads="1"/>
            </p:cNvSpPr>
            <p:nvPr/>
          </p:nvSpPr>
          <p:spPr bwMode="auto">
            <a:xfrm>
              <a:off x="2670175" y="2076450"/>
              <a:ext cx="3560763" cy="219075"/>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5" name="Oval 4"/>
            <p:cNvSpPr>
              <a:spLocks noChangeArrowheads="1"/>
            </p:cNvSpPr>
            <p:nvPr/>
          </p:nvSpPr>
          <p:spPr bwMode="auto">
            <a:xfrm>
              <a:off x="2139950" y="3055938"/>
              <a:ext cx="4721225" cy="423862"/>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86" name="Oval 5"/>
            <p:cNvSpPr>
              <a:spLocks noChangeArrowheads="1"/>
            </p:cNvSpPr>
            <p:nvPr/>
          </p:nvSpPr>
          <p:spPr bwMode="auto">
            <a:xfrm>
              <a:off x="2106613" y="3022600"/>
              <a:ext cx="4787900" cy="490538"/>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87" name="Oval 6"/>
            <p:cNvSpPr>
              <a:spLocks noChangeArrowheads="1"/>
            </p:cNvSpPr>
            <p:nvPr/>
          </p:nvSpPr>
          <p:spPr bwMode="auto">
            <a:xfrm>
              <a:off x="2670175" y="3157538"/>
              <a:ext cx="3560763" cy="2206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88" name="Oval 7"/>
            <p:cNvSpPr>
              <a:spLocks noChangeArrowheads="1"/>
            </p:cNvSpPr>
            <p:nvPr/>
          </p:nvSpPr>
          <p:spPr bwMode="auto">
            <a:xfrm>
              <a:off x="2652713" y="3141663"/>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89" name="Oval 8"/>
            <p:cNvSpPr>
              <a:spLocks noChangeArrowheads="1"/>
            </p:cNvSpPr>
            <p:nvPr/>
          </p:nvSpPr>
          <p:spPr bwMode="auto">
            <a:xfrm>
              <a:off x="2155825" y="27178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0" name="Oval 9"/>
            <p:cNvSpPr>
              <a:spLocks noChangeArrowheads="1"/>
            </p:cNvSpPr>
            <p:nvPr/>
          </p:nvSpPr>
          <p:spPr bwMode="auto">
            <a:xfrm>
              <a:off x="2122488" y="26844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1" name="Oval 10"/>
            <p:cNvSpPr>
              <a:spLocks noChangeArrowheads="1"/>
            </p:cNvSpPr>
            <p:nvPr/>
          </p:nvSpPr>
          <p:spPr bwMode="auto">
            <a:xfrm>
              <a:off x="2670175" y="2819400"/>
              <a:ext cx="3560763" cy="220663"/>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2" name="Oval 11"/>
            <p:cNvSpPr>
              <a:spLocks noChangeArrowheads="1"/>
            </p:cNvSpPr>
            <p:nvPr/>
          </p:nvSpPr>
          <p:spPr bwMode="auto">
            <a:xfrm>
              <a:off x="2652713" y="2801938"/>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3" name="Oval 12"/>
            <p:cNvSpPr>
              <a:spLocks noChangeArrowheads="1"/>
            </p:cNvSpPr>
            <p:nvPr/>
          </p:nvSpPr>
          <p:spPr bwMode="auto">
            <a:xfrm>
              <a:off x="2139950" y="2362200"/>
              <a:ext cx="4721225" cy="423863"/>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6094" name="Oval 13"/>
            <p:cNvSpPr>
              <a:spLocks noChangeArrowheads="1"/>
            </p:cNvSpPr>
            <p:nvPr/>
          </p:nvSpPr>
          <p:spPr bwMode="auto">
            <a:xfrm>
              <a:off x="2106613" y="2328863"/>
              <a:ext cx="4787900" cy="490537"/>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6095" name="Oval 14"/>
            <p:cNvSpPr>
              <a:spLocks noChangeArrowheads="1"/>
            </p:cNvSpPr>
            <p:nvPr/>
          </p:nvSpPr>
          <p:spPr bwMode="auto">
            <a:xfrm>
              <a:off x="2670175" y="2430463"/>
              <a:ext cx="3560763" cy="219075"/>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6" name="Oval 15"/>
            <p:cNvSpPr>
              <a:spLocks noChangeArrowheads="1"/>
            </p:cNvSpPr>
            <p:nvPr/>
          </p:nvSpPr>
          <p:spPr bwMode="auto">
            <a:xfrm>
              <a:off x="2652713" y="2413000"/>
              <a:ext cx="3595687" cy="25400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6097" name="Oval 16"/>
            <p:cNvSpPr>
              <a:spLocks noChangeArrowheads="1"/>
            </p:cNvSpPr>
            <p:nvPr/>
          </p:nvSpPr>
          <p:spPr bwMode="auto">
            <a:xfrm>
              <a:off x="2122488" y="2039938"/>
              <a:ext cx="4721225" cy="423862"/>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6098" name="Oval 17"/>
            <p:cNvSpPr>
              <a:spLocks noChangeArrowheads="1"/>
            </p:cNvSpPr>
            <p:nvPr/>
          </p:nvSpPr>
          <p:spPr bwMode="auto">
            <a:xfrm>
              <a:off x="2089150" y="2006600"/>
              <a:ext cx="4787900" cy="490538"/>
            </a:xfrm>
            <a:prstGeom prst="ellipse">
              <a:avLst/>
            </a:prstGeom>
            <a:solidFill>
              <a:srgbClr val="919191"/>
            </a:solidFill>
            <a:ln w="33338">
              <a:solidFill>
                <a:srgbClr val="000000"/>
              </a:solidFill>
              <a:round/>
              <a:headEnd/>
              <a:tailEnd/>
            </a:ln>
          </p:spPr>
          <p:txBody>
            <a:bodyPr/>
            <a:lstStyle/>
            <a:p>
              <a:endParaRPr lang="en-US">
                <a:solidFill>
                  <a:schemeClr val="bg2"/>
                </a:solidFill>
                <a:latin typeface="18 VAG Rounded Light   02390" charset="0"/>
              </a:endParaRPr>
            </a:p>
          </p:txBody>
        </p:sp>
        <p:sp>
          <p:nvSpPr>
            <p:cNvPr id="46099" name="Oval 18"/>
            <p:cNvSpPr>
              <a:spLocks noChangeArrowheads="1"/>
            </p:cNvSpPr>
            <p:nvPr/>
          </p:nvSpPr>
          <p:spPr bwMode="auto">
            <a:xfrm>
              <a:off x="2667000" y="2076450"/>
              <a:ext cx="3595688" cy="254000"/>
            </a:xfrm>
            <a:prstGeom prst="ellipse">
              <a:avLst/>
            </a:prstGeom>
            <a:solidFill>
              <a:srgbClr val="C0C0C0"/>
            </a:solidFill>
            <a:ln w="38100">
              <a:solidFill>
                <a:srgbClr val="00FF00"/>
              </a:solidFill>
              <a:round/>
              <a:headEnd/>
              <a:tailEnd/>
            </a:ln>
          </p:spPr>
          <p:txBody>
            <a:bodyPr/>
            <a:lstStyle/>
            <a:p>
              <a:endParaRPr lang="en-US">
                <a:latin typeface="18 VAG Rounded Light   02390" charset="0"/>
              </a:endParaRPr>
            </a:p>
          </p:txBody>
        </p:sp>
        <p:sp>
          <p:nvSpPr>
            <p:cNvPr id="46100" name="Oval 19"/>
            <p:cNvSpPr>
              <a:spLocks noChangeArrowheads="1"/>
            </p:cNvSpPr>
            <p:nvPr/>
          </p:nvSpPr>
          <p:spPr bwMode="auto">
            <a:xfrm>
              <a:off x="3829050" y="2209800"/>
              <a:ext cx="1258888" cy="68263"/>
            </a:xfrm>
            <a:prstGeom prst="ellipse">
              <a:avLst/>
            </a:prstGeom>
            <a:solidFill>
              <a:schemeClr val="bg1"/>
            </a:solidFill>
            <a:ln w="9525">
              <a:noFill/>
              <a:round/>
              <a:headEnd/>
              <a:tailEnd/>
            </a:ln>
          </p:spPr>
          <p:txBody>
            <a:bodyPr/>
            <a:lstStyle/>
            <a:p>
              <a:endParaRPr lang="en-US">
                <a:latin typeface="18 VAG Rounded Light   02390" charset="0"/>
              </a:endParaRPr>
            </a:p>
          </p:txBody>
        </p:sp>
        <p:sp>
          <p:nvSpPr>
            <p:cNvPr id="46101" name="Oval 20"/>
            <p:cNvSpPr>
              <a:spLocks noChangeArrowheads="1"/>
            </p:cNvSpPr>
            <p:nvPr/>
          </p:nvSpPr>
          <p:spPr bwMode="auto">
            <a:xfrm>
              <a:off x="3813175" y="2192338"/>
              <a:ext cx="1292225" cy="101600"/>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sp>
          <p:nvSpPr>
            <p:cNvPr id="3243029" name="Line 21"/>
            <p:cNvSpPr>
              <a:spLocks noChangeShapeType="1"/>
            </p:cNvSpPr>
            <p:nvPr/>
          </p:nvSpPr>
          <p:spPr bwMode="auto">
            <a:xfrm flipH="1">
              <a:off x="4143375" y="2227263"/>
              <a:ext cx="349250" cy="254000"/>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0" name="Line 22"/>
            <p:cNvSpPr>
              <a:spLocks noChangeShapeType="1"/>
            </p:cNvSpPr>
            <p:nvPr/>
          </p:nvSpPr>
          <p:spPr bwMode="auto">
            <a:xfrm flipH="1">
              <a:off x="3657600" y="2209800"/>
              <a:ext cx="795338" cy="236538"/>
            </a:xfrm>
            <a:prstGeom prst="line">
              <a:avLst/>
            </a:prstGeom>
            <a:noFill/>
            <a:ln w="38100">
              <a:solidFill>
                <a:schemeClr val="tx1">
                  <a:lumMod val="50000"/>
                </a:schemeClr>
              </a:solidFill>
              <a:prstDash val="sysDot"/>
              <a:round/>
              <a:headEnd/>
              <a:tailEnd/>
            </a:ln>
          </p:spPr>
          <p:txBody>
            <a:bodyPr/>
            <a:lstStyle/>
            <a:p>
              <a:pPr>
                <a:defRPr/>
              </a:pPr>
              <a:endParaRPr lang="en-US">
                <a:latin typeface="18 VAG Rounded Light   02390"/>
                <a:ea typeface="+mn-ea"/>
              </a:endParaRPr>
            </a:p>
          </p:txBody>
        </p:sp>
        <p:sp>
          <p:nvSpPr>
            <p:cNvPr id="3243031" name="Rectangle 23"/>
            <p:cNvSpPr>
              <a:spLocks noChangeArrowheads="1"/>
            </p:cNvSpPr>
            <p:nvPr/>
          </p:nvSpPr>
          <p:spPr bwMode="auto">
            <a:xfrm>
              <a:off x="7086600" y="2141538"/>
              <a:ext cx="66675" cy="660400"/>
            </a:xfrm>
            <a:prstGeom prst="rect">
              <a:avLst/>
            </a:prstGeom>
            <a:solidFill>
              <a:schemeClr val="tx1">
                <a:lumMod val="75000"/>
              </a:schemeClr>
            </a:solidFill>
            <a:ln w="9525">
              <a:solidFill>
                <a:schemeClr val="tx1">
                  <a:lumMod val="50000"/>
                </a:schemeClr>
              </a:solidFill>
              <a:miter lim="800000"/>
              <a:headEnd/>
              <a:tailEnd/>
            </a:ln>
          </p:spPr>
          <p:txBody>
            <a:bodyPr/>
            <a:lstStyle/>
            <a:p>
              <a:pPr>
                <a:defRPr/>
              </a:pPr>
              <a:endParaRPr lang="en-US">
                <a:latin typeface="18 VAG Rounded Light   02390"/>
                <a:ea typeface="+mn-ea"/>
              </a:endParaRPr>
            </a:p>
          </p:txBody>
        </p:sp>
        <p:sp>
          <p:nvSpPr>
            <p:cNvPr id="46105" name="Rectangle 24"/>
            <p:cNvSpPr>
              <a:spLocks noChangeArrowheads="1"/>
            </p:cNvSpPr>
            <p:nvPr/>
          </p:nvSpPr>
          <p:spPr bwMode="auto">
            <a:xfrm>
              <a:off x="7142163" y="2108200"/>
              <a:ext cx="133350" cy="728663"/>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6" name="Rectangle 25"/>
            <p:cNvSpPr>
              <a:spLocks noChangeArrowheads="1"/>
            </p:cNvSpPr>
            <p:nvPr/>
          </p:nvSpPr>
          <p:spPr bwMode="auto">
            <a:xfrm>
              <a:off x="7086600" y="2743200"/>
              <a:ext cx="66675" cy="660400"/>
            </a:xfrm>
            <a:prstGeom prst="rect">
              <a:avLst/>
            </a:prstGeom>
            <a:solidFill>
              <a:srgbClr val="BFBFBF"/>
            </a:solidFill>
            <a:ln w="9525">
              <a:noFill/>
              <a:miter lim="800000"/>
              <a:headEnd/>
              <a:tailEnd/>
            </a:ln>
          </p:spPr>
          <p:txBody>
            <a:bodyPr/>
            <a:lstStyle/>
            <a:p>
              <a:endParaRPr lang="en-US">
                <a:latin typeface="18 VAG Rounded Light   02390" charset="0"/>
              </a:endParaRPr>
            </a:p>
          </p:txBody>
        </p:sp>
        <p:sp>
          <p:nvSpPr>
            <p:cNvPr id="46107" name="Rectangle 26"/>
            <p:cNvSpPr>
              <a:spLocks noChangeArrowheads="1"/>
            </p:cNvSpPr>
            <p:nvPr/>
          </p:nvSpPr>
          <p:spPr bwMode="auto">
            <a:xfrm>
              <a:off x="7142163" y="2852738"/>
              <a:ext cx="133350" cy="728662"/>
            </a:xfrm>
            <a:prstGeom prst="rect">
              <a:avLst/>
            </a:prstGeom>
            <a:noFill/>
            <a:ln w="33338">
              <a:solidFill>
                <a:srgbClr val="000000"/>
              </a:solidFill>
              <a:miter lim="800000"/>
              <a:headEnd/>
              <a:tailEnd/>
            </a:ln>
          </p:spPr>
          <p:txBody>
            <a:bodyPr/>
            <a:lstStyle/>
            <a:p>
              <a:endParaRPr lang="en-US">
                <a:latin typeface="18 VAG Rounded Light   02390" charset="0"/>
              </a:endParaRPr>
            </a:p>
          </p:txBody>
        </p:sp>
        <p:sp>
          <p:nvSpPr>
            <p:cNvPr id="46108" name="Line 27"/>
            <p:cNvSpPr>
              <a:spLocks noChangeShapeType="1"/>
            </p:cNvSpPr>
            <p:nvPr/>
          </p:nvSpPr>
          <p:spPr bwMode="auto">
            <a:xfrm flipH="1">
              <a:off x="6861175" y="2413000"/>
              <a:ext cx="280988" cy="1588"/>
            </a:xfrm>
            <a:prstGeom prst="line">
              <a:avLst/>
            </a:prstGeom>
            <a:noFill/>
            <a:ln w="33338">
              <a:solidFill>
                <a:srgbClr val="BFBFBF"/>
              </a:solidFill>
              <a:round/>
              <a:headEnd/>
              <a:tailEnd/>
            </a:ln>
          </p:spPr>
          <p:txBody>
            <a:bodyPr/>
            <a:lstStyle/>
            <a:p>
              <a:endParaRPr lang="en-US"/>
            </a:p>
          </p:txBody>
        </p:sp>
        <p:sp>
          <p:nvSpPr>
            <p:cNvPr id="46109" name="Line 28"/>
            <p:cNvSpPr>
              <a:spLocks noChangeShapeType="1"/>
            </p:cNvSpPr>
            <p:nvPr/>
          </p:nvSpPr>
          <p:spPr bwMode="auto">
            <a:xfrm flipH="1">
              <a:off x="6943725" y="2598738"/>
              <a:ext cx="182563" cy="1587"/>
            </a:xfrm>
            <a:prstGeom prst="line">
              <a:avLst/>
            </a:prstGeom>
            <a:noFill/>
            <a:ln w="33338">
              <a:solidFill>
                <a:srgbClr val="BFBFBF"/>
              </a:solidFill>
              <a:round/>
              <a:headEnd/>
              <a:tailEnd/>
            </a:ln>
          </p:spPr>
          <p:txBody>
            <a:bodyPr/>
            <a:lstStyle/>
            <a:p>
              <a:endParaRPr lang="en-US"/>
            </a:p>
          </p:txBody>
        </p:sp>
        <p:grpSp>
          <p:nvGrpSpPr>
            <p:cNvPr id="3" name="Group 29"/>
            <p:cNvGrpSpPr>
              <a:grpSpLocks/>
            </p:cNvGrpSpPr>
            <p:nvPr/>
          </p:nvGrpSpPr>
          <p:grpSpPr bwMode="auto">
            <a:xfrm>
              <a:off x="6165850" y="2216150"/>
              <a:ext cx="976313" cy="527050"/>
              <a:chOff x="3884" y="1465"/>
              <a:chExt cx="615" cy="332"/>
            </a:xfrm>
          </p:grpSpPr>
          <p:sp>
            <p:nvSpPr>
              <p:cNvPr id="3243038" name="Line 30"/>
              <p:cNvSpPr>
                <a:spLocks noChangeShapeType="1"/>
              </p:cNvSpPr>
              <p:nvPr/>
            </p:nvSpPr>
            <p:spPr bwMode="auto">
              <a:xfrm flipH="1">
                <a:off x="4374" y="1529"/>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39" name="Line 31"/>
              <p:cNvSpPr>
                <a:spLocks noChangeShapeType="1"/>
              </p:cNvSpPr>
              <p:nvPr/>
            </p:nvSpPr>
            <p:spPr bwMode="auto">
              <a:xfrm flipH="1" flipV="1">
                <a:off x="3884" y="1465"/>
                <a:ext cx="502" cy="66"/>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0" name="Line 32"/>
              <p:cNvSpPr>
                <a:spLocks noChangeShapeType="1"/>
              </p:cNvSpPr>
              <p:nvPr/>
            </p:nvSpPr>
            <p:spPr bwMode="auto">
              <a:xfrm flipH="1" flipV="1">
                <a:off x="4113" y="1557"/>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1" name="Line 33"/>
              <p:cNvSpPr>
                <a:spLocks noChangeShapeType="1"/>
              </p:cNvSpPr>
              <p:nvPr/>
            </p:nvSpPr>
            <p:spPr bwMode="auto">
              <a:xfrm flipH="1" flipV="1">
                <a:off x="3884" y="1657"/>
                <a:ext cx="490" cy="5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2" name="Line 34"/>
              <p:cNvSpPr>
                <a:spLocks noChangeShapeType="1"/>
              </p:cNvSpPr>
              <p:nvPr/>
            </p:nvSpPr>
            <p:spPr bwMode="auto">
              <a:xfrm flipH="1" flipV="1">
                <a:off x="4113" y="1764"/>
                <a:ext cx="209" cy="32"/>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3" name="Line 35"/>
              <p:cNvSpPr>
                <a:spLocks noChangeShapeType="1"/>
              </p:cNvSpPr>
              <p:nvPr/>
            </p:nvSpPr>
            <p:spPr bwMode="auto">
              <a:xfrm>
                <a:off x="4322" y="1796"/>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grpSp>
          <p:nvGrpSpPr>
            <p:cNvPr id="4" name="Group 36"/>
            <p:cNvGrpSpPr>
              <a:grpSpLocks/>
            </p:cNvGrpSpPr>
            <p:nvPr/>
          </p:nvGrpSpPr>
          <p:grpSpPr bwMode="auto">
            <a:xfrm>
              <a:off x="6165850" y="2887663"/>
              <a:ext cx="976313" cy="525462"/>
              <a:chOff x="3884" y="1903"/>
              <a:chExt cx="615" cy="331"/>
            </a:xfrm>
          </p:grpSpPr>
          <p:sp>
            <p:nvSpPr>
              <p:cNvPr id="3243045" name="Line 37"/>
              <p:cNvSpPr>
                <a:spLocks noChangeShapeType="1"/>
              </p:cNvSpPr>
              <p:nvPr/>
            </p:nvSpPr>
            <p:spPr bwMode="auto">
              <a:xfrm flipH="1">
                <a:off x="4374" y="1967"/>
                <a:ext cx="115"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6" name="Line 38"/>
              <p:cNvSpPr>
                <a:spLocks noChangeShapeType="1"/>
              </p:cNvSpPr>
              <p:nvPr/>
            </p:nvSpPr>
            <p:spPr bwMode="auto">
              <a:xfrm flipH="1" flipV="1">
                <a:off x="3884" y="1903"/>
                <a:ext cx="492" cy="65"/>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7" name="Line 39"/>
              <p:cNvSpPr>
                <a:spLocks noChangeShapeType="1"/>
              </p:cNvSpPr>
              <p:nvPr/>
            </p:nvSpPr>
            <p:spPr bwMode="auto">
              <a:xfrm flipH="1" flipV="1">
                <a:off x="4116" y="2003"/>
                <a:ext cx="198" cy="29"/>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8" name="Line 40"/>
              <p:cNvSpPr>
                <a:spLocks noChangeShapeType="1"/>
              </p:cNvSpPr>
              <p:nvPr/>
            </p:nvSpPr>
            <p:spPr bwMode="auto">
              <a:xfrm flipH="1" flipV="1">
                <a:off x="3884" y="2095"/>
                <a:ext cx="502" cy="63"/>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49" name="Line 41"/>
              <p:cNvSpPr>
                <a:spLocks noChangeShapeType="1"/>
              </p:cNvSpPr>
              <p:nvPr/>
            </p:nvSpPr>
            <p:spPr bwMode="auto">
              <a:xfrm flipH="1" flipV="1">
                <a:off x="4130" y="2202"/>
                <a:ext cx="192" cy="3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sp>
            <p:nvSpPr>
              <p:cNvPr id="3243050" name="Line 42"/>
              <p:cNvSpPr>
                <a:spLocks noChangeShapeType="1"/>
              </p:cNvSpPr>
              <p:nvPr/>
            </p:nvSpPr>
            <p:spPr bwMode="auto">
              <a:xfrm>
                <a:off x="4322" y="2233"/>
                <a:ext cx="177" cy="1"/>
              </a:xfrm>
              <a:prstGeom prst="line">
                <a:avLst/>
              </a:prstGeom>
              <a:noFill/>
              <a:ln w="33338">
                <a:solidFill>
                  <a:schemeClr val="tx1">
                    <a:lumMod val="75000"/>
                  </a:schemeClr>
                </a:solidFill>
                <a:round/>
                <a:headEnd/>
                <a:tailEnd/>
              </a:ln>
            </p:spPr>
            <p:txBody>
              <a:bodyPr/>
              <a:lstStyle/>
              <a:p>
                <a:pPr>
                  <a:defRPr/>
                </a:pPr>
                <a:endParaRPr lang="en-US">
                  <a:latin typeface="18 VAG Rounded Light   02390"/>
                  <a:ea typeface="+mn-ea"/>
                </a:endParaRPr>
              </a:p>
            </p:txBody>
          </p:sp>
        </p:grpSp>
        <p:sp>
          <p:nvSpPr>
            <p:cNvPr id="46112" name="Line 43"/>
            <p:cNvSpPr>
              <a:spLocks noChangeShapeType="1"/>
            </p:cNvSpPr>
            <p:nvPr/>
          </p:nvSpPr>
          <p:spPr bwMode="auto">
            <a:xfrm>
              <a:off x="6843713" y="3090863"/>
              <a:ext cx="298450" cy="1587"/>
            </a:xfrm>
            <a:prstGeom prst="line">
              <a:avLst/>
            </a:prstGeom>
            <a:noFill/>
            <a:ln w="33338">
              <a:solidFill>
                <a:srgbClr val="BFBFBF"/>
              </a:solidFill>
              <a:round/>
              <a:headEnd/>
              <a:tailEnd/>
            </a:ln>
          </p:spPr>
          <p:txBody>
            <a:bodyPr/>
            <a:lstStyle/>
            <a:p>
              <a:endParaRPr lang="en-US"/>
            </a:p>
          </p:txBody>
        </p:sp>
        <p:sp>
          <p:nvSpPr>
            <p:cNvPr id="46113" name="Line 44"/>
            <p:cNvSpPr>
              <a:spLocks noChangeShapeType="1"/>
            </p:cNvSpPr>
            <p:nvPr/>
          </p:nvSpPr>
          <p:spPr bwMode="auto">
            <a:xfrm>
              <a:off x="6959600" y="3294063"/>
              <a:ext cx="166688" cy="1587"/>
            </a:xfrm>
            <a:prstGeom prst="line">
              <a:avLst/>
            </a:prstGeom>
            <a:noFill/>
            <a:ln w="33338">
              <a:solidFill>
                <a:srgbClr val="BFBFBF"/>
              </a:solidFill>
              <a:round/>
              <a:headEnd/>
              <a:tailEnd/>
            </a:ln>
          </p:spPr>
          <p:txBody>
            <a:bodyPr/>
            <a:lstStyle/>
            <a:p>
              <a:endParaRPr lang="en-US"/>
            </a:p>
          </p:txBody>
        </p:sp>
        <p:sp>
          <p:nvSpPr>
            <p:cNvPr id="46114" name="Arc 45"/>
            <p:cNvSpPr>
              <a:spLocks/>
            </p:cNvSpPr>
            <p:nvPr/>
          </p:nvSpPr>
          <p:spPr bwMode="auto">
            <a:xfrm>
              <a:off x="3592513" y="2005013"/>
              <a:ext cx="246062" cy="230187"/>
            </a:xfrm>
            <a:custGeom>
              <a:avLst/>
              <a:gdLst>
                <a:gd name="T0" fmla="*/ 0 w 19420"/>
                <a:gd name="T1" fmla="*/ 108190 h 17840"/>
                <a:gd name="T2" fmla="*/ 91785 w 19420"/>
                <a:gd name="T3" fmla="*/ 0 h 17840"/>
                <a:gd name="T4" fmla="*/ 246062 w 19420"/>
                <a:gd name="T5" fmla="*/ 230187 h 17840"/>
                <a:gd name="T6" fmla="*/ 0 60000 65536"/>
                <a:gd name="T7" fmla="*/ 0 60000 65536"/>
                <a:gd name="T8" fmla="*/ 0 60000 65536"/>
                <a:gd name="T9" fmla="*/ 0 w 19420"/>
                <a:gd name="T10" fmla="*/ 0 h 17840"/>
                <a:gd name="T11" fmla="*/ 19420 w 19420"/>
                <a:gd name="T12" fmla="*/ 17840 h 17840"/>
              </a:gdLst>
              <a:ahLst/>
              <a:cxnLst>
                <a:cxn ang="T6">
                  <a:pos x="T0" y="T1"/>
                </a:cxn>
                <a:cxn ang="T7">
                  <a:pos x="T2" y="T3"/>
                </a:cxn>
                <a:cxn ang="T8">
                  <a:pos x="T4" y="T5"/>
                </a:cxn>
              </a:cxnLst>
              <a:rect l="T9" t="T10" r="T11" b="T12"/>
              <a:pathLst>
                <a:path w="19420" h="17840" fill="none" extrusionOk="0">
                  <a:moveTo>
                    <a:pt x="-1" y="8384"/>
                  </a:moveTo>
                  <a:cubicBezTo>
                    <a:pt x="1643" y="5007"/>
                    <a:pt x="4140" y="2116"/>
                    <a:pt x="7243" y="-1"/>
                  </a:cubicBezTo>
                </a:path>
                <a:path w="19420" h="17840" stroke="0" extrusionOk="0">
                  <a:moveTo>
                    <a:pt x="-1" y="8384"/>
                  </a:moveTo>
                  <a:cubicBezTo>
                    <a:pt x="1643" y="5007"/>
                    <a:pt x="4140" y="2116"/>
                    <a:pt x="7243" y="-1"/>
                  </a:cubicBezTo>
                  <a:lnTo>
                    <a:pt x="19420" y="17840"/>
                  </a:lnTo>
                  <a:close/>
                </a:path>
              </a:pathLst>
            </a:custGeom>
            <a:solidFill>
              <a:schemeClr val="accent2"/>
            </a:solidFill>
            <a:ln w="9525">
              <a:solidFill>
                <a:schemeClr val="accent2"/>
              </a:solidFill>
              <a:round/>
              <a:headEnd/>
              <a:tailEnd/>
            </a:ln>
          </p:spPr>
          <p:txBody>
            <a:bodyPr/>
            <a:lstStyle/>
            <a:p>
              <a:endParaRPr lang="en-US">
                <a:latin typeface="18 VAG Rounded Light   02390" charset="0"/>
              </a:endParaRPr>
            </a:p>
          </p:txBody>
        </p:sp>
        <p:sp>
          <p:nvSpPr>
            <p:cNvPr id="46115" name="Line 46"/>
            <p:cNvSpPr>
              <a:spLocks noChangeShapeType="1"/>
            </p:cNvSpPr>
            <p:nvPr/>
          </p:nvSpPr>
          <p:spPr bwMode="auto">
            <a:xfrm>
              <a:off x="3276600" y="1701800"/>
              <a:ext cx="436563" cy="423863"/>
            </a:xfrm>
            <a:prstGeom prst="line">
              <a:avLst/>
            </a:prstGeom>
            <a:noFill/>
            <a:ln w="38100">
              <a:solidFill>
                <a:schemeClr val="accent2"/>
              </a:solidFill>
              <a:round/>
              <a:headEnd/>
              <a:tailEnd/>
            </a:ln>
          </p:spPr>
          <p:txBody>
            <a:bodyPr/>
            <a:lstStyle/>
            <a:p>
              <a:endParaRPr lang="en-US"/>
            </a:p>
          </p:txBody>
        </p:sp>
        <p:sp>
          <p:nvSpPr>
            <p:cNvPr id="46116" name="Arc 47"/>
            <p:cNvSpPr>
              <a:spLocks/>
            </p:cNvSpPr>
            <p:nvPr/>
          </p:nvSpPr>
          <p:spPr bwMode="auto">
            <a:xfrm>
              <a:off x="2389188" y="2076450"/>
              <a:ext cx="273050" cy="158750"/>
            </a:xfrm>
            <a:custGeom>
              <a:avLst/>
              <a:gdLst>
                <a:gd name="T0" fmla="*/ 0 w 21531"/>
                <a:gd name="T1" fmla="*/ 136640 h 12328"/>
                <a:gd name="T2" fmla="*/ 48127 w 21531"/>
                <a:gd name="T3" fmla="*/ 0 h 12328"/>
                <a:gd name="T4" fmla="*/ 273050 w 21531"/>
                <a:gd name="T5" fmla="*/ 158750 h 12328"/>
                <a:gd name="T6" fmla="*/ 0 60000 65536"/>
                <a:gd name="T7" fmla="*/ 0 60000 65536"/>
                <a:gd name="T8" fmla="*/ 0 60000 65536"/>
                <a:gd name="T9" fmla="*/ 0 w 21531"/>
                <a:gd name="T10" fmla="*/ 0 h 12328"/>
                <a:gd name="T11" fmla="*/ 21531 w 21531"/>
                <a:gd name="T12" fmla="*/ 12328 h 12328"/>
              </a:gdLst>
              <a:ahLst/>
              <a:cxnLst>
                <a:cxn ang="T6">
                  <a:pos x="T0" y="T1"/>
                </a:cxn>
                <a:cxn ang="T7">
                  <a:pos x="T2" y="T3"/>
                </a:cxn>
                <a:cxn ang="T8">
                  <a:pos x="T4" y="T5"/>
                </a:cxn>
              </a:cxnLst>
              <a:rect l="T9" t="T10" r="T11" b="T12"/>
              <a:pathLst>
                <a:path w="21531" h="12328" fill="none" extrusionOk="0">
                  <a:moveTo>
                    <a:pt x="-1" y="10610"/>
                  </a:moveTo>
                  <a:cubicBezTo>
                    <a:pt x="303" y="6800"/>
                    <a:pt x="1612" y="3138"/>
                    <a:pt x="3794" y="-1"/>
                  </a:cubicBezTo>
                </a:path>
                <a:path w="21531" h="12328" stroke="0" extrusionOk="0">
                  <a:moveTo>
                    <a:pt x="-1" y="10610"/>
                  </a:moveTo>
                  <a:cubicBezTo>
                    <a:pt x="303" y="6800"/>
                    <a:pt x="1612" y="3138"/>
                    <a:pt x="3794" y="-1"/>
                  </a:cubicBezTo>
                  <a:lnTo>
                    <a:pt x="21531" y="12328"/>
                  </a:lnTo>
                  <a:close/>
                </a:path>
              </a:pathLst>
            </a:custGeom>
            <a:solidFill>
              <a:srgbClr val="00FF00"/>
            </a:solidFill>
            <a:ln w="9525">
              <a:noFill/>
              <a:round/>
              <a:headEnd/>
              <a:tailEnd/>
            </a:ln>
          </p:spPr>
          <p:txBody>
            <a:bodyPr/>
            <a:lstStyle/>
            <a:p>
              <a:endParaRPr lang="en-US">
                <a:latin typeface="18 VAG Rounded Light   02390" charset="0"/>
              </a:endParaRPr>
            </a:p>
          </p:txBody>
        </p:sp>
        <p:sp>
          <p:nvSpPr>
            <p:cNvPr id="46117" name="Line 48"/>
            <p:cNvSpPr>
              <a:spLocks noChangeShapeType="1"/>
            </p:cNvSpPr>
            <p:nvPr/>
          </p:nvSpPr>
          <p:spPr bwMode="auto">
            <a:xfrm>
              <a:off x="1981200" y="1828800"/>
              <a:ext cx="539750" cy="347663"/>
            </a:xfrm>
            <a:prstGeom prst="line">
              <a:avLst/>
            </a:prstGeom>
            <a:noFill/>
            <a:ln w="38100">
              <a:solidFill>
                <a:srgbClr val="00FF00"/>
              </a:solidFill>
              <a:round/>
              <a:headEnd/>
              <a:tailEnd/>
            </a:ln>
          </p:spPr>
          <p:txBody>
            <a:bodyPr/>
            <a:lstStyle/>
            <a:p>
              <a:endParaRPr lang="en-US"/>
            </a:p>
          </p:txBody>
        </p:sp>
        <p:sp>
          <p:nvSpPr>
            <p:cNvPr id="3243057" name="Line 49"/>
            <p:cNvSpPr>
              <a:spLocks noChangeShapeType="1"/>
            </p:cNvSpPr>
            <p:nvPr/>
          </p:nvSpPr>
          <p:spPr bwMode="auto">
            <a:xfrm>
              <a:off x="3962400" y="1619250"/>
              <a:ext cx="152400" cy="685800"/>
            </a:xfrm>
            <a:prstGeom prst="line">
              <a:avLst/>
            </a:prstGeom>
            <a:noFill/>
            <a:ln w="57150" cap="flat" cmpd="sng" algn="ctr">
              <a:solidFill>
                <a:schemeClr val="accent4"/>
              </a:solidFill>
              <a:prstDash val="solid"/>
              <a:round/>
              <a:headEnd type="none" w="med" len="med"/>
              <a:tailEnd type="triangle" w="med" len="med"/>
            </a:ln>
          </p:spPr>
          <p:txBody>
            <a:bodyPr/>
            <a:lstStyle/>
            <a:p>
              <a:pPr>
                <a:defRPr/>
              </a:pPr>
              <a:endParaRPr lang="en-US">
                <a:latin typeface="18 VAG Rounded Light   02390"/>
                <a:ea typeface="+mn-ea"/>
              </a:endParaRPr>
            </a:p>
          </p:txBody>
        </p:sp>
        <p:sp>
          <p:nvSpPr>
            <p:cNvPr id="46119" name="Line 50"/>
            <p:cNvSpPr>
              <a:spLocks noChangeShapeType="1"/>
            </p:cNvSpPr>
            <p:nvPr/>
          </p:nvSpPr>
          <p:spPr bwMode="auto">
            <a:xfrm flipH="1">
              <a:off x="6172200" y="1676400"/>
              <a:ext cx="30163" cy="457200"/>
            </a:xfrm>
            <a:prstGeom prst="line">
              <a:avLst/>
            </a:prstGeom>
            <a:noFill/>
            <a:ln w="38100">
              <a:solidFill>
                <a:srgbClr val="FF8DA0"/>
              </a:solidFill>
              <a:round/>
              <a:headEnd/>
              <a:tailEnd type="triangle" w="med" len="med"/>
            </a:ln>
          </p:spPr>
          <p:txBody>
            <a:bodyPr/>
            <a:lstStyle/>
            <a:p>
              <a:endParaRPr lang="en-US"/>
            </a:p>
          </p:txBody>
        </p:sp>
        <p:sp>
          <p:nvSpPr>
            <p:cNvPr id="46120" name="Text Box 51"/>
            <p:cNvSpPr txBox="1">
              <a:spLocks noChangeArrowheads="1"/>
            </p:cNvSpPr>
            <p:nvPr/>
          </p:nvSpPr>
          <p:spPr bwMode="auto">
            <a:xfrm>
              <a:off x="304800" y="2533650"/>
              <a:ext cx="1274763"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Platter</a:t>
              </a:r>
            </a:p>
          </p:txBody>
        </p:sp>
        <p:sp>
          <p:nvSpPr>
            <p:cNvPr id="46121" name="Text Box 52"/>
            <p:cNvSpPr txBox="1">
              <a:spLocks noChangeArrowheads="1"/>
            </p:cNvSpPr>
            <p:nvPr/>
          </p:nvSpPr>
          <p:spPr bwMode="auto">
            <a:xfrm>
              <a:off x="6477000" y="1314450"/>
              <a:ext cx="850900"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Arm</a:t>
              </a:r>
            </a:p>
          </p:txBody>
        </p:sp>
        <p:sp>
          <p:nvSpPr>
            <p:cNvPr id="46122" name="Text Box 53"/>
            <p:cNvSpPr txBox="1">
              <a:spLocks noChangeArrowheads="1"/>
            </p:cNvSpPr>
            <p:nvPr/>
          </p:nvSpPr>
          <p:spPr bwMode="auto">
            <a:xfrm>
              <a:off x="7315200" y="2609850"/>
              <a:ext cx="1570038" cy="523875"/>
            </a:xfrm>
            <a:prstGeom prst="rect">
              <a:avLst/>
            </a:prstGeom>
            <a:noFill/>
            <a:ln w="12700">
              <a:noFill/>
              <a:miter lim="800000"/>
              <a:headEnd/>
              <a:tailEnd/>
            </a:ln>
          </p:spPr>
          <p:txBody>
            <a:bodyPr wrap="none">
              <a:spAutoFit/>
            </a:bodyPr>
            <a:lstStyle/>
            <a:p>
              <a:r>
                <a:rPr lang="en-US" sz="2800" b="1" dirty="0">
                  <a:solidFill>
                    <a:schemeClr val="tx1"/>
                  </a:solidFill>
                  <a:latin typeface="18 VAG Rounded Light   02390" charset="0"/>
                </a:rPr>
                <a:t>Actuator</a:t>
              </a:r>
            </a:p>
          </p:txBody>
        </p:sp>
        <p:sp>
          <p:nvSpPr>
            <p:cNvPr id="46123" name="Text Box 54"/>
            <p:cNvSpPr txBox="1">
              <a:spLocks noChangeArrowheads="1"/>
            </p:cNvSpPr>
            <p:nvPr/>
          </p:nvSpPr>
          <p:spPr bwMode="auto">
            <a:xfrm>
              <a:off x="5562600" y="1162050"/>
              <a:ext cx="1049338" cy="523875"/>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Head</a:t>
              </a:r>
            </a:p>
          </p:txBody>
        </p:sp>
        <p:sp>
          <p:nvSpPr>
            <p:cNvPr id="3243063" name="Text Box 55"/>
            <p:cNvSpPr txBox="1">
              <a:spLocks noChangeArrowheads="1"/>
            </p:cNvSpPr>
            <p:nvPr/>
          </p:nvSpPr>
          <p:spPr bwMode="auto">
            <a:xfrm>
              <a:off x="3352800" y="1143000"/>
              <a:ext cx="1211263" cy="523875"/>
            </a:xfrm>
            <a:prstGeom prst="rect">
              <a:avLst/>
            </a:prstGeom>
            <a:noFill/>
            <a:ln w="12700">
              <a:noFill/>
              <a:miter lim="800000"/>
              <a:headEnd/>
              <a:tailEnd/>
            </a:ln>
            <a:effectLst/>
          </p:spPr>
          <p:txBody>
            <a:bodyPr wrap="none">
              <a:spAutoFit/>
            </a:bodyPr>
            <a:lstStyle/>
            <a:p>
              <a:pPr>
                <a:defRPr/>
              </a:pPr>
              <a:r>
                <a:rPr lang="en-US" sz="2800" b="1" dirty="0">
                  <a:solidFill>
                    <a:schemeClr val="accent4"/>
                  </a:solidFill>
                  <a:latin typeface="18 VAG Rounded Light   02390"/>
                  <a:ea typeface="+mn-ea"/>
                </a:rPr>
                <a:t>Sector</a:t>
              </a:r>
            </a:p>
          </p:txBody>
        </p:sp>
        <p:sp>
          <p:nvSpPr>
            <p:cNvPr id="46125" name="Text Box 56"/>
            <p:cNvSpPr txBox="1">
              <a:spLocks noChangeArrowheads="1"/>
            </p:cNvSpPr>
            <p:nvPr/>
          </p:nvSpPr>
          <p:spPr bwMode="auto">
            <a:xfrm>
              <a:off x="2286000" y="1066800"/>
              <a:ext cx="1017588"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Inner</a:t>
              </a:r>
            </a:p>
            <a:p>
              <a:r>
                <a:rPr lang="en-US" sz="2800" b="1">
                  <a:solidFill>
                    <a:schemeClr val="tx1"/>
                  </a:solidFill>
                  <a:latin typeface="18 VAG Rounded Light   02390" charset="0"/>
                </a:rPr>
                <a:t>Track</a:t>
              </a:r>
            </a:p>
          </p:txBody>
        </p:sp>
        <p:sp>
          <p:nvSpPr>
            <p:cNvPr id="46126" name="Text Box 57"/>
            <p:cNvSpPr txBox="1">
              <a:spLocks noChangeArrowheads="1"/>
            </p:cNvSpPr>
            <p:nvPr/>
          </p:nvSpPr>
          <p:spPr bwMode="auto">
            <a:xfrm>
              <a:off x="990600" y="1162050"/>
              <a:ext cx="1120775" cy="954088"/>
            </a:xfrm>
            <a:prstGeom prst="rect">
              <a:avLst/>
            </a:prstGeom>
            <a:noFill/>
            <a:ln w="12700">
              <a:noFill/>
              <a:miter lim="800000"/>
              <a:headEnd/>
              <a:tailEnd/>
            </a:ln>
          </p:spPr>
          <p:txBody>
            <a:bodyPr wrap="none">
              <a:spAutoFit/>
            </a:bodyPr>
            <a:lstStyle/>
            <a:p>
              <a:r>
                <a:rPr lang="en-US" sz="2800" b="1">
                  <a:solidFill>
                    <a:schemeClr val="tx1"/>
                  </a:solidFill>
                  <a:latin typeface="18 VAG Rounded Light   02390" charset="0"/>
                </a:rPr>
                <a:t>Outer</a:t>
              </a:r>
            </a:p>
            <a:p>
              <a:r>
                <a:rPr lang="en-US" sz="2800" b="1">
                  <a:solidFill>
                    <a:schemeClr val="tx1"/>
                  </a:solidFill>
                  <a:latin typeface="18 VAG Rounded Light   02390" charset="0"/>
                </a:rPr>
                <a:t>Track</a:t>
              </a:r>
            </a:p>
          </p:txBody>
        </p:sp>
        <p:sp>
          <p:nvSpPr>
            <p:cNvPr id="3243066" name="Line 58"/>
            <p:cNvSpPr>
              <a:spLocks noChangeShapeType="1"/>
            </p:cNvSpPr>
            <p:nvPr/>
          </p:nvSpPr>
          <p:spPr bwMode="auto">
            <a:xfrm>
              <a:off x="3905250" y="2400300"/>
              <a:ext cx="307975" cy="0"/>
            </a:xfrm>
            <a:prstGeom prst="line">
              <a:avLst/>
            </a:prstGeom>
            <a:noFill/>
            <a:ln w="38100">
              <a:solidFill>
                <a:schemeClr val="accent4"/>
              </a:solidFill>
              <a:round/>
              <a:headEnd/>
              <a:tailEnd/>
            </a:ln>
            <a:effectLst/>
          </p:spPr>
          <p:txBody>
            <a:bodyPr wrap="none" anchor="ctr"/>
            <a:lstStyle/>
            <a:p>
              <a:pPr>
                <a:defRPr/>
              </a:pPr>
              <a:endParaRPr lang="en-US">
                <a:latin typeface="18 VAG Rounded Light   02390"/>
                <a:ea typeface="+mn-ea"/>
              </a:endParaRPr>
            </a:p>
          </p:txBody>
        </p:sp>
        <p:sp>
          <p:nvSpPr>
            <p:cNvPr id="46128" name="Rectangle 59"/>
            <p:cNvSpPr>
              <a:spLocks noChangeArrowheads="1"/>
            </p:cNvSpPr>
            <p:nvPr/>
          </p:nvSpPr>
          <p:spPr bwMode="auto">
            <a:xfrm>
              <a:off x="6096000" y="21526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29" name="Rectangle 60"/>
            <p:cNvSpPr>
              <a:spLocks noChangeArrowheads="1"/>
            </p:cNvSpPr>
            <p:nvPr/>
          </p:nvSpPr>
          <p:spPr bwMode="auto">
            <a:xfrm>
              <a:off x="6096000" y="2457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0" name="Rectangle 61"/>
            <p:cNvSpPr>
              <a:spLocks noChangeArrowheads="1"/>
            </p:cNvSpPr>
            <p:nvPr/>
          </p:nvSpPr>
          <p:spPr bwMode="auto">
            <a:xfrm>
              <a:off x="6096000" y="28384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6131" name="Rectangle 62"/>
            <p:cNvSpPr>
              <a:spLocks noChangeArrowheads="1"/>
            </p:cNvSpPr>
            <p:nvPr/>
          </p:nvSpPr>
          <p:spPr bwMode="auto">
            <a:xfrm>
              <a:off x="6096000" y="3143250"/>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3243071" name="Line 63"/>
            <p:cNvSpPr>
              <a:spLocks noChangeShapeType="1"/>
            </p:cNvSpPr>
            <p:nvPr/>
          </p:nvSpPr>
          <p:spPr bwMode="auto">
            <a:xfrm flipH="1">
              <a:off x="6705600" y="1771650"/>
              <a:ext cx="228600" cy="457200"/>
            </a:xfrm>
            <a:prstGeom prst="line">
              <a:avLst/>
            </a:prstGeom>
            <a:noFill/>
            <a:ln w="38100">
              <a:solidFill>
                <a:schemeClr val="tx1">
                  <a:lumMod val="75000"/>
                </a:schemeClr>
              </a:solidFill>
              <a:round/>
              <a:headEnd/>
              <a:tailEnd type="triangle" w="med" len="med"/>
            </a:ln>
            <a:effectLst/>
          </p:spPr>
          <p:txBody>
            <a:bodyPr wrap="none" anchor="ctr"/>
            <a:lstStyle/>
            <a:p>
              <a:pPr>
                <a:defRPr/>
              </a:pPr>
              <a:endParaRPr lang="en-US">
                <a:latin typeface="18 VAG Rounded Light   02390"/>
                <a:ea typeface="+mn-ea"/>
              </a:endParaRPr>
            </a:p>
          </p:txBody>
        </p:sp>
        <p:sp>
          <p:nvSpPr>
            <p:cNvPr id="46133" name="Line 64"/>
            <p:cNvSpPr>
              <a:spLocks noChangeShapeType="1"/>
            </p:cNvSpPr>
            <p:nvPr/>
          </p:nvSpPr>
          <p:spPr bwMode="auto">
            <a:xfrm flipV="1">
              <a:off x="1524000" y="2305050"/>
              <a:ext cx="533400" cy="457200"/>
            </a:xfrm>
            <a:prstGeom prst="line">
              <a:avLst/>
            </a:prstGeom>
            <a:noFill/>
            <a:ln w="38100">
              <a:solidFill>
                <a:schemeClr val="tx1"/>
              </a:solidFill>
              <a:round/>
              <a:headEnd/>
              <a:tailEnd type="triangle" w="med" len="med"/>
            </a:ln>
          </p:spPr>
          <p:txBody>
            <a:bodyPr wrap="none" anchor="ctr"/>
            <a:lstStyle/>
            <a:p>
              <a:endParaRPr lang="en-US"/>
            </a:p>
          </p:txBody>
        </p:sp>
        <p:sp>
          <p:nvSpPr>
            <p:cNvPr id="46134" name="Line 65"/>
            <p:cNvSpPr>
              <a:spLocks noChangeShapeType="1"/>
            </p:cNvSpPr>
            <p:nvPr/>
          </p:nvSpPr>
          <p:spPr bwMode="auto">
            <a:xfrm flipV="1">
              <a:off x="1524000" y="2609850"/>
              <a:ext cx="533400" cy="152400"/>
            </a:xfrm>
            <a:prstGeom prst="line">
              <a:avLst/>
            </a:prstGeom>
            <a:noFill/>
            <a:ln w="38100">
              <a:solidFill>
                <a:schemeClr val="tx1"/>
              </a:solidFill>
              <a:round/>
              <a:headEnd/>
              <a:tailEnd type="triangle" w="med" len="med"/>
            </a:ln>
          </p:spPr>
          <p:txBody>
            <a:bodyPr wrap="none" anchor="ctr"/>
            <a:lstStyle/>
            <a:p>
              <a:endParaRPr lang="en-US"/>
            </a:p>
          </p:txBody>
        </p:sp>
        <p:sp>
          <p:nvSpPr>
            <p:cNvPr id="46135" name="Line 66"/>
            <p:cNvSpPr>
              <a:spLocks noChangeShapeType="1"/>
            </p:cNvSpPr>
            <p:nvPr/>
          </p:nvSpPr>
          <p:spPr bwMode="auto">
            <a:xfrm>
              <a:off x="1524000" y="2838450"/>
              <a:ext cx="533400" cy="76200"/>
            </a:xfrm>
            <a:prstGeom prst="line">
              <a:avLst/>
            </a:prstGeom>
            <a:noFill/>
            <a:ln w="38100">
              <a:solidFill>
                <a:schemeClr val="tx1"/>
              </a:solidFill>
              <a:round/>
              <a:headEnd/>
              <a:tailEnd type="triangle" w="med" len="med"/>
            </a:ln>
          </p:spPr>
          <p:txBody>
            <a:bodyPr wrap="none" anchor="ctr"/>
            <a:lstStyle/>
            <a:p>
              <a:endParaRPr lang="en-US"/>
            </a:p>
          </p:txBody>
        </p:sp>
        <p:sp>
          <p:nvSpPr>
            <p:cNvPr id="46136" name="Line 67"/>
            <p:cNvSpPr>
              <a:spLocks noChangeShapeType="1"/>
            </p:cNvSpPr>
            <p:nvPr/>
          </p:nvSpPr>
          <p:spPr bwMode="auto">
            <a:xfrm>
              <a:off x="1524000" y="2838450"/>
              <a:ext cx="533400" cy="381000"/>
            </a:xfrm>
            <a:prstGeom prst="line">
              <a:avLst/>
            </a:prstGeom>
            <a:noFill/>
            <a:ln w="38100">
              <a:solidFill>
                <a:schemeClr val="tx1"/>
              </a:solidFill>
              <a:round/>
              <a:headEnd/>
              <a:tailEnd type="triangle" w="med" len="med"/>
            </a:ln>
          </p:spPr>
          <p:txBody>
            <a:bodyPr wrap="none" anchor="ctr"/>
            <a:lstStyle/>
            <a:p>
              <a:endParaRPr lang="en-US"/>
            </a:p>
          </p:txBody>
        </p:sp>
        <p:sp>
          <p:nvSpPr>
            <p:cNvPr id="46137" name="Rectangle 69"/>
            <p:cNvSpPr>
              <a:spLocks noChangeArrowheads="1"/>
            </p:cNvSpPr>
            <p:nvPr/>
          </p:nvSpPr>
          <p:spPr bwMode="auto">
            <a:xfrm>
              <a:off x="7696200" y="1847850"/>
              <a:ext cx="685800" cy="609600"/>
            </a:xfrm>
            <a:prstGeom prst="rect">
              <a:avLst/>
            </a:prstGeom>
            <a:noFill/>
            <a:ln w="38100">
              <a:solidFill>
                <a:srgbClr val="063DE8"/>
              </a:solidFill>
              <a:miter lim="800000"/>
              <a:headEnd/>
              <a:tailEnd/>
            </a:ln>
          </p:spPr>
          <p:txBody>
            <a:bodyPr wrap="none" anchor="ctr"/>
            <a:lstStyle/>
            <a:p>
              <a:endParaRPr lang="en-US">
                <a:solidFill>
                  <a:srgbClr val="063DE8"/>
                </a:solidFill>
                <a:latin typeface="18 VAG Rounded Light   02390" charset="0"/>
              </a:endParaRPr>
            </a:p>
          </p:txBody>
        </p:sp>
        <p:sp>
          <p:nvSpPr>
            <p:cNvPr id="46138" name="Text Box 70"/>
            <p:cNvSpPr txBox="1">
              <a:spLocks noChangeArrowheads="1"/>
            </p:cNvSpPr>
            <p:nvPr/>
          </p:nvSpPr>
          <p:spPr bwMode="auto">
            <a:xfrm>
              <a:off x="7240588" y="1403350"/>
              <a:ext cx="1903412" cy="523875"/>
            </a:xfrm>
            <a:prstGeom prst="rect">
              <a:avLst/>
            </a:prstGeom>
            <a:noFill/>
            <a:ln w="12700">
              <a:noFill/>
              <a:miter lim="800000"/>
              <a:headEnd/>
              <a:tailEnd/>
            </a:ln>
          </p:spPr>
          <p:txBody>
            <a:bodyPr wrap="square">
              <a:spAutoFit/>
            </a:bodyPr>
            <a:lstStyle/>
            <a:p>
              <a:r>
                <a:rPr lang="en-US" sz="2800" b="1" dirty="0">
                  <a:solidFill>
                    <a:srgbClr val="063DE8"/>
                  </a:solidFill>
                  <a:latin typeface="18 VAG Rounded Light   02390" charset="0"/>
                </a:rPr>
                <a:t>Controller</a:t>
              </a:r>
            </a:p>
          </p:txBody>
        </p:sp>
        <p:cxnSp>
          <p:nvCxnSpPr>
            <p:cNvPr id="46139" name="AutoShape 71"/>
            <p:cNvCxnSpPr>
              <a:cxnSpLocks noChangeShapeType="1"/>
              <a:stCxn id="46137" idx="1"/>
              <a:endCxn id="46122" idx="1"/>
            </p:cNvCxnSpPr>
            <p:nvPr/>
          </p:nvCxnSpPr>
          <p:spPr bwMode="auto">
            <a:xfrm rot="10800000" flipV="1">
              <a:off x="7315200" y="2152650"/>
              <a:ext cx="381000" cy="719138"/>
            </a:xfrm>
            <a:prstGeom prst="curvedConnector3">
              <a:avLst>
                <a:gd name="adj1" fmla="val 160000"/>
              </a:avLst>
            </a:prstGeom>
            <a:noFill/>
            <a:ln w="38100">
              <a:solidFill>
                <a:schemeClr val="tx1"/>
              </a:solidFill>
              <a:round/>
              <a:headEnd/>
              <a:tailEnd/>
            </a:ln>
          </p:spPr>
        </p:cxnSp>
        <p:sp>
          <p:nvSpPr>
            <p:cNvPr id="46140" name="Text Box 72"/>
            <p:cNvSpPr txBox="1">
              <a:spLocks noChangeArrowheads="1"/>
            </p:cNvSpPr>
            <p:nvPr/>
          </p:nvSpPr>
          <p:spPr bwMode="auto">
            <a:xfrm>
              <a:off x="4475163" y="1447800"/>
              <a:ext cx="1481137" cy="523875"/>
            </a:xfrm>
            <a:prstGeom prst="rect">
              <a:avLst/>
            </a:prstGeom>
            <a:noFill/>
            <a:ln w="12700">
              <a:noFill/>
              <a:miter lim="800000"/>
              <a:headEnd/>
              <a:tailEnd/>
            </a:ln>
          </p:spPr>
          <p:txBody>
            <a:bodyPr wrap="none">
              <a:spAutoFit/>
            </a:bodyPr>
            <a:lstStyle/>
            <a:p>
              <a:r>
                <a:rPr lang="en-US" sz="2800" b="1">
                  <a:solidFill>
                    <a:srgbClr val="063DE8"/>
                  </a:solidFill>
                  <a:latin typeface="18 VAG Rounded Light   02390" charset="0"/>
                </a:rPr>
                <a:t>Spindle</a:t>
              </a:r>
            </a:p>
          </p:txBody>
        </p:sp>
        <p:sp>
          <p:nvSpPr>
            <p:cNvPr id="46141" name="Line 73"/>
            <p:cNvSpPr>
              <a:spLocks noChangeShapeType="1"/>
            </p:cNvSpPr>
            <p:nvPr/>
          </p:nvSpPr>
          <p:spPr bwMode="auto">
            <a:xfrm flipV="1">
              <a:off x="4495800" y="1695450"/>
              <a:ext cx="0" cy="533400"/>
            </a:xfrm>
            <a:prstGeom prst="line">
              <a:avLst/>
            </a:prstGeom>
            <a:noFill/>
            <a:ln w="28575">
              <a:solidFill>
                <a:srgbClr val="FFFF00"/>
              </a:solidFill>
              <a:round/>
              <a:headEnd/>
              <a:tailEnd/>
            </a:ln>
          </p:spPr>
          <p:txBody>
            <a:bodyPr wrap="none" anchor="ctr">
              <a:spAutoFit/>
            </a:bodyPr>
            <a:lstStyle/>
            <a:p>
              <a:endParaRPr lang="en-US"/>
            </a:p>
          </p:txBody>
        </p:sp>
      </p:grpSp>
      <p:sp>
        <p:nvSpPr>
          <p:cNvPr id="77" name="Title 76"/>
          <p:cNvSpPr>
            <a:spLocks noGrp="1"/>
          </p:cNvSpPr>
          <p:nvPr>
            <p:ph type="title"/>
          </p:nvPr>
        </p:nvSpPr>
        <p:spPr/>
        <p:txBody>
          <a:bodyPr/>
          <a:lstStyle/>
          <a:p>
            <a:r>
              <a:rPr lang="en-US" dirty="0" smtClean="0">
                <a:solidFill>
                  <a:schemeClr val="accent1"/>
                </a:solidFill>
                <a:ea typeface="ＭＳ Ｐゴシック" pitchFamily="34" charset="-128"/>
              </a:rPr>
              <a:t>Disk Device Performance (1/3)</a:t>
            </a:r>
            <a:endParaRPr lang="en-US" dirty="0">
              <a:solidFill>
                <a:schemeClr val="accent1"/>
              </a:solidFill>
            </a:endParaRPr>
          </a:p>
        </p:txBody>
      </p:sp>
      <p:sp>
        <p:nvSpPr>
          <p:cNvPr id="78" name="Date Placeholder 77"/>
          <p:cNvSpPr>
            <a:spLocks noGrp="1"/>
          </p:cNvSpPr>
          <p:nvPr>
            <p:ph type="dt" sz="half" idx="10"/>
          </p:nvPr>
        </p:nvSpPr>
        <p:spPr/>
        <p:txBody>
          <a:bodyPr/>
          <a:lstStyle/>
          <a:p>
            <a:r>
              <a:rPr lang="en-US" smtClean="0"/>
              <a:t>8/12/2013</a:t>
            </a:r>
            <a:endParaRPr lang="en-US" dirty="0"/>
          </a:p>
        </p:txBody>
      </p:sp>
      <p:sp>
        <p:nvSpPr>
          <p:cNvPr id="79" name="Slide Number Placeholder 78"/>
          <p:cNvSpPr>
            <a:spLocks noGrp="1"/>
          </p:cNvSpPr>
          <p:nvPr>
            <p:ph type="sldNum" sz="quarter" idx="12"/>
          </p:nvPr>
        </p:nvSpPr>
        <p:spPr/>
        <p:txBody>
          <a:bodyPr/>
          <a:lstStyle/>
          <a:p>
            <a:fld id="{3CC63E4C-4642-794D-A2FD-70F6B81535F5}" type="slidenum">
              <a:rPr lang="en-US" smtClean="0"/>
              <a:pPr/>
              <a:t>12</a:t>
            </a:fld>
            <a:endParaRPr lang="en-US" dirty="0"/>
          </a:p>
        </p:txBody>
      </p:sp>
      <p:sp>
        <p:nvSpPr>
          <p:cNvPr id="80" name="Footer Placeholder 79"/>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solidFill>
                  <a:schemeClr val="accent1"/>
                </a:solidFill>
                <a:ea typeface="ＭＳ Ｐゴシック" pitchFamily="34" charset="-128"/>
              </a:rPr>
              <a:t>Disk Device Performance (2/3)</a:t>
            </a:r>
          </a:p>
        </p:txBody>
      </p:sp>
      <p:sp>
        <p:nvSpPr>
          <p:cNvPr id="48131" name="Rectangle 3"/>
          <p:cNvSpPr>
            <a:spLocks noGrp="1" noChangeArrowheads="1"/>
          </p:cNvSpPr>
          <p:nvPr>
            <p:ph type="body" idx="1"/>
          </p:nvPr>
        </p:nvSpPr>
        <p:spPr>
          <a:xfrm>
            <a:off x="457200" y="1600200"/>
            <a:ext cx="8229600" cy="4937760"/>
          </a:xfrm>
        </p:spPr>
        <p:txBody>
          <a:bodyPr>
            <a:normAutofit/>
          </a:bodyPr>
          <a:lstStyle/>
          <a:p>
            <a:r>
              <a:rPr lang="en-US" dirty="0" smtClean="0">
                <a:ea typeface="ＭＳ Ｐゴシック" pitchFamily="34" charset="-128"/>
              </a:rPr>
              <a:t>Average distance of sector from head?</a:t>
            </a:r>
          </a:p>
          <a:p>
            <a:pPr lvl="1"/>
            <a:r>
              <a:rPr lang="en-US" dirty="0" smtClean="0">
                <a:ea typeface="ＭＳ Ｐゴシック" pitchFamily="34" charset="-128"/>
              </a:rPr>
              <a:t>Average </a:t>
            </a:r>
            <a:r>
              <a:rPr lang="en-US" dirty="0" smtClean="0">
                <a:solidFill>
                  <a:srgbClr val="FF0000"/>
                </a:solidFill>
                <a:ea typeface="ＭＳ Ｐゴシック" pitchFamily="34" charset="-128"/>
              </a:rPr>
              <a:t>Rotation Time</a:t>
            </a:r>
            <a:r>
              <a:rPr lang="en-US" dirty="0" smtClean="0">
                <a:ea typeface="ＭＳ Ｐゴシック" pitchFamily="34" charset="-128"/>
              </a:rPr>
              <a:t> = time for 1/2 a rotation</a:t>
            </a:r>
          </a:p>
          <a:p>
            <a:pPr lvl="2"/>
            <a:r>
              <a:rPr lang="en-US" dirty="0" smtClean="0">
                <a:ea typeface="ＭＳ Ｐゴシック" pitchFamily="34" charset="-128"/>
              </a:rPr>
              <a:t>7200 revolutions per minute </a:t>
            </a:r>
            <a:r>
              <a:rPr lang="en-US" dirty="0" smtClean="0">
                <a:ea typeface="ＭＳ Ｐゴシック" pitchFamily="34" charset="-128"/>
                <a:sym typeface="Symbol" pitchFamily="18" charset="2"/>
              </a:rPr>
              <a:t></a:t>
            </a:r>
            <a:r>
              <a:rPr lang="en-US" dirty="0" smtClean="0">
                <a:ea typeface="ＭＳ Ｐゴシック" pitchFamily="34" charset="-128"/>
              </a:rPr>
              <a:t> 1 rev/8.33 ms</a:t>
            </a:r>
          </a:p>
          <a:p>
            <a:pPr lvl="2"/>
            <a:r>
              <a:rPr lang="en-US" dirty="0" smtClean="0">
                <a:ea typeface="ＭＳ Ｐゴシック" pitchFamily="34" charset="-128"/>
              </a:rPr>
              <a:t>1/2 rotation (revolution) </a:t>
            </a:r>
            <a:r>
              <a:rPr lang="en-US" dirty="0" smtClean="0">
                <a:ea typeface="ＭＳ Ｐゴシック" pitchFamily="34" charset="-128"/>
                <a:sym typeface="Symbol" pitchFamily="18" charset="2"/>
              </a:rPr>
              <a:t></a:t>
            </a:r>
            <a:r>
              <a:rPr lang="en-US" dirty="0" smtClean="0">
                <a:ea typeface="ＭＳ Ｐゴシック" pitchFamily="34" charset="-128"/>
              </a:rPr>
              <a:t> 4.17 ms</a:t>
            </a:r>
          </a:p>
          <a:p>
            <a:r>
              <a:rPr lang="en-US" dirty="0" smtClean="0">
                <a:ea typeface="ＭＳ Ｐゴシック" pitchFamily="34" charset="-128"/>
              </a:rPr>
              <a:t>Average no. tracks to move arm?</a:t>
            </a:r>
          </a:p>
          <a:p>
            <a:pPr lvl="1"/>
            <a:r>
              <a:rPr lang="en-US" dirty="0" smtClean="0">
                <a:ea typeface="ＭＳ Ｐゴシック" pitchFamily="34" charset="-128"/>
              </a:rPr>
              <a:t>Disk industry standard benchmark:</a:t>
            </a:r>
          </a:p>
          <a:p>
            <a:pPr lvl="2"/>
            <a:r>
              <a:rPr lang="en-US" dirty="0" smtClean="0">
                <a:ea typeface="ＭＳ Ｐゴシック" pitchFamily="34" charset="-128"/>
              </a:rPr>
              <a:t>Sum all time for all possible seek distances from all possible tracks / # possible</a:t>
            </a:r>
          </a:p>
          <a:p>
            <a:pPr lvl="2"/>
            <a:r>
              <a:rPr lang="en-US" dirty="0" smtClean="0">
                <a:ea typeface="ＭＳ Ｐゴシック" pitchFamily="34" charset="-128"/>
              </a:rPr>
              <a:t>Assumes average seek distance is random</a:t>
            </a:r>
          </a:p>
          <a:p>
            <a:pPr lvl="1"/>
            <a:r>
              <a:rPr lang="en-US" dirty="0" smtClean="0">
                <a:solidFill>
                  <a:srgbClr val="FF0000"/>
                </a:solidFill>
                <a:ea typeface="ＭＳ Ｐゴシック" pitchFamily="34" charset="-128"/>
              </a:rPr>
              <a:t>Seek Time </a:t>
            </a:r>
            <a:r>
              <a:rPr lang="en-US" dirty="0" smtClean="0">
                <a:ea typeface="ＭＳ Ｐゴシック" pitchFamily="34" charset="-128"/>
              </a:rPr>
              <a:t>usually given or to be solved for</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13</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solidFill>
                  <a:schemeClr val="accent1"/>
                </a:solidFill>
                <a:ea typeface="ＭＳ Ｐゴシック" pitchFamily="34" charset="-128"/>
              </a:rPr>
              <a:t>Disk Device Performance (3/3)</a:t>
            </a:r>
          </a:p>
        </p:txBody>
      </p:sp>
      <p:sp>
        <p:nvSpPr>
          <p:cNvPr id="48131" name="Rectangle 3"/>
          <p:cNvSpPr>
            <a:spLocks noGrp="1" noChangeArrowheads="1"/>
          </p:cNvSpPr>
          <p:nvPr>
            <p:ph type="body" idx="1"/>
          </p:nvPr>
        </p:nvSpPr>
        <p:spPr>
          <a:xfrm>
            <a:off x="457200" y="1600200"/>
            <a:ext cx="8229600" cy="4937760"/>
          </a:xfrm>
        </p:spPr>
        <p:txBody>
          <a:bodyPr>
            <a:normAutofit/>
          </a:bodyPr>
          <a:lstStyle/>
          <a:p>
            <a:r>
              <a:rPr lang="en-US" dirty="0" smtClean="0">
                <a:ea typeface="ＭＳ Ｐゴシック" pitchFamily="34" charset="-128"/>
              </a:rPr>
              <a:t>How long for data read/write to happen?</a:t>
            </a:r>
          </a:p>
          <a:p>
            <a:pPr lvl="1"/>
            <a:r>
              <a:rPr lang="en-US" dirty="0" smtClean="0">
                <a:solidFill>
                  <a:srgbClr val="FF0000"/>
                </a:solidFill>
                <a:ea typeface="ＭＳ Ｐゴシック" pitchFamily="34" charset="-128"/>
              </a:rPr>
              <a:t>Transfer Time </a:t>
            </a:r>
            <a:r>
              <a:rPr lang="en-US" dirty="0" smtClean="0">
                <a:ea typeface="ＭＳ Ｐゴシック" pitchFamily="34" charset="-128"/>
              </a:rPr>
              <a:t>= size of data request / transfer rate</a:t>
            </a:r>
          </a:p>
          <a:p>
            <a:pPr lvl="2"/>
            <a:r>
              <a:rPr lang="en-US" dirty="0" smtClean="0">
                <a:ea typeface="ＭＳ Ｐゴシック" pitchFamily="34" charset="-128"/>
              </a:rPr>
              <a:t>Note that transfer rates listed in SI prefixes (10</a:t>
            </a:r>
            <a:r>
              <a:rPr lang="en-US" baseline="30000" dirty="0" smtClean="0">
                <a:ea typeface="ＭＳ Ｐゴシック" pitchFamily="34" charset="-128"/>
              </a:rPr>
              <a:t>x</a:t>
            </a:r>
            <a:r>
              <a:rPr lang="en-US" dirty="0" smtClean="0">
                <a:ea typeface="ＭＳ Ｐゴシック" pitchFamily="34" charset="-128"/>
              </a:rPr>
              <a:t>)</a:t>
            </a:r>
          </a:p>
          <a:p>
            <a:r>
              <a:rPr lang="en-US" dirty="0" smtClean="0">
                <a:ea typeface="ＭＳ Ｐゴシック" pitchFamily="34" charset="-128"/>
              </a:rPr>
              <a:t>Disks have internal controllers to handle requests and data transfers</a:t>
            </a:r>
          </a:p>
          <a:p>
            <a:pPr lvl="1"/>
            <a:r>
              <a:rPr lang="en-US" dirty="0" smtClean="0">
                <a:solidFill>
                  <a:srgbClr val="FF0000"/>
                </a:solidFill>
                <a:ea typeface="ＭＳ Ｐゴシック" pitchFamily="34" charset="-128"/>
              </a:rPr>
              <a:t>Controller Overhead </a:t>
            </a:r>
            <a:r>
              <a:rPr lang="en-US" dirty="0" smtClean="0">
                <a:ea typeface="ＭＳ Ｐゴシック" pitchFamily="34" charset="-128"/>
              </a:rPr>
              <a:t>usually given or to be solved for</a:t>
            </a:r>
          </a:p>
          <a:p>
            <a:pPr lvl="1"/>
            <a:r>
              <a:rPr lang="en-US" dirty="0" smtClean="0">
                <a:ea typeface="ＭＳ Ｐゴシック" pitchFamily="34" charset="-128"/>
              </a:rPr>
              <a:t>Size of </a:t>
            </a:r>
            <a:r>
              <a:rPr lang="en-US" i="1" dirty="0" smtClean="0">
                <a:ea typeface="ＭＳ Ｐゴシック" pitchFamily="34" charset="-128"/>
              </a:rPr>
              <a:t>disk cache </a:t>
            </a:r>
            <a:r>
              <a:rPr lang="en-US" dirty="0" smtClean="0">
                <a:ea typeface="ＭＳ Ｐゴシック" pitchFamily="34" charset="-128"/>
              </a:rPr>
              <a:t>can strongly affect performance</a:t>
            </a:r>
          </a:p>
          <a:p>
            <a:pPr lvl="2"/>
            <a:r>
              <a:rPr lang="en-US" dirty="0" smtClean="0">
                <a:ea typeface="ＭＳ Ｐゴシック" pitchFamily="34" charset="-128"/>
              </a:rPr>
              <a:t>Cache built into disk system, OS knows nothing</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14</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2681575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Disk Drive Performance Example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7200 RPM drive, 4 </a:t>
            </a:r>
            <a:r>
              <a:rPr lang="en-US" dirty="0" err="1" smtClean="0"/>
              <a:t>ms</a:t>
            </a:r>
            <a:r>
              <a:rPr lang="en-US" dirty="0" smtClean="0"/>
              <a:t> seek time, 20.48 MB/s transfer rate. Negligible controller overhead. Latency to read 100 </a:t>
            </a:r>
            <a:r>
              <a:rPr lang="en-US" dirty="0" err="1" smtClean="0"/>
              <a:t>KiB</a:t>
            </a:r>
            <a:r>
              <a:rPr lang="en-US" dirty="0" smtClean="0"/>
              <a:t> file?</a:t>
            </a:r>
          </a:p>
          <a:p>
            <a:pPr lvl="1"/>
            <a:r>
              <a:rPr lang="en-US" dirty="0" smtClean="0"/>
              <a:t>Rotation time = 4.17 ms (from last slide)</a:t>
            </a:r>
          </a:p>
          <a:p>
            <a:pPr lvl="1"/>
            <a:r>
              <a:rPr lang="en-US" dirty="0" smtClean="0"/>
              <a:t>Transfer time = 0.1 </a:t>
            </a:r>
            <a:r>
              <a:rPr lang="en-US" dirty="0" err="1" smtClean="0"/>
              <a:t>MiB</a:t>
            </a:r>
            <a:r>
              <a:rPr lang="en-US" dirty="0" smtClean="0"/>
              <a:t> / 20 (</a:t>
            </a:r>
            <a:r>
              <a:rPr lang="en-US" dirty="0" err="1" smtClean="0"/>
              <a:t>MiB</a:t>
            </a:r>
            <a:r>
              <a:rPr lang="en-US" dirty="0" smtClean="0"/>
              <a:t>/sec) = 5 ms</a:t>
            </a:r>
          </a:p>
          <a:p>
            <a:pPr lvl="1"/>
            <a:r>
              <a:rPr lang="en-US" dirty="0" smtClean="0">
                <a:solidFill>
                  <a:srgbClr val="FF0000"/>
                </a:solidFill>
              </a:rPr>
              <a:t>Latency = 4 + 4.17 + 5 = 13.17 ms</a:t>
            </a:r>
          </a:p>
          <a:p>
            <a:pPr lvl="1"/>
            <a:r>
              <a:rPr lang="en-US" dirty="0" smtClean="0"/>
              <a:t>Throughput = 100 </a:t>
            </a:r>
            <a:r>
              <a:rPr lang="en-US" dirty="0" err="1" smtClean="0"/>
              <a:t>KiB</a:t>
            </a:r>
            <a:r>
              <a:rPr lang="en-US" dirty="0" smtClean="0"/>
              <a:t>/13.17 ms = 7.59 </a:t>
            </a:r>
            <a:r>
              <a:rPr lang="en-US" dirty="0" err="1" smtClean="0"/>
              <a:t>MiB</a:t>
            </a:r>
            <a:r>
              <a:rPr lang="en-US" dirty="0" smtClean="0"/>
              <a:t>/sec</a:t>
            </a:r>
          </a:p>
          <a:p>
            <a:r>
              <a:rPr lang="en-US" dirty="0" smtClean="0"/>
              <a:t>How do numbers change when reading bigger/smaller file? File fragmented across multiple locations?</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15</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dirty="0" smtClean="0">
                <a:solidFill>
                  <a:schemeClr val="accent1"/>
                </a:solidFill>
                <a:ea typeface="ＭＳ Ｐゴシック" pitchFamily="34" charset="-128"/>
              </a:rPr>
              <a:t>Flash Memory</a:t>
            </a:r>
          </a:p>
        </p:txBody>
      </p:sp>
      <p:sp>
        <p:nvSpPr>
          <p:cNvPr id="50179" name="Rectangle 3"/>
          <p:cNvSpPr>
            <a:spLocks noGrp="1" noChangeArrowheads="1"/>
          </p:cNvSpPr>
          <p:nvPr>
            <p:ph type="body" idx="1"/>
          </p:nvPr>
        </p:nvSpPr>
        <p:spPr>
          <a:xfrm>
            <a:off x="457200" y="1190625"/>
            <a:ext cx="8229600" cy="5502275"/>
          </a:xfrm>
        </p:spPr>
        <p:txBody>
          <a:bodyPr/>
          <a:lstStyle/>
          <a:p>
            <a:r>
              <a:rPr lang="en-US" sz="2800" dirty="0" err="1" smtClean="0">
                <a:ea typeface="ＭＳ Ｐゴシック" pitchFamily="34" charset="-128"/>
              </a:rPr>
              <a:t>Microdrives</a:t>
            </a:r>
            <a:r>
              <a:rPr lang="en-US" sz="2800" dirty="0" smtClean="0">
                <a:ea typeface="ＭＳ Ｐゴシック" pitchFamily="34" charset="-128"/>
              </a:rPr>
              <a:t> and Flash memory </a:t>
            </a:r>
            <a:br>
              <a:rPr lang="en-US" sz="2800" dirty="0" smtClean="0">
                <a:ea typeface="ＭＳ Ｐゴシック" pitchFamily="34" charset="-128"/>
              </a:rPr>
            </a:br>
            <a:r>
              <a:rPr lang="en-US" sz="2800" dirty="0" smtClean="0">
                <a:ea typeface="ＭＳ Ｐゴシック" pitchFamily="34" charset="-128"/>
              </a:rPr>
              <a:t>(e.g. </a:t>
            </a:r>
            <a:r>
              <a:rPr lang="en-US" sz="2800" dirty="0" err="1" smtClean="0">
                <a:ea typeface="ＭＳ Ｐゴシック" pitchFamily="34" charset="-128"/>
              </a:rPr>
              <a:t>CompactFlash</a:t>
            </a:r>
            <a:r>
              <a:rPr lang="en-US" sz="2800" dirty="0" smtClean="0">
                <a:ea typeface="ＭＳ Ｐゴシック" pitchFamily="34" charset="-128"/>
              </a:rPr>
              <a:t>) are going head-to-head</a:t>
            </a:r>
          </a:p>
          <a:p>
            <a:pPr lvl="1"/>
            <a:r>
              <a:rPr lang="en-US" sz="2400" dirty="0" smtClean="0">
                <a:ea typeface="ＭＳ Ｐゴシック" pitchFamily="34" charset="-128"/>
              </a:rPr>
              <a:t>Both non-volatile (no power, data ok)</a:t>
            </a:r>
          </a:p>
          <a:p>
            <a:pPr lvl="1"/>
            <a:r>
              <a:rPr lang="en-US" sz="2400" dirty="0" smtClean="0">
                <a:ea typeface="ＭＳ Ｐゴシック" pitchFamily="34" charset="-128"/>
              </a:rPr>
              <a:t>Flash benefits: durable &amp; lower power</a:t>
            </a:r>
            <a:br>
              <a:rPr lang="en-US" sz="2400" dirty="0" smtClean="0">
                <a:ea typeface="ＭＳ Ｐゴシック" pitchFamily="34" charset="-128"/>
              </a:rPr>
            </a:br>
            <a:r>
              <a:rPr lang="en-US" sz="2400" dirty="0" smtClean="0">
                <a:ea typeface="ＭＳ Ｐゴシック" pitchFamily="34" charset="-128"/>
              </a:rPr>
              <a:t>(no moving parts vs. need to spin µdrives up/down)</a:t>
            </a:r>
          </a:p>
          <a:p>
            <a:pPr lvl="1"/>
            <a:r>
              <a:rPr lang="en-US" sz="2400" dirty="0" smtClean="0">
                <a:ea typeface="ＭＳ Ｐゴシック" pitchFamily="34" charset="-128"/>
              </a:rPr>
              <a:t>Flash limitations:  finite number of write cycles (wear on the insulating oxide layer around the charge storage mechanism). </a:t>
            </a:r>
            <a:r>
              <a:rPr lang="en-US" sz="2400" dirty="0" smtClean="0">
                <a:solidFill>
                  <a:schemeClr val="accent1"/>
                </a:solidFill>
                <a:ea typeface="ＭＳ Ｐゴシック" pitchFamily="34" charset="-128"/>
              </a:rPr>
              <a:t>Most ≥ 100K, some ≥ 1M W/erase cycles.</a:t>
            </a:r>
          </a:p>
          <a:p>
            <a:r>
              <a:rPr lang="en-US" sz="2800" dirty="0" smtClean="0">
                <a:ea typeface="ＭＳ Ｐゴシック" pitchFamily="34" charset="-128"/>
              </a:rPr>
              <a:t>How does Flash memory work?</a:t>
            </a:r>
          </a:p>
          <a:p>
            <a:pPr lvl="1"/>
            <a:r>
              <a:rPr lang="en-US" sz="2400" dirty="0" smtClean="0">
                <a:ea typeface="ＭＳ Ｐゴシック" pitchFamily="34" charset="-128"/>
              </a:rPr>
              <a:t>NMOS transistor with an additional conductor between gate and source/drain which “traps” electrons. The presence/absence is a 1 or 0.</a:t>
            </a:r>
          </a:p>
        </p:txBody>
      </p:sp>
      <p:sp>
        <p:nvSpPr>
          <p:cNvPr id="50180" name="Rectangle 5"/>
          <p:cNvSpPr>
            <a:spLocks noChangeArrowheads="1"/>
          </p:cNvSpPr>
          <p:nvPr/>
        </p:nvSpPr>
        <p:spPr bwMode="auto">
          <a:xfrm>
            <a:off x="1438275" y="6229350"/>
            <a:ext cx="6469063" cy="461963"/>
          </a:xfrm>
          <a:prstGeom prst="rect">
            <a:avLst/>
          </a:prstGeom>
          <a:noFill/>
          <a:ln w="12700">
            <a:noFill/>
            <a:miter lim="800000"/>
            <a:headEnd/>
            <a:tailEnd/>
          </a:ln>
        </p:spPr>
        <p:txBody>
          <a:bodyPr wrap="none">
            <a:spAutoFit/>
          </a:bodyPr>
          <a:lstStyle/>
          <a:p>
            <a:r>
              <a:rPr lang="en-US" sz="2400" b="1" dirty="0">
                <a:solidFill>
                  <a:srgbClr val="063DE8"/>
                </a:solidFill>
                <a:latin typeface="Courier New" pitchFamily="49" charset="0"/>
                <a:cs typeface="Courier New" pitchFamily="49" charset="0"/>
              </a:rPr>
              <a:t>en.wikipedia.org/wiki/</a:t>
            </a:r>
            <a:r>
              <a:rPr lang="en-US" sz="2400" b="1" dirty="0" err="1">
                <a:solidFill>
                  <a:srgbClr val="063DE8"/>
                </a:solidFill>
                <a:latin typeface="Courier New" pitchFamily="49" charset="0"/>
                <a:cs typeface="Courier New" pitchFamily="49" charset="0"/>
              </a:rPr>
              <a:t>Flash_memory</a:t>
            </a:r>
            <a:endParaRPr lang="en-US" sz="2400" b="1" dirty="0">
              <a:solidFill>
                <a:srgbClr val="063DE8"/>
              </a:solidFill>
              <a:latin typeface="Courier New" pitchFamily="49" charset="0"/>
              <a:cs typeface="Courier New" pitchFamily="49" charset="0"/>
            </a:endParaRPr>
          </a:p>
        </p:txBody>
      </p:sp>
      <p:pic>
        <p:nvPicPr>
          <p:cNvPr id="50181" name="Picture 6"/>
          <p:cNvPicPr>
            <a:picLocks noChangeAspect="1" noChangeArrowheads="1"/>
          </p:cNvPicPr>
          <p:nvPr/>
        </p:nvPicPr>
        <p:blipFill>
          <a:blip r:embed="rId3"/>
          <a:srcRect/>
          <a:stretch>
            <a:fillRect/>
          </a:stretch>
        </p:blipFill>
        <p:spPr bwMode="auto">
          <a:xfrm>
            <a:off x="7497763" y="1276350"/>
            <a:ext cx="1417637" cy="1600200"/>
          </a:xfrm>
          <a:prstGeom prst="rect">
            <a:avLst/>
          </a:prstGeom>
          <a:noFill/>
          <a:ln w="12700">
            <a:noFill/>
            <a:miter lim="800000"/>
            <a:headEnd/>
            <a:tailEnd/>
          </a:ln>
        </p:spPr>
      </p:pic>
      <p:sp>
        <p:nvSpPr>
          <p:cNvPr id="9" name="Date Placeholder 8"/>
          <p:cNvSpPr>
            <a:spLocks noGrp="1"/>
          </p:cNvSpPr>
          <p:nvPr>
            <p:ph type="dt" sz="half" idx="10"/>
          </p:nvPr>
        </p:nvSpPr>
        <p:spPr/>
        <p:txBody>
          <a:bodyPr/>
          <a:lstStyle/>
          <a:p>
            <a:r>
              <a:rPr lang="en-US" smtClean="0"/>
              <a:t>8/12/2013</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16</a:t>
            </a:fld>
            <a:endParaRPr lang="en-US" dirty="0"/>
          </a:p>
        </p:txBody>
      </p:sp>
      <p:sp>
        <p:nvSpPr>
          <p:cNvPr id="11" name="Footer Placeholder 10"/>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6513"/>
            <a:ext cx="8229600" cy="1143000"/>
          </a:xfrm>
        </p:spPr>
        <p:txBody>
          <a:bodyPr/>
          <a:lstStyle/>
          <a:p>
            <a:r>
              <a:rPr lang="en-US" dirty="0" smtClean="0">
                <a:solidFill>
                  <a:schemeClr val="accent1"/>
                </a:solidFill>
                <a:ea typeface="ＭＳ Ｐゴシック" pitchFamily="34" charset="-128"/>
              </a:rPr>
              <a:t>What does Apple put in its iPods?</a:t>
            </a:r>
          </a:p>
        </p:txBody>
      </p:sp>
      <p:pic>
        <p:nvPicPr>
          <p:cNvPr id="52227" name="Picture 3"/>
          <p:cNvPicPr>
            <a:picLocks noChangeAspect="1" noChangeArrowheads="1"/>
          </p:cNvPicPr>
          <p:nvPr/>
        </p:nvPicPr>
        <p:blipFill>
          <a:blip r:embed="rId3"/>
          <a:srcRect l="7370" t="3746" r="7933" b="4022"/>
          <a:stretch>
            <a:fillRect/>
          </a:stretch>
        </p:blipFill>
        <p:spPr bwMode="auto">
          <a:xfrm>
            <a:off x="4786313" y="1676400"/>
            <a:ext cx="808037" cy="1143000"/>
          </a:xfrm>
          <a:prstGeom prst="rect">
            <a:avLst/>
          </a:prstGeom>
          <a:noFill/>
          <a:ln w="9525">
            <a:noFill/>
            <a:miter lim="800000"/>
            <a:headEnd/>
            <a:tailEnd/>
          </a:ln>
        </p:spPr>
      </p:pic>
      <p:sp>
        <p:nvSpPr>
          <p:cNvPr id="52228" name="Rectangle 4"/>
          <p:cNvSpPr>
            <a:spLocks noChangeArrowheads="1"/>
          </p:cNvSpPr>
          <p:nvPr/>
        </p:nvSpPr>
        <p:spPr bwMode="auto">
          <a:xfrm>
            <a:off x="2332038" y="990600"/>
            <a:ext cx="1616075"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Samsung flash</a:t>
            </a:r>
            <a:br>
              <a:rPr lang="en-US" sz="1800">
                <a:solidFill>
                  <a:schemeClr val="tx1"/>
                </a:solidFill>
                <a:latin typeface="18 VAG Rounded Light   02390" charset="0"/>
              </a:rPr>
            </a:br>
            <a:r>
              <a:rPr lang="en-US" sz="1800">
                <a:solidFill>
                  <a:schemeClr val="tx1"/>
                </a:solidFill>
                <a:latin typeface="18 VAG Rounded Light   02390" charset="0"/>
              </a:rPr>
              <a:t>4, 8GB</a:t>
            </a:r>
          </a:p>
        </p:txBody>
      </p:sp>
      <p:sp>
        <p:nvSpPr>
          <p:cNvPr id="52229" name="Rectangle 7"/>
          <p:cNvSpPr>
            <a:spLocks noChangeArrowheads="1"/>
          </p:cNvSpPr>
          <p:nvPr/>
        </p:nvSpPr>
        <p:spPr bwMode="auto">
          <a:xfrm>
            <a:off x="1097280" y="6096000"/>
            <a:ext cx="6583680" cy="461963"/>
          </a:xfrm>
          <a:prstGeom prst="rect">
            <a:avLst/>
          </a:prstGeom>
          <a:noFill/>
          <a:ln w="12700">
            <a:noFill/>
            <a:miter lim="800000"/>
            <a:headEnd/>
            <a:tailEnd/>
          </a:ln>
        </p:spPr>
        <p:txBody>
          <a:bodyPr>
            <a:spAutoFit/>
          </a:bodyPr>
          <a:lstStyle/>
          <a:p>
            <a:r>
              <a:rPr lang="en-US" sz="2400" dirty="0" smtClean="0">
                <a:solidFill>
                  <a:schemeClr val="tx1"/>
                </a:solidFill>
                <a:latin typeface="+mj-lt"/>
              </a:rPr>
              <a:t>Shuffle		   </a:t>
            </a:r>
            <a:r>
              <a:rPr lang="en-US" sz="2400" dirty="0" err="1" smtClean="0">
                <a:solidFill>
                  <a:schemeClr val="tx1"/>
                </a:solidFill>
                <a:latin typeface="+mj-lt"/>
              </a:rPr>
              <a:t>Nano</a:t>
            </a:r>
            <a:r>
              <a:rPr lang="en-US" sz="2400" dirty="0" smtClean="0">
                <a:solidFill>
                  <a:schemeClr val="tx1"/>
                </a:solidFill>
                <a:latin typeface="+mj-lt"/>
              </a:rPr>
              <a:t>			      Classic			  Touch</a:t>
            </a:r>
            <a:endParaRPr lang="en-US" sz="2400" dirty="0">
              <a:solidFill>
                <a:schemeClr val="tx1"/>
              </a:solidFill>
              <a:latin typeface="+mj-lt"/>
            </a:endParaRPr>
          </a:p>
        </p:txBody>
      </p:sp>
      <p:sp>
        <p:nvSpPr>
          <p:cNvPr id="52230" name="Rectangle 8"/>
          <p:cNvSpPr>
            <a:spLocks noChangeArrowheads="1"/>
          </p:cNvSpPr>
          <p:nvPr/>
        </p:nvSpPr>
        <p:spPr bwMode="auto">
          <a:xfrm>
            <a:off x="4100513" y="990600"/>
            <a:ext cx="2224087"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Toshiba 1.8-inch HDD</a:t>
            </a:r>
            <a:br>
              <a:rPr lang="en-US" sz="1800">
                <a:solidFill>
                  <a:schemeClr val="tx1"/>
                </a:solidFill>
                <a:latin typeface="18 VAG Rounded Light   02390" charset="0"/>
              </a:rPr>
            </a:br>
            <a:r>
              <a:rPr lang="en-US" sz="1800">
                <a:solidFill>
                  <a:schemeClr val="tx1"/>
                </a:solidFill>
                <a:latin typeface="18 VAG Rounded Light   02390" charset="0"/>
              </a:rPr>
              <a:t>80, 160GB</a:t>
            </a:r>
            <a:endParaRPr lang="en-US" sz="3600">
              <a:solidFill>
                <a:schemeClr val="tx1"/>
              </a:solidFill>
              <a:latin typeface="18 VAG Rounded Light   02390" charset="0"/>
            </a:endParaRPr>
          </a:p>
        </p:txBody>
      </p:sp>
      <p:sp>
        <p:nvSpPr>
          <p:cNvPr id="52231" name="Rectangle 9"/>
          <p:cNvSpPr>
            <a:spLocks noChangeArrowheads="1"/>
          </p:cNvSpPr>
          <p:nvPr/>
        </p:nvSpPr>
        <p:spPr bwMode="auto">
          <a:xfrm>
            <a:off x="693738" y="990600"/>
            <a:ext cx="1439862"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Toshiba flash</a:t>
            </a:r>
            <a:br>
              <a:rPr lang="en-US" sz="1800">
                <a:solidFill>
                  <a:schemeClr val="tx1"/>
                </a:solidFill>
                <a:latin typeface="18 VAG Rounded Light   02390" charset="0"/>
              </a:rPr>
            </a:br>
            <a:r>
              <a:rPr lang="en-US" sz="1800">
                <a:solidFill>
                  <a:schemeClr val="tx1"/>
                </a:solidFill>
                <a:latin typeface="18 VAG Rounded Light   02390" charset="0"/>
              </a:rPr>
              <a:t> 1, 2GB</a:t>
            </a:r>
          </a:p>
        </p:txBody>
      </p:sp>
      <p:pic>
        <p:nvPicPr>
          <p:cNvPr id="52232" name="Picture 10"/>
          <p:cNvPicPr>
            <a:picLocks noChangeAspect="1" noChangeArrowheads="1"/>
          </p:cNvPicPr>
          <p:nvPr/>
        </p:nvPicPr>
        <p:blipFill>
          <a:blip r:embed="rId4"/>
          <a:srcRect l="9650" t="19658" r="16106" b="22186"/>
          <a:stretch>
            <a:fillRect/>
          </a:stretch>
        </p:blipFill>
        <p:spPr bwMode="auto">
          <a:xfrm>
            <a:off x="2362200" y="1695450"/>
            <a:ext cx="1524000" cy="895350"/>
          </a:xfrm>
          <a:prstGeom prst="rect">
            <a:avLst/>
          </a:prstGeom>
          <a:noFill/>
          <a:ln w="12700">
            <a:noFill/>
            <a:miter lim="800000"/>
            <a:headEnd/>
            <a:tailEnd/>
          </a:ln>
        </p:spPr>
      </p:pic>
      <p:pic>
        <p:nvPicPr>
          <p:cNvPr id="52233" name="Picture 11"/>
          <p:cNvPicPr>
            <a:picLocks noChangeAspect="1" noChangeArrowheads="1"/>
          </p:cNvPicPr>
          <p:nvPr/>
        </p:nvPicPr>
        <p:blipFill>
          <a:blip r:embed="rId5">
            <a:clrChange>
              <a:clrFrom>
                <a:srgbClr val="FFFFFF"/>
              </a:clrFrom>
              <a:clrTo>
                <a:srgbClr val="FFFFFF">
                  <a:alpha val="0"/>
                </a:srgbClr>
              </a:clrTo>
            </a:clrChange>
          </a:blip>
          <a:srcRect l="36063" t="11472" r="15001" b="42682"/>
          <a:stretch>
            <a:fillRect/>
          </a:stretch>
        </p:blipFill>
        <p:spPr bwMode="auto">
          <a:xfrm rot="10800000">
            <a:off x="847725" y="1716088"/>
            <a:ext cx="1219200" cy="722312"/>
          </a:xfrm>
          <a:prstGeom prst="rect">
            <a:avLst/>
          </a:prstGeom>
          <a:noFill/>
          <a:ln w="12700">
            <a:noFill/>
            <a:miter lim="800000"/>
            <a:headEnd/>
            <a:tailEnd/>
          </a:ln>
        </p:spPr>
      </p:pic>
      <p:pic>
        <p:nvPicPr>
          <p:cNvPr id="52234" name="Picture 14" descr="320px-IPod_Line2.png"/>
          <p:cNvPicPr>
            <a:picLocks noChangeAspect="1"/>
          </p:cNvPicPr>
          <p:nvPr/>
        </p:nvPicPr>
        <p:blipFill>
          <a:blip r:embed="rId6"/>
          <a:srcRect/>
          <a:stretch>
            <a:fillRect/>
          </a:stretch>
        </p:blipFill>
        <p:spPr bwMode="auto">
          <a:xfrm>
            <a:off x="947738" y="2646363"/>
            <a:ext cx="7358062" cy="3678237"/>
          </a:xfrm>
          <a:prstGeom prst="rect">
            <a:avLst/>
          </a:prstGeom>
          <a:noFill/>
          <a:ln w="9525">
            <a:noFill/>
            <a:miter lim="800000"/>
            <a:headEnd/>
            <a:tailEnd/>
          </a:ln>
        </p:spPr>
      </p:pic>
      <p:pic>
        <p:nvPicPr>
          <p:cNvPr id="52235" name="Picture 15" descr="17-1.jpg"/>
          <p:cNvPicPr>
            <a:picLocks noChangeAspect="1"/>
          </p:cNvPicPr>
          <p:nvPr/>
        </p:nvPicPr>
        <p:blipFill>
          <a:blip r:embed="rId7"/>
          <a:srcRect l="47000" t="8749" r="35001" b="50626"/>
          <a:stretch>
            <a:fillRect/>
          </a:stretch>
        </p:blipFill>
        <p:spPr bwMode="auto">
          <a:xfrm rot="5400000">
            <a:off x="6764337" y="1566863"/>
            <a:ext cx="836613" cy="1258888"/>
          </a:xfrm>
          <a:prstGeom prst="rect">
            <a:avLst/>
          </a:prstGeom>
          <a:noFill/>
          <a:ln w="9525">
            <a:noFill/>
            <a:miter lim="800000"/>
            <a:headEnd/>
            <a:tailEnd/>
          </a:ln>
        </p:spPr>
      </p:pic>
      <p:sp>
        <p:nvSpPr>
          <p:cNvPr id="52236" name="Rectangle 9"/>
          <p:cNvSpPr>
            <a:spLocks noChangeArrowheads="1"/>
          </p:cNvSpPr>
          <p:nvPr/>
        </p:nvSpPr>
        <p:spPr bwMode="auto">
          <a:xfrm>
            <a:off x="6477000" y="990600"/>
            <a:ext cx="1439863" cy="646113"/>
          </a:xfrm>
          <a:prstGeom prst="rect">
            <a:avLst/>
          </a:prstGeom>
          <a:noFill/>
          <a:ln w="12700">
            <a:noFill/>
            <a:miter lim="800000"/>
            <a:headEnd/>
            <a:tailEnd/>
          </a:ln>
        </p:spPr>
        <p:txBody>
          <a:bodyPr wrap="none">
            <a:spAutoFit/>
          </a:bodyPr>
          <a:lstStyle/>
          <a:p>
            <a:pPr algn="ctr"/>
            <a:r>
              <a:rPr lang="en-US" sz="1800">
                <a:solidFill>
                  <a:schemeClr val="tx1"/>
                </a:solidFill>
                <a:latin typeface="18 VAG Rounded Light   02390" charset="0"/>
              </a:rPr>
              <a:t>Toshiba flash</a:t>
            </a:r>
            <a:br>
              <a:rPr lang="en-US" sz="1800">
                <a:solidFill>
                  <a:schemeClr val="tx1"/>
                </a:solidFill>
                <a:latin typeface="18 VAG Rounded Light   02390" charset="0"/>
              </a:rPr>
            </a:br>
            <a:r>
              <a:rPr lang="en-US" sz="1800">
                <a:solidFill>
                  <a:schemeClr val="tx1"/>
                </a:solidFill>
                <a:latin typeface="18 VAG Rounded Light   02390" charset="0"/>
              </a:rPr>
              <a:t> 8, 16, 32GB</a:t>
            </a:r>
          </a:p>
        </p:txBody>
      </p:sp>
      <p:sp>
        <p:nvSpPr>
          <p:cNvPr id="16" name="Date Placeholder 15"/>
          <p:cNvSpPr>
            <a:spLocks noGrp="1"/>
          </p:cNvSpPr>
          <p:nvPr>
            <p:ph type="dt" sz="half" idx="10"/>
          </p:nvPr>
        </p:nvSpPr>
        <p:spPr/>
        <p:txBody>
          <a:bodyPr/>
          <a:lstStyle/>
          <a:p>
            <a:r>
              <a:rPr lang="en-US" smtClean="0"/>
              <a:t>8/12/2013</a:t>
            </a:r>
            <a:endParaRPr lang="en-US" dirty="0"/>
          </a:p>
        </p:txBody>
      </p:sp>
      <p:sp>
        <p:nvSpPr>
          <p:cNvPr id="17" name="Slide Number Placeholder 16"/>
          <p:cNvSpPr>
            <a:spLocks noGrp="1"/>
          </p:cNvSpPr>
          <p:nvPr>
            <p:ph type="sldNum" sz="quarter" idx="12"/>
          </p:nvPr>
        </p:nvSpPr>
        <p:spPr/>
        <p:txBody>
          <a:bodyPr/>
          <a:lstStyle/>
          <a:p>
            <a:fld id="{3CC63E4C-4642-794D-A2FD-70F6B81535F5}" type="slidenum">
              <a:rPr lang="en-US" smtClean="0"/>
              <a:pPr/>
              <a:t>17</a:t>
            </a:fld>
            <a:endParaRPr lang="en-US" dirty="0"/>
          </a:p>
        </p:txBody>
      </p:sp>
      <p:sp>
        <p:nvSpPr>
          <p:cNvPr id="18" name="Footer Placeholder 17"/>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Solid-State Drives</a:t>
            </a:r>
            <a:endParaRPr lang="en-US" dirty="0">
              <a:solidFill>
                <a:schemeClr val="accent1"/>
              </a:solidFill>
            </a:endParaRPr>
          </a:p>
        </p:txBody>
      </p:sp>
      <p:sp>
        <p:nvSpPr>
          <p:cNvPr id="3" name="Content Placeholder 2"/>
          <p:cNvSpPr>
            <a:spLocks noGrp="1"/>
          </p:cNvSpPr>
          <p:nvPr>
            <p:ph idx="1"/>
          </p:nvPr>
        </p:nvSpPr>
        <p:spPr>
          <a:xfrm>
            <a:off x="457200" y="1600199"/>
            <a:ext cx="8229600" cy="1054101"/>
          </a:xfrm>
        </p:spPr>
        <p:txBody>
          <a:bodyPr>
            <a:noAutofit/>
          </a:bodyPr>
          <a:lstStyle/>
          <a:p>
            <a:r>
              <a:rPr lang="en-US" sz="2800" dirty="0" smtClean="0"/>
              <a:t>Data storage devices with same electronic interfaces as HDD, but implemented (usually) with flash</a:t>
            </a:r>
          </a:p>
        </p:txBody>
      </p:sp>
      <p:graphicFrame>
        <p:nvGraphicFramePr>
          <p:cNvPr id="7" name="Table 6"/>
          <p:cNvGraphicFramePr>
            <a:graphicFrameLocks noGrp="1"/>
          </p:cNvGraphicFramePr>
          <p:nvPr/>
        </p:nvGraphicFramePr>
        <p:xfrm>
          <a:off x="960120" y="2743200"/>
          <a:ext cx="7223760" cy="2194560"/>
        </p:xfrm>
        <a:graphic>
          <a:graphicData uri="http://schemas.openxmlformats.org/drawingml/2006/table">
            <a:tbl>
              <a:tblPr firstRow="1" bandRow="1">
                <a:tableStyleId>{5C22544A-7EE6-4342-B048-85BDC9FD1C3A}</a:tableStyleId>
              </a:tblPr>
              <a:tblGrid>
                <a:gridCol w="2103120"/>
                <a:gridCol w="2560320"/>
                <a:gridCol w="2560320"/>
              </a:tblGrid>
              <a:tr h="370840">
                <a:tc>
                  <a:txBody>
                    <a:bodyPr/>
                    <a:lstStyle/>
                    <a:p>
                      <a:endParaRPr lang="en-US" sz="2400" dirty="0"/>
                    </a:p>
                  </a:txBody>
                  <a:tcPr/>
                </a:tc>
                <a:tc>
                  <a:txBody>
                    <a:bodyPr/>
                    <a:lstStyle/>
                    <a:p>
                      <a:r>
                        <a:rPr lang="en-US" sz="2400" dirty="0" smtClean="0"/>
                        <a:t>HDD</a:t>
                      </a:r>
                      <a:endParaRPr lang="en-US" sz="2400" dirty="0"/>
                    </a:p>
                  </a:txBody>
                  <a:tcPr/>
                </a:tc>
                <a:tc>
                  <a:txBody>
                    <a:bodyPr/>
                    <a:lstStyle/>
                    <a:p>
                      <a:r>
                        <a:rPr lang="en-US" sz="2400" dirty="0" smtClean="0"/>
                        <a:t>Flash-based SSD</a:t>
                      </a:r>
                      <a:endParaRPr lang="en-US" sz="2400" dirty="0"/>
                    </a:p>
                  </a:txBody>
                  <a:tcPr/>
                </a:tc>
              </a:tr>
              <a:tr h="370840">
                <a:tc>
                  <a:txBody>
                    <a:bodyPr/>
                    <a:lstStyle/>
                    <a:p>
                      <a:r>
                        <a:rPr lang="en-US" sz="2400" dirty="0" smtClean="0"/>
                        <a:t>Access Time</a:t>
                      </a:r>
                      <a:endParaRPr lang="en-US" sz="2400" dirty="0"/>
                    </a:p>
                  </a:txBody>
                  <a:tcPr/>
                </a:tc>
                <a:tc>
                  <a:txBody>
                    <a:bodyPr/>
                    <a:lstStyle/>
                    <a:p>
                      <a:r>
                        <a:rPr lang="en-US" sz="2400" dirty="0" smtClean="0"/>
                        <a:t>~ 12 ms </a:t>
                      </a:r>
                      <a:br>
                        <a:rPr lang="en-US" sz="2400" dirty="0" smtClean="0"/>
                      </a:br>
                      <a:r>
                        <a:rPr lang="en-US" sz="2400" dirty="0" smtClean="0"/>
                        <a:t>≈ 30M clock cycles</a:t>
                      </a:r>
                      <a:endParaRPr lang="en-US" sz="2400" dirty="0"/>
                    </a:p>
                  </a:txBody>
                  <a:tcPr/>
                </a:tc>
                <a:tc>
                  <a:txBody>
                    <a:bodyPr/>
                    <a:lstStyle/>
                    <a:p>
                      <a:r>
                        <a:rPr lang="en-US" sz="2400" dirty="0" smtClean="0"/>
                        <a:t>~ 0.1 ms</a:t>
                      </a:r>
                      <a:br>
                        <a:rPr lang="en-US" sz="2400" dirty="0" smtClean="0"/>
                      </a:br>
                      <a:r>
                        <a:rPr lang="en-US" sz="2400" dirty="0" smtClean="0"/>
                        <a:t>≈ 250K clock cycles</a:t>
                      </a:r>
                      <a:endParaRPr lang="en-US" sz="2400" dirty="0"/>
                    </a:p>
                  </a:txBody>
                  <a:tcPr/>
                </a:tc>
              </a:tr>
              <a:tr h="370840">
                <a:tc>
                  <a:txBody>
                    <a:bodyPr/>
                    <a:lstStyle/>
                    <a:p>
                      <a:r>
                        <a:rPr lang="en-US" sz="2400" dirty="0" smtClean="0"/>
                        <a:t>Relative Power</a:t>
                      </a:r>
                      <a:endParaRPr lang="en-US" sz="2400" dirty="0"/>
                    </a:p>
                  </a:txBody>
                  <a:tcPr/>
                </a:tc>
                <a:tc>
                  <a:txBody>
                    <a:bodyPr/>
                    <a:lstStyle/>
                    <a:p>
                      <a:r>
                        <a:rPr lang="en-US" sz="2400" dirty="0" smtClean="0"/>
                        <a:t>1</a:t>
                      </a:r>
                      <a:endParaRPr lang="en-US" sz="2400" dirty="0"/>
                    </a:p>
                  </a:txBody>
                  <a:tcPr/>
                </a:tc>
                <a:tc>
                  <a:txBody>
                    <a:bodyPr/>
                    <a:lstStyle/>
                    <a:p>
                      <a:r>
                        <a:rPr lang="en-US" sz="2400" dirty="0" smtClean="0"/>
                        <a:t>1/3</a:t>
                      </a:r>
                      <a:endParaRPr lang="en-US" sz="2400" dirty="0"/>
                    </a:p>
                  </a:txBody>
                  <a:tcPr/>
                </a:tc>
              </a:tr>
              <a:tr h="370840">
                <a:tc>
                  <a:txBody>
                    <a:bodyPr/>
                    <a:lstStyle/>
                    <a:p>
                      <a:r>
                        <a:rPr lang="en-US" sz="2400" dirty="0" smtClean="0"/>
                        <a:t>Cost</a:t>
                      </a:r>
                      <a:endParaRPr lang="en-US" sz="2400" dirty="0"/>
                    </a:p>
                  </a:txBody>
                  <a:tcPr/>
                </a:tc>
                <a:tc>
                  <a:txBody>
                    <a:bodyPr/>
                    <a:lstStyle/>
                    <a:p>
                      <a:r>
                        <a:rPr lang="en-US" sz="2400" dirty="0" smtClean="0"/>
                        <a:t>~</a:t>
                      </a:r>
                      <a:r>
                        <a:rPr lang="en-US" sz="2400" baseline="0" dirty="0" smtClean="0"/>
                        <a:t> $0.05-$0.10 / GB</a:t>
                      </a:r>
                      <a:endParaRPr lang="en-US" sz="2400" dirty="0"/>
                    </a:p>
                  </a:txBody>
                  <a:tcPr/>
                </a:tc>
                <a:tc>
                  <a:txBody>
                    <a:bodyPr/>
                    <a:lstStyle/>
                    <a:p>
                      <a:r>
                        <a:rPr lang="en-US" sz="2400" dirty="0" smtClean="0"/>
                        <a:t>~ $0.65</a:t>
                      </a:r>
                      <a:r>
                        <a:rPr lang="en-US" sz="2400" baseline="0" dirty="0" smtClean="0"/>
                        <a:t> / GB</a:t>
                      </a:r>
                      <a:endParaRPr lang="en-US" sz="2400" dirty="0"/>
                    </a:p>
                  </a:txBody>
                  <a:tcPr/>
                </a:tc>
              </a:tr>
            </a:tbl>
          </a:graphicData>
        </a:graphic>
      </p:graphicFrame>
      <p:sp>
        <p:nvSpPr>
          <p:cNvPr id="8" name="Content Placeholder 2"/>
          <p:cNvSpPr txBox="1">
            <a:spLocks/>
          </p:cNvSpPr>
          <p:nvPr/>
        </p:nvSpPr>
        <p:spPr>
          <a:xfrm>
            <a:off x="457200" y="5120639"/>
            <a:ext cx="82296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SSDs are also quieter,</a:t>
            </a:r>
            <a:r>
              <a:rPr kumimoji="0" lang="en-US" sz="2800" b="0" i="0" u="none" strike="noStrike" kern="1200" cap="none" spc="0" normalizeH="0" noProof="0" dirty="0" smtClean="0">
                <a:ln>
                  <a:noFill/>
                </a:ln>
                <a:solidFill>
                  <a:schemeClr val="tx1"/>
                </a:solidFill>
                <a:effectLst/>
                <a:uLnTx/>
                <a:uFillTx/>
                <a:latin typeface="+mn-lt"/>
                <a:ea typeface="+mn-ea"/>
                <a:cs typeface="+mn-cs"/>
              </a:rPr>
              <a:t> lighter, unsusceptible to magnetic fields and fragmentation, and start up faster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Date Placeholder 8"/>
          <p:cNvSpPr>
            <a:spLocks noGrp="1"/>
          </p:cNvSpPr>
          <p:nvPr>
            <p:ph type="dt" sz="half" idx="10"/>
          </p:nvPr>
        </p:nvSpPr>
        <p:spPr/>
        <p:txBody>
          <a:bodyPr/>
          <a:lstStyle/>
          <a:p>
            <a:r>
              <a:rPr lang="en-US" smtClean="0"/>
              <a:t>8/12/2013</a:t>
            </a:r>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18</a:t>
            </a:fld>
            <a:endParaRPr lang="en-US" dirty="0"/>
          </a:p>
        </p:txBody>
      </p:sp>
      <p:sp>
        <p:nvSpPr>
          <p:cNvPr id="11" name="Footer Placeholder 10"/>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Disks</a:t>
            </a:r>
          </a:p>
          <a:p>
            <a:r>
              <a:rPr lang="en-US" dirty="0" err="1">
                <a:solidFill>
                  <a:srgbClr val="FF0000"/>
                </a:solidFill>
              </a:rPr>
              <a:t>Administrivia</a:t>
            </a:r>
            <a:endParaRPr lang="en-US" dirty="0">
              <a:solidFill>
                <a:srgbClr val="FF0000"/>
              </a:solidFill>
            </a:endParaRPr>
          </a:p>
          <a:p>
            <a:r>
              <a:rPr lang="en-US" dirty="0" smtClean="0"/>
              <a:t>I/O Basics</a:t>
            </a:r>
          </a:p>
          <a:p>
            <a:r>
              <a:rPr lang="en-US" dirty="0" smtClean="0"/>
              <a:t>Exceptions and Interrupts</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19</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745787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Review of Last Lecture (1/2)</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Great Idea:  Dependability via Redundancy</a:t>
            </a:r>
          </a:p>
          <a:p>
            <a:pPr lvl="1"/>
            <a:r>
              <a:rPr lang="en-US" dirty="0" smtClean="0"/>
              <a:t>Reliability:  MTTF &amp; </a:t>
            </a:r>
            <a:r>
              <a:rPr lang="en-US" dirty="0" smtClean="0"/>
              <a:t>Annualized </a:t>
            </a:r>
            <a:r>
              <a:rPr lang="en-US" dirty="0" smtClean="0"/>
              <a:t>Failure Rate</a:t>
            </a:r>
          </a:p>
          <a:p>
            <a:pPr lvl="1"/>
            <a:r>
              <a:rPr lang="en-US" dirty="0" smtClean="0"/>
              <a:t>Availability:  % uptime = MTTF/MTBF</a:t>
            </a:r>
          </a:p>
          <a:p>
            <a:r>
              <a:rPr lang="en-US" dirty="0"/>
              <a:t>Error Correcting Code (ECC</a:t>
            </a:r>
            <a:r>
              <a:rPr lang="en-US" dirty="0" smtClean="0"/>
              <a:t>)</a:t>
            </a:r>
            <a:endParaRPr lang="en-US" dirty="0"/>
          </a:p>
          <a:p>
            <a:pPr lvl="1"/>
            <a:r>
              <a:rPr lang="en-US" dirty="0" smtClean="0"/>
              <a:t>Encode data bits in larger “code words”</a:t>
            </a:r>
          </a:p>
          <a:p>
            <a:pPr lvl="2"/>
            <a:r>
              <a:rPr lang="en-US" dirty="0" smtClean="0"/>
              <a:t>Denote valid and invalid code words</a:t>
            </a:r>
          </a:p>
          <a:p>
            <a:pPr lvl="1"/>
            <a:r>
              <a:rPr lang="en-US" dirty="0" smtClean="0"/>
              <a:t>Hamming </a:t>
            </a:r>
            <a:r>
              <a:rPr lang="en-US" dirty="0"/>
              <a:t>distance 2:  Parity for Single Error Detect</a:t>
            </a:r>
          </a:p>
          <a:p>
            <a:pPr lvl="1"/>
            <a:r>
              <a:rPr lang="en-US" dirty="0"/>
              <a:t>Hamming distance 3:  Single Error Correction Code + </a:t>
            </a:r>
            <a:r>
              <a:rPr lang="en-US" dirty="0" smtClean="0"/>
              <a:t>error position identification</a:t>
            </a:r>
            <a:endParaRPr lang="en-US" dirty="0"/>
          </a:p>
          <a:p>
            <a:pPr lvl="1"/>
            <a:r>
              <a:rPr lang="en-US" dirty="0"/>
              <a:t>Hamming distance 4:  SEC/Double Error </a:t>
            </a:r>
            <a:r>
              <a:rPr lang="en-US" dirty="0" smtClean="0"/>
              <a:t>Detection</a:t>
            </a:r>
          </a:p>
        </p:txBody>
      </p:sp>
      <p:sp>
        <p:nvSpPr>
          <p:cNvPr id="4" name="Date Placeholder 3"/>
          <p:cNvSpPr>
            <a:spLocks noGrp="1"/>
          </p:cNvSpPr>
          <p:nvPr>
            <p:ph type="dt" sz="half" idx="10"/>
          </p:nvPr>
        </p:nvSpPr>
        <p:spPr/>
        <p:txBody>
          <a:bodyPr/>
          <a:lstStyle/>
          <a:p>
            <a:r>
              <a:rPr lang="en-US" smtClean="0"/>
              <a:t>8/12/2013</a:t>
            </a:r>
            <a:endParaRPr lang="en-US"/>
          </a:p>
        </p:txBody>
      </p:sp>
      <p:sp>
        <p:nvSpPr>
          <p:cNvPr id="5" name="Footer Placeholder 4"/>
          <p:cNvSpPr>
            <a:spLocks noGrp="1"/>
          </p:cNvSpPr>
          <p:nvPr>
            <p:ph type="ftr" sz="quarter" idx="11"/>
          </p:nvPr>
        </p:nvSpPr>
        <p:spPr/>
        <p:txBody>
          <a:bodyPr/>
          <a:lstStyle/>
          <a:p>
            <a:r>
              <a:rPr lang="en-US"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dirty="0"/>
          </a:p>
        </p:txBody>
      </p:sp>
    </p:spTree>
    <p:extLst>
      <p:ext uri="{BB962C8B-B14F-4D97-AF65-F5344CB8AC3E}">
        <p14:creationId xmlns:p14="http://schemas.microsoft.com/office/powerpoint/2010/main" val="1135337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600200"/>
            <a:ext cx="8229600" cy="4870760"/>
          </a:xfrm>
        </p:spPr>
        <p:txBody>
          <a:bodyPr>
            <a:noAutofit/>
          </a:bodyPr>
          <a:lstStyle/>
          <a:p>
            <a:r>
              <a:rPr lang="en-US" dirty="0" smtClean="0"/>
              <a:t>Final Review – Tue 8/13, 7-10pm in 10 Evans</a:t>
            </a:r>
          </a:p>
          <a:p>
            <a:r>
              <a:rPr lang="en-US" dirty="0" smtClean="0"/>
              <a:t>Final – Fri 8/16, 9am-12pm, 155 </a:t>
            </a:r>
            <a:r>
              <a:rPr lang="en-US" dirty="0" err="1" smtClean="0"/>
              <a:t>Dwinelle</a:t>
            </a:r>
            <a:endParaRPr lang="en-US" dirty="0" smtClean="0"/>
          </a:p>
          <a:p>
            <a:pPr lvl="1"/>
            <a:r>
              <a:rPr lang="en-US" dirty="0" smtClean="0"/>
              <a:t>2</a:t>
            </a:r>
            <a:r>
              <a:rPr lang="en-US" baseline="30000" dirty="0" smtClean="0"/>
              <a:t>nd</a:t>
            </a:r>
            <a:r>
              <a:rPr lang="en-US" dirty="0" smtClean="0"/>
              <a:t> half material + self-modifying MIPS</a:t>
            </a:r>
          </a:p>
          <a:p>
            <a:pPr lvl="1"/>
            <a:r>
              <a:rPr lang="en-US" dirty="0" smtClean="0"/>
              <a:t>MIPS Green Sheet provided again</a:t>
            </a:r>
          </a:p>
          <a:p>
            <a:pPr lvl="1"/>
            <a:r>
              <a:rPr lang="en-US" dirty="0" smtClean="0"/>
              <a:t>Two two-sided handwritten cheat sheets</a:t>
            </a:r>
          </a:p>
          <a:p>
            <a:pPr lvl="2"/>
            <a:r>
              <a:rPr lang="en-US" dirty="0" smtClean="0"/>
              <a:t>Can re-use your midterm cheat sheet!</a:t>
            </a:r>
          </a:p>
          <a:p>
            <a:r>
              <a:rPr lang="en-US" dirty="0" smtClean="0"/>
              <a:t>“Dead Week” – </a:t>
            </a:r>
            <a:r>
              <a:rPr lang="en-US" dirty="0" err="1" smtClean="0"/>
              <a:t>WTh</a:t>
            </a:r>
            <a:r>
              <a:rPr lang="en-US" dirty="0" smtClean="0"/>
              <a:t> 8/14-15</a:t>
            </a:r>
          </a:p>
          <a:p>
            <a:r>
              <a:rPr lang="en-US" dirty="0" smtClean="0"/>
              <a:t>HKN Course Survey at end of lecture tomorrow (8/13)</a:t>
            </a:r>
          </a:p>
        </p:txBody>
      </p:sp>
      <p:sp>
        <p:nvSpPr>
          <p:cNvPr id="10" name="Date Placeholder 9"/>
          <p:cNvSpPr>
            <a:spLocks noGrp="1"/>
          </p:cNvSpPr>
          <p:nvPr>
            <p:ph type="dt" sz="half" idx="10"/>
          </p:nvPr>
        </p:nvSpPr>
        <p:spPr/>
        <p:txBody>
          <a:bodyPr/>
          <a:lstStyle/>
          <a:p>
            <a:r>
              <a:rPr lang="en-US" smtClean="0"/>
              <a:t>8/12/2013</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20</a:t>
            </a:fld>
            <a:endParaRPr lang="en-US" dirty="0"/>
          </a:p>
        </p:txBody>
      </p:sp>
      <p:sp>
        <p:nvSpPr>
          <p:cNvPr id="12" name="Footer Placeholder 11"/>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2134625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Disks</a:t>
            </a:r>
          </a:p>
          <a:p>
            <a:r>
              <a:rPr lang="en-US" dirty="0" err="1">
                <a:solidFill>
                  <a:schemeClr val="bg1">
                    <a:lumMod val="65000"/>
                  </a:schemeClr>
                </a:solidFill>
              </a:rPr>
              <a:t>Administrivia</a:t>
            </a:r>
            <a:endParaRPr lang="en-US" dirty="0">
              <a:solidFill>
                <a:schemeClr val="bg1">
                  <a:lumMod val="65000"/>
                </a:schemeClr>
              </a:solidFill>
            </a:endParaRPr>
          </a:p>
          <a:p>
            <a:r>
              <a:rPr lang="en-US" dirty="0" smtClean="0">
                <a:solidFill>
                  <a:srgbClr val="FF0000"/>
                </a:solidFill>
              </a:rPr>
              <a:t>I/O Basics</a:t>
            </a:r>
          </a:p>
          <a:p>
            <a:r>
              <a:rPr lang="en-US" dirty="0" smtClean="0"/>
              <a:t>Exceptions and Interrupts</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21</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Five Components of a Computer</a:t>
            </a:r>
            <a:endParaRPr lang="en-US" dirty="0">
              <a:solidFill>
                <a:schemeClr val="accent1"/>
              </a:solidFill>
            </a:endParaRPr>
          </a:p>
        </p:txBody>
      </p:sp>
      <p:sp>
        <p:nvSpPr>
          <p:cNvPr id="3" name="Content Placeholder 2"/>
          <p:cNvSpPr>
            <a:spLocks noGrp="1"/>
          </p:cNvSpPr>
          <p:nvPr>
            <p:ph idx="1"/>
          </p:nvPr>
        </p:nvSpPr>
        <p:spPr>
          <a:xfrm>
            <a:off x="457200" y="1600200"/>
            <a:ext cx="8229600" cy="4855029"/>
          </a:xfrm>
        </p:spPr>
        <p:txBody>
          <a:bodyPr>
            <a:normAutofit/>
          </a:bodyPr>
          <a:lstStyle/>
          <a:p>
            <a:r>
              <a:rPr lang="en-US" dirty="0" smtClean="0"/>
              <a:t>Components a computer needs to work</a:t>
            </a:r>
          </a:p>
          <a:p>
            <a:pPr lvl="1"/>
            <a:r>
              <a:rPr lang="en-US" dirty="0" smtClean="0"/>
              <a:t>Control</a:t>
            </a:r>
          </a:p>
          <a:p>
            <a:pPr lvl="1"/>
            <a:r>
              <a:rPr lang="en-US" dirty="0" err="1" smtClean="0"/>
              <a:t>Datapath</a:t>
            </a:r>
            <a:endParaRPr lang="en-US" dirty="0" smtClean="0"/>
          </a:p>
          <a:p>
            <a:pPr lvl="1"/>
            <a:r>
              <a:rPr lang="en-US" dirty="0" smtClean="0"/>
              <a:t>Memory</a:t>
            </a:r>
          </a:p>
          <a:p>
            <a:pPr lvl="1"/>
            <a:r>
              <a:rPr lang="en-US" dirty="0" smtClean="0"/>
              <a:t>Input</a:t>
            </a:r>
          </a:p>
          <a:p>
            <a:pPr lvl="1"/>
            <a:r>
              <a:rPr lang="en-US" dirty="0" smtClean="0"/>
              <a:t>Output</a:t>
            </a:r>
          </a:p>
          <a:p>
            <a:pPr lvl="1"/>
            <a:endParaRPr lang="en-US" dirty="0" smtClean="0"/>
          </a:p>
          <a:p>
            <a:pPr lvl="1"/>
            <a:endParaRPr lang="en-US" dirty="0" smtClean="0"/>
          </a:p>
        </p:txBody>
      </p:sp>
      <p:sp>
        <p:nvSpPr>
          <p:cNvPr id="30" name="Rectangle 3"/>
          <p:cNvSpPr>
            <a:spLocks noChangeArrowheads="1"/>
          </p:cNvSpPr>
          <p:nvPr/>
        </p:nvSpPr>
        <p:spPr bwMode="auto">
          <a:xfrm>
            <a:off x="3200400" y="2560320"/>
            <a:ext cx="5029200" cy="301752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1" name="Rectangle 13"/>
          <p:cNvSpPr>
            <a:spLocks noChangeArrowheads="1"/>
          </p:cNvSpPr>
          <p:nvPr/>
        </p:nvSpPr>
        <p:spPr bwMode="auto">
          <a:xfrm>
            <a:off x="3429000" y="3108960"/>
            <a:ext cx="1371600" cy="224028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2" name="Rectangle 14"/>
          <p:cNvSpPr>
            <a:spLocks noChangeArrowheads="1"/>
          </p:cNvSpPr>
          <p:nvPr/>
        </p:nvSpPr>
        <p:spPr bwMode="auto">
          <a:xfrm>
            <a:off x="3429000" y="3255264"/>
            <a:ext cx="1371600" cy="52863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chemeClr val="tx1"/>
                </a:solidFill>
                <a:latin typeface="18 VAG Rounded Bold   07390" charset="0"/>
              </a:rPr>
              <a:t> Processor</a:t>
            </a:r>
          </a:p>
          <a:p>
            <a:pPr algn="ctr">
              <a:lnSpc>
                <a:spcPct val="85000"/>
              </a:lnSpc>
            </a:pPr>
            <a:r>
              <a:rPr lang="en-US" sz="1800" b="1" dirty="0">
                <a:solidFill>
                  <a:schemeClr val="tx1"/>
                </a:solidFill>
                <a:latin typeface="18 VAG Rounded Bold   07390" charset="0"/>
              </a:rPr>
              <a:t> </a:t>
            </a:r>
          </a:p>
        </p:txBody>
      </p:sp>
      <p:sp>
        <p:nvSpPr>
          <p:cNvPr id="33" name="Rectangle 15"/>
          <p:cNvSpPr>
            <a:spLocks noChangeArrowheads="1"/>
          </p:cNvSpPr>
          <p:nvPr/>
        </p:nvSpPr>
        <p:spPr bwMode="auto">
          <a:xfrm>
            <a:off x="5029200" y="3108960"/>
            <a:ext cx="1371600" cy="224028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4" name="Rectangle 16"/>
          <p:cNvSpPr>
            <a:spLocks noChangeArrowheads="1"/>
          </p:cNvSpPr>
          <p:nvPr/>
        </p:nvSpPr>
        <p:spPr bwMode="auto">
          <a:xfrm>
            <a:off x="6629400" y="3108960"/>
            <a:ext cx="1371600" cy="2240280"/>
          </a:xfrm>
          <a:prstGeom prst="rect">
            <a:avLst/>
          </a:prstGeom>
          <a:no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5" name="Rectangle 17"/>
          <p:cNvSpPr>
            <a:spLocks noChangeArrowheads="1"/>
          </p:cNvSpPr>
          <p:nvPr/>
        </p:nvSpPr>
        <p:spPr bwMode="auto">
          <a:xfrm>
            <a:off x="3200400" y="2641600"/>
            <a:ext cx="5029200" cy="469872"/>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3200" b="1" dirty="0">
                <a:solidFill>
                  <a:schemeClr val="tx1"/>
                </a:solidFill>
                <a:latin typeface="18 VAG Rounded Bold   07390" charset="0"/>
              </a:rPr>
              <a:t>Computer</a:t>
            </a:r>
          </a:p>
        </p:txBody>
      </p:sp>
      <p:sp>
        <p:nvSpPr>
          <p:cNvPr id="36" name="AutoShape 18"/>
          <p:cNvSpPr>
            <a:spLocks noChangeArrowheads="1"/>
          </p:cNvSpPr>
          <p:nvPr/>
        </p:nvSpPr>
        <p:spPr bwMode="auto">
          <a:xfrm>
            <a:off x="3575304" y="36576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37" name="AutoShape 19"/>
          <p:cNvSpPr>
            <a:spLocks noChangeArrowheads="1"/>
          </p:cNvSpPr>
          <p:nvPr/>
        </p:nvSpPr>
        <p:spPr bwMode="auto">
          <a:xfrm>
            <a:off x="3575304" y="45720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a:defRPr/>
            </a:pPr>
            <a:endParaRPr lang="en-US" sz="2000">
              <a:latin typeface="Helvetica" charset="0"/>
            </a:endParaRPr>
          </a:p>
        </p:txBody>
      </p:sp>
      <p:sp>
        <p:nvSpPr>
          <p:cNvPr id="38" name="Rectangle 20"/>
          <p:cNvSpPr>
            <a:spLocks noChangeArrowheads="1"/>
          </p:cNvSpPr>
          <p:nvPr/>
        </p:nvSpPr>
        <p:spPr bwMode="auto">
          <a:xfrm>
            <a:off x="3429000" y="3703320"/>
            <a:ext cx="1371600" cy="286745"/>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smtClean="0">
                <a:solidFill>
                  <a:schemeClr val="tx1"/>
                </a:solidFill>
                <a:latin typeface="18 VAG Rounded Bold   07390" charset="0"/>
              </a:rPr>
              <a:t>Control</a:t>
            </a:r>
            <a:endParaRPr lang="en-US" sz="1800" b="1" dirty="0">
              <a:solidFill>
                <a:schemeClr val="tx1"/>
              </a:solidFill>
              <a:latin typeface="18 VAG Rounded Bold   07390" charset="0"/>
            </a:endParaRPr>
          </a:p>
        </p:txBody>
      </p:sp>
      <p:sp>
        <p:nvSpPr>
          <p:cNvPr id="39" name="Rectangle 21"/>
          <p:cNvSpPr>
            <a:spLocks noChangeArrowheads="1"/>
          </p:cNvSpPr>
          <p:nvPr/>
        </p:nvSpPr>
        <p:spPr bwMode="auto">
          <a:xfrm>
            <a:off x="3439886" y="4645152"/>
            <a:ext cx="1371600" cy="286745"/>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err="1" smtClean="0">
                <a:latin typeface="18 VAG Rounded Bold   07390" charset="0"/>
              </a:rPr>
              <a:t>Datapath</a:t>
            </a:r>
            <a:endParaRPr lang="en-US" sz="1800" b="1" dirty="0" smtClean="0">
              <a:latin typeface="18 VAG Rounded Bold   07390" charset="0"/>
            </a:endParaRPr>
          </a:p>
        </p:txBody>
      </p:sp>
      <p:sp>
        <p:nvSpPr>
          <p:cNvPr id="40" name="Rectangle 22"/>
          <p:cNvSpPr>
            <a:spLocks noChangeArrowheads="1"/>
          </p:cNvSpPr>
          <p:nvPr/>
        </p:nvSpPr>
        <p:spPr bwMode="auto">
          <a:xfrm>
            <a:off x="5029200" y="3255264"/>
            <a:ext cx="1371600" cy="522194"/>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latin typeface="18 VAG Rounded Bold   07390" charset="0"/>
              </a:rPr>
              <a:t>Memory</a:t>
            </a:r>
          </a:p>
          <a:p>
            <a:pPr algn="ctr">
              <a:lnSpc>
                <a:spcPct val="85000"/>
              </a:lnSpc>
            </a:pPr>
            <a:endParaRPr lang="en-US" sz="1800" b="1" dirty="0">
              <a:latin typeface="18 VAG Rounded Bold   07390" charset="0"/>
            </a:endParaRPr>
          </a:p>
        </p:txBody>
      </p:sp>
      <p:sp>
        <p:nvSpPr>
          <p:cNvPr id="41" name="Rectangle 23"/>
          <p:cNvSpPr>
            <a:spLocks noChangeArrowheads="1"/>
          </p:cNvSpPr>
          <p:nvPr/>
        </p:nvSpPr>
        <p:spPr bwMode="auto">
          <a:xfrm>
            <a:off x="6629400" y="3255264"/>
            <a:ext cx="1371600" cy="29368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chemeClr val="tx1"/>
                </a:solidFill>
                <a:latin typeface="18 VAG Rounded Bold   07390" charset="0"/>
              </a:rPr>
              <a:t>Devices</a:t>
            </a:r>
          </a:p>
        </p:txBody>
      </p:sp>
      <p:sp>
        <p:nvSpPr>
          <p:cNvPr id="42" name="AutoShape 24"/>
          <p:cNvSpPr>
            <a:spLocks noChangeArrowheads="1"/>
          </p:cNvSpPr>
          <p:nvPr/>
        </p:nvSpPr>
        <p:spPr bwMode="auto">
          <a:xfrm>
            <a:off x="6775704" y="36576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43" name="AutoShape 25"/>
          <p:cNvSpPr>
            <a:spLocks noChangeArrowheads="1"/>
          </p:cNvSpPr>
          <p:nvPr/>
        </p:nvSpPr>
        <p:spPr bwMode="auto">
          <a:xfrm>
            <a:off x="6775704" y="4572000"/>
            <a:ext cx="1079500" cy="596900"/>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latin typeface="Helvetica" charset="0"/>
            </a:endParaRPr>
          </a:p>
        </p:txBody>
      </p:sp>
      <p:sp>
        <p:nvSpPr>
          <p:cNvPr id="44" name="Rectangle 26"/>
          <p:cNvSpPr>
            <a:spLocks noChangeArrowheads="1"/>
          </p:cNvSpPr>
          <p:nvPr/>
        </p:nvSpPr>
        <p:spPr bwMode="auto">
          <a:xfrm>
            <a:off x="6629400" y="3703320"/>
            <a:ext cx="1371600" cy="29368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rgbClr val="FF0000"/>
                </a:solidFill>
                <a:latin typeface="18 VAG Rounded Bold   07390" charset="0"/>
              </a:rPr>
              <a:t>Input</a:t>
            </a:r>
          </a:p>
        </p:txBody>
      </p:sp>
      <p:sp>
        <p:nvSpPr>
          <p:cNvPr id="45" name="Rectangle 27"/>
          <p:cNvSpPr>
            <a:spLocks noChangeArrowheads="1"/>
          </p:cNvSpPr>
          <p:nvPr/>
        </p:nvSpPr>
        <p:spPr bwMode="auto">
          <a:xfrm>
            <a:off x="6629400" y="4645152"/>
            <a:ext cx="1371600" cy="293688"/>
          </a:xfrm>
          <a:prstGeom prst="rect">
            <a:avLst/>
          </a:prstGeom>
          <a:noFill/>
          <a:ln w="12700">
            <a:noFill/>
            <a:miter lim="800000"/>
            <a:headEnd/>
            <a:tailEnd/>
          </a:ln>
        </p:spPr>
        <p:txBody>
          <a:bodyPr wrap="square" lIns="63500" tIns="25400" rIns="63500" bIns="25400">
            <a:prstTxWarp prst="textNoShape">
              <a:avLst/>
            </a:prstTxWarp>
            <a:spAutoFit/>
          </a:bodyPr>
          <a:lstStyle/>
          <a:p>
            <a:pPr algn="ctr">
              <a:lnSpc>
                <a:spcPct val="85000"/>
              </a:lnSpc>
            </a:pPr>
            <a:r>
              <a:rPr lang="en-US" sz="1800" b="1" dirty="0">
                <a:solidFill>
                  <a:srgbClr val="FF0000"/>
                </a:solidFill>
                <a:latin typeface="18 VAG Rounded Bold   07390" charset="0"/>
              </a:rPr>
              <a:t>Output</a:t>
            </a:r>
          </a:p>
        </p:txBody>
      </p:sp>
      <p:sp>
        <p:nvSpPr>
          <p:cNvPr id="23" name="Date Placeholder 22"/>
          <p:cNvSpPr>
            <a:spLocks noGrp="1"/>
          </p:cNvSpPr>
          <p:nvPr>
            <p:ph type="dt" sz="half" idx="10"/>
          </p:nvPr>
        </p:nvSpPr>
        <p:spPr/>
        <p:txBody>
          <a:bodyPr/>
          <a:lstStyle/>
          <a:p>
            <a:r>
              <a:rPr lang="en-US" smtClean="0"/>
              <a:t>8/12/2013</a:t>
            </a:r>
            <a:endParaRPr lang="en-US" dirty="0"/>
          </a:p>
        </p:txBody>
      </p:sp>
      <p:sp>
        <p:nvSpPr>
          <p:cNvPr id="24" name="Slide Number Placeholder 23"/>
          <p:cNvSpPr>
            <a:spLocks noGrp="1"/>
          </p:cNvSpPr>
          <p:nvPr>
            <p:ph type="sldNum" sz="quarter" idx="12"/>
          </p:nvPr>
        </p:nvSpPr>
        <p:spPr/>
        <p:txBody>
          <a:bodyPr/>
          <a:lstStyle/>
          <a:p>
            <a:fld id="{3CC63E4C-4642-794D-A2FD-70F6B81535F5}" type="slidenum">
              <a:rPr lang="en-US" smtClean="0"/>
              <a:pPr/>
              <a:t>22</a:t>
            </a:fld>
            <a:endParaRPr lang="en-US" dirty="0"/>
          </a:p>
        </p:txBody>
      </p:sp>
      <p:sp>
        <p:nvSpPr>
          <p:cNvPr id="25" name="Footer Placeholder 24"/>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222089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475" name="Rectangle 3"/>
          <p:cNvSpPr>
            <a:spLocks noGrp="1" noChangeArrowheads="1"/>
          </p:cNvSpPr>
          <p:nvPr>
            <p:ph type="body" idx="1"/>
          </p:nvPr>
        </p:nvSpPr>
        <p:spPr>
          <a:xfrm>
            <a:off x="457200" y="1600200"/>
            <a:ext cx="8229600" cy="4937760"/>
          </a:xfrm>
        </p:spPr>
        <p:txBody>
          <a:bodyPr>
            <a:normAutofit fontScale="85000" lnSpcReduction="20000"/>
          </a:bodyPr>
          <a:lstStyle/>
          <a:p>
            <a:r>
              <a:rPr lang="en-US" dirty="0" smtClean="0"/>
              <a:t>I/O is how humans interact with computers</a:t>
            </a:r>
          </a:p>
          <a:p>
            <a:r>
              <a:rPr lang="en-US" dirty="0" smtClean="0"/>
              <a:t>I/O gives computers long-term memory.</a:t>
            </a:r>
          </a:p>
          <a:p>
            <a:r>
              <a:rPr lang="en-US" dirty="0" smtClean="0"/>
              <a:t>I/O lets computers do amazing things:</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Computer without I/O like a car without wheels; </a:t>
            </a:r>
            <a:br>
              <a:rPr lang="en-US" dirty="0" smtClean="0"/>
            </a:br>
            <a:r>
              <a:rPr lang="en-US" dirty="0" smtClean="0"/>
              <a:t>great technology, but gets you nowhere</a:t>
            </a:r>
          </a:p>
          <a:p>
            <a:endParaRPr lang="en-US" dirty="0" smtClean="0"/>
          </a:p>
          <a:p>
            <a:pPr lvl="1"/>
            <a:endParaRPr lang="en-US" dirty="0"/>
          </a:p>
        </p:txBody>
      </p:sp>
      <p:pic>
        <p:nvPicPr>
          <p:cNvPr id="2" name="Picture 1"/>
          <p:cNvPicPr>
            <a:picLocks noChangeAspect="1"/>
          </p:cNvPicPr>
          <p:nvPr/>
        </p:nvPicPr>
        <p:blipFill>
          <a:blip r:embed="rId3"/>
          <a:stretch>
            <a:fillRect/>
          </a:stretch>
        </p:blipFill>
        <p:spPr>
          <a:xfrm>
            <a:off x="2633472" y="2834640"/>
            <a:ext cx="3873500" cy="2895600"/>
          </a:xfrm>
          <a:prstGeom prst="rect">
            <a:avLst/>
          </a:prstGeom>
        </p:spPr>
      </p:pic>
      <p:sp>
        <p:nvSpPr>
          <p:cNvPr id="3" name="TextBox 2"/>
          <p:cNvSpPr txBox="1"/>
          <p:nvPr/>
        </p:nvSpPr>
        <p:spPr>
          <a:xfrm>
            <a:off x="6505816" y="3838669"/>
            <a:ext cx="2049059" cy="830997"/>
          </a:xfrm>
          <a:prstGeom prst="rect">
            <a:avLst/>
          </a:prstGeom>
          <a:noFill/>
        </p:spPr>
        <p:txBody>
          <a:bodyPr wrap="none" rtlCol="0">
            <a:spAutoFit/>
          </a:bodyPr>
          <a:lstStyle/>
          <a:p>
            <a:r>
              <a:rPr lang="en-US" sz="2400" dirty="0" smtClean="0"/>
              <a:t>MIT Media Lab</a:t>
            </a:r>
          </a:p>
          <a:p>
            <a:r>
              <a:rPr lang="en-US" sz="2400" dirty="0" smtClean="0"/>
              <a:t>“Sixth Sense”</a:t>
            </a:r>
            <a:endParaRPr lang="en-US" sz="2400" dirty="0"/>
          </a:p>
        </p:txBody>
      </p:sp>
      <p:sp>
        <p:nvSpPr>
          <p:cNvPr id="10" name="Title 9"/>
          <p:cNvSpPr>
            <a:spLocks noGrp="1"/>
          </p:cNvSpPr>
          <p:nvPr>
            <p:ph type="title"/>
          </p:nvPr>
        </p:nvSpPr>
        <p:spPr/>
        <p:txBody>
          <a:bodyPr/>
          <a:lstStyle/>
          <a:p>
            <a:r>
              <a:rPr lang="en-US" dirty="0" smtClean="0">
                <a:solidFill>
                  <a:schemeClr val="accent1"/>
                </a:solidFill>
              </a:rPr>
              <a:t>Motivation for </a:t>
            </a:r>
            <a:r>
              <a:rPr lang="en-US" dirty="0" err="1" smtClean="0">
                <a:solidFill>
                  <a:schemeClr val="accent1"/>
                </a:solidFill>
              </a:rPr>
              <a:t>Input/Output</a:t>
            </a:r>
            <a:endParaRPr lang="en-US" dirty="0"/>
          </a:p>
        </p:txBody>
      </p:sp>
      <p:sp>
        <p:nvSpPr>
          <p:cNvPr id="11" name="Date Placeholder 10"/>
          <p:cNvSpPr>
            <a:spLocks noGrp="1"/>
          </p:cNvSpPr>
          <p:nvPr>
            <p:ph type="dt" sz="half" idx="10"/>
          </p:nvPr>
        </p:nvSpPr>
        <p:spPr/>
        <p:txBody>
          <a:bodyPr/>
          <a:lstStyle/>
          <a:p>
            <a:r>
              <a:rPr lang="en-US" smtClean="0"/>
              <a:t>8/12/2013</a:t>
            </a:r>
            <a:endParaRPr lang="en-US" dirty="0"/>
          </a:p>
        </p:txBody>
      </p:sp>
      <p:sp>
        <p:nvSpPr>
          <p:cNvPr id="12" name="Slide Number Placeholder 11"/>
          <p:cNvSpPr>
            <a:spLocks noGrp="1"/>
          </p:cNvSpPr>
          <p:nvPr>
            <p:ph type="sldNum" sz="quarter" idx="12"/>
          </p:nvPr>
        </p:nvSpPr>
        <p:spPr/>
        <p:txBody>
          <a:bodyPr/>
          <a:lstStyle/>
          <a:p>
            <a:fld id="{3CC63E4C-4642-794D-A2FD-70F6B81535F5}" type="slidenum">
              <a:rPr lang="en-US" smtClean="0"/>
              <a:pPr/>
              <a:t>23</a:t>
            </a:fld>
            <a:endParaRPr lang="en-US" dirty="0"/>
          </a:p>
        </p:txBody>
      </p:sp>
      <p:sp>
        <p:nvSpPr>
          <p:cNvPr id="13" name="Footer Placeholder 12"/>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1965444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I/O Device Examples and Speeds</a:t>
            </a:r>
            <a:endParaRPr lang="en-US" dirty="0"/>
          </a:p>
        </p:txBody>
      </p:sp>
      <p:graphicFrame>
        <p:nvGraphicFramePr>
          <p:cNvPr id="7" name="Content Placeholder 6"/>
          <p:cNvGraphicFramePr>
            <a:graphicFrameLocks noGrp="1"/>
          </p:cNvGraphicFramePr>
          <p:nvPr>
            <p:ph idx="1"/>
          </p:nvPr>
        </p:nvGraphicFramePr>
        <p:xfrm>
          <a:off x="868680" y="1920240"/>
          <a:ext cx="7406640" cy="3962400"/>
        </p:xfrm>
        <a:graphic>
          <a:graphicData uri="http://schemas.openxmlformats.org/drawingml/2006/table">
            <a:tbl>
              <a:tblPr firstRow="1" bandRow="1">
                <a:tableStyleId>{5C22544A-7EE6-4342-B048-85BDC9FD1C3A}</a:tableStyleId>
              </a:tblPr>
              <a:tblGrid>
                <a:gridCol w="2286000"/>
                <a:gridCol w="1920240"/>
                <a:gridCol w="1188720"/>
                <a:gridCol w="2011680"/>
              </a:tblGrid>
              <a:tr h="370840">
                <a:tc>
                  <a:txBody>
                    <a:bodyPr/>
                    <a:lstStyle/>
                    <a:p>
                      <a:r>
                        <a:rPr lang="en-US" sz="2000" dirty="0" smtClean="0"/>
                        <a:t>Device</a:t>
                      </a:r>
                      <a:endParaRPr lang="en-US" sz="2000" dirty="0"/>
                    </a:p>
                  </a:txBody>
                  <a:tcPr/>
                </a:tc>
                <a:tc>
                  <a:txBody>
                    <a:bodyPr/>
                    <a:lstStyle/>
                    <a:p>
                      <a:r>
                        <a:rPr lang="en-US" sz="2000" dirty="0" smtClean="0"/>
                        <a:t>Behavior</a:t>
                      </a:r>
                      <a:endParaRPr lang="en-US" sz="2000" dirty="0"/>
                    </a:p>
                  </a:txBody>
                  <a:tcPr/>
                </a:tc>
                <a:tc>
                  <a:txBody>
                    <a:bodyPr/>
                    <a:lstStyle/>
                    <a:p>
                      <a:r>
                        <a:rPr lang="en-US" sz="2000" dirty="0" smtClean="0"/>
                        <a:t>Partner</a:t>
                      </a:r>
                      <a:endParaRPr lang="en-US" sz="2000" dirty="0"/>
                    </a:p>
                  </a:txBody>
                  <a:tcPr/>
                </a:tc>
                <a:tc>
                  <a:txBody>
                    <a:bodyPr/>
                    <a:lstStyle/>
                    <a:p>
                      <a:r>
                        <a:rPr lang="en-US" sz="2000" dirty="0" smtClean="0"/>
                        <a:t>Data Rate (KB/s)</a:t>
                      </a:r>
                      <a:endParaRPr lang="en-US" sz="2000" dirty="0"/>
                    </a:p>
                  </a:txBody>
                  <a:tcPr/>
                </a:tc>
              </a:tr>
              <a:tr h="370840">
                <a:tc>
                  <a:txBody>
                    <a:bodyPr/>
                    <a:lstStyle/>
                    <a:p>
                      <a:r>
                        <a:rPr lang="en-US" sz="2000" dirty="0" smtClean="0">
                          <a:solidFill>
                            <a:schemeClr val="accent6"/>
                          </a:solidFill>
                        </a:rPr>
                        <a:t>Keyboard</a:t>
                      </a:r>
                      <a:endParaRPr lang="en-US" sz="2000" dirty="0">
                        <a:solidFill>
                          <a:schemeClr val="accent6"/>
                        </a:solidFill>
                      </a:endParaRPr>
                    </a:p>
                  </a:txBody>
                  <a:tcPr/>
                </a:tc>
                <a:tc>
                  <a:txBody>
                    <a:bodyPr/>
                    <a:lstStyle/>
                    <a:p>
                      <a:r>
                        <a:rPr lang="en-US" sz="2000" dirty="0" smtClean="0">
                          <a:solidFill>
                            <a:schemeClr val="accent6"/>
                          </a:solidFill>
                        </a:rPr>
                        <a:t>Input</a:t>
                      </a:r>
                      <a:endParaRPr lang="en-US" sz="2000" dirty="0">
                        <a:solidFill>
                          <a:schemeClr val="accent6"/>
                        </a:solidFill>
                      </a:endParaRPr>
                    </a:p>
                  </a:txBody>
                  <a:tcPr/>
                </a:tc>
                <a:tc>
                  <a:txBody>
                    <a:bodyPr/>
                    <a:lstStyle/>
                    <a:p>
                      <a:r>
                        <a:rPr lang="en-US" sz="2000" dirty="0" smtClean="0">
                          <a:solidFill>
                            <a:schemeClr val="accent6"/>
                          </a:solidFill>
                        </a:rPr>
                        <a:t>Human</a:t>
                      </a:r>
                      <a:endParaRPr lang="en-US" sz="2000" dirty="0">
                        <a:solidFill>
                          <a:schemeClr val="accent6"/>
                        </a:solidFill>
                      </a:endParaRPr>
                    </a:p>
                  </a:txBody>
                  <a:tcPr/>
                </a:tc>
                <a:tc>
                  <a:txBody>
                    <a:bodyPr/>
                    <a:lstStyle/>
                    <a:p>
                      <a:r>
                        <a:rPr lang="en-US" sz="2000" dirty="0" smtClean="0">
                          <a:solidFill>
                            <a:schemeClr val="accent6"/>
                          </a:solidFill>
                        </a:rPr>
                        <a:t>0.01</a:t>
                      </a:r>
                      <a:endParaRPr lang="en-US" sz="2000" dirty="0">
                        <a:solidFill>
                          <a:schemeClr val="accent6"/>
                        </a:solidFill>
                      </a:endParaRPr>
                    </a:p>
                  </a:txBody>
                  <a:tcPr/>
                </a:tc>
              </a:tr>
              <a:tr h="370840">
                <a:tc>
                  <a:txBody>
                    <a:bodyPr/>
                    <a:lstStyle/>
                    <a:p>
                      <a:r>
                        <a:rPr lang="en-US" sz="2000" dirty="0" smtClean="0"/>
                        <a:t>Mouse</a:t>
                      </a:r>
                      <a:endParaRPr lang="en-US" sz="2000" dirty="0"/>
                    </a:p>
                  </a:txBody>
                  <a:tcPr/>
                </a:tc>
                <a:tc>
                  <a:txBody>
                    <a:bodyPr/>
                    <a:lstStyle/>
                    <a:p>
                      <a:r>
                        <a:rPr lang="en-US" sz="2000" dirty="0" smtClean="0"/>
                        <a:t>Input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0.02</a:t>
                      </a:r>
                      <a:endParaRPr lang="en-US" sz="2000" dirty="0"/>
                    </a:p>
                  </a:txBody>
                  <a:tcPr/>
                </a:tc>
              </a:tr>
              <a:tr h="370840">
                <a:tc>
                  <a:txBody>
                    <a:bodyPr/>
                    <a:lstStyle/>
                    <a:p>
                      <a:r>
                        <a:rPr lang="en-US" sz="2000" dirty="0" smtClean="0"/>
                        <a:t>Voice output</a:t>
                      </a:r>
                      <a:endParaRPr lang="en-US" sz="2000" dirty="0"/>
                    </a:p>
                  </a:txBody>
                  <a:tcPr/>
                </a:tc>
                <a:tc>
                  <a:txBody>
                    <a:bodyPr/>
                    <a:lstStyle/>
                    <a:p>
                      <a:r>
                        <a:rPr lang="en-US" sz="2000" dirty="0" smtClean="0"/>
                        <a:t>Output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5.00</a:t>
                      </a:r>
                      <a:endParaRPr lang="en-US" sz="2000" dirty="0"/>
                    </a:p>
                  </a:txBody>
                  <a:tcPr/>
                </a:tc>
              </a:tr>
              <a:tr h="370840">
                <a:tc>
                  <a:txBody>
                    <a:bodyPr/>
                    <a:lstStyle/>
                    <a:p>
                      <a:r>
                        <a:rPr lang="en-US" sz="2000" dirty="0" smtClean="0"/>
                        <a:t>Floppy</a:t>
                      </a:r>
                      <a:r>
                        <a:rPr lang="en-US" sz="2000" baseline="0" dirty="0" smtClean="0"/>
                        <a:t> disk</a:t>
                      </a:r>
                      <a:endParaRPr lang="en-US" sz="2000" dirty="0"/>
                    </a:p>
                  </a:txBody>
                  <a:tcPr/>
                </a:tc>
                <a:tc>
                  <a:txBody>
                    <a:bodyPr/>
                    <a:lstStyle/>
                    <a:p>
                      <a:r>
                        <a:rPr lang="en-US" sz="2000" dirty="0" smtClean="0"/>
                        <a:t>Storage</a:t>
                      </a:r>
                      <a:endParaRPr lang="en-US" sz="2000" dirty="0"/>
                    </a:p>
                  </a:txBody>
                  <a:tcPr/>
                </a:tc>
                <a:tc>
                  <a:txBody>
                    <a:bodyPr/>
                    <a:lstStyle/>
                    <a:p>
                      <a:r>
                        <a:rPr lang="en-US" sz="2000" dirty="0" smtClean="0"/>
                        <a:t>Machine</a:t>
                      </a:r>
                      <a:endParaRPr lang="en-US" sz="2000" dirty="0"/>
                    </a:p>
                  </a:txBody>
                  <a:tcPr/>
                </a:tc>
                <a:tc>
                  <a:txBody>
                    <a:bodyPr/>
                    <a:lstStyle/>
                    <a:p>
                      <a:r>
                        <a:rPr lang="en-US" sz="2000" dirty="0" smtClean="0"/>
                        <a:t>50.00</a:t>
                      </a:r>
                      <a:endParaRPr lang="en-US" sz="2000" dirty="0"/>
                    </a:p>
                  </a:txBody>
                  <a:tcPr/>
                </a:tc>
              </a:tr>
              <a:tr h="370840">
                <a:tc>
                  <a:txBody>
                    <a:bodyPr/>
                    <a:lstStyle/>
                    <a:p>
                      <a:r>
                        <a:rPr lang="en-US" sz="2000" dirty="0" smtClean="0"/>
                        <a:t>Laser printer</a:t>
                      </a:r>
                      <a:endParaRPr lang="en-US" sz="2000" dirty="0"/>
                    </a:p>
                  </a:txBody>
                  <a:tcPr/>
                </a:tc>
                <a:tc>
                  <a:txBody>
                    <a:bodyPr/>
                    <a:lstStyle/>
                    <a:p>
                      <a:r>
                        <a:rPr lang="en-US" sz="2000" dirty="0" smtClean="0"/>
                        <a:t>Output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100.00</a:t>
                      </a:r>
                      <a:endParaRPr lang="en-US" sz="2000" dirty="0"/>
                    </a:p>
                  </a:txBody>
                  <a:tcPr/>
                </a:tc>
              </a:tr>
              <a:tr h="370840">
                <a:tc>
                  <a:txBody>
                    <a:bodyPr/>
                    <a:lstStyle/>
                    <a:p>
                      <a:r>
                        <a:rPr lang="en-US" sz="2000" dirty="0" smtClean="0"/>
                        <a:t>Magnetic disk</a:t>
                      </a:r>
                      <a:endParaRPr lang="en-US" sz="2000" dirty="0"/>
                    </a:p>
                  </a:txBody>
                  <a:tcPr/>
                </a:tc>
                <a:tc>
                  <a:txBody>
                    <a:bodyPr/>
                    <a:lstStyle/>
                    <a:p>
                      <a:r>
                        <a:rPr lang="en-US" sz="2000" dirty="0" smtClean="0"/>
                        <a:t>Storage</a:t>
                      </a:r>
                      <a:endParaRPr lang="en-US" sz="2000" dirty="0"/>
                    </a:p>
                  </a:txBody>
                  <a:tcPr/>
                </a:tc>
                <a:tc>
                  <a:txBody>
                    <a:bodyPr/>
                    <a:lstStyle/>
                    <a:p>
                      <a:r>
                        <a:rPr lang="en-US" sz="2000" dirty="0" smtClean="0"/>
                        <a:t>Machine</a:t>
                      </a:r>
                      <a:endParaRPr lang="en-US" sz="2000" dirty="0"/>
                    </a:p>
                  </a:txBody>
                  <a:tcPr/>
                </a:tc>
                <a:tc>
                  <a:txBody>
                    <a:bodyPr/>
                    <a:lstStyle/>
                    <a:p>
                      <a:r>
                        <a:rPr lang="en-US" sz="2000" dirty="0" smtClean="0"/>
                        <a:t>10,000.00</a:t>
                      </a:r>
                      <a:endParaRPr lang="en-US" sz="2000" dirty="0"/>
                    </a:p>
                  </a:txBody>
                  <a:tcPr/>
                </a:tc>
              </a:tr>
              <a:tr h="370840">
                <a:tc>
                  <a:txBody>
                    <a:bodyPr/>
                    <a:lstStyle/>
                    <a:p>
                      <a:r>
                        <a:rPr lang="en-US" sz="2000" dirty="0" smtClean="0"/>
                        <a:t>Wireless network</a:t>
                      </a:r>
                      <a:endParaRPr lang="en-US" sz="2000" dirty="0"/>
                    </a:p>
                  </a:txBody>
                  <a:tcPr/>
                </a:tc>
                <a:tc>
                  <a:txBody>
                    <a:bodyPr/>
                    <a:lstStyle/>
                    <a:p>
                      <a:r>
                        <a:rPr lang="en-US" sz="2000" dirty="0" smtClean="0"/>
                        <a:t>Input or Output</a:t>
                      </a:r>
                      <a:endParaRPr lang="en-US" sz="2000" dirty="0"/>
                    </a:p>
                  </a:txBody>
                  <a:tcPr/>
                </a:tc>
                <a:tc>
                  <a:txBody>
                    <a:bodyPr/>
                    <a:lstStyle/>
                    <a:p>
                      <a:r>
                        <a:rPr lang="en-US" sz="2000" dirty="0" smtClean="0"/>
                        <a:t>Machine</a:t>
                      </a:r>
                      <a:endParaRPr lang="en-US" sz="2000" dirty="0"/>
                    </a:p>
                  </a:txBody>
                  <a:tcPr/>
                </a:tc>
                <a:tc>
                  <a:txBody>
                    <a:bodyPr/>
                    <a:lstStyle/>
                    <a:p>
                      <a:r>
                        <a:rPr lang="en-US" sz="2000" dirty="0" smtClean="0"/>
                        <a:t>10,000.00</a:t>
                      </a:r>
                      <a:endParaRPr lang="en-US" sz="2000" dirty="0"/>
                    </a:p>
                  </a:txBody>
                  <a:tcPr/>
                </a:tc>
              </a:tr>
              <a:tr h="370840">
                <a:tc>
                  <a:txBody>
                    <a:bodyPr/>
                    <a:lstStyle/>
                    <a:p>
                      <a:r>
                        <a:rPr lang="en-US" sz="2000" dirty="0" smtClean="0"/>
                        <a:t>Graphics display</a:t>
                      </a:r>
                      <a:endParaRPr lang="en-US" sz="2000" dirty="0"/>
                    </a:p>
                  </a:txBody>
                  <a:tcPr/>
                </a:tc>
                <a:tc>
                  <a:txBody>
                    <a:bodyPr/>
                    <a:lstStyle/>
                    <a:p>
                      <a:r>
                        <a:rPr lang="en-US" sz="2000" dirty="0" smtClean="0"/>
                        <a:t>Output</a:t>
                      </a:r>
                      <a:endParaRPr lang="en-US" sz="2000" dirty="0"/>
                    </a:p>
                  </a:txBody>
                  <a:tcPr/>
                </a:tc>
                <a:tc>
                  <a:txBody>
                    <a:bodyPr/>
                    <a:lstStyle/>
                    <a:p>
                      <a:r>
                        <a:rPr lang="en-US" sz="2000" dirty="0" smtClean="0"/>
                        <a:t>Human</a:t>
                      </a:r>
                      <a:endParaRPr lang="en-US" sz="2000" dirty="0"/>
                    </a:p>
                  </a:txBody>
                  <a:tcPr/>
                </a:tc>
                <a:tc>
                  <a:txBody>
                    <a:bodyPr/>
                    <a:lstStyle/>
                    <a:p>
                      <a:r>
                        <a:rPr lang="en-US" sz="2000" dirty="0" smtClean="0"/>
                        <a:t>30,000.00</a:t>
                      </a:r>
                      <a:endParaRPr lang="en-US" sz="2000" dirty="0"/>
                    </a:p>
                  </a:txBody>
                  <a:tcPr/>
                </a:tc>
              </a:tr>
              <a:tr h="370840">
                <a:tc>
                  <a:txBody>
                    <a:bodyPr/>
                    <a:lstStyle/>
                    <a:p>
                      <a:r>
                        <a:rPr lang="en-US" sz="2000" dirty="0" smtClean="0">
                          <a:solidFill>
                            <a:schemeClr val="accent6"/>
                          </a:solidFill>
                        </a:rPr>
                        <a:t>Wired LAN network</a:t>
                      </a:r>
                      <a:endParaRPr lang="en-US" sz="2000" dirty="0">
                        <a:solidFill>
                          <a:schemeClr val="accent6"/>
                        </a:solidFill>
                      </a:endParaRPr>
                    </a:p>
                  </a:txBody>
                  <a:tcPr/>
                </a:tc>
                <a:tc>
                  <a:txBody>
                    <a:bodyPr/>
                    <a:lstStyle/>
                    <a:p>
                      <a:r>
                        <a:rPr lang="en-US" sz="2000" dirty="0" smtClean="0">
                          <a:solidFill>
                            <a:schemeClr val="accent6"/>
                          </a:solidFill>
                        </a:rPr>
                        <a:t>Input</a:t>
                      </a:r>
                      <a:r>
                        <a:rPr lang="en-US" sz="2000" baseline="0" dirty="0" smtClean="0">
                          <a:solidFill>
                            <a:schemeClr val="accent6"/>
                          </a:solidFill>
                        </a:rPr>
                        <a:t> or Output</a:t>
                      </a:r>
                      <a:endParaRPr lang="en-US" sz="2000" dirty="0">
                        <a:solidFill>
                          <a:schemeClr val="accent6"/>
                        </a:solidFill>
                      </a:endParaRPr>
                    </a:p>
                  </a:txBody>
                  <a:tcPr/>
                </a:tc>
                <a:tc>
                  <a:txBody>
                    <a:bodyPr/>
                    <a:lstStyle/>
                    <a:p>
                      <a:r>
                        <a:rPr lang="en-US" sz="2000" dirty="0" smtClean="0">
                          <a:solidFill>
                            <a:schemeClr val="accent6"/>
                          </a:solidFill>
                        </a:rPr>
                        <a:t>Machine</a:t>
                      </a:r>
                      <a:endParaRPr lang="en-US" sz="2000" dirty="0">
                        <a:solidFill>
                          <a:schemeClr val="accent6"/>
                        </a:solidFill>
                      </a:endParaRPr>
                    </a:p>
                  </a:txBody>
                  <a:tcPr/>
                </a:tc>
                <a:tc>
                  <a:txBody>
                    <a:bodyPr/>
                    <a:lstStyle/>
                    <a:p>
                      <a:r>
                        <a:rPr lang="en-US" sz="2000" dirty="0" smtClean="0">
                          <a:solidFill>
                            <a:schemeClr val="accent6"/>
                          </a:solidFill>
                        </a:rPr>
                        <a:t>125,000.00</a:t>
                      </a:r>
                      <a:endParaRPr lang="en-US" sz="2000" dirty="0">
                        <a:solidFill>
                          <a:schemeClr val="accent6"/>
                        </a:solidFill>
                      </a:endParaRPr>
                    </a:p>
                  </a:txBody>
                  <a:tcPr/>
                </a:tc>
              </a:tr>
            </a:tbl>
          </a:graphicData>
        </a:graphic>
      </p:graphicFrame>
      <p:sp>
        <p:nvSpPr>
          <p:cNvPr id="8" name="TextBox 7"/>
          <p:cNvSpPr txBox="1"/>
          <p:nvPr/>
        </p:nvSpPr>
        <p:spPr>
          <a:xfrm>
            <a:off x="457200" y="1371599"/>
            <a:ext cx="8229600" cy="457200"/>
          </a:xfrm>
          <a:prstGeom prst="rect">
            <a:avLst/>
          </a:prstGeom>
          <a:noFill/>
        </p:spPr>
        <p:txBody>
          <a:bodyPr wrap="square" rtlCol="0">
            <a:spAutoFit/>
          </a:bodyPr>
          <a:lstStyle/>
          <a:p>
            <a:pPr>
              <a:buFont typeface="Arial" pitchFamily="34" charset="0"/>
              <a:buChar char="•"/>
            </a:pPr>
            <a:r>
              <a:rPr lang="en-US" sz="2400" dirty="0" smtClean="0"/>
              <a:t>  I/O speeds:  </a:t>
            </a:r>
            <a:r>
              <a:rPr lang="en-US" sz="2400" i="1" dirty="0" smtClean="0">
                <a:solidFill>
                  <a:srgbClr val="FF0000"/>
                </a:solidFill>
              </a:rPr>
              <a:t>7 orders of magnitude </a:t>
            </a:r>
            <a:r>
              <a:rPr lang="en-US" sz="2400" dirty="0" smtClean="0"/>
              <a:t>between mouse and LAN</a:t>
            </a:r>
            <a:endParaRPr lang="en-US" sz="2400" dirty="0"/>
          </a:p>
        </p:txBody>
      </p:sp>
      <p:sp>
        <p:nvSpPr>
          <p:cNvPr id="9" name="TextBox 8"/>
          <p:cNvSpPr txBox="1"/>
          <p:nvPr/>
        </p:nvSpPr>
        <p:spPr>
          <a:xfrm>
            <a:off x="482600" y="5943600"/>
            <a:ext cx="8229600" cy="457200"/>
          </a:xfrm>
          <a:prstGeom prst="rect">
            <a:avLst/>
          </a:prstGeom>
          <a:noFill/>
        </p:spPr>
        <p:txBody>
          <a:bodyPr wrap="square" rtlCol="0">
            <a:spAutoFit/>
          </a:bodyPr>
          <a:lstStyle/>
          <a:p>
            <a:pPr>
              <a:buFont typeface="Arial" pitchFamily="34" charset="0"/>
              <a:buChar char="•"/>
            </a:pPr>
            <a:r>
              <a:rPr lang="en-US" sz="2400" dirty="0" smtClean="0"/>
              <a:t>  When discussing transfer rates, use SI prefixes (10</a:t>
            </a:r>
            <a:r>
              <a:rPr lang="en-US" sz="2400" baseline="30000" dirty="0" smtClean="0"/>
              <a:t>x</a:t>
            </a:r>
            <a:r>
              <a:rPr lang="en-US" sz="2400" dirty="0" smtClean="0"/>
              <a:t>)</a:t>
            </a:r>
            <a:endParaRPr lang="en-US" sz="2400" dirty="0"/>
          </a:p>
        </p:txBody>
      </p:sp>
      <p:sp>
        <p:nvSpPr>
          <p:cNvPr id="10" name="Date Placeholder 9"/>
          <p:cNvSpPr>
            <a:spLocks noGrp="1"/>
          </p:cNvSpPr>
          <p:nvPr>
            <p:ph type="dt" sz="half" idx="10"/>
          </p:nvPr>
        </p:nvSpPr>
        <p:spPr/>
        <p:txBody>
          <a:bodyPr/>
          <a:lstStyle/>
          <a:p>
            <a:r>
              <a:rPr lang="en-US" smtClean="0"/>
              <a:t>8/12/2013</a:t>
            </a:r>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24</a:t>
            </a:fld>
            <a:endParaRPr lang="en-US" dirty="0"/>
          </a:p>
        </p:txBody>
      </p:sp>
      <p:sp>
        <p:nvSpPr>
          <p:cNvPr id="12" name="Footer Placeholder 11"/>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1571" name="Rectangle 3"/>
          <p:cNvSpPr>
            <a:spLocks noGrp="1" noChangeArrowheads="1"/>
          </p:cNvSpPr>
          <p:nvPr>
            <p:ph type="body" idx="1"/>
          </p:nvPr>
        </p:nvSpPr>
        <p:spPr>
          <a:xfrm>
            <a:off x="457200" y="1600200"/>
            <a:ext cx="4572000" cy="4937760"/>
          </a:xfrm>
        </p:spPr>
        <p:txBody>
          <a:bodyPr/>
          <a:lstStyle/>
          <a:p>
            <a:pPr marL="514350" indent="-514350">
              <a:buFont typeface="+mj-lt"/>
              <a:buAutoNum type="arabicParenR"/>
            </a:pPr>
            <a:r>
              <a:rPr lang="en-US" sz="2800" dirty="0" smtClean="0"/>
              <a:t>A way to connect many types of devices </a:t>
            </a:r>
            <a:endParaRPr lang="en-US" dirty="0" smtClean="0"/>
          </a:p>
          <a:p>
            <a:pPr marL="514350" indent="-514350">
              <a:buFont typeface="+mj-lt"/>
              <a:buAutoNum type="arabicParenR"/>
            </a:pPr>
            <a:r>
              <a:rPr lang="en-US" sz="2800" dirty="0" smtClean="0"/>
              <a:t>A way to control these devices, respond to them, and transfer data</a:t>
            </a:r>
          </a:p>
          <a:p>
            <a:pPr marL="514350" indent="-514350">
              <a:buFont typeface="+mj-lt"/>
              <a:buAutoNum type="arabicParenR"/>
            </a:pPr>
            <a:r>
              <a:rPr lang="en-US" sz="2800" dirty="0" smtClean="0"/>
              <a:t>A way to present them to user programs so they </a:t>
            </a:r>
            <a:br>
              <a:rPr lang="en-US" sz="2800" dirty="0" smtClean="0"/>
            </a:br>
            <a:r>
              <a:rPr lang="en-US" sz="2800" dirty="0" smtClean="0"/>
              <a:t>are useful</a:t>
            </a:r>
          </a:p>
          <a:p>
            <a:pPr>
              <a:buNone/>
            </a:pPr>
            <a:endParaRPr lang="en-US" dirty="0"/>
          </a:p>
        </p:txBody>
      </p:sp>
      <p:grpSp>
        <p:nvGrpSpPr>
          <p:cNvPr id="2" name="Group 4"/>
          <p:cNvGrpSpPr>
            <a:grpSpLocks/>
          </p:cNvGrpSpPr>
          <p:nvPr/>
        </p:nvGrpSpPr>
        <p:grpSpPr bwMode="auto">
          <a:xfrm>
            <a:off x="5791200" y="1905000"/>
            <a:ext cx="2941638" cy="4664075"/>
            <a:chOff x="3648" y="1200"/>
            <a:chExt cx="1853" cy="2938"/>
          </a:xfrm>
        </p:grpSpPr>
        <p:grpSp>
          <p:nvGrpSpPr>
            <p:cNvPr id="3" name="Group 5"/>
            <p:cNvGrpSpPr>
              <a:grpSpLocks/>
            </p:cNvGrpSpPr>
            <p:nvPr/>
          </p:nvGrpSpPr>
          <p:grpSpPr bwMode="auto">
            <a:xfrm>
              <a:off x="3648" y="3696"/>
              <a:ext cx="820" cy="442"/>
              <a:chOff x="3648" y="3696"/>
              <a:chExt cx="820" cy="442"/>
            </a:xfrm>
          </p:grpSpPr>
          <p:grpSp>
            <p:nvGrpSpPr>
              <p:cNvPr id="4" name="Group 6"/>
              <p:cNvGrpSpPr>
                <a:grpSpLocks/>
              </p:cNvGrpSpPr>
              <p:nvPr/>
            </p:nvGrpSpPr>
            <p:grpSpPr bwMode="auto">
              <a:xfrm>
                <a:off x="3648" y="3696"/>
                <a:ext cx="816" cy="252"/>
                <a:chOff x="2112" y="3792"/>
                <a:chExt cx="816" cy="252"/>
              </a:xfrm>
            </p:grpSpPr>
            <p:sp>
              <p:nvSpPr>
                <p:cNvPr id="3181575" name="Rectangle 7"/>
                <p:cNvSpPr>
                  <a:spLocks noChangeArrowheads="1"/>
                </p:cNvSpPr>
                <p:nvPr/>
              </p:nvSpPr>
              <p:spPr bwMode="auto">
                <a:xfrm>
                  <a:off x="2112" y="3840"/>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76" name="Text Box 8"/>
                <p:cNvSpPr txBox="1">
                  <a:spLocks noChangeArrowheads="1"/>
                </p:cNvSpPr>
                <p:nvPr/>
              </p:nvSpPr>
              <p:spPr bwMode="auto">
                <a:xfrm>
                  <a:off x="2224" y="3792"/>
                  <a:ext cx="621" cy="252"/>
                </a:xfrm>
                <a:prstGeom prst="rect">
                  <a:avLst/>
                </a:prstGeom>
                <a:noFill/>
                <a:ln w="12700">
                  <a:noFill/>
                  <a:miter lim="800000"/>
                  <a:headEnd/>
                  <a:tailEnd/>
                </a:ln>
                <a:effectLst/>
              </p:spPr>
              <p:txBody>
                <a:bodyPr wrap="none">
                  <a:prstTxWarp prst="textNoShape">
                    <a:avLst/>
                  </a:prstTxWarp>
                  <a:spAutoFit/>
                </a:bodyPr>
                <a:lstStyle/>
                <a:p>
                  <a:pPr algn="l"/>
                  <a:r>
                    <a:rPr lang="en-US" sz="2000" dirty="0" smtClean="0"/>
                    <a:t>ctrl </a:t>
                  </a:r>
                  <a:r>
                    <a:rPr lang="en-US" sz="2000" dirty="0"/>
                    <a:t>reg.</a:t>
                  </a:r>
                </a:p>
              </p:txBody>
            </p:sp>
          </p:grpSp>
          <p:sp>
            <p:nvSpPr>
              <p:cNvPr id="3181577" name="Rectangle 9"/>
              <p:cNvSpPr>
                <a:spLocks noChangeArrowheads="1"/>
              </p:cNvSpPr>
              <p:nvPr/>
            </p:nvSpPr>
            <p:spPr bwMode="auto">
              <a:xfrm>
                <a:off x="3648" y="3936"/>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78" name="Text Box 10"/>
              <p:cNvSpPr txBox="1">
                <a:spLocks noChangeArrowheads="1"/>
              </p:cNvSpPr>
              <p:nvPr/>
            </p:nvSpPr>
            <p:spPr bwMode="auto">
              <a:xfrm>
                <a:off x="3720" y="3888"/>
                <a:ext cx="748" cy="250"/>
              </a:xfrm>
              <a:prstGeom prst="rect">
                <a:avLst/>
              </a:prstGeom>
              <a:noFill/>
              <a:ln w="12700">
                <a:noFill/>
                <a:miter lim="800000"/>
                <a:headEnd/>
                <a:tailEnd/>
              </a:ln>
              <a:effectLst/>
            </p:spPr>
            <p:txBody>
              <a:bodyPr wrap="none">
                <a:prstTxWarp prst="textNoShape">
                  <a:avLst/>
                </a:prstTxWarp>
                <a:spAutoFit/>
              </a:bodyPr>
              <a:lstStyle/>
              <a:p>
                <a:pPr algn="l"/>
                <a:r>
                  <a:rPr lang="en-US" sz="2000" dirty="0"/>
                  <a:t>data reg.</a:t>
                </a:r>
              </a:p>
            </p:txBody>
          </p:sp>
        </p:grpSp>
        <p:sp>
          <p:nvSpPr>
            <p:cNvPr id="3181579" name="Text Box 11"/>
            <p:cNvSpPr txBox="1">
              <a:spLocks noChangeArrowheads="1"/>
            </p:cNvSpPr>
            <p:nvPr/>
          </p:nvSpPr>
          <p:spPr bwMode="auto">
            <a:xfrm>
              <a:off x="3742" y="1200"/>
              <a:ext cx="1759" cy="288"/>
            </a:xfrm>
            <a:prstGeom prst="rect">
              <a:avLst/>
            </a:prstGeom>
            <a:noFill/>
            <a:ln w="12700">
              <a:noFill/>
              <a:miter lim="800000"/>
              <a:headEnd/>
              <a:tailEnd/>
            </a:ln>
            <a:effectLst/>
          </p:spPr>
          <p:txBody>
            <a:bodyPr wrap="none">
              <a:prstTxWarp prst="textNoShape">
                <a:avLst/>
              </a:prstTxWarp>
              <a:spAutoFit/>
            </a:bodyPr>
            <a:lstStyle/>
            <a:p>
              <a:pPr algn="l"/>
              <a:r>
                <a:rPr lang="en-US" sz="2400" b="1"/>
                <a:t>Operating System</a:t>
              </a:r>
            </a:p>
          </p:txBody>
        </p:sp>
      </p:grpSp>
      <p:grpSp>
        <p:nvGrpSpPr>
          <p:cNvPr id="5" name="Group 12"/>
          <p:cNvGrpSpPr>
            <a:grpSpLocks/>
          </p:cNvGrpSpPr>
          <p:nvPr/>
        </p:nvGrpSpPr>
        <p:grpSpPr bwMode="auto">
          <a:xfrm>
            <a:off x="6324600" y="1431925"/>
            <a:ext cx="1711325" cy="396875"/>
            <a:chOff x="3984" y="902"/>
            <a:chExt cx="1078" cy="250"/>
          </a:xfrm>
        </p:grpSpPr>
        <p:sp>
          <p:nvSpPr>
            <p:cNvPr id="3181581" name="Text Box 13"/>
            <p:cNvSpPr txBox="1">
              <a:spLocks noChangeArrowheads="1"/>
            </p:cNvSpPr>
            <p:nvPr/>
          </p:nvSpPr>
          <p:spPr bwMode="auto">
            <a:xfrm>
              <a:off x="4608" y="902"/>
              <a:ext cx="454" cy="250"/>
            </a:xfrm>
            <a:prstGeom prst="rect">
              <a:avLst/>
            </a:prstGeom>
            <a:noFill/>
            <a:ln w="12700">
              <a:noFill/>
              <a:miter lim="800000"/>
              <a:headEnd/>
              <a:tailEnd/>
            </a:ln>
            <a:effectLst/>
          </p:spPr>
          <p:txBody>
            <a:bodyPr wrap="none">
              <a:prstTxWarp prst="textNoShape">
                <a:avLst/>
              </a:prstTxWarp>
              <a:spAutoFit/>
            </a:bodyPr>
            <a:lstStyle/>
            <a:p>
              <a:pPr algn="l"/>
              <a:r>
                <a:rPr lang="en-US" sz="2000" i="1"/>
                <a:t>APIs</a:t>
              </a:r>
              <a:endParaRPr lang="en-US" sz="2000"/>
            </a:p>
          </p:txBody>
        </p:sp>
        <p:sp>
          <p:nvSpPr>
            <p:cNvPr id="3181582" name="Text Box 14"/>
            <p:cNvSpPr txBox="1">
              <a:spLocks noChangeArrowheads="1"/>
            </p:cNvSpPr>
            <p:nvPr/>
          </p:nvSpPr>
          <p:spPr bwMode="auto">
            <a:xfrm>
              <a:off x="3984" y="902"/>
              <a:ext cx="454" cy="250"/>
            </a:xfrm>
            <a:prstGeom prst="rect">
              <a:avLst/>
            </a:prstGeom>
            <a:noFill/>
            <a:ln w="12700">
              <a:noFill/>
              <a:miter lim="800000"/>
              <a:headEnd/>
              <a:tailEnd/>
            </a:ln>
            <a:effectLst/>
          </p:spPr>
          <p:txBody>
            <a:bodyPr wrap="none">
              <a:prstTxWarp prst="textNoShape">
                <a:avLst/>
              </a:prstTxWarp>
              <a:spAutoFit/>
            </a:bodyPr>
            <a:lstStyle/>
            <a:p>
              <a:pPr algn="l"/>
              <a:r>
                <a:rPr lang="en-US" sz="2000" i="1" dirty="0"/>
                <a:t>Files</a:t>
              </a:r>
              <a:endParaRPr lang="en-US" sz="2000" dirty="0"/>
            </a:p>
          </p:txBody>
        </p:sp>
      </p:grpSp>
      <p:grpSp>
        <p:nvGrpSpPr>
          <p:cNvPr id="6" name="Group 16"/>
          <p:cNvGrpSpPr>
            <a:grpSpLocks/>
          </p:cNvGrpSpPr>
          <p:nvPr/>
        </p:nvGrpSpPr>
        <p:grpSpPr bwMode="auto">
          <a:xfrm>
            <a:off x="3581400" y="2514600"/>
            <a:ext cx="5384800" cy="3648075"/>
            <a:chOff x="2256" y="1584"/>
            <a:chExt cx="3392" cy="2298"/>
          </a:xfrm>
        </p:grpSpPr>
        <p:grpSp>
          <p:nvGrpSpPr>
            <p:cNvPr id="7" name="Group 17"/>
            <p:cNvGrpSpPr>
              <a:grpSpLocks/>
            </p:cNvGrpSpPr>
            <p:nvPr/>
          </p:nvGrpSpPr>
          <p:grpSpPr bwMode="auto">
            <a:xfrm>
              <a:off x="2256" y="3168"/>
              <a:ext cx="3392" cy="714"/>
              <a:chOff x="2256" y="3168"/>
              <a:chExt cx="3392" cy="714"/>
            </a:xfrm>
          </p:grpSpPr>
          <p:pic>
            <p:nvPicPr>
              <p:cNvPr id="3181586" name="Picture 18" descr="keyboar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56" y="3504"/>
                <a:ext cx="408" cy="378"/>
              </a:xfrm>
              <a:prstGeom prst="rect">
                <a:avLst/>
              </a:prstGeom>
              <a:noFill/>
            </p:spPr>
          </p:pic>
          <p:pic>
            <p:nvPicPr>
              <p:cNvPr id="3181587" name="Picture 19" descr="camer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40" y="3264"/>
                <a:ext cx="408" cy="378"/>
              </a:xfrm>
              <a:prstGeom prst="rect">
                <a:avLst/>
              </a:prstGeom>
              <a:noFill/>
            </p:spPr>
          </p:pic>
          <p:pic>
            <p:nvPicPr>
              <p:cNvPr id="3181588" name="Picture 20" descr="disk"/>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56" y="3312"/>
                <a:ext cx="408" cy="378"/>
              </a:xfrm>
              <a:prstGeom prst="rect">
                <a:avLst/>
              </a:prstGeom>
              <a:noFill/>
            </p:spPr>
          </p:pic>
          <p:pic>
            <p:nvPicPr>
              <p:cNvPr id="3181589" name="Picture 21" descr="lcd"/>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68" y="3168"/>
                <a:ext cx="528" cy="489"/>
              </a:xfrm>
              <a:prstGeom prst="rect">
                <a:avLst/>
              </a:prstGeom>
              <a:noFill/>
            </p:spPr>
          </p:pic>
          <p:pic>
            <p:nvPicPr>
              <p:cNvPr id="3181590" name="Picture 22" descr="scanne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72" y="3312"/>
                <a:ext cx="408" cy="378"/>
              </a:xfrm>
              <a:prstGeom prst="rect">
                <a:avLst/>
              </a:prstGeom>
              <a:noFill/>
            </p:spPr>
          </p:pic>
          <p:pic>
            <p:nvPicPr>
              <p:cNvPr id="3181591" name="Picture 23" descr="shot_plms700_sm"/>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848" y="3216"/>
                <a:ext cx="800" cy="548"/>
              </a:xfrm>
              <a:prstGeom prst="rect">
                <a:avLst/>
              </a:prstGeom>
              <a:noFill/>
            </p:spPr>
          </p:pic>
        </p:grpSp>
        <p:grpSp>
          <p:nvGrpSpPr>
            <p:cNvPr id="8" name="Group 24"/>
            <p:cNvGrpSpPr>
              <a:grpSpLocks/>
            </p:cNvGrpSpPr>
            <p:nvPr/>
          </p:nvGrpSpPr>
          <p:grpSpPr bwMode="auto">
            <a:xfrm>
              <a:off x="3648" y="1584"/>
              <a:ext cx="1824" cy="480"/>
              <a:chOff x="3648" y="1584"/>
              <a:chExt cx="1824" cy="480"/>
            </a:xfrm>
          </p:grpSpPr>
          <p:sp>
            <p:nvSpPr>
              <p:cNvPr id="3181593" name="AutoShape 25"/>
              <p:cNvSpPr>
                <a:spLocks noChangeArrowheads="1"/>
              </p:cNvSpPr>
              <p:nvPr/>
            </p:nvSpPr>
            <p:spPr bwMode="auto">
              <a:xfrm>
                <a:off x="3648" y="1584"/>
                <a:ext cx="816" cy="480"/>
              </a:xfrm>
              <a:prstGeom prst="parallelogram">
                <a:avLst>
                  <a:gd name="adj" fmla="val 42500"/>
                </a:avLst>
              </a:prstGeom>
              <a:solidFill>
                <a:schemeClr val="tx2"/>
              </a:solidFill>
              <a:ln w="12700">
                <a:solidFill>
                  <a:schemeClr val="tx1"/>
                </a:solidFill>
                <a:miter lim="800000"/>
                <a:headEnd/>
                <a:tailEnd/>
              </a:ln>
              <a:effectLst/>
            </p:spPr>
            <p:txBody>
              <a:bodyPr wrap="none" anchor="ctr">
                <a:prstTxWarp prst="textNoShape">
                  <a:avLst/>
                </a:prstTxWarp>
              </a:bodyPr>
              <a:lstStyle/>
              <a:p>
                <a:pPr algn="ctr"/>
                <a:r>
                  <a:rPr lang="en-US" sz="2000"/>
                  <a:t>Proc</a:t>
                </a:r>
              </a:p>
            </p:txBody>
          </p:sp>
          <p:sp>
            <p:nvSpPr>
              <p:cNvPr id="3181594" name="Rectangle 26"/>
              <p:cNvSpPr>
                <a:spLocks noChangeArrowheads="1"/>
              </p:cNvSpPr>
              <p:nvPr/>
            </p:nvSpPr>
            <p:spPr bwMode="auto">
              <a:xfrm>
                <a:off x="4848" y="1584"/>
                <a:ext cx="624" cy="48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95" name="Text Box 27"/>
              <p:cNvSpPr txBox="1">
                <a:spLocks noChangeArrowheads="1"/>
              </p:cNvSpPr>
              <p:nvPr/>
            </p:nvSpPr>
            <p:spPr bwMode="auto">
              <a:xfrm>
                <a:off x="4944" y="1728"/>
                <a:ext cx="472" cy="250"/>
              </a:xfrm>
              <a:prstGeom prst="rect">
                <a:avLst/>
              </a:prstGeom>
              <a:noFill/>
              <a:ln w="12700">
                <a:noFill/>
                <a:miter lim="800000"/>
                <a:headEnd/>
                <a:tailEnd/>
              </a:ln>
              <a:effectLst/>
            </p:spPr>
            <p:txBody>
              <a:bodyPr wrap="none">
                <a:prstTxWarp prst="textNoShape">
                  <a:avLst/>
                </a:prstTxWarp>
                <a:spAutoFit/>
              </a:bodyPr>
              <a:lstStyle/>
              <a:p>
                <a:pPr algn="l"/>
                <a:r>
                  <a:rPr lang="en-US" sz="2000"/>
                  <a:t>Mem</a:t>
                </a:r>
              </a:p>
            </p:txBody>
          </p:sp>
          <p:sp>
            <p:nvSpPr>
              <p:cNvPr id="3181596" name="Rectangle 28"/>
              <p:cNvSpPr>
                <a:spLocks noChangeArrowheads="1"/>
              </p:cNvSpPr>
              <p:nvPr/>
            </p:nvSpPr>
            <p:spPr bwMode="auto">
              <a:xfrm>
                <a:off x="4512" y="1824"/>
                <a:ext cx="192"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597" name="Line 29"/>
              <p:cNvSpPr>
                <a:spLocks noChangeShapeType="1"/>
              </p:cNvSpPr>
              <p:nvPr/>
            </p:nvSpPr>
            <p:spPr bwMode="auto">
              <a:xfrm flipH="1">
                <a:off x="4320" y="1920"/>
                <a:ext cx="192" cy="0"/>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sp>
            <p:nvSpPr>
              <p:cNvPr id="3181598" name="Line 30"/>
              <p:cNvSpPr>
                <a:spLocks noChangeShapeType="1"/>
              </p:cNvSpPr>
              <p:nvPr/>
            </p:nvSpPr>
            <p:spPr bwMode="auto">
              <a:xfrm>
                <a:off x="4704" y="1920"/>
                <a:ext cx="144" cy="0"/>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grpSp>
      </p:grpSp>
      <p:grpSp>
        <p:nvGrpSpPr>
          <p:cNvPr id="9" name="Group 32"/>
          <p:cNvGrpSpPr>
            <a:grpSpLocks/>
          </p:cNvGrpSpPr>
          <p:nvPr/>
        </p:nvGrpSpPr>
        <p:grpSpPr bwMode="auto">
          <a:xfrm>
            <a:off x="3352800" y="3200400"/>
            <a:ext cx="5562600" cy="2362200"/>
            <a:chOff x="2112" y="2016"/>
            <a:chExt cx="3504" cy="1488"/>
          </a:xfrm>
        </p:grpSpPr>
        <p:sp>
          <p:nvSpPr>
            <p:cNvPr id="3181601" name="Line 33"/>
            <p:cNvSpPr>
              <a:spLocks noChangeShapeType="1"/>
            </p:cNvSpPr>
            <p:nvPr/>
          </p:nvSpPr>
          <p:spPr bwMode="auto">
            <a:xfrm>
              <a:off x="4608" y="2016"/>
              <a:ext cx="0" cy="336"/>
            </a:xfrm>
            <a:prstGeom prst="line">
              <a:avLst/>
            </a:prstGeom>
            <a:noFill/>
            <a:ln w="76200">
              <a:solidFill>
                <a:schemeClr val="tx1"/>
              </a:solidFill>
              <a:round/>
              <a:headEnd/>
              <a:tailEnd/>
            </a:ln>
            <a:effectLst/>
          </p:spPr>
          <p:txBody>
            <a:bodyPr wrap="none" anchor="ctr">
              <a:prstTxWarp prst="textNoShape">
                <a:avLst/>
              </a:prstTxWarp>
            </a:bodyPr>
            <a:lstStyle/>
            <a:p>
              <a:endParaRPr lang="en-US"/>
            </a:p>
          </p:txBody>
        </p:sp>
        <p:sp>
          <p:nvSpPr>
            <p:cNvPr id="3181602" name="AutoShape 34"/>
            <p:cNvSpPr>
              <a:spLocks noChangeArrowheads="1"/>
            </p:cNvSpPr>
            <p:nvPr/>
          </p:nvSpPr>
          <p:spPr bwMode="auto">
            <a:xfrm>
              <a:off x="3408" y="2256"/>
              <a:ext cx="2208" cy="384"/>
            </a:xfrm>
            <a:prstGeom prst="leftRightArrow">
              <a:avLst>
                <a:gd name="adj1" fmla="val 50000"/>
                <a:gd name="adj2" fmla="val 61573"/>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603" name="Text Box 35"/>
            <p:cNvSpPr txBox="1">
              <a:spLocks noChangeArrowheads="1"/>
            </p:cNvSpPr>
            <p:nvPr/>
          </p:nvSpPr>
          <p:spPr bwMode="auto">
            <a:xfrm>
              <a:off x="3840" y="2352"/>
              <a:ext cx="703" cy="250"/>
            </a:xfrm>
            <a:prstGeom prst="rect">
              <a:avLst/>
            </a:prstGeom>
            <a:noFill/>
            <a:ln w="12700">
              <a:noFill/>
              <a:miter lim="800000"/>
              <a:headEnd/>
              <a:tailEnd/>
            </a:ln>
            <a:effectLst/>
          </p:spPr>
          <p:txBody>
            <a:bodyPr wrap="none">
              <a:prstTxWarp prst="textNoShape">
                <a:avLst/>
              </a:prstTxWarp>
              <a:spAutoFit/>
            </a:bodyPr>
            <a:lstStyle/>
            <a:p>
              <a:pPr algn="l"/>
              <a:r>
                <a:rPr lang="en-US" sz="2000"/>
                <a:t>PCI Bus</a:t>
              </a:r>
            </a:p>
          </p:txBody>
        </p:sp>
        <p:sp>
          <p:nvSpPr>
            <p:cNvPr id="3181604" name="Line 36"/>
            <p:cNvSpPr>
              <a:spLocks noChangeShapeType="1"/>
            </p:cNvSpPr>
            <p:nvPr/>
          </p:nvSpPr>
          <p:spPr bwMode="auto">
            <a:xfrm flipV="1">
              <a:off x="4608" y="2544"/>
              <a:ext cx="0" cy="624"/>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81605" name="Line 37"/>
            <p:cNvSpPr>
              <a:spLocks noChangeShapeType="1"/>
            </p:cNvSpPr>
            <p:nvPr/>
          </p:nvSpPr>
          <p:spPr bwMode="auto">
            <a:xfrm flipV="1">
              <a:off x="5040" y="2544"/>
              <a:ext cx="0" cy="6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81606" name="AutoShape 38"/>
            <p:cNvSpPr>
              <a:spLocks noChangeArrowheads="1"/>
            </p:cNvSpPr>
            <p:nvPr/>
          </p:nvSpPr>
          <p:spPr bwMode="auto">
            <a:xfrm>
              <a:off x="3120" y="2880"/>
              <a:ext cx="1296" cy="336"/>
            </a:xfrm>
            <a:prstGeom prst="leftRightArrow">
              <a:avLst>
                <a:gd name="adj1" fmla="val 50000"/>
                <a:gd name="adj2" fmla="val 4130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607" name="Text Box 39"/>
            <p:cNvSpPr txBox="1">
              <a:spLocks noChangeArrowheads="1"/>
            </p:cNvSpPr>
            <p:nvPr/>
          </p:nvSpPr>
          <p:spPr bwMode="auto">
            <a:xfrm>
              <a:off x="3360" y="2928"/>
              <a:ext cx="810" cy="250"/>
            </a:xfrm>
            <a:prstGeom prst="rect">
              <a:avLst/>
            </a:prstGeom>
            <a:noFill/>
            <a:ln w="12700">
              <a:noFill/>
              <a:miter lim="800000"/>
              <a:headEnd/>
              <a:tailEnd/>
            </a:ln>
            <a:effectLst/>
          </p:spPr>
          <p:txBody>
            <a:bodyPr wrap="none">
              <a:prstTxWarp prst="textNoShape">
                <a:avLst/>
              </a:prstTxWarp>
              <a:spAutoFit/>
            </a:bodyPr>
            <a:lstStyle/>
            <a:p>
              <a:pPr algn="l"/>
              <a:r>
                <a:rPr lang="en-US" sz="2000"/>
                <a:t>SCSI Bus</a:t>
              </a:r>
            </a:p>
          </p:txBody>
        </p:sp>
        <p:sp>
          <p:nvSpPr>
            <p:cNvPr id="3181608" name="Line 40"/>
            <p:cNvSpPr>
              <a:spLocks noChangeShapeType="1"/>
            </p:cNvSpPr>
            <p:nvPr/>
          </p:nvSpPr>
          <p:spPr bwMode="auto">
            <a:xfrm>
              <a:off x="3936" y="2544"/>
              <a:ext cx="0" cy="43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81609" name="AutoShape 41"/>
            <p:cNvSpPr>
              <a:spLocks noChangeArrowheads="1"/>
            </p:cNvSpPr>
            <p:nvPr/>
          </p:nvSpPr>
          <p:spPr bwMode="auto">
            <a:xfrm>
              <a:off x="2112" y="3264"/>
              <a:ext cx="912" cy="240"/>
            </a:xfrm>
            <a:prstGeom prst="leftRightArrow">
              <a:avLst>
                <a:gd name="adj1" fmla="val 50000"/>
                <a:gd name="adj2" fmla="val 4069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1610" name="Line 42"/>
            <p:cNvSpPr>
              <a:spLocks noChangeShapeType="1"/>
            </p:cNvSpPr>
            <p:nvPr/>
          </p:nvSpPr>
          <p:spPr bwMode="auto">
            <a:xfrm flipH="1">
              <a:off x="2352" y="2544"/>
              <a:ext cx="1536" cy="76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181611" name="Line 43"/>
            <p:cNvSpPr>
              <a:spLocks noChangeShapeType="1"/>
            </p:cNvSpPr>
            <p:nvPr/>
          </p:nvSpPr>
          <p:spPr bwMode="auto">
            <a:xfrm>
              <a:off x="4080" y="3168"/>
              <a:ext cx="0" cy="14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181612" name="Line 44"/>
            <p:cNvSpPr>
              <a:spLocks noChangeShapeType="1"/>
            </p:cNvSpPr>
            <p:nvPr/>
          </p:nvSpPr>
          <p:spPr bwMode="auto">
            <a:xfrm>
              <a:off x="3312" y="3168"/>
              <a:ext cx="0" cy="19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181613" name="Line 45"/>
            <p:cNvSpPr>
              <a:spLocks noChangeShapeType="1"/>
            </p:cNvSpPr>
            <p:nvPr/>
          </p:nvSpPr>
          <p:spPr bwMode="auto">
            <a:xfrm flipV="1">
              <a:off x="3648" y="3120"/>
              <a:ext cx="0" cy="19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47" name="Title 46"/>
          <p:cNvSpPr>
            <a:spLocks noGrp="1"/>
          </p:cNvSpPr>
          <p:nvPr>
            <p:ph type="title"/>
          </p:nvPr>
        </p:nvSpPr>
        <p:spPr/>
        <p:txBody>
          <a:bodyPr/>
          <a:lstStyle/>
          <a:p>
            <a:r>
              <a:rPr lang="en-US" dirty="0" smtClean="0">
                <a:solidFill>
                  <a:schemeClr val="accent1"/>
                </a:solidFill>
              </a:rPr>
              <a:t>What do we need for I/O to work?</a:t>
            </a:r>
            <a:endParaRPr lang="en-US" dirty="0"/>
          </a:p>
        </p:txBody>
      </p:sp>
      <p:sp>
        <p:nvSpPr>
          <p:cNvPr id="48" name="Date Placeholder 47"/>
          <p:cNvSpPr>
            <a:spLocks noGrp="1"/>
          </p:cNvSpPr>
          <p:nvPr>
            <p:ph type="dt" sz="half" idx="10"/>
          </p:nvPr>
        </p:nvSpPr>
        <p:spPr/>
        <p:txBody>
          <a:bodyPr/>
          <a:lstStyle/>
          <a:p>
            <a:r>
              <a:rPr lang="en-US" smtClean="0"/>
              <a:t>8/12/2013</a:t>
            </a:r>
            <a:endParaRPr lang="en-US" dirty="0"/>
          </a:p>
        </p:txBody>
      </p:sp>
      <p:sp>
        <p:nvSpPr>
          <p:cNvPr id="49" name="Slide Number Placeholder 48"/>
          <p:cNvSpPr>
            <a:spLocks noGrp="1"/>
          </p:cNvSpPr>
          <p:nvPr>
            <p:ph type="sldNum" sz="quarter" idx="12"/>
          </p:nvPr>
        </p:nvSpPr>
        <p:spPr/>
        <p:txBody>
          <a:bodyPr/>
          <a:lstStyle/>
          <a:p>
            <a:fld id="{3CC63E4C-4642-794D-A2FD-70F6B81535F5}" type="slidenum">
              <a:rPr lang="en-US" smtClean="0"/>
              <a:pPr/>
              <a:t>25</a:t>
            </a:fld>
            <a:endParaRPr lang="en-US" dirty="0"/>
          </a:p>
        </p:txBody>
      </p:sp>
      <p:sp>
        <p:nvSpPr>
          <p:cNvPr id="50" name="Footer Placeholder 49"/>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317202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1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1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1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618" name="Rectangle 2"/>
          <p:cNvSpPr>
            <a:spLocks noGrp="1" noChangeArrowheads="1"/>
          </p:cNvSpPr>
          <p:nvPr>
            <p:ph type="title"/>
          </p:nvPr>
        </p:nvSpPr>
        <p:spPr/>
        <p:txBody>
          <a:bodyPr/>
          <a:lstStyle/>
          <a:p>
            <a:r>
              <a:rPr lang="en-US" dirty="0" smtClean="0">
                <a:solidFill>
                  <a:schemeClr val="accent1"/>
                </a:solidFill>
              </a:rPr>
              <a:t>Instruction Set Architecture for I/O</a:t>
            </a:r>
            <a:endParaRPr lang="en-US" dirty="0">
              <a:solidFill>
                <a:schemeClr val="accent1"/>
              </a:solidFill>
            </a:endParaRPr>
          </a:p>
        </p:txBody>
      </p:sp>
      <p:sp>
        <p:nvSpPr>
          <p:cNvPr id="3183619" name="Rectangle 3"/>
          <p:cNvSpPr>
            <a:spLocks noGrp="1" noChangeArrowheads="1"/>
          </p:cNvSpPr>
          <p:nvPr>
            <p:ph type="body" idx="1"/>
          </p:nvPr>
        </p:nvSpPr>
        <p:spPr>
          <a:xfrm>
            <a:off x="457200" y="1600199"/>
            <a:ext cx="8229600" cy="4937760"/>
          </a:xfrm>
        </p:spPr>
        <p:txBody>
          <a:bodyPr>
            <a:normAutofit fontScale="92500" lnSpcReduction="10000"/>
          </a:bodyPr>
          <a:lstStyle/>
          <a:p>
            <a:r>
              <a:rPr lang="en-US" dirty="0" smtClean="0"/>
              <a:t>What must the processor do for I/O?</a:t>
            </a:r>
          </a:p>
          <a:p>
            <a:pPr lvl="1">
              <a:tabLst>
                <a:tab pos="2286000" algn="l"/>
              </a:tabLst>
            </a:pPr>
            <a:r>
              <a:rPr lang="en-US" dirty="0" smtClean="0"/>
              <a:t>Input:	reads a sequence of bytes </a:t>
            </a:r>
          </a:p>
          <a:p>
            <a:pPr lvl="1">
              <a:tabLst>
                <a:tab pos="2286000" algn="l"/>
              </a:tabLst>
            </a:pPr>
            <a:r>
              <a:rPr lang="en-US" dirty="0" smtClean="0"/>
              <a:t>Output:	writes a sequence of bytes</a:t>
            </a:r>
          </a:p>
          <a:p>
            <a:r>
              <a:rPr lang="en-US" dirty="0" smtClean="0"/>
              <a:t>Some processors have special input and output instructions</a:t>
            </a:r>
          </a:p>
          <a:p>
            <a:r>
              <a:rPr lang="en-US" dirty="0" smtClean="0"/>
              <a:t>Alternative model (used by MIPS):</a:t>
            </a:r>
          </a:p>
          <a:p>
            <a:pPr lvl="1"/>
            <a:r>
              <a:rPr lang="en-US" dirty="0" smtClean="0"/>
              <a:t>Use loads for input, stores for output (in small pieces)</a:t>
            </a:r>
          </a:p>
          <a:p>
            <a:pPr lvl="1"/>
            <a:r>
              <a:rPr lang="en-US" dirty="0" smtClean="0"/>
              <a:t>Called </a:t>
            </a:r>
            <a:r>
              <a:rPr lang="en-US" i="1" dirty="0" smtClean="0"/>
              <a:t>Memory Mapped Input/Output</a:t>
            </a:r>
          </a:p>
          <a:p>
            <a:pPr lvl="1"/>
            <a:r>
              <a:rPr lang="en-US" dirty="0" smtClean="0"/>
              <a:t>A portion of the address space dedicated to communication paths to Input or Output devices </a:t>
            </a:r>
            <a:br>
              <a:rPr lang="en-US" dirty="0" smtClean="0"/>
            </a:br>
            <a:r>
              <a:rPr lang="en-US" dirty="0" smtClean="0"/>
              <a:t>(no memory there)</a:t>
            </a:r>
            <a:endParaRPr lang="en-US"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13666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361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36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36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361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83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5666" name="Rectangle 2"/>
          <p:cNvSpPr>
            <a:spLocks noGrp="1" noChangeArrowheads="1"/>
          </p:cNvSpPr>
          <p:nvPr>
            <p:ph type="title"/>
          </p:nvPr>
        </p:nvSpPr>
        <p:spPr/>
        <p:txBody>
          <a:bodyPr/>
          <a:lstStyle/>
          <a:p>
            <a:r>
              <a:rPr lang="en-US" dirty="0" smtClean="0">
                <a:solidFill>
                  <a:schemeClr val="accent1"/>
                </a:solidFill>
              </a:rPr>
              <a:t>Memory Mapped I/O</a:t>
            </a:r>
            <a:endParaRPr lang="en-US" dirty="0">
              <a:solidFill>
                <a:schemeClr val="accent1"/>
              </a:solidFill>
            </a:endParaRPr>
          </a:p>
        </p:txBody>
      </p:sp>
      <p:sp>
        <p:nvSpPr>
          <p:cNvPr id="3185667" name="Rectangle 3"/>
          <p:cNvSpPr>
            <a:spLocks noGrp="1" noChangeArrowheads="1"/>
          </p:cNvSpPr>
          <p:nvPr>
            <p:ph type="body" idx="1"/>
          </p:nvPr>
        </p:nvSpPr>
        <p:spPr/>
        <p:txBody>
          <a:bodyPr/>
          <a:lstStyle/>
          <a:p>
            <a:r>
              <a:rPr lang="en-US" dirty="0" smtClean="0"/>
              <a:t>Certain addresses are not regular memory</a:t>
            </a:r>
          </a:p>
          <a:p>
            <a:r>
              <a:rPr lang="en-US" dirty="0" smtClean="0"/>
              <a:t>Instead, they correspond to registers in I/O devices</a:t>
            </a:r>
            <a:endParaRPr lang="en-US" dirty="0"/>
          </a:p>
        </p:txBody>
      </p:sp>
      <p:grpSp>
        <p:nvGrpSpPr>
          <p:cNvPr id="2" name="Group 4"/>
          <p:cNvGrpSpPr>
            <a:grpSpLocks/>
          </p:cNvGrpSpPr>
          <p:nvPr/>
        </p:nvGrpSpPr>
        <p:grpSpPr bwMode="auto">
          <a:xfrm>
            <a:off x="4800600" y="3657600"/>
            <a:ext cx="3086100" cy="930275"/>
            <a:chOff x="2160" y="3120"/>
            <a:chExt cx="1944" cy="586"/>
          </a:xfrm>
        </p:grpSpPr>
        <p:grpSp>
          <p:nvGrpSpPr>
            <p:cNvPr id="3" name="Group 5"/>
            <p:cNvGrpSpPr>
              <a:grpSpLocks/>
            </p:cNvGrpSpPr>
            <p:nvPr/>
          </p:nvGrpSpPr>
          <p:grpSpPr bwMode="auto">
            <a:xfrm>
              <a:off x="2816" y="3120"/>
              <a:ext cx="1288" cy="586"/>
              <a:chOff x="2816" y="3120"/>
              <a:chExt cx="1288" cy="586"/>
            </a:xfrm>
          </p:grpSpPr>
          <p:pic>
            <p:nvPicPr>
              <p:cNvPr id="3185670" name="Picture 6" descr="keyboar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96" y="3120"/>
                <a:ext cx="408" cy="378"/>
              </a:xfrm>
              <a:prstGeom prst="rect">
                <a:avLst/>
              </a:prstGeom>
              <a:noFill/>
            </p:spPr>
          </p:pic>
          <p:grpSp>
            <p:nvGrpSpPr>
              <p:cNvPr id="4" name="Group 7"/>
              <p:cNvGrpSpPr>
                <a:grpSpLocks/>
              </p:cNvGrpSpPr>
              <p:nvPr/>
            </p:nvGrpSpPr>
            <p:grpSpPr bwMode="auto">
              <a:xfrm>
                <a:off x="2816" y="3264"/>
                <a:ext cx="870" cy="442"/>
                <a:chOff x="3632" y="3696"/>
                <a:chExt cx="870" cy="442"/>
              </a:xfrm>
            </p:grpSpPr>
            <p:grpSp>
              <p:nvGrpSpPr>
                <p:cNvPr id="5" name="Group 8"/>
                <p:cNvGrpSpPr>
                  <a:grpSpLocks/>
                </p:cNvGrpSpPr>
                <p:nvPr/>
              </p:nvGrpSpPr>
              <p:grpSpPr bwMode="auto">
                <a:xfrm>
                  <a:off x="3632" y="3696"/>
                  <a:ext cx="870" cy="252"/>
                  <a:chOff x="2096" y="3792"/>
                  <a:chExt cx="870" cy="252"/>
                </a:xfrm>
              </p:grpSpPr>
              <p:sp>
                <p:nvSpPr>
                  <p:cNvPr id="3185673" name="Rectangle 9"/>
                  <p:cNvSpPr>
                    <a:spLocks noChangeArrowheads="1"/>
                  </p:cNvSpPr>
                  <p:nvPr/>
                </p:nvSpPr>
                <p:spPr bwMode="auto">
                  <a:xfrm>
                    <a:off x="2112" y="3840"/>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74" name="Text Box 10"/>
                  <p:cNvSpPr txBox="1">
                    <a:spLocks noChangeArrowheads="1"/>
                  </p:cNvSpPr>
                  <p:nvPr/>
                </p:nvSpPr>
                <p:spPr bwMode="auto">
                  <a:xfrm>
                    <a:off x="2096" y="3792"/>
                    <a:ext cx="870" cy="252"/>
                  </a:xfrm>
                  <a:prstGeom prst="rect">
                    <a:avLst/>
                  </a:prstGeom>
                  <a:noFill/>
                  <a:ln w="12700">
                    <a:noFill/>
                    <a:miter lim="800000"/>
                    <a:headEnd/>
                    <a:tailEnd/>
                  </a:ln>
                  <a:effectLst/>
                </p:spPr>
                <p:txBody>
                  <a:bodyPr wrap="none">
                    <a:prstTxWarp prst="textNoShape">
                      <a:avLst/>
                    </a:prstTxWarp>
                    <a:spAutoFit/>
                  </a:bodyPr>
                  <a:lstStyle/>
                  <a:p>
                    <a:pPr algn="l"/>
                    <a:r>
                      <a:rPr lang="en-US" sz="2000" dirty="0" smtClean="0"/>
                      <a:t>control </a:t>
                    </a:r>
                    <a:r>
                      <a:rPr lang="en-US" sz="2000" dirty="0"/>
                      <a:t>reg.</a:t>
                    </a:r>
                  </a:p>
                </p:txBody>
              </p:sp>
            </p:grpSp>
            <p:sp>
              <p:nvSpPr>
                <p:cNvPr id="3185675" name="Rectangle 11"/>
                <p:cNvSpPr>
                  <a:spLocks noChangeArrowheads="1"/>
                </p:cNvSpPr>
                <p:nvPr/>
              </p:nvSpPr>
              <p:spPr bwMode="auto">
                <a:xfrm>
                  <a:off x="3648" y="3936"/>
                  <a:ext cx="816" cy="19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76" name="Text Box 12"/>
                <p:cNvSpPr txBox="1">
                  <a:spLocks noChangeArrowheads="1"/>
                </p:cNvSpPr>
                <p:nvPr/>
              </p:nvSpPr>
              <p:spPr bwMode="auto">
                <a:xfrm>
                  <a:off x="3696" y="3888"/>
                  <a:ext cx="748" cy="250"/>
                </a:xfrm>
                <a:prstGeom prst="rect">
                  <a:avLst/>
                </a:prstGeom>
                <a:noFill/>
                <a:ln w="12700">
                  <a:noFill/>
                  <a:miter lim="800000"/>
                  <a:headEnd/>
                  <a:tailEnd/>
                </a:ln>
                <a:effectLst/>
              </p:spPr>
              <p:txBody>
                <a:bodyPr wrap="none">
                  <a:prstTxWarp prst="textNoShape">
                    <a:avLst/>
                  </a:prstTxWarp>
                  <a:spAutoFit/>
                </a:bodyPr>
                <a:lstStyle/>
                <a:p>
                  <a:pPr algn="l"/>
                  <a:r>
                    <a:rPr lang="en-US" sz="2000" dirty="0"/>
                    <a:t>data reg.</a:t>
                  </a:r>
                </a:p>
              </p:txBody>
            </p:sp>
          </p:grpSp>
        </p:grpSp>
        <p:sp>
          <p:nvSpPr>
            <p:cNvPr id="3185677" name="Line 13"/>
            <p:cNvSpPr>
              <a:spLocks noChangeShapeType="1"/>
            </p:cNvSpPr>
            <p:nvPr/>
          </p:nvSpPr>
          <p:spPr bwMode="auto">
            <a:xfrm flipV="1">
              <a:off x="2160" y="3312"/>
              <a:ext cx="624" cy="96"/>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3185678" name="Line 14"/>
            <p:cNvSpPr>
              <a:spLocks noChangeShapeType="1"/>
            </p:cNvSpPr>
            <p:nvPr/>
          </p:nvSpPr>
          <p:spPr bwMode="auto">
            <a:xfrm flipH="1" flipV="1">
              <a:off x="2208" y="3552"/>
              <a:ext cx="624" cy="144"/>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grpSp>
      <p:grpSp>
        <p:nvGrpSpPr>
          <p:cNvPr id="25" name="Group 24"/>
          <p:cNvGrpSpPr/>
          <p:nvPr/>
        </p:nvGrpSpPr>
        <p:grpSpPr>
          <a:xfrm>
            <a:off x="1965960" y="3032125"/>
            <a:ext cx="2836863" cy="3368675"/>
            <a:chOff x="592137" y="3032125"/>
            <a:chExt cx="2836863" cy="3368675"/>
          </a:xfrm>
        </p:grpSpPr>
        <p:sp>
          <p:nvSpPr>
            <p:cNvPr id="3185679" name="Rectangle 15"/>
            <p:cNvSpPr>
              <a:spLocks noChangeArrowheads="1"/>
            </p:cNvSpPr>
            <p:nvPr/>
          </p:nvSpPr>
          <p:spPr bwMode="auto">
            <a:xfrm>
              <a:off x="2286000" y="3505200"/>
              <a:ext cx="1143000" cy="26670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80" name="Text Box 16"/>
            <p:cNvSpPr txBox="1">
              <a:spLocks noChangeArrowheads="1"/>
            </p:cNvSpPr>
            <p:nvPr/>
          </p:nvSpPr>
          <p:spPr bwMode="auto">
            <a:xfrm>
              <a:off x="1828800" y="6003925"/>
              <a:ext cx="325438" cy="396875"/>
            </a:xfrm>
            <a:prstGeom prst="rect">
              <a:avLst/>
            </a:prstGeom>
            <a:noFill/>
            <a:ln w="12700">
              <a:noFill/>
              <a:miter lim="800000"/>
              <a:headEnd/>
              <a:tailEnd/>
            </a:ln>
            <a:effectLst/>
          </p:spPr>
          <p:txBody>
            <a:bodyPr wrap="none">
              <a:prstTxWarp prst="textNoShape">
                <a:avLst/>
              </a:prstTxWarp>
              <a:spAutoFit/>
            </a:bodyPr>
            <a:lstStyle/>
            <a:p>
              <a:pPr algn="l"/>
              <a:r>
                <a:rPr lang="en-US" sz="2000"/>
                <a:t>0</a:t>
              </a:r>
            </a:p>
          </p:txBody>
        </p:sp>
        <p:sp>
          <p:nvSpPr>
            <p:cNvPr id="3185681" name="Text Box 17"/>
            <p:cNvSpPr txBox="1">
              <a:spLocks noChangeArrowheads="1"/>
            </p:cNvSpPr>
            <p:nvPr/>
          </p:nvSpPr>
          <p:spPr bwMode="auto">
            <a:xfrm>
              <a:off x="592137" y="3336925"/>
              <a:ext cx="1693863" cy="396875"/>
            </a:xfrm>
            <a:prstGeom prst="rect">
              <a:avLst/>
            </a:prstGeom>
            <a:noFill/>
            <a:ln w="12700">
              <a:noFill/>
              <a:miter lim="800000"/>
              <a:headEnd/>
              <a:tailEnd/>
            </a:ln>
            <a:effectLst/>
          </p:spPr>
          <p:txBody>
            <a:bodyPr wrap="none">
              <a:prstTxWarp prst="textNoShape">
                <a:avLst/>
              </a:prstTxWarp>
              <a:spAutoFit/>
            </a:bodyPr>
            <a:lstStyle/>
            <a:p>
              <a:pPr algn="l"/>
              <a:r>
                <a:rPr lang="en-US" sz="2000" dirty="0"/>
                <a:t>0xFFFFFFFF</a:t>
              </a:r>
            </a:p>
          </p:txBody>
        </p:sp>
        <p:sp>
          <p:nvSpPr>
            <p:cNvPr id="3185682" name="Rectangle 18"/>
            <p:cNvSpPr>
              <a:spLocks noChangeArrowheads="1"/>
            </p:cNvSpPr>
            <p:nvPr/>
          </p:nvSpPr>
          <p:spPr bwMode="auto">
            <a:xfrm>
              <a:off x="2286000" y="4114800"/>
              <a:ext cx="1143000" cy="228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85683" name="Text Box 19"/>
            <p:cNvSpPr txBox="1">
              <a:spLocks noChangeArrowheads="1"/>
            </p:cNvSpPr>
            <p:nvPr/>
          </p:nvSpPr>
          <p:spPr bwMode="auto">
            <a:xfrm>
              <a:off x="609600" y="3962400"/>
              <a:ext cx="1638300" cy="396875"/>
            </a:xfrm>
            <a:prstGeom prst="rect">
              <a:avLst/>
            </a:prstGeom>
            <a:noFill/>
            <a:ln w="12700">
              <a:noFill/>
              <a:miter lim="800000"/>
              <a:headEnd/>
              <a:tailEnd/>
            </a:ln>
            <a:effectLst/>
          </p:spPr>
          <p:txBody>
            <a:bodyPr wrap="none">
              <a:prstTxWarp prst="textNoShape">
                <a:avLst/>
              </a:prstTxWarp>
              <a:spAutoFit/>
            </a:bodyPr>
            <a:lstStyle/>
            <a:p>
              <a:pPr algn="l"/>
              <a:r>
                <a:rPr lang="en-US" sz="2000" dirty="0"/>
                <a:t>0xFFFF0000</a:t>
              </a:r>
            </a:p>
          </p:txBody>
        </p:sp>
        <p:sp>
          <p:nvSpPr>
            <p:cNvPr id="3185684" name="Text Box 20"/>
            <p:cNvSpPr txBox="1">
              <a:spLocks noChangeArrowheads="1"/>
            </p:cNvSpPr>
            <p:nvPr/>
          </p:nvSpPr>
          <p:spPr bwMode="auto">
            <a:xfrm>
              <a:off x="1049337" y="3032125"/>
              <a:ext cx="1087438" cy="396875"/>
            </a:xfrm>
            <a:prstGeom prst="rect">
              <a:avLst/>
            </a:prstGeom>
            <a:noFill/>
            <a:ln w="12700">
              <a:noFill/>
              <a:miter lim="800000"/>
              <a:headEnd/>
              <a:tailEnd/>
            </a:ln>
            <a:effectLst/>
          </p:spPr>
          <p:txBody>
            <a:bodyPr wrap="none">
              <a:prstTxWarp prst="textNoShape">
                <a:avLst/>
              </a:prstTxWarp>
              <a:spAutoFit/>
            </a:bodyPr>
            <a:lstStyle/>
            <a:p>
              <a:pPr algn="l"/>
              <a:r>
                <a:rPr lang="en-US" sz="2000" dirty="0"/>
                <a:t>address</a:t>
              </a:r>
            </a:p>
          </p:txBody>
        </p:sp>
      </p:grpSp>
      <p:sp>
        <p:nvSpPr>
          <p:cNvPr id="26" name="Date Placeholder 25"/>
          <p:cNvSpPr>
            <a:spLocks noGrp="1"/>
          </p:cNvSpPr>
          <p:nvPr>
            <p:ph type="dt" sz="half" idx="10"/>
          </p:nvPr>
        </p:nvSpPr>
        <p:spPr/>
        <p:txBody>
          <a:bodyPr/>
          <a:lstStyle/>
          <a:p>
            <a:r>
              <a:rPr lang="en-US" smtClean="0"/>
              <a:t>8/12/2013</a:t>
            </a:r>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27</a:t>
            </a:fld>
            <a:endParaRPr lang="en-US" dirty="0"/>
          </a:p>
        </p:txBody>
      </p:sp>
      <p:sp>
        <p:nvSpPr>
          <p:cNvPr id="28" name="Footer Placeholder 27"/>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39061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714" name="Rectangle 2"/>
          <p:cNvSpPr>
            <a:spLocks noGrp="1" noChangeArrowheads="1"/>
          </p:cNvSpPr>
          <p:nvPr>
            <p:ph type="title"/>
          </p:nvPr>
        </p:nvSpPr>
        <p:spPr/>
        <p:txBody>
          <a:bodyPr/>
          <a:lstStyle/>
          <a:p>
            <a:r>
              <a:rPr lang="en-US" dirty="0" smtClean="0">
                <a:solidFill>
                  <a:schemeClr val="accent1"/>
                </a:solidFill>
              </a:rPr>
              <a:t>Processor-I/O Speed Mismatch</a:t>
            </a:r>
            <a:endParaRPr lang="en-US" dirty="0">
              <a:solidFill>
                <a:schemeClr val="accent1"/>
              </a:solidFill>
            </a:endParaRPr>
          </a:p>
        </p:txBody>
      </p:sp>
      <p:sp>
        <p:nvSpPr>
          <p:cNvPr id="3187715" name="Rectangle 3"/>
          <p:cNvSpPr>
            <a:spLocks noGrp="1" noChangeArrowheads="1"/>
          </p:cNvSpPr>
          <p:nvPr>
            <p:ph type="body" idx="1"/>
          </p:nvPr>
        </p:nvSpPr>
        <p:spPr>
          <a:xfrm>
            <a:off x="457200" y="1600199"/>
            <a:ext cx="8229600" cy="4937760"/>
          </a:xfrm>
        </p:spPr>
        <p:txBody>
          <a:bodyPr>
            <a:normAutofit lnSpcReduction="10000"/>
          </a:bodyPr>
          <a:lstStyle/>
          <a:p>
            <a:r>
              <a:rPr lang="en-US" dirty="0" smtClean="0"/>
              <a:t>1 GHz microprocessor can execute 1 billion load or store </a:t>
            </a:r>
            <a:r>
              <a:rPr lang="en-US" dirty="0" err="1" smtClean="0"/>
              <a:t>instr</a:t>
            </a:r>
            <a:r>
              <a:rPr lang="en-US" dirty="0" smtClean="0"/>
              <a:t>/sec (4,000,000 KB/s data rate)</a:t>
            </a:r>
          </a:p>
          <a:p>
            <a:pPr lvl="1">
              <a:buFont typeface="Calibri" pitchFamily="34" charset="0"/>
              <a:buChar char="–"/>
            </a:pPr>
            <a:r>
              <a:rPr lang="en-US" b="1" dirty="0" smtClean="0"/>
              <a:t>Recall:</a:t>
            </a:r>
            <a:r>
              <a:rPr lang="en-US" dirty="0" smtClean="0"/>
              <a:t>  I/O devices data rates range from 0.01 KB/s to 125,000 KB/s</a:t>
            </a:r>
          </a:p>
          <a:p>
            <a:r>
              <a:rPr lang="en-US" i="1" dirty="0" smtClean="0"/>
              <a:t>Input:</a:t>
            </a:r>
            <a:r>
              <a:rPr lang="en-US" dirty="0" smtClean="0"/>
              <a:t>  Device may not be ready to send data as fast as the processor loads it</a:t>
            </a:r>
          </a:p>
          <a:p>
            <a:pPr lvl="1">
              <a:buFont typeface="Calibri" pitchFamily="34" charset="0"/>
              <a:buChar char="–"/>
            </a:pPr>
            <a:r>
              <a:rPr lang="en-US" dirty="0" smtClean="0"/>
              <a:t>Also, might be waiting for human to act</a:t>
            </a:r>
          </a:p>
          <a:p>
            <a:r>
              <a:rPr lang="en-US" i="1" dirty="0" smtClean="0"/>
              <a:t>Output:</a:t>
            </a:r>
            <a:r>
              <a:rPr lang="en-US" dirty="0" smtClean="0"/>
              <a:t>  Device may not be ready to accept data as fast as processor stores it</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28</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403927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77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77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87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762" name="Rectangle 2"/>
          <p:cNvSpPr>
            <a:spLocks noGrp="1" noChangeArrowheads="1"/>
          </p:cNvSpPr>
          <p:nvPr>
            <p:ph type="title"/>
          </p:nvPr>
        </p:nvSpPr>
        <p:spPr/>
        <p:txBody>
          <a:bodyPr>
            <a:normAutofit fontScale="90000"/>
          </a:bodyPr>
          <a:lstStyle/>
          <a:p>
            <a:r>
              <a:rPr lang="en-US" dirty="0" smtClean="0">
                <a:solidFill>
                  <a:schemeClr val="accent1"/>
                </a:solidFill>
              </a:rPr>
              <a:t>Processor Checks Status Before Acting</a:t>
            </a:r>
            <a:endParaRPr lang="en-US" dirty="0">
              <a:solidFill>
                <a:schemeClr val="accent1"/>
              </a:solidFill>
            </a:endParaRPr>
          </a:p>
        </p:txBody>
      </p:sp>
      <p:sp>
        <p:nvSpPr>
          <p:cNvPr id="3189763" name="Rectangle 3"/>
          <p:cNvSpPr>
            <a:spLocks noGrp="1" noChangeArrowheads="1"/>
          </p:cNvSpPr>
          <p:nvPr>
            <p:ph type="body" idx="1"/>
          </p:nvPr>
        </p:nvSpPr>
        <p:spPr>
          <a:xfrm>
            <a:off x="457200" y="1600199"/>
            <a:ext cx="8229600" cy="4937760"/>
          </a:xfrm>
        </p:spPr>
        <p:txBody>
          <a:bodyPr>
            <a:normAutofit fontScale="92500"/>
          </a:bodyPr>
          <a:lstStyle/>
          <a:p>
            <a:r>
              <a:rPr lang="en-US" dirty="0" smtClean="0"/>
              <a:t>Path to a device generally has 2 registers:</a:t>
            </a:r>
          </a:p>
          <a:p>
            <a:pPr lvl="1">
              <a:buFont typeface="Arial"/>
              <a:buChar char="•"/>
            </a:pPr>
            <a:r>
              <a:rPr lang="en-US" i="1" dirty="0" smtClean="0">
                <a:solidFill>
                  <a:srgbClr val="FF0000"/>
                </a:solidFill>
              </a:rPr>
              <a:t>Control Register</a:t>
            </a:r>
            <a:r>
              <a:rPr lang="en-US" dirty="0" smtClean="0"/>
              <a:t> says it’s OK to read/write (I/O ready)</a:t>
            </a:r>
          </a:p>
          <a:p>
            <a:pPr lvl="1">
              <a:buFont typeface="Arial"/>
              <a:buChar char="•"/>
            </a:pPr>
            <a:r>
              <a:rPr lang="en-US" i="1" dirty="0" smtClean="0">
                <a:solidFill>
                  <a:srgbClr val="FF0000"/>
                </a:solidFill>
              </a:rPr>
              <a:t>Data Register</a:t>
            </a:r>
            <a:r>
              <a:rPr lang="en-US" dirty="0" smtClean="0"/>
              <a:t> contains data</a:t>
            </a:r>
          </a:p>
          <a:p>
            <a:pPr marL="514350" indent="-514350">
              <a:buFont typeface="+mj-lt"/>
              <a:buAutoNum type="arabicParenR"/>
            </a:pPr>
            <a:r>
              <a:rPr lang="en-US" dirty="0" smtClean="0"/>
              <a:t>Processor reads from control register in a loop, waiting for device to set </a:t>
            </a:r>
            <a:r>
              <a:rPr lang="en-US" i="1" dirty="0" smtClean="0">
                <a:solidFill>
                  <a:srgbClr val="FF0000"/>
                </a:solidFill>
              </a:rPr>
              <a:t>Ready bit</a:t>
            </a:r>
            <a:r>
              <a:rPr lang="en-US" i="1" dirty="0" smtClean="0"/>
              <a:t> </a:t>
            </a:r>
            <a:r>
              <a:rPr lang="en-US" dirty="0" smtClean="0"/>
              <a:t>(0 </a:t>
            </a:r>
            <a:r>
              <a:rPr lang="en-US" dirty="0" smtClean="0">
                <a:sym typeface="Wingdings" pitchFamily="2" charset="2"/>
              </a:rPr>
              <a:t></a:t>
            </a:r>
            <a:r>
              <a:rPr lang="en-US" dirty="0" smtClean="0"/>
              <a:t> 1)</a:t>
            </a:r>
          </a:p>
          <a:p>
            <a:pPr marL="514350" indent="-514350">
              <a:buFont typeface="+mj-lt"/>
              <a:buAutoNum type="arabicParenR"/>
            </a:pPr>
            <a:r>
              <a:rPr lang="en-US" dirty="0" smtClean="0"/>
              <a:t>Processor then loads from (input) or writes to (output) data register</a:t>
            </a:r>
          </a:p>
          <a:p>
            <a:pPr lvl="1">
              <a:buFont typeface="Calibri" pitchFamily="34" charset="0"/>
              <a:buChar char="–"/>
            </a:pPr>
            <a:r>
              <a:rPr lang="en-US" dirty="0" smtClean="0"/>
              <a:t>Resets Ready bit of control register (1 </a:t>
            </a:r>
            <a:r>
              <a:rPr lang="en-US" dirty="0" smtClean="0">
                <a:sym typeface="Wingdings" pitchFamily="2" charset="2"/>
              </a:rPr>
              <a:t></a:t>
            </a:r>
            <a:r>
              <a:rPr lang="en-US" dirty="0" smtClean="0"/>
              <a:t> 0)</a:t>
            </a:r>
          </a:p>
          <a:p>
            <a:r>
              <a:rPr lang="en-US" dirty="0" smtClean="0"/>
              <a:t>This process </a:t>
            </a:r>
            <a:r>
              <a:rPr lang="en-US" dirty="0"/>
              <a:t>is called </a:t>
            </a:r>
            <a:r>
              <a:rPr lang="en-US" i="1" dirty="0"/>
              <a:t>“</a:t>
            </a:r>
            <a:r>
              <a:rPr lang="en-US" i="1" dirty="0">
                <a:solidFill>
                  <a:srgbClr val="FF0000"/>
                </a:solidFill>
              </a:rPr>
              <a:t>Polling</a:t>
            </a:r>
            <a:r>
              <a:rPr lang="en-US" i="1" dirty="0"/>
              <a:t>”</a:t>
            </a:r>
          </a:p>
          <a:p>
            <a:endParaRPr lang="en-US"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29</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367239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89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9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97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97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89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7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Review of Last Lecture (2/2)</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fontScale="92500" lnSpcReduction="10000"/>
          </a:bodyPr>
          <a:lstStyle/>
          <a:p>
            <a:r>
              <a:rPr lang="en-US" dirty="0"/>
              <a:t>RAID:  Redundant Arrays of Inexpensive Disks</a:t>
            </a:r>
          </a:p>
          <a:p>
            <a:pPr lvl="1"/>
            <a:r>
              <a:rPr lang="en-US" dirty="0"/>
              <a:t>RAID 0:  data </a:t>
            </a:r>
            <a:r>
              <a:rPr lang="en-US" dirty="0" smtClean="0"/>
              <a:t>striping, no redundancy</a:t>
            </a:r>
            <a:endParaRPr lang="en-US" dirty="0"/>
          </a:p>
          <a:p>
            <a:pPr lvl="1"/>
            <a:r>
              <a:rPr lang="en-US" dirty="0"/>
              <a:t>RAID 1:  disk mirroring</a:t>
            </a:r>
          </a:p>
          <a:p>
            <a:pPr lvl="1"/>
            <a:r>
              <a:rPr lang="en-US" dirty="0"/>
              <a:t>RAID 2:  bit striping with ECC disks</a:t>
            </a:r>
          </a:p>
          <a:p>
            <a:pPr lvl="1"/>
            <a:r>
              <a:rPr lang="en-US" dirty="0"/>
              <a:t>RAID 3:  byte striping with </a:t>
            </a:r>
            <a:r>
              <a:rPr lang="en-US" dirty="0" smtClean="0"/>
              <a:t>dedicated parity </a:t>
            </a:r>
            <a:r>
              <a:rPr lang="en-US" dirty="0"/>
              <a:t>disk</a:t>
            </a:r>
          </a:p>
          <a:p>
            <a:pPr lvl="1"/>
            <a:r>
              <a:rPr lang="en-US" dirty="0"/>
              <a:t>RAID 4:  block striping with dedicated parity disk</a:t>
            </a:r>
          </a:p>
          <a:p>
            <a:pPr lvl="1"/>
            <a:r>
              <a:rPr lang="en-US" dirty="0"/>
              <a:t>RAID 5:  block striping with interleaved parity</a:t>
            </a:r>
          </a:p>
          <a:p>
            <a:pPr lvl="1"/>
            <a:r>
              <a:rPr lang="en-US" dirty="0"/>
              <a:t>RAID 6:  block </a:t>
            </a:r>
            <a:r>
              <a:rPr lang="en-US" dirty="0" smtClean="0"/>
              <a:t>striping with </a:t>
            </a:r>
            <a:r>
              <a:rPr lang="en-US" dirty="0"/>
              <a:t>two interleaved parity </a:t>
            </a:r>
            <a:r>
              <a:rPr lang="en-US" dirty="0" smtClean="0"/>
              <a:t>disks for DEC</a:t>
            </a:r>
          </a:p>
          <a:p>
            <a:pPr lvl="1"/>
            <a:r>
              <a:rPr lang="en-US" dirty="0" smtClean="0"/>
              <a:t>Can access disks concurrently, but may require additional reads &amp; writes for updating parity</a:t>
            </a:r>
            <a:endParaRPr lang="en-US" dirty="0"/>
          </a:p>
          <a:p>
            <a:endParaRPr lang="en-US" dirty="0" smtClean="0"/>
          </a:p>
        </p:txBody>
      </p:sp>
      <p:sp>
        <p:nvSpPr>
          <p:cNvPr id="4" name="Date Placeholder 3"/>
          <p:cNvSpPr>
            <a:spLocks noGrp="1"/>
          </p:cNvSpPr>
          <p:nvPr>
            <p:ph type="dt" sz="half" idx="10"/>
          </p:nvPr>
        </p:nvSpPr>
        <p:spPr/>
        <p:txBody>
          <a:bodyPr/>
          <a:lstStyle/>
          <a:p>
            <a:r>
              <a:rPr lang="en-US" smtClean="0"/>
              <a:t>8/12/2013</a:t>
            </a:r>
            <a:endParaRPr lang="en-US"/>
          </a:p>
        </p:txBody>
      </p:sp>
      <p:sp>
        <p:nvSpPr>
          <p:cNvPr id="5" name="Footer Placeholder 4"/>
          <p:cNvSpPr>
            <a:spLocks noGrp="1"/>
          </p:cNvSpPr>
          <p:nvPr>
            <p:ph type="ftr" sz="quarter" idx="11"/>
          </p:nvPr>
        </p:nvSpPr>
        <p:spPr/>
        <p:txBody>
          <a:bodyPr/>
          <a:lstStyle/>
          <a:p>
            <a:r>
              <a:rPr lang="en-US" smtClean="0"/>
              <a:t>Summer 2013 -- Lecture #28</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3154565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907" name="Rectangle 3"/>
          <p:cNvSpPr>
            <a:spLocks noGrp="1" noChangeArrowheads="1"/>
          </p:cNvSpPr>
          <p:nvPr>
            <p:ph type="body" idx="1"/>
          </p:nvPr>
        </p:nvSpPr>
        <p:spPr>
          <a:xfrm>
            <a:off x="457200" y="1600200"/>
            <a:ext cx="8229600" cy="4937760"/>
          </a:xfrm>
        </p:spPr>
        <p:txBody>
          <a:bodyPr>
            <a:normAutofit/>
          </a:bodyPr>
          <a:lstStyle/>
          <a:p>
            <a:pPr>
              <a:tabLst>
                <a:tab pos="2628900" algn="l"/>
                <a:tab pos="3543300" algn="l"/>
              </a:tabLst>
            </a:pPr>
            <a:r>
              <a:rPr lang="en-US" sz="2400" b="1" dirty="0" smtClean="0"/>
              <a:t>Input: </a:t>
            </a:r>
            <a:r>
              <a:rPr lang="en-US" sz="2400" dirty="0" smtClean="0"/>
              <a:t> Read from keyboard into </a:t>
            </a:r>
            <a:r>
              <a:rPr lang="en-US" sz="2200" dirty="0" smtClean="0">
                <a:latin typeface="Courier New" charset="0"/>
              </a:rPr>
              <a:t>$v0</a:t>
            </a:r>
          </a:p>
          <a:p>
            <a:pPr>
              <a:buFont typeface="Times" charset="0"/>
              <a:buNone/>
              <a:tabLst>
                <a:tab pos="2628900" algn="l"/>
                <a:tab pos="3543300" algn="l"/>
              </a:tabLst>
            </a:pPr>
            <a:r>
              <a:rPr lang="en-US" sz="2400" b="1" dirty="0" smtClean="0">
                <a:latin typeface="Courier New" charset="0"/>
              </a:rPr>
              <a:t>		</a:t>
            </a:r>
            <a:r>
              <a:rPr lang="en-US" sz="2000" b="1" dirty="0" err="1" smtClean="0">
                <a:latin typeface="Courier New" charset="0"/>
              </a:rPr>
              <a:t>lui</a:t>
            </a:r>
            <a:r>
              <a:rPr lang="en-US" sz="2000" b="1" dirty="0" smtClean="0">
                <a:latin typeface="Courier New" charset="0"/>
              </a:rPr>
              <a:t>	$t0, 0xffff </a:t>
            </a:r>
            <a:r>
              <a:rPr lang="en-US" sz="2000" b="1" dirty="0" smtClean="0">
                <a:solidFill>
                  <a:schemeClr val="bg1">
                    <a:lumMod val="65000"/>
                  </a:schemeClr>
                </a:solidFill>
                <a:latin typeface="Courier New" charset="0"/>
              </a:rPr>
              <a:t># ffff0000</a:t>
            </a:r>
            <a:r>
              <a:rPr lang="en-US" sz="2000" b="1" dirty="0" smtClean="0">
                <a:latin typeface="Courier New" charset="0"/>
              </a:rPr>
              <a:t/>
            </a:r>
            <a:br>
              <a:rPr lang="en-US" sz="2000" b="1" dirty="0" smtClean="0">
                <a:latin typeface="Courier New" charset="0"/>
              </a:rPr>
            </a:br>
            <a:r>
              <a:rPr lang="en-US" sz="2000" b="1" dirty="0" err="1" smtClean="0">
                <a:solidFill>
                  <a:schemeClr val="accent4"/>
                </a:solidFill>
                <a:latin typeface="Courier New" charset="0"/>
              </a:rPr>
              <a:t>Waitloop</a:t>
            </a:r>
            <a:r>
              <a:rPr lang="en-US" sz="2000" b="1" dirty="0" smtClean="0">
                <a:solidFill>
                  <a:schemeClr val="accent4"/>
                </a:solidFill>
                <a:latin typeface="Courier New" charset="0"/>
              </a:rPr>
              <a:t>:</a:t>
            </a:r>
            <a:r>
              <a:rPr lang="en-US" sz="2000" b="1" dirty="0" smtClean="0">
                <a:solidFill>
                  <a:schemeClr val="accent2"/>
                </a:solidFill>
                <a:latin typeface="Courier New" charset="0"/>
              </a:rPr>
              <a:t>	</a:t>
            </a:r>
            <a:r>
              <a:rPr lang="en-US" sz="2000" b="1" dirty="0" err="1" smtClean="0">
                <a:latin typeface="Courier New" charset="0"/>
              </a:rPr>
              <a:t>lw</a:t>
            </a:r>
            <a:r>
              <a:rPr lang="en-US" sz="2000" b="1" dirty="0" smtClean="0">
                <a:latin typeface="Courier New" charset="0"/>
              </a:rPr>
              <a:t>	$t1, 0($t0) </a:t>
            </a:r>
            <a:r>
              <a:rPr lang="en-US" sz="2000" b="1" dirty="0" smtClean="0">
                <a:solidFill>
                  <a:schemeClr val="bg1">
                    <a:lumMod val="65000"/>
                  </a:schemeClr>
                </a:solidFill>
                <a:latin typeface="Courier New" charset="0"/>
              </a:rPr>
              <a:t># control </a:t>
            </a:r>
            <a:r>
              <a:rPr lang="en-US" sz="2000" b="1" dirty="0" err="1" smtClean="0">
                <a:solidFill>
                  <a:schemeClr val="bg1">
                    <a:lumMod val="65000"/>
                  </a:schemeClr>
                </a:solidFill>
                <a:latin typeface="Courier New" charset="0"/>
              </a:rPr>
              <a:t>reg</a:t>
            </a:r>
            <a:r>
              <a:rPr lang="en-US" sz="2000" b="1" dirty="0" smtClean="0">
                <a:solidFill>
                  <a:srgbClr val="4F81BD"/>
                </a:solidFill>
                <a:latin typeface="Courier New" charset="0"/>
              </a:rPr>
              <a:t/>
            </a:r>
            <a:br>
              <a:rPr lang="en-US" sz="2000" b="1" dirty="0" smtClean="0">
                <a:solidFill>
                  <a:srgbClr val="4F81BD"/>
                </a:solidFill>
                <a:latin typeface="Courier New" charset="0"/>
              </a:rPr>
            </a:br>
            <a:r>
              <a:rPr lang="en-US" sz="2000" b="1" dirty="0" smtClean="0">
                <a:latin typeface="Courier New" charset="0"/>
              </a:rPr>
              <a:t>	</a:t>
            </a:r>
            <a:r>
              <a:rPr lang="en-US" sz="2000" b="1" dirty="0" err="1" smtClean="0">
                <a:latin typeface="Courier New" charset="0"/>
              </a:rPr>
              <a:t>andi</a:t>
            </a:r>
            <a:r>
              <a:rPr lang="en-US" sz="2000" b="1" dirty="0" smtClean="0">
                <a:latin typeface="Courier New" charset="0"/>
              </a:rPr>
              <a:t>	$t1,$t1,0x1</a:t>
            </a:r>
            <a:br>
              <a:rPr lang="en-US" sz="2000" b="1" dirty="0" smtClean="0">
                <a:latin typeface="Courier New" charset="0"/>
              </a:rPr>
            </a:br>
            <a:r>
              <a:rPr lang="en-US" sz="2000" b="1" dirty="0" smtClean="0">
                <a:latin typeface="Courier New" charset="0"/>
              </a:rPr>
              <a:t>	</a:t>
            </a:r>
            <a:r>
              <a:rPr lang="en-US" sz="2000" b="1" dirty="0" err="1" smtClean="0">
                <a:latin typeface="Courier New" charset="0"/>
              </a:rPr>
              <a:t>beq</a:t>
            </a:r>
            <a:r>
              <a:rPr lang="en-US" sz="2000" b="1" dirty="0" smtClean="0">
                <a:latin typeface="Courier New" charset="0"/>
              </a:rPr>
              <a:t>	$t1,$zero, </a:t>
            </a:r>
            <a:r>
              <a:rPr lang="en-US" sz="2000" b="1" dirty="0" err="1" smtClean="0">
                <a:solidFill>
                  <a:schemeClr val="accent6"/>
                </a:solidFill>
                <a:latin typeface="Courier New" charset="0"/>
              </a:rPr>
              <a:t>Waitloop</a:t>
            </a:r>
            <a:r>
              <a:rPr lang="en-US" sz="2000" b="1" dirty="0" smtClean="0">
                <a:latin typeface="Courier New" charset="0"/>
              </a:rPr>
              <a:t/>
            </a:r>
            <a:br>
              <a:rPr lang="en-US" sz="2000" b="1" dirty="0" smtClean="0">
                <a:latin typeface="Courier New" charset="0"/>
              </a:rPr>
            </a:br>
            <a:r>
              <a:rPr lang="en-US" sz="2000" b="1" dirty="0" smtClean="0">
                <a:latin typeface="Courier New" charset="0"/>
              </a:rPr>
              <a:t>	</a:t>
            </a:r>
            <a:r>
              <a:rPr lang="en-US" sz="2000" b="1" dirty="0" err="1" smtClean="0">
                <a:latin typeface="Courier New" charset="0"/>
              </a:rPr>
              <a:t>lw</a:t>
            </a:r>
            <a:r>
              <a:rPr lang="en-US" sz="2000" b="1" dirty="0" smtClean="0">
                <a:latin typeface="Courier New" charset="0"/>
              </a:rPr>
              <a:t>	$v0, 4($t0) </a:t>
            </a:r>
            <a:r>
              <a:rPr lang="en-US" sz="2000" b="1" dirty="0" smtClean="0">
                <a:solidFill>
                  <a:schemeClr val="bg1">
                    <a:lumMod val="65000"/>
                  </a:schemeClr>
                </a:solidFill>
                <a:latin typeface="Courier New" charset="0"/>
              </a:rPr>
              <a:t># data </a:t>
            </a:r>
            <a:r>
              <a:rPr lang="en-US" sz="2000" b="1" dirty="0" err="1" smtClean="0">
                <a:solidFill>
                  <a:schemeClr val="bg1">
                    <a:lumMod val="65000"/>
                  </a:schemeClr>
                </a:solidFill>
                <a:latin typeface="Courier New" charset="0"/>
              </a:rPr>
              <a:t>reg</a:t>
            </a:r>
            <a:endParaRPr lang="en-US" sz="2400" b="1" dirty="0" smtClean="0">
              <a:solidFill>
                <a:schemeClr val="bg1">
                  <a:lumMod val="65000"/>
                </a:schemeClr>
              </a:solidFill>
              <a:latin typeface="Courier New" charset="0"/>
            </a:endParaRPr>
          </a:p>
          <a:p>
            <a:pPr>
              <a:tabLst>
                <a:tab pos="2628900" algn="l"/>
                <a:tab pos="3543300" algn="l"/>
              </a:tabLst>
            </a:pPr>
            <a:r>
              <a:rPr lang="en-US" sz="2400" b="1" dirty="0" smtClean="0"/>
              <a:t>Output:  </a:t>
            </a:r>
            <a:r>
              <a:rPr lang="en-US" sz="2400" dirty="0" smtClean="0"/>
              <a:t>Write to display from </a:t>
            </a:r>
            <a:r>
              <a:rPr lang="en-US" sz="2200" dirty="0" smtClean="0">
                <a:latin typeface="Courier New" charset="0"/>
              </a:rPr>
              <a:t>$a0</a:t>
            </a:r>
          </a:p>
          <a:p>
            <a:pPr>
              <a:buFont typeface="Times" charset="0"/>
              <a:buNone/>
              <a:tabLst>
                <a:tab pos="2628900" algn="l"/>
                <a:tab pos="3543300" algn="l"/>
              </a:tabLst>
            </a:pPr>
            <a:r>
              <a:rPr lang="en-US" sz="2400" dirty="0" smtClean="0">
                <a:latin typeface="Courier New" charset="0"/>
              </a:rPr>
              <a:t>	</a:t>
            </a:r>
            <a:r>
              <a:rPr lang="en-US" sz="2400" b="1" dirty="0" smtClean="0">
                <a:latin typeface="Courier New" charset="0"/>
              </a:rPr>
              <a:t>	</a:t>
            </a:r>
            <a:r>
              <a:rPr lang="en-US" sz="2000" b="1" dirty="0" err="1" smtClean="0">
                <a:latin typeface="Courier New" charset="0"/>
              </a:rPr>
              <a:t>lui</a:t>
            </a:r>
            <a:r>
              <a:rPr lang="en-US" sz="2000" b="1" dirty="0" smtClean="0">
                <a:latin typeface="Courier New" charset="0"/>
              </a:rPr>
              <a:t>	$t0, 0xffff </a:t>
            </a:r>
            <a:r>
              <a:rPr lang="en-US" sz="2000" b="1" dirty="0" smtClean="0">
                <a:solidFill>
                  <a:schemeClr val="bg1">
                    <a:lumMod val="65000"/>
                  </a:schemeClr>
                </a:solidFill>
                <a:latin typeface="Courier New" charset="0"/>
              </a:rPr>
              <a:t># ffff0000</a:t>
            </a:r>
            <a:r>
              <a:rPr lang="en-US" sz="2000" b="1" dirty="0" smtClean="0">
                <a:latin typeface="Courier New" charset="0"/>
              </a:rPr>
              <a:t/>
            </a:r>
            <a:br>
              <a:rPr lang="en-US" sz="2000" b="1" dirty="0" smtClean="0">
                <a:latin typeface="Courier New" charset="0"/>
              </a:rPr>
            </a:br>
            <a:r>
              <a:rPr lang="en-US" sz="2000" b="1" dirty="0" err="1" smtClean="0">
                <a:solidFill>
                  <a:schemeClr val="accent4"/>
                </a:solidFill>
                <a:latin typeface="Courier New" charset="0"/>
              </a:rPr>
              <a:t>Waitloop</a:t>
            </a:r>
            <a:r>
              <a:rPr lang="en-US" sz="2000" b="1" dirty="0" smtClean="0">
                <a:solidFill>
                  <a:schemeClr val="accent4"/>
                </a:solidFill>
                <a:latin typeface="Courier New" charset="0"/>
              </a:rPr>
              <a:t>:</a:t>
            </a:r>
            <a:r>
              <a:rPr lang="en-US" sz="2000" b="1" dirty="0" smtClean="0">
                <a:solidFill>
                  <a:schemeClr val="accent2"/>
                </a:solidFill>
                <a:latin typeface="Courier New" charset="0"/>
              </a:rPr>
              <a:t>	</a:t>
            </a:r>
            <a:r>
              <a:rPr lang="en-US" sz="2000" b="1" dirty="0" err="1" smtClean="0">
                <a:latin typeface="Courier New" charset="0"/>
              </a:rPr>
              <a:t>lw</a:t>
            </a:r>
            <a:r>
              <a:rPr lang="en-US" sz="2000" b="1" dirty="0" smtClean="0">
                <a:latin typeface="Courier New" charset="0"/>
              </a:rPr>
              <a:t>	$t1, </a:t>
            </a:r>
            <a:r>
              <a:rPr lang="en-US" sz="2000" b="1" u="sng" dirty="0" smtClean="0">
                <a:solidFill>
                  <a:schemeClr val="accent1"/>
                </a:solidFill>
                <a:latin typeface="Courier New" charset="0"/>
              </a:rPr>
              <a:t>8</a:t>
            </a:r>
            <a:r>
              <a:rPr lang="en-US" sz="2000" b="1" dirty="0" smtClean="0">
                <a:latin typeface="Courier New" charset="0"/>
              </a:rPr>
              <a:t>($t0) </a:t>
            </a:r>
            <a:r>
              <a:rPr lang="en-US" sz="2000" b="1" dirty="0" smtClean="0">
                <a:solidFill>
                  <a:schemeClr val="bg1">
                    <a:lumMod val="65000"/>
                  </a:schemeClr>
                </a:solidFill>
                <a:latin typeface="Courier New" charset="0"/>
              </a:rPr>
              <a:t># control </a:t>
            </a:r>
            <a:r>
              <a:rPr lang="en-US" sz="2000" b="1" dirty="0" err="1" smtClean="0">
                <a:solidFill>
                  <a:schemeClr val="bg1">
                    <a:lumMod val="65000"/>
                  </a:schemeClr>
                </a:solidFill>
                <a:latin typeface="Courier New" charset="0"/>
              </a:rPr>
              <a:t>reg</a:t>
            </a:r>
            <a:r>
              <a:rPr lang="en-US" sz="2000" b="1" dirty="0" smtClean="0">
                <a:solidFill>
                  <a:schemeClr val="bg1">
                    <a:lumMod val="65000"/>
                  </a:schemeClr>
                </a:solidFill>
                <a:latin typeface="Courier New" charset="0"/>
              </a:rPr>
              <a:t/>
            </a:r>
            <a:br>
              <a:rPr lang="en-US" sz="2000" b="1" dirty="0" smtClean="0">
                <a:solidFill>
                  <a:schemeClr val="bg1">
                    <a:lumMod val="65000"/>
                  </a:schemeClr>
                </a:solidFill>
                <a:latin typeface="Courier New" charset="0"/>
              </a:rPr>
            </a:br>
            <a:r>
              <a:rPr lang="en-US" sz="2000" b="1" dirty="0" smtClean="0">
                <a:latin typeface="Courier New" charset="0"/>
              </a:rPr>
              <a:t>	</a:t>
            </a:r>
            <a:r>
              <a:rPr lang="en-US" sz="2000" b="1" dirty="0" err="1" smtClean="0">
                <a:latin typeface="Courier New" charset="0"/>
              </a:rPr>
              <a:t>andi</a:t>
            </a:r>
            <a:r>
              <a:rPr lang="en-US" sz="2000" b="1" dirty="0" smtClean="0">
                <a:latin typeface="Courier New" charset="0"/>
              </a:rPr>
              <a:t>	$t1,$t1,0x1</a:t>
            </a:r>
            <a:br>
              <a:rPr lang="en-US" sz="2000" b="1" dirty="0" smtClean="0">
                <a:latin typeface="Courier New" charset="0"/>
              </a:rPr>
            </a:br>
            <a:r>
              <a:rPr lang="en-US" sz="2000" b="1" dirty="0" smtClean="0">
                <a:latin typeface="Courier New" charset="0"/>
              </a:rPr>
              <a:t>	</a:t>
            </a:r>
            <a:r>
              <a:rPr lang="en-US" sz="2000" b="1" dirty="0" err="1" smtClean="0">
                <a:latin typeface="Courier New" charset="0"/>
              </a:rPr>
              <a:t>beq</a:t>
            </a:r>
            <a:r>
              <a:rPr lang="en-US" sz="2000" b="1" dirty="0" smtClean="0">
                <a:latin typeface="Courier New" charset="0"/>
              </a:rPr>
              <a:t>	$t1,$zero, </a:t>
            </a:r>
            <a:r>
              <a:rPr lang="en-US" sz="2000" b="1" dirty="0" err="1" smtClean="0">
                <a:solidFill>
                  <a:schemeClr val="accent6"/>
                </a:solidFill>
                <a:latin typeface="Courier New" charset="0"/>
              </a:rPr>
              <a:t>Waitloop</a:t>
            </a:r>
            <a:r>
              <a:rPr lang="en-US" sz="2000" b="1" dirty="0" smtClean="0">
                <a:latin typeface="Courier New" charset="0"/>
              </a:rPr>
              <a:t/>
            </a:r>
            <a:br>
              <a:rPr lang="en-US" sz="2000" b="1" dirty="0" smtClean="0">
                <a:latin typeface="Courier New" charset="0"/>
              </a:rPr>
            </a:br>
            <a:r>
              <a:rPr lang="en-US" sz="2000" b="1" dirty="0" smtClean="0">
                <a:latin typeface="Courier New" charset="0"/>
              </a:rPr>
              <a:t>	</a:t>
            </a:r>
            <a:r>
              <a:rPr lang="en-US" sz="2000" b="1" u="sng" dirty="0" err="1" smtClean="0">
                <a:solidFill>
                  <a:schemeClr val="accent1"/>
                </a:solidFill>
                <a:latin typeface="Courier New" charset="0"/>
              </a:rPr>
              <a:t>sw</a:t>
            </a:r>
            <a:r>
              <a:rPr lang="en-US" sz="2000" b="1" dirty="0" smtClean="0">
                <a:solidFill>
                  <a:schemeClr val="accent1"/>
                </a:solidFill>
                <a:latin typeface="Courier New" charset="0"/>
              </a:rPr>
              <a:t>	</a:t>
            </a:r>
            <a:r>
              <a:rPr lang="en-US" sz="2000" b="1" u="sng" dirty="0" smtClean="0">
                <a:solidFill>
                  <a:schemeClr val="accent1"/>
                </a:solidFill>
                <a:latin typeface="Courier New" charset="0"/>
              </a:rPr>
              <a:t>$a0</a:t>
            </a:r>
            <a:r>
              <a:rPr lang="en-US" sz="2000" b="1" dirty="0" smtClean="0">
                <a:solidFill>
                  <a:schemeClr val="accent1"/>
                </a:solidFill>
                <a:latin typeface="Courier New" charset="0"/>
              </a:rPr>
              <a:t>,</a:t>
            </a:r>
            <a:r>
              <a:rPr lang="en-US" sz="2000" b="1" u="sng" dirty="0" smtClean="0">
                <a:solidFill>
                  <a:schemeClr val="accent1"/>
                </a:solidFill>
                <a:latin typeface="Courier New" charset="0"/>
              </a:rPr>
              <a:t>12</a:t>
            </a:r>
            <a:r>
              <a:rPr lang="en-US" sz="2000" b="1" dirty="0" smtClean="0">
                <a:latin typeface="Courier New" charset="0"/>
              </a:rPr>
              <a:t>($t0) </a:t>
            </a:r>
            <a:r>
              <a:rPr lang="en-US" sz="2000" b="1" dirty="0" smtClean="0">
                <a:solidFill>
                  <a:schemeClr val="bg1">
                    <a:lumMod val="65000"/>
                  </a:schemeClr>
                </a:solidFill>
                <a:latin typeface="Courier New" charset="0"/>
              </a:rPr>
              <a:t># data </a:t>
            </a:r>
            <a:r>
              <a:rPr lang="en-US" sz="2000" b="1" dirty="0" err="1" smtClean="0">
                <a:solidFill>
                  <a:schemeClr val="bg1">
                    <a:lumMod val="65000"/>
                  </a:schemeClr>
                </a:solidFill>
                <a:latin typeface="Courier New" charset="0"/>
              </a:rPr>
              <a:t>reg</a:t>
            </a:r>
            <a:endParaRPr lang="en-US" sz="2000" b="1" dirty="0" smtClean="0">
              <a:solidFill>
                <a:schemeClr val="bg1">
                  <a:lumMod val="65000"/>
                </a:schemeClr>
              </a:solidFill>
              <a:latin typeface="Courier New" charset="0"/>
            </a:endParaRPr>
          </a:p>
          <a:p>
            <a:pPr marL="0" indent="0">
              <a:spcBef>
                <a:spcPts val="1800"/>
              </a:spcBef>
              <a:tabLst>
                <a:tab pos="2628900" algn="l"/>
                <a:tab pos="3543300" algn="l"/>
              </a:tabLst>
            </a:pPr>
            <a:r>
              <a:rPr lang="en-US" sz="2400" dirty="0" smtClean="0"/>
              <a:t>   “Ready” bit is from processor’s point of view!</a:t>
            </a:r>
            <a:endParaRPr lang="en-US" sz="2400" dirty="0"/>
          </a:p>
        </p:txBody>
      </p:sp>
      <p:sp>
        <p:nvSpPr>
          <p:cNvPr id="6" name="Title 5"/>
          <p:cNvSpPr>
            <a:spLocks noGrp="1"/>
          </p:cNvSpPr>
          <p:nvPr>
            <p:ph type="title"/>
          </p:nvPr>
        </p:nvSpPr>
        <p:spPr/>
        <p:txBody>
          <a:bodyPr/>
          <a:lstStyle/>
          <a:p>
            <a:r>
              <a:rPr lang="en-US" dirty="0" smtClean="0">
                <a:solidFill>
                  <a:schemeClr val="accent1"/>
                </a:solidFill>
              </a:rPr>
              <a:t>I/O Example (Polling in MIPS)</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8/12/2013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30</a:t>
            </a:fld>
            <a:endParaRPr lang="en-US" dirty="0"/>
          </a:p>
        </p:txBody>
      </p:sp>
      <p:sp>
        <p:nvSpPr>
          <p:cNvPr id="10" name="Footer Placeholder 9"/>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41878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5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59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959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959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5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2050" name="Rectangle 2"/>
          <p:cNvSpPr>
            <a:spLocks noGrp="1" noChangeArrowheads="1"/>
          </p:cNvSpPr>
          <p:nvPr>
            <p:ph type="title"/>
          </p:nvPr>
        </p:nvSpPr>
        <p:spPr/>
        <p:txBody>
          <a:bodyPr/>
          <a:lstStyle/>
          <a:p>
            <a:r>
              <a:rPr lang="en-US" dirty="0" smtClean="0">
                <a:solidFill>
                  <a:schemeClr val="accent1"/>
                </a:solidFill>
              </a:rPr>
              <a:t>Cost of Polling?</a:t>
            </a:r>
            <a:endParaRPr lang="en-US" dirty="0">
              <a:solidFill>
                <a:schemeClr val="accent1"/>
              </a:solidFill>
            </a:endParaRPr>
          </a:p>
        </p:txBody>
      </p:sp>
      <p:sp>
        <p:nvSpPr>
          <p:cNvPr id="3202051" name="Rectangle 3"/>
          <p:cNvSpPr>
            <a:spLocks noGrp="1" noChangeArrowheads="1"/>
          </p:cNvSpPr>
          <p:nvPr>
            <p:ph type="body" idx="1"/>
          </p:nvPr>
        </p:nvSpPr>
        <p:spPr>
          <a:xfrm>
            <a:off x="457200" y="1600199"/>
            <a:ext cx="8229600" cy="4937760"/>
          </a:xfrm>
        </p:spPr>
        <p:txBody>
          <a:bodyPr>
            <a:normAutofit fontScale="92500" lnSpcReduction="10000"/>
          </a:bodyPr>
          <a:lstStyle/>
          <a:p>
            <a:r>
              <a:rPr lang="en-US" dirty="0" smtClean="0"/>
              <a:t>Processor specs:  1 GHz clock, 400 clock cycles for a polling operation (call polling routine, accessing the device, and returning) </a:t>
            </a:r>
          </a:p>
          <a:p>
            <a:r>
              <a:rPr lang="en-US" dirty="0" smtClean="0"/>
              <a:t>Determine % of processor time for polling:</a:t>
            </a:r>
          </a:p>
          <a:p>
            <a:pPr lvl="1"/>
            <a:r>
              <a:rPr lang="en-US" b="1" dirty="0" smtClean="0"/>
              <a:t>Mouse:</a:t>
            </a:r>
            <a:r>
              <a:rPr lang="en-US" dirty="0" smtClean="0"/>
              <a:t>  Polled 30 times/sec so as not to miss user movement</a:t>
            </a:r>
          </a:p>
          <a:p>
            <a:pPr lvl="1"/>
            <a:r>
              <a:rPr lang="en-US" b="1" dirty="0" smtClean="0"/>
              <a:t>Floppy disk:</a:t>
            </a:r>
            <a:r>
              <a:rPr lang="en-US" dirty="0" smtClean="0"/>
              <a:t>  Transferred data in 2-Byte units with data rate of 50 KB/sec.  No data transfer can be missed.</a:t>
            </a:r>
          </a:p>
          <a:p>
            <a:pPr lvl="1"/>
            <a:r>
              <a:rPr lang="en-US" b="1" dirty="0" smtClean="0"/>
              <a:t>Hard disk:</a:t>
            </a:r>
            <a:r>
              <a:rPr lang="en-US" dirty="0" smtClean="0"/>
              <a:t>  Transfers data in 16-Byte chunks and can transfer at 16 MB/second.  Again, no transfer can be missed.</a:t>
            </a:r>
            <a:endParaRPr lang="en-US"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31</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695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20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20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0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05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4098" name="Rectangle 2"/>
          <p:cNvSpPr>
            <a:spLocks noGrp="1" noChangeArrowheads="1"/>
          </p:cNvSpPr>
          <p:nvPr>
            <p:ph type="title"/>
          </p:nvPr>
        </p:nvSpPr>
        <p:spPr/>
        <p:txBody>
          <a:bodyPr>
            <a:normAutofit/>
          </a:bodyPr>
          <a:lstStyle/>
          <a:p>
            <a:r>
              <a:rPr lang="en-US" dirty="0" smtClean="0">
                <a:solidFill>
                  <a:schemeClr val="accent1"/>
                </a:solidFill>
              </a:rPr>
              <a:t>% Processor time to poll</a:t>
            </a:r>
            <a:endParaRPr lang="en-US" dirty="0">
              <a:solidFill>
                <a:schemeClr val="accent1"/>
              </a:solidFill>
            </a:endParaRPr>
          </a:p>
        </p:txBody>
      </p:sp>
      <p:sp>
        <p:nvSpPr>
          <p:cNvPr id="3204099" name="Rectangle 3"/>
          <p:cNvSpPr>
            <a:spLocks noGrp="1" noChangeArrowheads="1"/>
          </p:cNvSpPr>
          <p:nvPr>
            <p:ph type="body" idx="1"/>
          </p:nvPr>
        </p:nvSpPr>
        <p:spPr>
          <a:xfrm>
            <a:off x="457200" y="1600200"/>
            <a:ext cx="8503920" cy="4937760"/>
          </a:xfrm>
        </p:spPr>
        <p:txBody>
          <a:bodyPr>
            <a:normAutofit/>
          </a:bodyPr>
          <a:lstStyle/>
          <a:p>
            <a:r>
              <a:rPr lang="en-US" sz="2800" dirty="0" smtClean="0"/>
              <a:t>Mouse polling:</a:t>
            </a:r>
          </a:p>
          <a:p>
            <a:pPr lvl="1"/>
            <a:r>
              <a:rPr lang="en-US" sz="2400" i="1" dirty="0" smtClean="0"/>
              <a:t>Time taken:  </a:t>
            </a:r>
            <a:r>
              <a:rPr lang="en-US" sz="2400" dirty="0" smtClean="0"/>
              <a:t>30 [polls/s] × 400 [clocks/poll] = 12K [clocks/s]</a:t>
            </a:r>
          </a:p>
          <a:p>
            <a:pPr lvl="1"/>
            <a:r>
              <a:rPr lang="en-US" sz="2400" i="1" dirty="0" smtClean="0"/>
              <a:t>% Time:</a:t>
            </a:r>
            <a:r>
              <a:rPr lang="en-US" sz="2400" dirty="0" smtClean="0"/>
              <a:t>  1.2×10</a:t>
            </a:r>
            <a:r>
              <a:rPr lang="en-US" sz="2400" baseline="30000" dirty="0" smtClean="0"/>
              <a:t>4</a:t>
            </a:r>
            <a:r>
              <a:rPr lang="en-US" sz="2400" dirty="0" smtClean="0"/>
              <a:t> [clocks/s] / 10</a:t>
            </a:r>
            <a:r>
              <a:rPr lang="en-US" sz="2400" baseline="30000" dirty="0" smtClean="0"/>
              <a:t>9</a:t>
            </a:r>
            <a:r>
              <a:rPr lang="en-US" sz="2400" dirty="0" smtClean="0"/>
              <a:t> [clocks/s] = </a:t>
            </a:r>
            <a:r>
              <a:rPr lang="en-US" sz="2400" dirty="0" smtClean="0">
                <a:solidFill>
                  <a:srgbClr val="FF0000"/>
                </a:solidFill>
              </a:rPr>
              <a:t>0.0012%</a:t>
            </a:r>
          </a:p>
          <a:p>
            <a:pPr lvl="1"/>
            <a:r>
              <a:rPr lang="en-US" sz="2400" dirty="0" smtClean="0"/>
              <a:t>Polling mouse has little impact on processor</a:t>
            </a:r>
          </a:p>
          <a:p>
            <a:r>
              <a:rPr lang="en-US" sz="2800" dirty="0" smtClean="0"/>
              <a:t>Disk polling:</a:t>
            </a:r>
          </a:p>
          <a:p>
            <a:pPr lvl="1"/>
            <a:r>
              <a:rPr lang="en-US" sz="2400" i="1" dirty="0" smtClean="0">
                <a:solidFill>
                  <a:srgbClr val="000000"/>
                </a:solidFill>
              </a:rPr>
              <a:t>Freq:</a:t>
            </a:r>
            <a:r>
              <a:rPr lang="en-US" sz="2400" dirty="0" smtClean="0">
                <a:solidFill>
                  <a:srgbClr val="000000"/>
                </a:solidFill>
              </a:rPr>
              <a:t>  16 [MB/s] / 16 [B/poll] = 1M [polls/s]</a:t>
            </a:r>
          </a:p>
          <a:p>
            <a:pPr lvl="1"/>
            <a:r>
              <a:rPr lang="en-US" sz="2400" i="1" dirty="0" smtClean="0"/>
              <a:t>Time taken:</a:t>
            </a:r>
            <a:r>
              <a:rPr lang="en-US" sz="2400" dirty="0" smtClean="0"/>
              <a:t> </a:t>
            </a:r>
            <a:r>
              <a:rPr lang="en-US" sz="2400" dirty="0" smtClean="0">
                <a:solidFill>
                  <a:srgbClr val="000000"/>
                </a:solidFill>
              </a:rPr>
              <a:t>1M [polls/s] </a:t>
            </a:r>
            <a:r>
              <a:rPr lang="en-US" sz="2400" dirty="0" smtClean="0"/>
              <a:t>×</a:t>
            </a:r>
            <a:r>
              <a:rPr lang="en-US" sz="2400" dirty="0" smtClean="0">
                <a:solidFill>
                  <a:srgbClr val="000000"/>
                </a:solidFill>
              </a:rPr>
              <a:t> 400 [clocks/poll] = 4</a:t>
            </a:r>
            <a:r>
              <a:rPr lang="en-US" sz="2400" dirty="0" smtClean="0"/>
              <a:t>00M</a:t>
            </a:r>
            <a:r>
              <a:rPr lang="en-US" sz="2400" dirty="0" smtClean="0">
                <a:solidFill>
                  <a:srgbClr val="000000"/>
                </a:solidFill>
              </a:rPr>
              <a:t> [clocks/s]</a:t>
            </a:r>
          </a:p>
          <a:p>
            <a:pPr lvl="1"/>
            <a:r>
              <a:rPr lang="en-US" sz="2400" i="1" dirty="0" smtClean="0">
                <a:solidFill>
                  <a:srgbClr val="000000"/>
                </a:solidFill>
              </a:rPr>
              <a:t>% Time:</a:t>
            </a:r>
            <a:r>
              <a:rPr lang="en-US" sz="2400" dirty="0" smtClean="0">
                <a:solidFill>
                  <a:srgbClr val="000000"/>
                </a:solidFill>
              </a:rPr>
              <a:t>  4</a:t>
            </a:r>
            <a:r>
              <a:rPr lang="en-US" sz="2400" dirty="0" smtClean="0"/>
              <a:t>×</a:t>
            </a:r>
            <a:r>
              <a:rPr lang="en-US" sz="2400" dirty="0" smtClean="0">
                <a:solidFill>
                  <a:srgbClr val="000000"/>
                </a:solidFill>
              </a:rPr>
              <a:t>10</a:t>
            </a:r>
            <a:r>
              <a:rPr lang="en-US" sz="2400" baseline="30000" dirty="0" smtClean="0">
                <a:solidFill>
                  <a:srgbClr val="000000"/>
                </a:solidFill>
              </a:rPr>
              <a:t>8</a:t>
            </a:r>
            <a:r>
              <a:rPr lang="en-US" sz="2400" dirty="0" smtClean="0">
                <a:solidFill>
                  <a:srgbClr val="000000"/>
                </a:solidFill>
              </a:rPr>
              <a:t> [clocks/s] / 10</a:t>
            </a:r>
            <a:r>
              <a:rPr lang="en-US" sz="2400" baseline="30000" dirty="0" smtClean="0">
                <a:solidFill>
                  <a:srgbClr val="000000"/>
                </a:solidFill>
              </a:rPr>
              <a:t>9</a:t>
            </a:r>
            <a:r>
              <a:rPr lang="en-US" sz="2400" dirty="0" smtClean="0">
                <a:solidFill>
                  <a:srgbClr val="000000"/>
                </a:solidFill>
              </a:rPr>
              <a:t> [clocks/s] = </a:t>
            </a:r>
            <a:r>
              <a:rPr lang="en-US" sz="2400" dirty="0" smtClean="0">
                <a:solidFill>
                  <a:srgbClr val="FF0000"/>
                </a:solidFill>
              </a:rPr>
              <a:t>40%</a:t>
            </a:r>
          </a:p>
          <a:p>
            <a:pPr lvl="1"/>
            <a:r>
              <a:rPr lang="en-US" sz="2400" dirty="0" smtClean="0"/>
              <a:t>Unacceptable!</a:t>
            </a:r>
          </a:p>
          <a:p>
            <a:r>
              <a:rPr lang="en-US" sz="2800" b="1" dirty="0" smtClean="0"/>
              <a:t>Problems:</a:t>
            </a:r>
            <a:r>
              <a:rPr lang="en-US" sz="2800" dirty="0" smtClean="0"/>
              <a:t>  polling, accessing small chunks</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32</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22708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40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40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0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8194" name="Rectangle 2"/>
          <p:cNvSpPr>
            <a:spLocks noGrp="1" noChangeArrowheads="1"/>
          </p:cNvSpPr>
          <p:nvPr>
            <p:ph type="title"/>
          </p:nvPr>
        </p:nvSpPr>
        <p:spPr/>
        <p:txBody>
          <a:bodyPr/>
          <a:lstStyle/>
          <a:p>
            <a:r>
              <a:rPr lang="en-US" dirty="0" smtClean="0">
                <a:solidFill>
                  <a:schemeClr val="accent1"/>
                </a:solidFill>
              </a:rPr>
              <a:t>Alternatives to Polling?</a:t>
            </a:r>
            <a:endParaRPr lang="en-US" dirty="0">
              <a:solidFill>
                <a:schemeClr val="accent1"/>
              </a:solidFill>
            </a:endParaRPr>
          </a:p>
        </p:txBody>
      </p:sp>
      <p:sp>
        <p:nvSpPr>
          <p:cNvPr id="3208195" name="Rectangle 3"/>
          <p:cNvSpPr>
            <a:spLocks noGrp="1" noChangeArrowheads="1"/>
          </p:cNvSpPr>
          <p:nvPr>
            <p:ph type="body" idx="1"/>
          </p:nvPr>
        </p:nvSpPr>
        <p:spPr>
          <a:xfrm>
            <a:off x="457200" y="1600199"/>
            <a:ext cx="8229600" cy="4937760"/>
          </a:xfrm>
        </p:spPr>
        <p:txBody>
          <a:bodyPr/>
          <a:lstStyle/>
          <a:p>
            <a:r>
              <a:rPr lang="en-US" dirty="0" smtClean="0"/>
              <a:t>Wasteful to have processor spend most of its time “spin-waiting” for I/O to be ready</a:t>
            </a:r>
          </a:p>
          <a:p>
            <a:r>
              <a:rPr lang="en-US" dirty="0" smtClean="0"/>
              <a:t>Would like an unplanned procedure call that would be invoked only when I/O device is ready</a:t>
            </a:r>
          </a:p>
          <a:p>
            <a:r>
              <a:rPr lang="en-US" b="1" dirty="0" smtClean="0"/>
              <a:t>Solution:</a:t>
            </a:r>
            <a:r>
              <a:rPr lang="en-US" dirty="0" smtClean="0"/>
              <a:t>  Use </a:t>
            </a:r>
            <a:r>
              <a:rPr lang="en-US" i="1" dirty="0" smtClean="0">
                <a:solidFill>
                  <a:srgbClr val="FF0000"/>
                </a:solidFill>
              </a:rPr>
              <a:t>exception</a:t>
            </a:r>
            <a:r>
              <a:rPr lang="en-US" dirty="0" smtClean="0"/>
              <a:t> mechanism</a:t>
            </a:r>
            <a:r>
              <a:rPr lang="en-US" dirty="0" smtClean="0">
                <a:solidFill>
                  <a:schemeClr val="accent1"/>
                </a:solidFill>
              </a:rPr>
              <a:t> </a:t>
            </a:r>
            <a:r>
              <a:rPr lang="en-US" dirty="0" smtClean="0"/>
              <a:t>to help trigger I/O, then </a:t>
            </a:r>
            <a:r>
              <a:rPr lang="en-US" i="1" dirty="0" smtClean="0">
                <a:solidFill>
                  <a:srgbClr val="FF0000"/>
                </a:solidFill>
              </a:rPr>
              <a:t>interrupt</a:t>
            </a:r>
            <a:r>
              <a:rPr lang="en-US" dirty="0" smtClean="0">
                <a:solidFill>
                  <a:schemeClr val="accent2"/>
                </a:solidFill>
              </a:rPr>
              <a:t> </a:t>
            </a:r>
            <a:r>
              <a:rPr lang="en-US" dirty="0" smtClean="0"/>
              <a:t>program when I/O is done with data transfer</a:t>
            </a:r>
          </a:p>
          <a:p>
            <a:pPr lvl="1"/>
            <a:r>
              <a:rPr lang="en-US" dirty="0" smtClean="0"/>
              <a:t>This method is discussed next</a:t>
            </a:r>
            <a:endParaRPr lang="en-US"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33</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19727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Get To Know Your Instructor</a:t>
            </a:r>
            <a:endParaRPr lang="en-US" dirty="0">
              <a:solidFill>
                <a:schemeClr val="accent1"/>
              </a:solidFill>
            </a:endParaRPr>
          </a:p>
        </p:txBody>
      </p:sp>
      <p:sp>
        <p:nvSpPr>
          <p:cNvPr id="4" name="Date Placeholder 3"/>
          <p:cNvSpPr>
            <a:spLocks noGrp="1"/>
          </p:cNvSpPr>
          <p:nvPr>
            <p:ph type="dt" sz="half" idx="10"/>
          </p:nvPr>
        </p:nvSpPr>
        <p:spPr>
          <a:xfrm>
            <a:off x="457200" y="6356350"/>
            <a:ext cx="2133600" cy="365125"/>
          </a:xfrm>
        </p:spPr>
        <p:txBody>
          <a:bodyPr/>
          <a:lstStyle/>
          <a:p>
            <a:r>
              <a:rPr lang="en-US" smtClean="0">
                <a:solidFill>
                  <a:schemeClr val="bg1">
                    <a:lumMod val="50000"/>
                  </a:schemeClr>
                </a:solidFill>
              </a:rPr>
              <a:t>8/12/2013</a:t>
            </a:r>
            <a:endParaRPr lang="en-US" dirty="0">
              <a:solidFill>
                <a:schemeClr val="bg1">
                  <a:lumMod val="50000"/>
                </a:schemeClr>
              </a:solidFill>
            </a:endParaRPr>
          </a:p>
        </p:txBody>
      </p:sp>
      <p:sp>
        <p:nvSpPr>
          <p:cNvPr id="5" name="Footer Placeholder 4"/>
          <p:cNvSpPr>
            <a:spLocks noGrp="1"/>
          </p:cNvSpPr>
          <p:nvPr>
            <p:ph type="ftr" sz="quarter" idx="11"/>
          </p:nvPr>
        </p:nvSpPr>
        <p:spPr>
          <a:xfrm>
            <a:off x="3124200" y="6356350"/>
            <a:ext cx="2895600" cy="365125"/>
          </a:xfrm>
        </p:spPr>
        <p:txBody>
          <a:bodyPr/>
          <a:lstStyle/>
          <a:p>
            <a:r>
              <a:rPr lang="en-US" smtClean="0">
                <a:solidFill>
                  <a:srgbClr val="898989"/>
                </a:solidFill>
              </a:rPr>
              <a:t>Summer 2013 -- Lecture #28</a:t>
            </a:r>
            <a:endParaRPr lang="en-US" dirty="0">
              <a:solidFill>
                <a:srgbClr val="898989"/>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3CC63E4C-4642-794D-A2FD-70F6B81535F5}" type="slidenum">
              <a:rPr lang="en-US" smtClean="0">
                <a:solidFill>
                  <a:srgbClr val="898989"/>
                </a:solidFill>
              </a:rPr>
              <a:pPr/>
              <a:t>34</a:t>
            </a:fld>
            <a:endParaRPr lang="en-US" dirty="0">
              <a:solidFill>
                <a:srgbClr val="898989"/>
              </a:solidFill>
            </a:endParaRPr>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3101287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chemeClr val="bg1">
                    <a:lumMod val="65000"/>
                  </a:schemeClr>
                </a:solidFill>
              </a:rPr>
              <a:t>Disks</a:t>
            </a:r>
          </a:p>
          <a:p>
            <a:r>
              <a:rPr lang="en-US" dirty="0" err="1">
                <a:solidFill>
                  <a:schemeClr val="bg1">
                    <a:lumMod val="65000"/>
                  </a:schemeClr>
                </a:solidFill>
              </a:rPr>
              <a:t>Administrivia</a:t>
            </a:r>
            <a:endParaRPr lang="en-US" dirty="0">
              <a:solidFill>
                <a:schemeClr val="bg1">
                  <a:lumMod val="65000"/>
                </a:schemeClr>
              </a:solidFill>
            </a:endParaRPr>
          </a:p>
          <a:p>
            <a:r>
              <a:rPr lang="en-US" dirty="0" smtClean="0">
                <a:solidFill>
                  <a:schemeClr val="bg1">
                    <a:lumMod val="65000"/>
                  </a:schemeClr>
                </a:solidFill>
              </a:rPr>
              <a:t>I/O Basics</a:t>
            </a:r>
          </a:p>
          <a:p>
            <a:r>
              <a:rPr lang="en-US" dirty="0" smtClean="0">
                <a:solidFill>
                  <a:srgbClr val="FF0000"/>
                </a:solidFill>
              </a:rPr>
              <a:t>Exceptions and Interrupts</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35</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solidFill>
                  <a:schemeClr val="accent1"/>
                </a:solidFill>
              </a:rPr>
              <a:t>Exceptions and Interrupts</a:t>
            </a:r>
            <a:endParaRPr lang="en-AU" dirty="0">
              <a:solidFill>
                <a:schemeClr val="accent1"/>
              </a:solidFill>
            </a:endParaRPr>
          </a:p>
        </p:txBody>
      </p:sp>
      <p:sp>
        <p:nvSpPr>
          <p:cNvPr id="452611" name="Rectangle 3"/>
          <p:cNvSpPr>
            <a:spLocks noGrp="1" noChangeArrowheads="1"/>
          </p:cNvSpPr>
          <p:nvPr>
            <p:ph idx="1"/>
          </p:nvPr>
        </p:nvSpPr>
        <p:spPr>
          <a:xfrm>
            <a:off x="457200" y="1600199"/>
            <a:ext cx="8229600" cy="4937760"/>
          </a:xfrm>
        </p:spPr>
        <p:txBody>
          <a:bodyPr>
            <a:normAutofit/>
          </a:bodyPr>
          <a:lstStyle/>
          <a:p>
            <a:r>
              <a:rPr lang="en-US" sz="2800" dirty="0"/>
              <a:t>“Unexpected” events requiring </a:t>
            </a:r>
            <a:r>
              <a:rPr lang="en-US" sz="2800" dirty="0" smtClean="0"/>
              <a:t>change in </a:t>
            </a:r>
            <a:r>
              <a:rPr lang="en-US" sz="2800" dirty="0"/>
              <a:t>flow of control</a:t>
            </a:r>
          </a:p>
          <a:p>
            <a:pPr lvl="1"/>
            <a:r>
              <a:rPr lang="en-US" sz="2400" dirty="0"/>
              <a:t>Different </a:t>
            </a:r>
            <a:r>
              <a:rPr lang="en-US" sz="2400" dirty="0" err="1"/>
              <a:t>ISAs</a:t>
            </a:r>
            <a:r>
              <a:rPr lang="en-US" sz="2400" dirty="0"/>
              <a:t> use the terms differently</a:t>
            </a:r>
          </a:p>
          <a:p>
            <a:r>
              <a:rPr lang="en-US" sz="2800" i="1" dirty="0">
                <a:solidFill>
                  <a:srgbClr val="FF0000"/>
                </a:solidFill>
              </a:rPr>
              <a:t>Exception</a:t>
            </a:r>
          </a:p>
          <a:p>
            <a:pPr lvl="1"/>
            <a:r>
              <a:rPr lang="en-US" sz="2400" dirty="0"/>
              <a:t>Arises within the </a:t>
            </a:r>
            <a:r>
              <a:rPr lang="en-US" sz="2400" dirty="0" smtClean="0"/>
              <a:t>CPU </a:t>
            </a:r>
            <a:br>
              <a:rPr lang="en-US" sz="2400" dirty="0" smtClean="0"/>
            </a:br>
            <a:r>
              <a:rPr lang="en-US" sz="2400" dirty="0" smtClean="0"/>
              <a:t>(e.g. undefined </a:t>
            </a:r>
            <a:r>
              <a:rPr lang="en-US" sz="2400" dirty="0" err="1" smtClean="0"/>
              <a:t>opcode</a:t>
            </a:r>
            <a:r>
              <a:rPr lang="en-US" sz="2400" dirty="0" smtClean="0"/>
              <a:t>, overflow, </a:t>
            </a:r>
            <a:r>
              <a:rPr lang="en-US" sz="2400" dirty="0" err="1" smtClean="0"/>
              <a:t>syscall</a:t>
            </a:r>
            <a:r>
              <a:rPr lang="en-US" sz="2400" dirty="0" smtClean="0"/>
              <a:t>, TLB Miss)</a:t>
            </a:r>
            <a:endParaRPr lang="en-US" sz="2400" dirty="0"/>
          </a:p>
          <a:p>
            <a:r>
              <a:rPr lang="en-US" sz="2800" i="1" dirty="0">
                <a:solidFill>
                  <a:srgbClr val="FF0000"/>
                </a:solidFill>
              </a:rPr>
              <a:t>Interrupt</a:t>
            </a:r>
          </a:p>
          <a:p>
            <a:pPr lvl="1"/>
            <a:r>
              <a:rPr lang="en-US" sz="2400" dirty="0"/>
              <a:t>From an external I/O controller</a:t>
            </a:r>
          </a:p>
          <a:p>
            <a:r>
              <a:rPr lang="en-US" sz="2800" dirty="0"/>
              <a:t>Dealing with </a:t>
            </a:r>
            <a:r>
              <a:rPr lang="en-US" sz="2800" dirty="0" smtClean="0"/>
              <a:t>these </a:t>
            </a:r>
            <a:r>
              <a:rPr lang="en-US" sz="2800" dirty="0"/>
              <a:t>without sacrificing performance is</a:t>
            </a:r>
            <a:r>
              <a:rPr lang="en-US" sz="2800" dirty="0" smtClean="0"/>
              <a:t> difficult!</a:t>
            </a:r>
            <a:endParaRPr lang="en-AU" sz="2800" dirty="0"/>
          </a:p>
        </p:txBody>
      </p:sp>
      <p:sp>
        <p:nvSpPr>
          <p:cNvPr id="8" name="Date Placeholder 7"/>
          <p:cNvSpPr>
            <a:spLocks noGrp="1"/>
          </p:cNvSpPr>
          <p:nvPr>
            <p:ph type="dt" sz="half" idx="10"/>
          </p:nvPr>
        </p:nvSpPr>
        <p:spPr/>
        <p:txBody>
          <a:bodyPr/>
          <a:lstStyle/>
          <a:p>
            <a:r>
              <a:rPr lang="en-US" smtClean="0"/>
              <a:t>8/12/2013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36</a:t>
            </a:fld>
            <a:endParaRPr lang="en-US" dirty="0"/>
          </a:p>
        </p:txBody>
      </p:sp>
      <p:sp>
        <p:nvSpPr>
          <p:cNvPr id="10" name="Footer Placeholder 9"/>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dirty="0">
                <a:solidFill>
                  <a:schemeClr val="accent1"/>
                </a:solidFill>
              </a:rPr>
              <a:t>Handling </a:t>
            </a:r>
            <a:r>
              <a:rPr lang="en-US" dirty="0" smtClean="0">
                <a:solidFill>
                  <a:schemeClr val="accent1"/>
                </a:solidFill>
              </a:rPr>
              <a:t>Exceptions (HW)</a:t>
            </a:r>
            <a:endParaRPr lang="en-AU" dirty="0">
              <a:solidFill>
                <a:schemeClr val="accent1"/>
              </a:solidFill>
            </a:endParaRPr>
          </a:p>
        </p:txBody>
      </p:sp>
      <p:sp>
        <p:nvSpPr>
          <p:cNvPr id="454659" name="Rectangle 3"/>
          <p:cNvSpPr>
            <a:spLocks noGrp="1" noChangeArrowheads="1"/>
          </p:cNvSpPr>
          <p:nvPr>
            <p:ph idx="1"/>
          </p:nvPr>
        </p:nvSpPr>
        <p:spPr>
          <a:xfrm>
            <a:off x="457200" y="1600199"/>
            <a:ext cx="8229600" cy="4937760"/>
          </a:xfrm>
        </p:spPr>
        <p:txBody>
          <a:bodyPr>
            <a:normAutofit fontScale="92500"/>
          </a:bodyPr>
          <a:lstStyle/>
          <a:p>
            <a:pPr>
              <a:lnSpc>
                <a:spcPct val="90000"/>
              </a:lnSpc>
            </a:pPr>
            <a:r>
              <a:rPr lang="en-US" dirty="0"/>
              <a:t>In MIPS, exceptions managed by a System Control Coprocessor (CP0</a:t>
            </a:r>
            <a:r>
              <a:rPr lang="en-US" dirty="0" smtClean="0"/>
              <a:t>)</a:t>
            </a:r>
            <a:endParaRPr lang="en-US" dirty="0"/>
          </a:p>
          <a:p>
            <a:pPr>
              <a:lnSpc>
                <a:spcPct val="90000"/>
              </a:lnSpc>
            </a:pPr>
            <a:r>
              <a:rPr lang="en-US" dirty="0"/>
              <a:t>Save PC of offending (or interrupted) instruction</a:t>
            </a:r>
          </a:p>
          <a:p>
            <a:pPr lvl="1">
              <a:lnSpc>
                <a:spcPct val="90000"/>
              </a:lnSpc>
            </a:pPr>
            <a:r>
              <a:rPr lang="en-US" dirty="0"/>
              <a:t>In MIPS:</a:t>
            </a:r>
            <a:r>
              <a:rPr lang="en-US" dirty="0" smtClean="0"/>
              <a:t>  save in special register called</a:t>
            </a:r>
            <a:br>
              <a:rPr lang="en-US" dirty="0" smtClean="0"/>
            </a:br>
            <a:r>
              <a:rPr lang="en-US" i="1" dirty="0" smtClean="0">
                <a:solidFill>
                  <a:srgbClr val="FF0000"/>
                </a:solidFill>
              </a:rPr>
              <a:t>Exception </a:t>
            </a:r>
            <a:r>
              <a:rPr lang="en-US" i="1" dirty="0">
                <a:solidFill>
                  <a:srgbClr val="FF0000"/>
                </a:solidFill>
              </a:rPr>
              <a:t>Program Counter </a:t>
            </a:r>
            <a:r>
              <a:rPr lang="en-US" dirty="0">
                <a:solidFill>
                  <a:srgbClr val="FF0000"/>
                </a:solidFill>
              </a:rPr>
              <a:t>(</a:t>
            </a:r>
            <a:r>
              <a:rPr lang="en-US" i="1" dirty="0">
                <a:solidFill>
                  <a:srgbClr val="FF0000"/>
                </a:solidFill>
              </a:rPr>
              <a:t>EPC</a:t>
            </a:r>
            <a:r>
              <a:rPr lang="en-US" dirty="0">
                <a:solidFill>
                  <a:srgbClr val="FF0000"/>
                </a:solidFill>
              </a:rPr>
              <a:t>)</a:t>
            </a:r>
          </a:p>
          <a:p>
            <a:pPr>
              <a:lnSpc>
                <a:spcPct val="90000"/>
              </a:lnSpc>
            </a:pPr>
            <a:r>
              <a:rPr lang="en-US" dirty="0"/>
              <a:t>Save indication of the problem</a:t>
            </a:r>
          </a:p>
          <a:p>
            <a:pPr lvl="1">
              <a:lnSpc>
                <a:spcPct val="90000"/>
              </a:lnSpc>
            </a:pPr>
            <a:r>
              <a:rPr lang="en-US" dirty="0"/>
              <a:t>In MIPS:</a:t>
            </a:r>
            <a:r>
              <a:rPr lang="en-US" dirty="0" smtClean="0"/>
              <a:t> saved in special register called </a:t>
            </a:r>
            <a:r>
              <a:rPr lang="en-US" i="1" dirty="0" smtClean="0">
                <a:solidFill>
                  <a:srgbClr val="FF0000"/>
                </a:solidFill>
              </a:rPr>
              <a:t>Cause </a:t>
            </a:r>
            <a:r>
              <a:rPr lang="en-US" dirty="0"/>
              <a:t>register</a:t>
            </a:r>
          </a:p>
          <a:p>
            <a:pPr lvl="1">
              <a:lnSpc>
                <a:spcPct val="90000"/>
              </a:lnSpc>
            </a:pPr>
            <a:r>
              <a:rPr lang="en-US" dirty="0" smtClean="0"/>
              <a:t>In simple implementation, might only need 1-bit </a:t>
            </a:r>
            <a:br>
              <a:rPr lang="en-US" dirty="0" smtClean="0"/>
            </a:br>
            <a:r>
              <a:rPr lang="en-US" dirty="0" smtClean="0"/>
              <a:t>(0 </a:t>
            </a:r>
            <a:r>
              <a:rPr lang="en-US" dirty="0"/>
              <a:t>for undefined opcode, 1 for </a:t>
            </a:r>
            <a:r>
              <a:rPr lang="en-US" dirty="0" smtClean="0"/>
              <a:t>overflow)</a:t>
            </a:r>
            <a:endParaRPr lang="en-US" dirty="0"/>
          </a:p>
          <a:p>
            <a:pPr>
              <a:lnSpc>
                <a:spcPct val="90000"/>
              </a:lnSpc>
            </a:pPr>
            <a:r>
              <a:rPr lang="en-US" dirty="0"/>
              <a:t>Jump to</a:t>
            </a:r>
            <a:r>
              <a:rPr lang="en-US" dirty="0" smtClean="0"/>
              <a:t> </a:t>
            </a:r>
            <a:r>
              <a:rPr lang="en-US" i="1" dirty="0" smtClean="0">
                <a:solidFill>
                  <a:srgbClr val="FF0000"/>
                </a:solidFill>
              </a:rPr>
              <a:t>exception handler code </a:t>
            </a:r>
            <a:r>
              <a:rPr lang="en-US" dirty="0"/>
              <a:t>at</a:t>
            </a:r>
            <a:r>
              <a:rPr lang="en-US" dirty="0" smtClean="0"/>
              <a:t> address </a:t>
            </a:r>
            <a:br>
              <a:rPr lang="en-US" dirty="0" smtClean="0"/>
            </a:br>
            <a:r>
              <a:rPr lang="en-US" dirty="0" smtClean="0"/>
              <a:t>0x80000180</a:t>
            </a:r>
            <a:endParaRPr lang="en-US" baseline="-25000"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37</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idx="1"/>
          </p:nvPr>
        </p:nvSpPr>
        <p:spPr>
          <a:xfrm>
            <a:off x="457200" y="1600199"/>
            <a:ext cx="8229600" cy="4937760"/>
          </a:xfrm>
        </p:spPr>
        <p:txBody>
          <a:bodyPr/>
          <a:lstStyle/>
          <a:p>
            <a:r>
              <a:rPr lang="en-US" dirty="0" smtClean="0"/>
              <a:t>Re-</a:t>
            </a:r>
            <a:r>
              <a:rPr lang="en-US" dirty="0" err="1" smtClean="0"/>
              <a:t>startable</a:t>
            </a:r>
            <a:r>
              <a:rPr lang="en-US" dirty="0" smtClean="0"/>
              <a:t> </a:t>
            </a:r>
            <a:r>
              <a:rPr lang="en-US" dirty="0"/>
              <a:t>exceptions</a:t>
            </a:r>
          </a:p>
          <a:p>
            <a:pPr lvl="1"/>
            <a:r>
              <a:rPr lang="en-US" dirty="0"/>
              <a:t>Pipeline can flush the instruction</a:t>
            </a:r>
          </a:p>
          <a:p>
            <a:pPr lvl="1"/>
            <a:r>
              <a:rPr lang="en-US" dirty="0"/>
              <a:t>Handler executes, then returns to the instruction</a:t>
            </a:r>
          </a:p>
          <a:p>
            <a:pPr lvl="2"/>
            <a:r>
              <a:rPr lang="en-US" dirty="0" smtClean="0"/>
              <a:t>Re-fetched </a:t>
            </a:r>
            <a:r>
              <a:rPr lang="en-US" dirty="0"/>
              <a:t>and executed from scratch</a:t>
            </a:r>
          </a:p>
          <a:p>
            <a:r>
              <a:rPr lang="en-US" dirty="0" smtClean="0"/>
              <a:t>PC+4 </a:t>
            </a:r>
            <a:r>
              <a:rPr lang="en-US" dirty="0"/>
              <a:t>saved in EPC register</a:t>
            </a:r>
          </a:p>
          <a:p>
            <a:pPr lvl="1"/>
            <a:r>
              <a:rPr lang="en-US" dirty="0"/>
              <a:t>Identifies causing instruction</a:t>
            </a:r>
          </a:p>
          <a:p>
            <a:pPr lvl="1"/>
            <a:r>
              <a:rPr lang="en-US" dirty="0" smtClean="0"/>
              <a:t>PC+4 because it is the available signal in a pipelined implementation</a:t>
            </a:r>
          </a:p>
          <a:p>
            <a:pPr lvl="2"/>
            <a:r>
              <a:rPr lang="en-US" dirty="0"/>
              <a:t>Handler must </a:t>
            </a:r>
            <a:r>
              <a:rPr lang="en-US" dirty="0" smtClean="0"/>
              <a:t>adjust this value to get right address</a:t>
            </a:r>
            <a:endParaRPr lang="en-AU" dirty="0"/>
          </a:p>
        </p:txBody>
      </p:sp>
      <p:sp>
        <p:nvSpPr>
          <p:cNvPr id="7" name="Title 6"/>
          <p:cNvSpPr>
            <a:spLocks noGrp="1"/>
          </p:cNvSpPr>
          <p:nvPr>
            <p:ph type="title"/>
          </p:nvPr>
        </p:nvSpPr>
        <p:spPr/>
        <p:txBody>
          <a:bodyPr/>
          <a:lstStyle/>
          <a:p>
            <a:r>
              <a:rPr lang="en-US" dirty="0" smtClean="0">
                <a:solidFill>
                  <a:schemeClr val="accent1"/>
                </a:solidFill>
              </a:rPr>
              <a:t>Exception Properties</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8/12/2013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38</a:t>
            </a:fld>
            <a:endParaRPr lang="en-US" dirty="0"/>
          </a:p>
        </p:txBody>
      </p:sp>
      <p:sp>
        <p:nvSpPr>
          <p:cNvPr id="10" name="Footer Placeholder 9"/>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a:solidFill>
                  <a:schemeClr val="accent1"/>
                </a:solidFill>
              </a:rPr>
              <a:t>Handler </a:t>
            </a:r>
            <a:r>
              <a:rPr lang="en-US" dirty="0" smtClean="0">
                <a:solidFill>
                  <a:schemeClr val="accent1"/>
                </a:solidFill>
              </a:rPr>
              <a:t>Actions (SW)</a:t>
            </a:r>
            <a:endParaRPr lang="en-AU" dirty="0">
              <a:solidFill>
                <a:schemeClr val="accent1"/>
              </a:solidFill>
            </a:endParaRPr>
          </a:p>
        </p:txBody>
      </p:sp>
      <p:sp>
        <p:nvSpPr>
          <p:cNvPr id="458755" name="Rectangle 3"/>
          <p:cNvSpPr>
            <a:spLocks noGrp="1" noChangeArrowheads="1"/>
          </p:cNvSpPr>
          <p:nvPr>
            <p:ph idx="1"/>
          </p:nvPr>
        </p:nvSpPr>
        <p:spPr>
          <a:xfrm>
            <a:off x="457200" y="1600199"/>
            <a:ext cx="8229600" cy="4937760"/>
          </a:xfrm>
        </p:spPr>
        <p:txBody>
          <a:bodyPr/>
          <a:lstStyle/>
          <a:p>
            <a:pPr>
              <a:lnSpc>
                <a:spcPct val="90000"/>
              </a:lnSpc>
            </a:pPr>
            <a:r>
              <a:rPr lang="en-US" dirty="0"/>
              <a:t>Read</a:t>
            </a:r>
            <a:r>
              <a:rPr lang="en-US" dirty="0" smtClean="0"/>
              <a:t> Cause register, </a:t>
            </a:r>
            <a:r>
              <a:rPr lang="en-US" dirty="0"/>
              <a:t>and transfer to relevant handler</a:t>
            </a:r>
          </a:p>
          <a:p>
            <a:pPr>
              <a:lnSpc>
                <a:spcPct val="90000"/>
              </a:lnSpc>
            </a:pPr>
            <a:r>
              <a:rPr lang="en-US" dirty="0" smtClean="0"/>
              <a:t>OS determines </a:t>
            </a:r>
            <a:r>
              <a:rPr lang="en-US" dirty="0"/>
              <a:t>action </a:t>
            </a:r>
            <a:r>
              <a:rPr lang="en-US" dirty="0" smtClean="0"/>
              <a:t>required:</a:t>
            </a:r>
            <a:endParaRPr lang="en-US" dirty="0"/>
          </a:p>
          <a:p>
            <a:pPr lvl="1">
              <a:lnSpc>
                <a:spcPct val="90000"/>
              </a:lnSpc>
            </a:pPr>
            <a:r>
              <a:rPr lang="en-US" dirty="0"/>
              <a:t>If </a:t>
            </a:r>
            <a:r>
              <a:rPr lang="en-US" dirty="0" err="1" smtClean="0"/>
              <a:t>restartable</a:t>
            </a:r>
            <a:r>
              <a:rPr lang="en-US" dirty="0" smtClean="0"/>
              <a:t> exception, take </a:t>
            </a:r>
            <a:r>
              <a:rPr lang="en-US" dirty="0"/>
              <a:t>corrective </a:t>
            </a:r>
            <a:r>
              <a:rPr lang="en-US" dirty="0" smtClean="0"/>
              <a:t>action and then use </a:t>
            </a:r>
            <a:r>
              <a:rPr lang="en-US" dirty="0"/>
              <a:t>EPC to return to program</a:t>
            </a:r>
          </a:p>
          <a:p>
            <a:pPr lvl="1">
              <a:lnSpc>
                <a:spcPct val="90000"/>
              </a:lnSpc>
            </a:pPr>
            <a:r>
              <a:rPr lang="en-US" dirty="0" smtClean="0"/>
              <a:t>Otherwise, terminate program and report </a:t>
            </a:r>
            <a:r>
              <a:rPr lang="en-US" dirty="0"/>
              <a:t>error using EPC, </a:t>
            </a:r>
            <a:r>
              <a:rPr lang="en-US" dirty="0" smtClean="0"/>
              <a:t>Cause register, etc.  </a:t>
            </a:r>
            <a:br>
              <a:rPr lang="en-US" dirty="0" smtClean="0"/>
            </a:br>
            <a:r>
              <a:rPr lang="en-US" dirty="0" smtClean="0"/>
              <a:t>(e.g. our best friend the </a:t>
            </a:r>
            <a:r>
              <a:rPr lang="en-US" dirty="0" err="1" smtClean="0"/>
              <a:t>segfault</a:t>
            </a:r>
            <a:r>
              <a:rPr lang="en-US" dirty="0" smtClean="0"/>
              <a:t>)</a:t>
            </a:r>
            <a:endParaRPr lang="en-AU"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39</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TextBox 12"/>
          <p:cNvSpPr txBox="1">
            <a:spLocks noChangeArrowheads="1"/>
          </p:cNvSpPr>
          <p:nvPr/>
        </p:nvSpPr>
        <p:spPr bwMode="auto">
          <a:xfrm>
            <a:off x="685800" y="482598"/>
            <a:ext cx="7315200" cy="3539430"/>
          </a:xfrm>
          <a:prstGeom prst="rect">
            <a:avLst/>
          </a:prstGeom>
          <a:noFill/>
          <a:ln w="9525">
            <a:noFill/>
            <a:miter lim="800000"/>
            <a:headEnd/>
            <a:tailEnd/>
          </a:ln>
        </p:spPr>
        <p:txBody>
          <a:bodyPr wrap="square">
            <a:prstTxWarp prst="textNoShape">
              <a:avLst/>
            </a:prstTxWarp>
            <a:spAutoFit/>
          </a:bodyPr>
          <a:lstStyle/>
          <a:p>
            <a:r>
              <a:rPr lang="en-US" sz="2800" b="1" dirty="0">
                <a:solidFill>
                  <a:srgbClr val="000000"/>
                </a:solidFill>
              </a:rPr>
              <a:t>Question:</a:t>
            </a:r>
            <a:r>
              <a:rPr lang="en-US" sz="2800" dirty="0">
                <a:solidFill>
                  <a:srgbClr val="000000"/>
                </a:solidFill>
              </a:rPr>
              <a:t> </a:t>
            </a:r>
            <a:r>
              <a:rPr lang="en-US" sz="2800" dirty="0" smtClean="0">
                <a:solidFill>
                  <a:srgbClr val="000000"/>
                </a:solidFill>
              </a:rPr>
              <a:t> What is the correct data word given the following SEC Hamming code:  0101101</a:t>
            </a:r>
          </a:p>
          <a:p>
            <a:endParaRPr lang="en-US" sz="2800" dirty="0">
              <a:solidFill>
                <a:srgbClr val="000000"/>
              </a:solidFill>
              <a:ea typeface="Courier New" pitchFamily="24" charset="0"/>
              <a:cs typeface="Courier New" pitchFamily="24" charset="0"/>
            </a:endParaRPr>
          </a:p>
          <a:p>
            <a:r>
              <a:rPr lang="en-US" sz="2800" dirty="0" smtClean="0">
                <a:solidFill>
                  <a:srgbClr val="000000"/>
                </a:solidFill>
                <a:ea typeface="Courier New" pitchFamily="24" charset="0"/>
                <a:cs typeface="Courier New" pitchFamily="24" charset="0"/>
              </a:rPr>
              <a:t>Code word:		</a:t>
            </a:r>
            <a:r>
              <a:rPr lang="en-US" sz="2800" b="1" dirty="0" smtClean="0">
                <a:solidFill>
                  <a:srgbClr val="000000"/>
                </a:solidFill>
                <a:latin typeface="Courier New" pitchFamily="49" charset="0"/>
                <a:ea typeface="Courier New" pitchFamily="24" charset="0"/>
                <a:cs typeface="Courier New" pitchFamily="49" charset="0"/>
              </a:rPr>
              <a:t>0  1  0  1  1  0  1</a:t>
            </a:r>
          </a:p>
          <a:p>
            <a:endParaRPr lang="en-US" sz="2800" dirty="0" smtClean="0">
              <a:solidFill>
                <a:srgbClr val="000000"/>
              </a:solidFill>
              <a:latin typeface="Courier New" pitchFamily="49" charset="0"/>
              <a:ea typeface="Courier New" pitchFamily="24" charset="0"/>
              <a:cs typeface="Courier New" pitchFamily="49" charset="0"/>
            </a:endParaRPr>
          </a:p>
          <a:p>
            <a:r>
              <a:rPr lang="en-US" sz="2800" dirty="0">
                <a:solidFill>
                  <a:srgbClr val="000000"/>
                </a:solidFill>
                <a:latin typeface="Courier New" pitchFamily="49" charset="0"/>
                <a:ea typeface="Courier New" pitchFamily="24" charset="0"/>
                <a:cs typeface="Courier New" pitchFamily="49" charset="0"/>
              </a:rPr>
              <a:t>	</a:t>
            </a:r>
            <a:r>
              <a:rPr lang="en-US" sz="2800" dirty="0" smtClean="0">
                <a:solidFill>
                  <a:srgbClr val="000000"/>
                </a:solidFill>
                <a:latin typeface="Courier New" pitchFamily="49" charset="0"/>
                <a:ea typeface="Courier New" pitchFamily="24" charset="0"/>
                <a:cs typeface="Courier New" pitchFamily="49" charset="0"/>
              </a:rPr>
              <a:t>		p</a:t>
            </a:r>
            <a:r>
              <a:rPr lang="en-US" sz="2800" baseline="-25000" dirty="0" smtClean="0">
                <a:solidFill>
                  <a:srgbClr val="000000"/>
                </a:solidFill>
                <a:latin typeface="Courier New" pitchFamily="49" charset="0"/>
                <a:ea typeface="Courier New" pitchFamily="24" charset="0"/>
                <a:cs typeface="Courier New" pitchFamily="49" charset="0"/>
              </a:rPr>
              <a:t>4</a:t>
            </a:r>
            <a:r>
              <a:rPr lang="en-US" sz="2800" dirty="0" smtClean="0">
                <a:solidFill>
                  <a:srgbClr val="000000"/>
                </a:solidFill>
                <a:latin typeface="Courier New" pitchFamily="49" charset="0"/>
                <a:ea typeface="Courier New" pitchFamily="24" charset="0"/>
                <a:cs typeface="Courier New" pitchFamily="49" charset="0"/>
              </a:rPr>
              <a:t>		0  0  0  1  1  1  1</a:t>
            </a:r>
          </a:p>
          <a:p>
            <a:r>
              <a:rPr lang="en-US" sz="2800" dirty="0">
                <a:solidFill>
                  <a:srgbClr val="000000"/>
                </a:solidFill>
                <a:latin typeface="Courier New" pitchFamily="49" charset="0"/>
                <a:ea typeface="Courier New" pitchFamily="24" charset="0"/>
                <a:cs typeface="Courier New" pitchFamily="49" charset="0"/>
              </a:rPr>
              <a:t>	</a:t>
            </a:r>
            <a:r>
              <a:rPr lang="en-US" sz="2800" dirty="0" smtClean="0">
                <a:solidFill>
                  <a:srgbClr val="000000"/>
                </a:solidFill>
                <a:latin typeface="Courier New" pitchFamily="49" charset="0"/>
                <a:ea typeface="Courier New" pitchFamily="24" charset="0"/>
                <a:cs typeface="Courier New" pitchFamily="49" charset="0"/>
              </a:rPr>
              <a:t>		p</a:t>
            </a:r>
            <a:r>
              <a:rPr lang="en-US" sz="2800" baseline="-25000" dirty="0" smtClean="0">
                <a:solidFill>
                  <a:srgbClr val="000000"/>
                </a:solidFill>
                <a:latin typeface="Courier New" pitchFamily="49" charset="0"/>
                <a:ea typeface="Courier New" pitchFamily="24" charset="0"/>
                <a:cs typeface="Courier New" pitchFamily="49" charset="0"/>
              </a:rPr>
              <a:t>2</a:t>
            </a:r>
            <a:r>
              <a:rPr lang="en-US" sz="2800" dirty="0" smtClean="0">
                <a:solidFill>
                  <a:srgbClr val="000000"/>
                </a:solidFill>
                <a:latin typeface="Courier New" pitchFamily="49" charset="0"/>
                <a:ea typeface="Courier New" pitchFamily="24" charset="0"/>
                <a:cs typeface="Courier New" pitchFamily="49" charset="0"/>
              </a:rPr>
              <a:t>		0  1  1  0  0  1  1</a:t>
            </a:r>
          </a:p>
          <a:p>
            <a:r>
              <a:rPr lang="en-US" sz="2800" dirty="0">
                <a:solidFill>
                  <a:srgbClr val="000000"/>
                </a:solidFill>
                <a:latin typeface="Courier New" pitchFamily="49" charset="0"/>
                <a:ea typeface="Courier New" pitchFamily="24" charset="0"/>
                <a:cs typeface="Courier New" pitchFamily="49" charset="0"/>
              </a:rPr>
              <a:t>	</a:t>
            </a:r>
            <a:r>
              <a:rPr lang="en-US" sz="2800" dirty="0" smtClean="0">
                <a:solidFill>
                  <a:srgbClr val="000000"/>
                </a:solidFill>
                <a:latin typeface="Courier New" pitchFamily="49" charset="0"/>
                <a:ea typeface="Courier New" pitchFamily="24" charset="0"/>
                <a:cs typeface="Courier New" pitchFamily="49" charset="0"/>
              </a:rPr>
              <a:t>		p</a:t>
            </a:r>
            <a:r>
              <a:rPr lang="en-US" sz="2800" baseline="-25000" dirty="0" smtClean="0">
                <a:solidFill>
                  <a:srgbClr val="000000"/>
                </a:solidFill>
                <a:latin typeface="Courier New" pitchFamily="49" charset="0"/>
                <a:ea typeface="Courier New" pitchFamily="24" charset="0"/>
                <a:cs typeface="Courier New" pitchFamily="49" charset="0"/>
              </a:rPr>
              <a:t>1	</a:t>
            </a:r>
            <a:r>
              <a:rPr lang="en-US" sz="2800" dirty="0" smtClean="0">
                <a:solidFill>
                  <a:srgbClr val="000000"/>
                </a:solidFill>
                <a:latin typeface="Courier New" pitchFamily="49" charset="0"/>
                <a:ea typeface="Courier New" pitchFamily="24" charset="0"/>
                <a:cs typeface="Courier New" pitchFamily="49" charset="0"/>
              </a:rPr>
              <a:t>	1  0  1  0  1  0  1</a:t>
            </a:r>
            <a:endParaRPr lang="en-US" sz="2800" dirty="0" smtClean="0">
              <a:latin typeface="Courier New" pitchFamily="49" charset="0"/>
              <a:ea typeface="Courier New" pitchFamily="24" charset="0"/>
              <a:cs typeface="Courier New" pitchFamily="49" charset="0"/>
            </a:endParaRPr>
          </a:p>
        </p:txBody>
      </p:sp>
      <p:grpSp>
        <p:nvGrpSpPr>
          <p:cNvPr id="4" name="Group 10"/>
          <p:cNvGrpSpPr>
            <a:grpSpLocks/>
          </p:cNvGrpSpPr>
          <p:nvPr/>
        </p:nvGrpSpPr>
        <p:grpSpPr bwMode="auto">
          <a:xfrm>
            <a:off x="914400" y="4114800"/>
            <a:ext cx="2475411" cy="523220"/>
            <a:chOff x="869214" y="1743728"/>
            <a:chExt cx="2475335" cy="392422"/>
          </a:xfrm>
        </p:grpSpPr>
        <p:sp>
          <p:nvSpPr>
            <p:cNvPr id="53259" name="TextBox 2"/>
            <p:cNvSpPr txBox="1">
              <a:spLocks noChangeArrowheads="1"/>
            </p:cNvSpPr>
            <p:nvPr/>
          </p:nvSpPr>
          <p:spPr bwMode="auto">
            <a:xfrm>
              <a:off x="1515805" y="1743728"/>
              <a:ext cx="1828744" cy="392422"/>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FF8000"/>
                  </a:solidFill>
                </a:rPr>
                <a:t>0  1  0  1</a:t>
              </a:r>
              <a:endParaRPr lang="en-US" sz="2800" b="1" dirty="0">
                <a:solidFill>
                  <a:srgbClr val="FF8000"/>
                </a:solidFill>
                <a:latin typeface="Symbol" pitchFamily="1" charset="2"/>
              </a:endParaRPr>
            </a:p>
          </p:txBody>
        </p:sp>
        <p:sp>
          <p:nvSpPr>
            <p:cNvPr id="53260" name="Rectangle 6"/>
            <p:cNvSpPr>
              <a:spLocks noChangeArrowheads="1"/>
            </p:cNvSpPr>
            <p:nvPr/>
          </p:nvSpPr>
          <p:spPr bwMode="auto">
            <a:xfrm>
              <a:off x="869214" y="1763081"/>
              <a:ext cx="562958" cy="346255"/>
            </a:xfrm>
            <a:prstGeom prst="rect">
              <a:avLst/>
            </a:prstGeom>
            <a:noFill/>
            <a:ln w="9525">
              <a:noFill/>
              <a:miter lim="800000"/>
              <a:headEnd/>
              <a:tailEnd/>
            </a:ln>
          </p:spPr>
          <p:txBody>
            <a:bodyPr wrap="none">
              <a:prstTxWarp prst="textNoShape">
                <a:avLst/>
              </a:prstTxWarp>
              <a:spAutoFit/>
            </a:bodyPr>
            <a:lstStyle/>
            <a:p>
              <a:pPr algn="ctr"/>
              <a:r>
                <a:rPr lang="en-US" sz="2400" b="1" dirty="0"/>
                <a:t>(A)</a:t>
              </a:r>
            </a:p>
          </p:txBody>
        </p:sp>
      </p:grpSp>
      <p:grpSp>
        <p:nvGrpSpPr>
          <p:cNvPr id="5" name="Group 2"/>
          <p:cNvGrpSpPr/>
          <p:nvPr/>
        </p:nvGrpSpPr>
        <p:grpSpPr>
          <a:xfrm>
            <a:off x="914400" y="4663440"/>
            <a:ext cx="2475411" cy="523220"/>
            <a:chOff x="868998" y="3240088"/>
            <a:chExt cx="2475411" cy="523220"/>
          </a:xfrm>
        </p:grpSpPr>
        <p:sp>
          <p:nvSpPr>
            <p:cNvPr id="53250" name="TextBox 3"/>
            <p:cNvSpPr txBox="1">
              <a:spLocks noChangeArrowheads="1"/>
            </p:cNvSpPr>
            <p:nvPr/>
          </p:nvSpPr>
          <p:spPr bwMode="auto">
            <a:xfrm>
              <a:off x="1515609" y="3240088"/>
              <a:ext cx="18288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rPr>
                <a:t>1  0  1  0</a:t>
              </a:r>
              <a:endParaRPr lang="en-US" sz="2800" b="1" dirty="0">
                <a:solidFill>
                  <a:srgbClr val="408000"/>
                </a:solidFill>
                <a:latin typeface="Symbol" pitchFamily="1" charset="2"/>
              </a:endParaRPr>
            </a:p>
          </p:txBody>
        </p:sp>
        <p:sp>
          <p:nvSpPr>
            <p:cNvPr id="53254" name="Rectangle 7"/>
            <p:cNvSpPr>
              <a:spLocks noChangeArrowheads="1"/>
            </p:cNvSpPr>
            <p:nvPr/>
          </p:nvSpPr>
          <p:spPr bwMode="auto">
            <a:xfrm>
              <a:off x="868998" y="3265893"/>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(B)</a:t>
              </a:r>
            </a:p>
          </p:txBody>
        </p:sp>
      </p:grpSp>
      <p:grpSp>
        <p:nvGrpSpPr>
          <p:cNvPr id="6" name="Group 3"/>
          <p:cNvGrpSpPr/>
          <p:nvPr/>
        </p:nvGrpSpPr>
        <p:grpSpPr>
          <a:xfrm>
            <a:off x="914399" y="5212080"/>
            <a:ext cx="2475412" cy="523220"/>
            <a:chOff x="868997" y="4154488"/>
            <a:chExt cx="2475412" cy="523220"/>
          </a:xfrm>
        </p:grpSpPr>
        <p:sp>
          <p:nvSpPr>
            <p:cNvPr id="53251" name="TextBox 4"/>
            <p:cNvSpPr txBox="1">
              <a:spLocks noChangeArrowheads="1"/>
            </p:cNvSpPr>
            <p:nvPr/>
          </p:nvSpPr>
          <p:spPr bwMode="auto">
            <a:xfrm>
              <a:off x="1515609" y="4154488"/>
              <a:ext cx="18288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rPr>
                <a:t>0  0  0  1</a:t>
              </a:r>
              <a:endParaRPr lang="en-US" sz="2800" b="1" dirty="0">
                <a:solidFill>
                  <a:srgbClr val="FF66A0"/>
                </a:solidFill>
                <a:latin typeface="Symbol" pitchFamily="1" charset="2"/>
              </a:endParaRPr>
            </a:p>
          </p:txBody>
        </p:sp>
        <p:sp>
          <p:nvSpPr>
            <p:cNvPr id="53255" name="Rectangle 8"/>
            <p:cNvSpPr>
              <a:spLocks noChangeArrowheads="1"/>
            </p:cNvSpPr>
            <p:nvPr/>
          </p:nvSpPr>
          <p:spPr bwMode="auto">
            <a:xfrm>
              <a:off x="868997" y="4180293"/>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(C)</a:t>
              </a:r>
            </a:p>
          </p:txBody>
        </p:sp>
      </p:grpSp>
      <p:grpSp>
        <p:nvGrpSpPr>
          <p:cNvPr id="8" name="Group 4"/>
          <p:cNvGrpSpPr/>
          <p:nvPr/>
        </p:nvGrpSpPr>
        <p:grpSpPr>
          <a:xfrm>
            <a:off x="914400" y="5761257"/>
            <a:ext cx="2475411" cy="523220"/>
            <a:chOff x="856298" y="5068888"/>
            <a:chExt cx="2475411" cy="523220"/>
          </a:xfrm>
        </p:grpSpPr>
        <p:sp>
          <p:nvSpPr>
            <p:cNvPr id="53252" name="TextBox 5"/>
            <p:cNvSpPr txBox="1">
              <a:spLocks noChangeArrowheads="1"/>
            </p:cNvSpPr>
            <p:nvPr/>
          </p:nvSpPr>
          <p:spPr bwMode="auto">
            <a:xfrm>
              <a:off x="1502909" y="5068888"/>
              <a:ext cx="18288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1  1  0  1</a:t>
              </a:r>
              <a:endParaRPr lang="en-US" sz="2800" b="1" dirty="0">
                <a:ln>
                  <a:solidFill>
                    <a:schemeClr val="tx1"/>
                  </a:solidFill>
                </a:ln>
                <a:solidFill>
                  <a:srgbClr val="FFE860"/>
                </a:solidFill>
                <a:latin typeface="Symbol" pitchFamily="1" charset="2"/>
              </a:endParaRPr>
            </a:p>
          </p:txBody>
        </p:sp>
        <p:sp>
          <p:nvSpPr>
            <p:cNvPr id="53256" name="Rectangle 9"/>
            <p:cNvSpPr>
              <a:spLocks noChangeArrowheads="1"/>
            </p:cNvSpPr>
            <p:nvPr/>
          </p:nvSpPr>
          <p:spPr bwMode="auto">
            <a:xfrm>
              <a:off x="856298" y="5080383"/>
              <a:ext cx="570990" cy="461665"/>
            </a:xfrm>
            <a:prstGeom prst="rect">
              <a:avLst/>
            </a:prstGeom>
            <a:noFill/>
            <a:ln w="9525">
              <a:noFill/>
              <a:miter lim="800000"/>
              <a:headEnd/>
              <a:tailEnd/>
            </a:ln>
          </p:spPr>
          <p:txBody>
            <a:bodyPr wrap="none">
              <a:prstTxWarp prst="textNoShape">
                <a:avLst/>
              </a:prstTxWarp>
              <a:spAutoFit/>
            </a:bodyPr>
            <a:lstStyle/>
            <a:p>
              <a:pPr algn="ctr"/>
              <a:r>
                <a:rPr lang="en-US" sz="2400" b="1" dirty="0"/>
                <a:t>(D)</a:t>
              </a:r>
            </a:p>
          </p:txBody>
        </p:sp>
      </p:grpSp>
      <p:sp>
        <p:nvSpPr>
          <p:cNvPr id="17" name="Rectangle 16"/>
          <p:cNvSpPr/>
          <p:nvPr/>
        </p:nvSpPr>
        <p:spPr>
          <a:xfrm>
            <a:off x="914400" y="41148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0120" y="4160519"/>
            <a:ext cx="210312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0"/>
          </p:nvPr>
        </p:nvSpPr>
        <p:spPr/>
        <p:txBody>
          <a:bodyPr/>
          <a:lstStyle/>
          <a:p>
            <a:pPr>
              <a:defRPr/>
            </a:pPr>
            <a:fld id="{845CF6B1-C410-DE41-99C1-A52DCD7C2094}" type="slidenum">
              <a:rPr lang="en-US" smtClean="0"/>
              <a:pPr>
                <a:defRPr/>
              </a:pPr>
              <a:t>4</a:t>
            </a:fld>
            <a:endParaRPr lang="en-US" dirty="0"/>
          </a:p>
        </p:txBody>
      </p:sp>
    </p:spTree>
    <p:extLst>
      <p:ext uri="{BB962C8B-B14F-4D97-AF65-F5344CB8AC3E}">
        <p14:creationId xmlns:p14="http://schemas.microsoft.com/office/powerpoint/2010/main" val="39321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dirty="0">
                <a:solidFill>
                  <a:schemeClr val="accent1"/>
                </a:solidFill>
              </a:rPr>
              <a:t>Exceptions in a Pipeline</a:t>
            </a:r>
            <a:endParaRPr lang="en-AU" dirty="0">
              <a:solidFill>
                <a:schemeClr val="accent1"/>
              </a:solidFill>
            </a:endParaRPr>
          </a:p>
        </p:txBody>
      </p:sp>
      <p:sp>
        <p:nvSpPr>
          <p:cNvPr id="462851" name="Rectangle 3"/>
          <p:cNvSpPr>
            <a:spLocks noGrp="1" noChangeArrowheads="1"/>
          </p:cNvSpPr>
          <p:nvPr>
            <p:ph idx="1"/>
          </p:nvPr>
        </p:nvSpPr>
        <p:spPr>
          <a:xfrm>
            <a:off x="457200" y="1600199"/>
            <a:ext cx="8229600" cy="4937760"/>
          </a:xfrm>
        </p:spPr>
        <p:txBody>
          <a:bodyPr>
            <a:normAutofit/>
          </a:bodyPr>
          <a:lstStyle/>
          <a:p>
            <a:pPr>
              <a:lnSpc>
                <a:spcPct val="90000"/>
              </a:lnSpc>
            </a:pPr>
            <a:r>
              <a:rPr lang="en-US" dirty="0"/>
              <a:t>Another</a:t>
            </a:r>
            <a:r>
              <a:rPr lang="en-US" dirty="0" smtClean="0"/>
              <a:t> kind of </a:t>
            </a:r>
            <a:r>
              <a:rPr lang="en-US" dirty="0"/>
              <a:t>control hazard</a:t>
            </a:r>
          </a:p>
          <a:p>
            <a:pPr>
              <a:lnSpc>
                <a:spcPct val="90000"/>
              </a:lnSpc>
            </a:pPr>
            <a:r>
              <a:rPr lang="en-US" dirty="0"/>
              <a:t>Consider overflow on </a:t>
            </a:r>
            <a:r>
              <a:rPr lang="en-US" sz="3000" dirty="0">
                <a:latin typeface="Courier New" pitchFamily="49" charset="0"/>
                <a:cs typeface="Courier New" pitchFamily="49" charset="0"/>
              </a:rPr>
              <a:t>add</a:t>
            </a:r>
            <a:r>
              <a:rPr lang="en-US" dirty="0"/>
              <a:t> in EX stage</a:t>
            </a:r>
          </a:p>
          <a:p>
            <a:pPr lvl="1">
              <a:lnSpc>
                <a:spcPct val="90000"/>
              </a:lnSpc>
              <a:buFont typeface="Wingdings" charset="2"/>
              <a:buNone/>
            </a:pPr>
            <a:r>
              <a:rPr lang="en-US" dirty="0">
                <a:latin typeface="Courier New"/>
                <a:cs typeface="Courier New"/>
              </a:rPr>
              <a:t>add $1, $2, $1</a:t>
            </a:r>
          </a:p>
          <a:p>
            <a:pPr marL="971550" lvl="1" indent="-514350">
              <a:lnSpc>
                <a:spcPct val="90000"/>
              </a:lnSpc>
              <a:buFont typeface="+mj-lt"/>
              <a:buAutoNum type="arabicParenR"/>
            </a:pPr>
            <a:r>
              <a:rPr lang="en-US" dirty="0"/>
              <a:t>Prevent </a:t>
            </a:r>
            <a:r>
              <a:rPr lang="en-US" sz="2600" dirty="0">
                <a:latin typeface="Courier New" pitchFamily="49" charset="0"/>
                <a:cs typeface="Courier New" pitchFamily="49" charset="0"/>
              </a:rPr>
              <a:t>$1</a:t>
            </a:r>
            <a:r>
              <a:rPr lang="en-US" dirty="0"/>
              <a:t> from being clobbered</a:t>
            </a:r>
          </a:p>
          <a:p>
            <a:pPr marL="971550" lvl="1" indent="-514350">
              <a:lnSpc>
                <a:spcPct val="90000"/>
              </a:lnSpc>
              <a:buFont typeface="+mj-lt"/>
              <a:buAutoNum type="arabicParenR"/>
            </a:pPr>
            <a:r>
              <a:rPr lang="en-US" dirty="0"/>
              <a:t>Complete previous instructions</a:t>
            </a:r>
          </a:p>
          <a:p>
            <a:pPr marL="971550" lvl="1" indent="-514350">
              <a:lnSpc>
                <a:spcPct val="90000"/>
              </a:lnSpc>
              <a:buFont typeface="+mj-lt"/>
              <a:buAutoNum type="arabicParenR"/>
            </a:pPr>
            <a:r>
              <a:rPr lang="en-US" dirty="0"/>
              <a:t>Flush </a:t>
            </a:r>
            <a:r>
              <a:rPr lang="en-US" sz="2600" dirty="0">
                <a:latin typeface="Courier New" pitchFamily="49" charset="0"/>
                <a:cs typeface="Courier New" pitchFamily="49" charset="0"/>
              </a:rPr>
              <a:t>add</a:t>
            </a:r>
            <a:r>
              <a:rPr lang="en-US" dirty="0"/>
              <a:t> and subsequent instructions</a:t>
            </a:r>
          </a:p>
          <a:p>
            <a:pPr marL="971550" lvl="1" indent="-514350">
              <a:lnSpc>
                <a:spcPct val="90000"/>
              </a:lnSpc>
              <a:buFont typeface="+mj-lt"/>
              <a:buAutoNum type="arabicParenR"/>
            </a:pPr>
            <a:r>
              <a:rPr lang="en-US" dirty="0"/>
              <a:t>Set Cause and EPC register values</a:t>
            </a:r>
          </a:p>
          <a:p>
            <a:pPr marL="971550" lvl="1" indent="-514350">
              <a:lnSpc>
                <a:spcPct val="90000"/>
              </a:lnSpc>
              <a:buFont typeface="+mj-lt"/>
              <a:buAutoNum type="arabicParenR"/>
            </a:pPr>
            <a:r>
              <a:rPr lang="en-US" dirty="0"/>
              <a:t>Transfer control to handler</a:t>
            </a:r>
          </a:p>
          <a:p>
            <a:pPr>
              <a:lnSpc>
                <a:spcPct val="90000"/>
              </a:lnSpc>
            </a:pPr>
            <a:r>
              <a:rPr lang="en-US" dirty="0"/>
              <a:t>Similar to </a:t>
            </a:r>
            <a:r>
              <a:rPr lang="en-US" dirty="0" err="1"/>
              <a:t>mispredicted</a:t>
            </a:r>
            <a:r>
              <a:rPr lang="en-US" dirty="0"/>
              <a:t> branch</a:t>
            </a:r>
          </a:p>
          <a:p>
            <a:pPr lvl="1">
              <a:lnSpc>
                <a:spcPct val="90000"/>
              </a:lnSpc>
            </a:pPr>
            <a:r>
              <a:rPr lang="en-US" dirty="0"/>
              <a:t>Use much of the same hardware</a:t>
            </a:r>
            <a:endParaRPr lang="en-AU"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40</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solidFill>
                  <a:schemeClr val="accent1"/>
                </a:solidFill>
              </a:rPr>
              <a:t>Exception Example</a:t>
            </a:r>
            <a:endParaRPr lang="en-US" dirty="0">
              <a:solidFill>
                <a:schemeClr val="accent1"/>
              </a:solidFill>
            </a:endParaRPr>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061637"/>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185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45863"/>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582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add</a:t>
            </a:r>
            <a:endParaRPr lang="en-US" sz="2800" b="1" dirty="0">
              <a:solidFill>
                <a:schemeClr val="tx1"/>
              </a:solidFill>
              <a:latin typeface="Arial" pitchFamily="-65" charset="0"/>
            </a:endParaRPr>
          </a:p>
        </p:txBody>
      </p:sp>
      <p:sp>
        <p:nvSpPr>
          <p:cNvPr id="2761745" name="Rectangle 17"/>
          <p:cNvSpPr>
            <a:spLocks noChangeArrowheads="1"/>
          </p:cNvSpPr>
          <p:nvPr/>
        </p:nvSpPr>
        <p:spPr bwMode="auto">
          <a:xfrm>
            <a:off x="1071563" y="4265088"/>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slt</a:t>
            </a:r>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4987400"/>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lw</a:t>
            </a:r>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118776"/>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1553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lui</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Date Placeholder 198"/>
          <p:cNvSpPr>
            <a:spLocks noGrp="1"/>
          </p:cNvSpPr>
          <p:nvPr>
            <p:ph type="dt" sz="half" idx="10"/>
          </p:nvPr>
        </p:nvSpPr>
        <p:spPr/>
        <p:txBody>
          <a:bodyPr/>
          <a:lstStyle/>
          <a:p>
            <a:r>
              <a:rPr lang="en-US" smtClean="0"/>
              <a:t>8/12/2013</a:t>
            </a:r>
            <a:endParaRPr lang="en-US" dirty="0"/>
          </a:p>
        </p:txBody>
      </p:sp>
      <p:sp>
        <p:nvSpPr>
          <p:cNvPr id="200" name="Slide Number Placeholder 199"/>
          <p:cNvSpPr>
            <a:spLocks noGrp="1"/>
          </p:cNvSpPr>
          <p:nvPr>
            <p:ph type="sldNum" sz="quarter" idx="12"/>
          </p:nvPr>
        </p:nvSpPr>
        <p:spPr/>
        <p:txBody>
          <a:bodyPr/>
          <a:lstStyle/>
          <a:p>
            <a:fld id="{3CC63E4C-4642-794D-A2FD-70F6B81535F5}" type="slidenum">
              <a:rPr lang="en-US" smtClean="0"/>
              <a:pPr/>
              <a:t>41</a:t>
            </a:fld>
            <a:endParaRPr lang="en-US" dirty="0"/>
          </a:p>
        </p:txBody>
      </p:sp>
      <p:sp>
        <p:nvSpPr>
          <p:cNvPr id="201" name="Footer Placeholder 200"/>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solidFill>
                  <a:schemeClr val="accent1"/>
                </a:solidFill>
              </a:rPr>
              <a:t>Exception Example</a:t>
            </a:r>
            <a:endParaRPr lang="en-US" dirty="0">
              <a:solidFill>
                <a:schemeClr val="accent1"/>
              </a:solidFill>
            </a:endParaRPr>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247900"/>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219329"/>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79729"/>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616329"/>
            <a:ext cx="1982763"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a:solidFill>
                <a:schemeClr val="bg1">
                  <a:lumMod val="65000"/>
                </a:schemeClr>
              </a:solidFill>
              <a:latin typeface="Arial" pitchFamily="-65" charset="0"/>
            </a:endParaRPr>
          </a:p>
        </p:txBody>
      </p:sp>
      <p:sp>
        <p:nvSpPr>
          <p:cNvPr id="2761745" name="Rectangle 17"/>
          <p:cNvSpPr>
            <a:spLocks noChangeArrowheads="1"/>
          </p:cNvSpPr>
          <p:nvPr/>
        </p:nvSpPr>
        <p:spPr bwMode="auto">
          <a:xfrm>
            <a:off x="1071563" y="4298954"/>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5021266"/>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305039"/>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49399"/>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sw</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Line 164"/>
          <p:cNvSpPr>
            <a:spLocks noChangeShapeType="1"/>
          </p:cNvSpPr>
          <p:nvPr/>
        </p:nvSpPr>
        <p:spPr bwMode="auto">
          <a:xfrm>
            <a:off x="5503333" y="4165599"/>
            <a:ext cx="220134" cy="1794933"/>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761764" name="Group 203"/>
          <p:cNvGrpSpPr/>
          <p:nvPr/>
        </p:nvGrpSpPr>
        <p:grpSpPr>
          <a:xfrm>
            <a:off x="5486399" y="3149600"/>
            <a:ext cx="3085138" cy="812800"/>
            <a:chOff x="5486399" y="3149600"/>
            <a:chExt cx="3085138" cy="812800"/>
          </a:xfrm>
        </p:grpSpPr>
        <p:sp>
          <p:nvSpPr>
            <p:cNvPr id="202" name="TextBox 201"/>
            <p:cNvSpPr txBox="1"/>
            <p:nvPr/>
          </p:nvSpPr>
          <p:spPr>
            <a:xfrm>
              <a:off x="5939775" y="3149600"/>
              <a:ext cx="2631762" cy="461665"/>
            </a:xfrm>
            <a:prstGeom prst="rect">
              <a:avLst/>
            </a:prstGeom>
            <a:solidFill>
              <a:schemeClr val="bg1"/>
            </a:solidFill>
            <a:ln>
              <a:solidFill>
                <a:schemeClr val="tx1"/>
              </a:solidFill>
            </a:ln>
          </p:spPr>
          <p:txBody>
            <a:bodyPr wrap="none" rtlCol="0">
              <a:spAutoFit/>
            </a:bodyPr>
            <a:lstStyle/>
            <a:p>
              <a:r>
                <a:rPr lang="en-US" sz="2400" i="1" dirty="0" smtClean="0"/>
                <a:t>Save PC+4 into EPC</a:t>
              </a:r>
              <a:endParaRPr lang="en-US" sz="2400" i="1" dirty="0"/>
            </a:p>
          </p:txBody>
        </p:sp>
        <p:sp>
          <p:nvSpPr>
            <p:cNvPr id="203" name="Line 164"/>
            <p:cNvSpPr>
              <a:spLocks noChangeShapeType="1"/>
            </p:cNvSpPr>
            <p:nvPr/>
          </p:nvSpPr>
          <p:spPr bwMode="auto">
            <a:xfrm flipV="1">
              <a:off x="5486399" y="3539068"/>
              <a:ext cx="541867" cy="42333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2761772" name="Group 213"/>
          <p:cNvGrpSpPr/>
          <p:nvPr/>
        </p:nvGrpSpPr>
        <p:grpSpPr>
          <a:xfrm>
            <a:off x="1380942" y="6265333"/>
            <a:ext cx="3804483" cy="461665"/>
            <a:chOff x="1380942" y="6265333"/>
            <a:chExt cx="3804483" cy="461665"/>
          </a:xfrm>
        </p:grpSpPr>
        <p:sp>
          <p:nvSpPr>
            <p:cNvPr id="197" name="TextBox 196"/>
            <p:cNvSpPr txBox="1"/>
            <p:nvPr/>
          </p:nvSpPr>
          <p:spPr>
            <a:xfrm>
              <a:off x="1879600" y="6265333"/>
              <a:ext cx="3305825" cy="461665"/>
            </a:xfrm>
            <a:prstGeom prst="rect">
              <a:avLst/>
            </a:prstGeom>
            <a:noFill/>
          </p:spPr>
          <p:txBody>
            <a:bodyPr wrap="none" rtlCol="0">
              <a:spAutoFit/>
            </a:bodyPr>
            <a:lstStyle/>
            <a:p>
              <a:r>
                <a:rPr lang="en-US" sz="2400" i="1" dirty="0" smtClean="0"/>
                <a:t>1</a:t>
              </a:r>
              <a:r>
                <a:rPr lang="en-US" sz="2400" i="1" baseline="30000" dirty="0" smtClean="0"/>
                <a:t>st</a:t>
              </a:r>
              <a:r>
                <a:rPr lang="en-US" sz="2400" i="1" dirty="0" smtClean="0"/>
                <a:t> instruction of handler</a:t>
              </a:r>
              <a:endParaRPr lang="en-US" sz="2400" i="1" dirty="0"/>
            </a:p>
          </p:txBody>
        </p:sp>
        <p:cxnSp>
          <p:nvCxnSpPr>
            <p:cNvPr id="199" name="Straight Arrow Connector 198"/>
            <p:cNvCxnSpPr>
              <a:stCxn id="197" idx="1"/>
              <a:endCxn id="194" idx="2"/>
            </p:cNvCxnSpPr>
            <p:nvPr/>
          </p:nvCxnSpPr>
          <p:spPr>
            <a:xfrm rot="10800000">
              <a:off x="1380942" y="6270054"/>
              <a:ext cx="498658" cy="226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6" name="TextBox 205"/>
          <p:cNvSpPr txBox="1"/>
          <p:nvPr/>
        </p:nvSpPr>
        <p:spPr>
          <a:xfrm>
            <a:off x="0" y="3454400"/>
            <a:ext cx="2328645" cy="461665"/>
          </a:xfrm>
          <a:prstGeom prst="rect">
            <a:avLst/>
          </a:prstGeom>
          <a:solidFill>
            <a:srgbClr val="FFFFFF"/>
          </a:solidFill>
          <a:ln>
            <a:solidFill>
              <a:srgbClr val="000000"/>
            </a:solidFill>
          </a:ln>
        </p:spPr>
        <p:txBody>
          <a:bodyPr wrap="none" rtlCol="0">
            <a:spAutoFit/>
          </a:bodyPr>
          <a:lstStyle/>
          <a:p>
            <a:r>
              <a:rPr lang="en-US" sz="2400" i="1" dirty="0" smtClean="0"/>
              <a:t>Flush add, </a:t>
            </a:r>
            <a:r>
              <a:rPr lang="en-US" sz="2400" i="1" dirty="0" err="1" smtClean="0"/>
              <a:t>slt</a:t>
            </a:r>
            <a:r>
              <a:rPr lang="en-US" sz="2400" i="1" dirty="0" smtClean="0"/>
              <a:t>, </a:t>
            </a:r>
            <a:r>
              <a:rPr lang="en-US" sz="2400" i="1" dirty="0" err="1" smtClean="0"/>
              <a:t>lw</a:t>
            </a:r>
            <a:endParaRPr lang="en-US" sz="2400" i="1" dirty="0"/>
          </a:p>
        </p:txBody>
      </p:sp>
      <p:cxnSp>
        <p:nvCxnSpPr>
          <p:cNvPr id="208" name="Straight Arrow Connector 207"/>
          <p:cNvCxnSpPr/>
          <p:nvPr/>
        </p:nvCxnSpPr>
        <p:spPr>
          <a:xfrm>
            <a:off x="812800" y="3945467"/>
            <a:ext cx="457200" cy="20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rot="16200000" flipH="1">
            <a:off x="651933" y="4004733"/>
            <a:ext cx="711200" cy="524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rot="16200000" flipH="1">
            <a:off x="262467" y="4343399"/>
            <a:ext cx="1490133" cy="59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9" name="Date Placeholder 208"/>
          <p:cNvSpPr>
            <a:spLocks noGrp="1"/>
          </p:cNvSpPr>
          <p:nvPr>
            <p:ph type="dt" sz="half" idx="10"/>
          </p:nvPr>
        </p:nvSpPr>
        <p:spPr/>
        <p:txBody>
          <a:bodyPr/>
          <a:lstStyle/>
          <a:p>
            <a:r>
              <a:rPr lang="en-US" smtClean="0"/>
              <a:t>8/12/2013</a:t>
            </a:r>
            <a:endParaRPr lang="en-US" dirty="0"/>
          </a:p>
        </p:txBody>
      </p:sp>
      <p:sp>
        <p:nvSpPr>
          <p:cNvPr id="211" name="Slide Number Placeholder 210"/>
          <p:cNvSpPr>
            <a:spLocks noGrp="1"/>
          </p:cNvSpPr>
          <p:nvPr>
            <p:ph type="sldNum" sz="quarter" idx="12"/>
          </p:nvPr>
        </p:nvSpPr>
        <p:spPr/>
        <p:txBody>
          <a:bodyPr/>
          <a:lstStyle/>
          <a:p>
            <a:fld id="{3CC63E4C-4642-794D-A2FD-70F6B81535F5}" type="slidenum">
              <a:rPr lang="en-US" smtClean="0"/>
              <a:pPr/>
              <a:t>42</a:t>
            </a:fld>
            <a:endParaRPr lang="en-US" dirty="0"/>
          </a:p>
        </p:txBody>
      </p:sp>
      <p:sp>
        <p:nvSpPr>
          <p:cNvPr id="213" name="Footer Placeholder 212"/>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1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up)">
                                      <p:cBhvr>
                                        <p:cTn id="11" dur="5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6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Grp="1" noChangeArrowheads="1"/>
          </p:cNvSpPr>
          <p:nvPr>
            <p:ph idx="1"/>
          </p:nvPr>
        </p:nvSpPr>
        <p:spPr>
          <a:xfrm>
            <a:off x="457200" y="1600199"/>
            <a:ext cx="8229600" cy="4937760"/>
          </a:xfrm>
        </p:spPr>
        <p:txBody>
          <a:bodyPr>
            <a:normAutofit fontScale="92500" lnSpcReduction="10000"/>
          </a:bodyPr>
          <a:lstStyle/>
          <a:p>
            <a:r>
              <a:rPr lang="en-US" sz="3027" dirty="0"/>
              <a:t>Pipelining overlaps multiple instructions</a:t>
            </a:r>
          </a:p>
          <a:p>
            <a:pPr lvl="1"/>
            <a:r>
              <a:rPr lang="en-US" sz="2600" dirty="0"/>
              <a:t>Could have multiple exceptions at </a:t>
            </a:r>
            <a:r>
              <a:rPr lang="en-US" sz="2600" dirty="0" smtClean="0"/>
              <a:t>once!</a:t>
            </a:r>
          </a:p>
          <a:p>
            <a:pPr lvl="1"/>
            <a:r>
              <a:rPr lang="en-US" sz="2600" dirty="0" smtClean="0"/>
              <a:t>e.g. page fault in </a:t>
            </a:r>
            <a:r>
              <a:rPr lang="en-US" sz="2600" dirty="0" err="1" smtClean="0">
                <a:latin typeface="Courier New" pitchFamily="49" charset="0"/>
                <a:cs typeface="Courier New" pitchFamily="49" charset="0"/>
              </a:rPr>
              <a:t>lw</a:t>
            </a:r>
            <a:r>
              <a:rPr lang="en-US" sz="2600" dirty="0" smtClean="0"/>
              <a:t> the same clock cycle as overflow of following instruction </a:t>
            </a:r>
            <a:r>
              <a:rPr lang="en-US" sz="2600" dirty="0" smtClean="0">
                <a:latin typeface="Courier New" pitchFamily="49" charset="0"/>
                <a:cs typeface="Courier New" pitchFamily="49" charset="0"/>
              </a:rPr>
              <a:t>add</a:t>
            </a:r>
          </a:p>
          <a:p>
            <a:r>
              <a:rPr lang="en-US" sz="3027" b="1" dirty="0"/>
              <a:t>Simple approach: </a:t>
            </a:r>
            <a:r>
              <a:rPr lang="en-US" sz="3027" b="1" dirty="0" smtClean="0"/>
              <a:t> </a:t>
            </a:r>
            <a:r>
              <a:rPr lang="en-US" sz="3027" dirty="0" smtClean="0"/>
              <a:t>Deal </a:t>
            </a:r>
            <a:r>
              <a:rPr lang="en-US" sz="3027" dirty="0"/>
              <a:t>with exception from </a:t>
            </a:r>
            <a:r>
              <a:rPr lang="en-US" sz="3027" i="1" dirty="0"/>
              <a:t>earliest </a:t>
            </a:r>
            <a:r>
              <a:rPr lang="en-US" sz="3027" dirty="0" smtClean="0"/>
              <a:t>instruction and flush subsequent instructions</a:t>
            </a:r>
          </a:p>
          <a:p>
            <a:pPr lvl="1"/>
            <a:r>
              <a:rPr lang="en-US" sz="2627" dirty="0" smtClean="0"/>
              <a:t>Called </a:t>
            </a:r>
            <a:r>
              <a:rPr lang="en-US" sz="2627" i="1" dirty="0" smtClean="0">
                <a:solidFill>
                  <a:srgbClr val="FF0000"/>
                </a:solidFill>
              </a:rPr>
              <a:t>precise</a:t>
            </a:r>
            <a:r>
              <a:rPr lang="en-US" sz="2627" dirty="0" smtClean="0">
                <a:solidFill>
                  <a:srgbClr val="FF0000"/>
                </a:solidFill>
              </a:rPr>
              <a:t> </a:t>
            </a:r>
            <a:r>
              <a:rPr lang="en-US" sz="2627" i="1" dirty="0" smtClean="0">
                <a:solidFill>
                  <a:srgbClr val="FF0000"/>
                </a:solidFill>
              </a:rPr>
              <a:t>exceptions</a:t>
            </a:r>
          </a:p>
          <a:p>
            <a:pPr lvl="1"/>
            <a:r>
              <a:rPr lang="en-US" sz="2627" dirty="0" smtClean="0"/>
              <a:t>In previous example, service </a:t>
            </a:r>
            <a:r>
              <a:rPr lang="en-US" sz="2400" dirty="0" err="1" smtClean="0">
                <a:latin typeface="Courier New" pitchFamily="49" charset="0"/>
                <a:cs typeface="Courier New" pitchFamily="49" charset="0"/>
              </a:rPr>
              <a:t>lw</a:t>
            </a:r>
            <a:r>
              <a:rPr lang="en-US" sz="2627" dirty="0" smtClean="0"/>
              <a:t> exception first</a:t>
            </a:r>
            <a:endParaRPr lang="en-US" sz="2627" dirty="0"/>
          </a:p>
          <a:p>
            <a:r>
              <a:rPr lang="en-US" sz="3027" dirty="0" smtClean="0"/>
              <a:t>What about multiple issue or out-of-order execution?</a:t>
            </a:r>
          </a:p>
          <a:p>
            <a:pPr lvl="1"/>
            <a:r>
              <a:rPr lang="en-US" sz="2600" dirty="0" smtClean="0"/>
              <a:t>Maintaining </a:t>
            </a:r>
            <a:r>
              <a:rPr lang="en-US" sz="2600" dirty="0"/>
              <a:t>precise exceptions </a:t>
            </a:r>
            <a:r>
              <a:rPr lang="en-US" sz="2600" dirty="0" smtClean="0"/>
              <a:t>can be </a:t>
            </a:r>
            <a:r>
              <a:rPr lang="en-US" sz="2600" dirty="0"/>
              <a:t>difficult!</a:t>
            </a:r>
            <a:endParaRPr lang="en-AU" sz="2600" dirty="0"/>
          </a:p>
        </p:txBody>
      </p:sp>
      <p:sp>
        <p:nvSpPr>
          <p:cNvPr id="7" name="Title 6"/>
          <p:cNvSpPr>
            <a:spLocks noGrp="1"/>
          </p:cNvSpPr>
          <p:nvPr>
            <p:ph type="title"/>
          </p:nvPr>
        </p:nvSpPr>
        <p:spPr/>
        <p:txBody>
          <a:bodyPr/>
          <a:lstStyle/>
          <a:p>
            <a:r>
              <a:rPr lang="en-US" dirty="0" smtClean="0">
                <a:solidFill>
                  <a:schemeClr val="accent1"/>
                </a:solidFill>
              </a:rPr>
              <a:t>Multiple Exceptions</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8/12/2013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43</a:t>
            </a:fld>
            <a:endParaRPr lang="en-US" dirty="0"/>
          </a:p>
        </p:txBody>
      </p:sp>
      <p:sp>
        <p:nvSpPr>
          <p:cNvPr id="10" name="Footer Placeholder 9"/>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1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51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51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1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5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dirty="0">
                <a:solidFill>
                  <a:schemeClr val="accent1"/>
                </a:solidFill>
              </a:rPr>
              <a:t>Imprecise Exceptions</a:t>
            </a:r>
            <a:endParaRPr lang="en-AU" dirty="0">
              <a:solidFill>
                <a:schemeClr val="accent1"/>
              </a:solidFill>
            </a:endParaRPr>
          </a:p>
        </p:txBody>
      </p:sp>
      <p:sp>
        <p:nvSpPr>
          <p:cNvPr id="477187" name="Rectangle 3"/>
          <p:cNvSpPr>
            <a:spLocks noGrp="1" noChangeArrowheads="1"/>
          </p:cNvSpPr>
          <p:nvPr>
            <p:ph idx="1"/>
          </p:nvPr>
        </p:nvSpPr>
        <p:spPr>
          <a:xfrm>
            <a:off x="457200" y="1600199"/>
            <a:ext cx="8229600" cy="4937760"/>
          </a:xfrm>
        </p:spPr>
        <p:txBody>
          <a:bodyPr>
            <a:normAutofit lnSpcReduction="10000"/>
          </a:bodyPr>
          <a:lstStyle/>
          <a:p>
            <a:r>
              <a:rPr lang="en-US" sz="2800" dirty="0"/>
              <a:t>Just stop pipeline and save state</a:t>
            </a:r>
          </a:p>
          <a:p>
            <a:pPr lvl="1"/>
            <a:r>
              <a:rPr lang="en-US" sz="2400" dirty="0"/>
              <a:t>Including exception </a:t>
            </a:r>
            <a:r>
              <a:rPr lang="en-US" sz="2400" dirty="0" err="1"/>
              <a:t>cause(s</a:t>
            </a:r>
            <a:r>
              <a:rPr lang="en-US" sz="2400" dirty="0"/>
              <a:t>)</a:t>
            </a:r>
          </a:p>
          <a:p>
            <a:r>
              <a:rPr lang="en-US" sz="2800" dirty="0"/>
              <a:t>Let </a:t>
            </a:r>
            <a:r>
              <a:rPr lang="en-US" sz="2800" dirty="0" smtClean="0"/>
              <a:t>the software </a:t>
            </a:r>
            <a:r>
              <a:rPr lang="en-US" sz="2800" dirty="0"/>
              <a:t>handler work </a:t>
            </a:r>
            <a:r>
              <a:rPr lang="en-US" sz="2800" dirty="0" smtClean="0"/>
              <a:t>out:</a:t>
            </a:r>
            <a:endParaRPr lang="en-US" sz="2800" dirty="0"/>
          </a:p>
          <a:p>
            <a:pPr lvl="1"/>
            <a:r>
              <a:rPr lang="en-US" sz="2400" dirty="0"/>
              <a:t>Which </a:t>
            </a:r>
            <a:r>
              <a:rPr lang="en-US" sz="2400" dirty="0" err="1"/>
              <a:t>instruction(s</a:t>
            </a:r>
            <a:r>
              <a:rPr lang="en-US" sz="2400" dirty="0"/>
              <a:t>) had exceptions</a:t>
            </a:r>
          </a:p>
          <a:p>
            <a:pPr lvl="1"/>
            <a:r>
              <a:rPr lang="en-US" sz="2400" dirty="0"/>
              <a:t>Which to complete or flush</a:t>
            </a:r>
          </a:p>
          <a:p>
            <a:pPr lvl="2"/>
            <a:r>
              <a:rPr lang="en-US" sz="2000" dirty="0"/>
              <a:t>May require “manual” completion</a:t>
            </a:r>
          </a:p>
          <a:p>
            <a:r>
              <a:rPr lang="en-US" sz="2800" dirty="0"/>
              <a:t>Simplifies hardware, but more complex handler software</a:t>
            </a:r>
          </a:p>
          <a:p>
            <a:pPr lvl="1"/>
            <a:r>
              <a:rPr lang="en-US" sz="2400" dirty="0"/>
              <a:t>Not feasible for complex multiple-</a:t>
            </a:r>
            <a:r>
              <a:rPr lang="en-US" sz="2400" dirty="0" smtClean="0"/>
              <a:t>issue out</a:t>
            </a:r>
            <a:r>
              <a:rPr lang="en-US" sz="2400" dirty="0"/>
              <a:t>-of-order </a:t>
            </a:r>
            <a:r>
              <a:rPr lang="en-US" sz="2400" dirty="0" smtClean="0"/>
              <a:t>pipelines to always get exact instruction</a:t>
            </a:r>
          </a:p>
          <a:p>
            <a:r>
              <a:rPr lang="en-US" sz="2800" dirty="0" smtClean="0"/>
              <a:t>All computers today offer precise exceptions—affects performance though</a:t>
            </a:r>
            <a:endParaRPr lang="en-AU" sz="2800"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44</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71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71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718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71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718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7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0242" name="Rectangle 2"/>
          <p:cNvSpPr>
            <a:spLocks noGrp="1" noChangeArrowheads="1"/>
          </p:cNvSpPr>
          <p:nvPr>
            <p:ph type="title"/>
          </p:nvPr>
        </p:nvSpPr>
        <p:spPr/>
        <p:txBody>
          <a:bodyPr/>
          <a:lstStyle/>
          <a:p>
            <a:r>
              <a:rPr lang="en-US" dirty="0" smtClean="0">
                <a:solidFill>
                  <a:schemeClr val="accent1"/>
                </a:solidFill>
              </a:rPr>
              <a:t>I/O Interrupt</a:t>
            </a:r>
            <a:endParaRPr lang="en-US" dirty="0">
              <a:solidFill>
                <a:schemeClr val="accent1"/>
              </a:solidFill>
            </a:endParaRPr>
          </a:p>
        </p:txBody>
      </p:sp>
      <p:sp>
        <p:nvSpPr>
          <p:cNvPr id="3210243" name="Rectangle 3"/>
          <p:cNvSpPr>
            <a:spLocks noGrp="1" noChangeArrowheads="1"/>
          </p:cNvSpPr>
          <p:nvPr>
            <p:ph idx="1"/>
          </p:nvPr>
        </p:nvSpPr>
        <p:spPr>
          <a:xfrm>
            <a:off x="457200" y="1600199"/>
            <a:ext cx="8229600" cy="4937760"/>
          </a:xfrm>
        </p:spPr>
        <p:txBody>
          <a:bodyPr>
            <a:normAutofit lnSpcReduction="10000"/>
          </a:bodyPr>
          <a:lstStyle/>
          <a:p>
            <a:r>
              <a:rPr lang="en-US" dirty="0" smtClean="0"/>
              <a:t>An I/O interrupt is like an exception except:</a:t>
            </a:r>
          </a:p>
          <a:p>
            <a:pPr lvl="1"/>
            <a:r>
              <a:rPr lang="en-US" dirty="0" smtClean="0"/>
              <a:t>An I/O interrupt is “asynchronous”</a:t>
            </a:r>
          </a:p>
          <a:p>
            <a:pPr lvl="1"/>
            <a:r>
              <a:rPr lang="en-US" dirty="0" smtClean="0"/>
              <a:t>More information needs to be conveyed</a:t>
            </a:r>
          </a:p>
          <a:p>
            <a:r>
              <a:rPr lang="en-US" dirty="0" smtClean="0"/>
              <a:t>“Asynchronous” with respect to instruction execution:</a:t>
            </a:r>
          </a:p>
          <a:p>
            <a:pPr lvl="1"/>
            <a:r>
              <a:rPr lang="en-US" dirty="0" smtClean="0"/>
              <a:t>I/O interrupt is not associated with any instruction, but it can happen in the middle of any given instruction</a:t>
            </a:r>
          </a:p>
          <a:p>
            <a:pPr lvl="1"/>
            <a:r>
              <a:rPr lang="en-US" i="1" dirty="0" smtClean="0"/>
              <a:t>I/O interrupt does not prevent any instruction from running to completion</a:t>
            </a:r>
            <a:endParaRPr lang="en-US" i="1"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45</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63824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02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02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4338" name="Rectangle 2"/>
          <p:cNvSpPr>
            <a:spLocks noGrp="1" noChangeArrowheads="1"/>
          </p:cNvSpPr>
          <p:nvPr>
            <p:ph type="title"/>
          </p:nvPr>
        </p:nvSpPr>
        <p:spPr/>
        <p:txBody>
          <a:bodyPr/>
          <a:lstStyle/>
          <a:p>
            <a:r>
              <a:rPr lang="en-US" dirty="0" smtClean="0">
                <a:solidFill>
                  <a:schemeClr val="accent1"/>
                </a:solidFill>
              </a:rPr>
              <a:t>Interrupt-Driven Data Transfer</a:t>
            </a:r>
            <a:endParaRPr lang="en-US" dirty="0">
              <a:solidFill>
                <a:schemeClr val="accent1"/>
              </a:solidFill>
            </a:endParaRPr>
          </a:p>
        </p:txBody>
      </p:sp>
      <p:grpSp>
        <p:nvGrpSpPr>
          <p:cNvPr id="2" name="Group 3"/>
          <p:cNvGrpSpPr>
            <a:grpSpLocks/>
          </p:cNvGrpSpPr>
          <p:nvPr/>
        </p:nvGrpSpPr>
        <p:grpSpPr bwMode="auto">
          <a:xfrm>
            <a:off x="2095500" y="1803401"/>
            <a:ext cx="2006600" cy="795338"/>
            <a:chOff x="1320" y="1136"/>
            <a:chExt cx="1264" cy="501"/>
          </a:xfrm>
        </p:grpSpPr>
        <p:sp>
          <p:nvSpPr>
            <p:cNvPr id="3214340" name="Line 4"/>
            <p:cNvSpPr>
              <a:spLocks noChangeShapeType="1"/>
            </p:cNvSpPr>
            <p:nvPr/>
          </p:nvSpPr>
          <p:spPr bwMode="auto">
            <a:xfrm>
              <a:off x="1976" y="1584"/>
              <a:ext cx="608" cy="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1" name="Rectangle 5"/>
            <p:cNvSpPr>
              <a:spLocks noChangeArrowheads="1"/>
            </p:cNvSpPr>
            <p:nvPr/>
          </p:nvSpPr>
          <p:spPr bwMode="auto">
            <a:xfrm>
              <a:off x="1320" y="1136"/>
              <a:ext cx="88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(1) I/O</a:t>
              </a:r>
            </a:p>
            <a:p>
              <a:pPr algn="l">
                <a:lnSpc>
                  <a:spcPct val="85000"/>
                </a:lnSpc>
              </a:pPr>
              <a:r>
                <a:rPr lang="en-US" sz="2800">
                  <a:solidFill>
                    <a:schemeClr val="tx1"/>
                  </a:solidFill>
                  <a:latin typeface="18 VAG Rounded Light   02390"/>
                </a:rPr>
                <a:t>interrupt</a:t>
              </a:r>
            </a:p>
          </p:txBody>
        </p:sp>
      </p:grpSp>
      <p:grpSp>
        <p:nvGrpSpPr>
          <p:cNvPr id="3" name="Group 6"/>
          <p:cNvGrpSpPr>
            <a:grpSpLocks/>
          </p:cNvGrpSpPr>
          <p:nvPr/>
        </p:nvGrpSpPr>
        <p:grpSpPr bwMode="auto">
          <a:xfrm>
            <a:off x="1485900" y="2527301"/>
            <a:ext cx="2628900" cy="847726"/>
            <a:chOff x="936" y="1592"/>
            <a:chExt cx="1656" cy="534"/>
          </a:xfrm>
        </p:grpSpPr>
        <p:sp>
          <p:nvSpPr>
            <p:cNvPr id="3214343" name="Line 7"/>
            <p:cNvSpPr>
              <a:spLocks noChangeShapeType="1"/>
            </p:cNvSpPr>
            <p:nvPr/>
          </p:nvSpPr>
          <p:spPr bwMode="auto">
            <a:xfrm flipH="1">
              <a:off x="1816" y="1592"/>
              <a:ext cx="776" cy="264"/>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4" name="Rectangle 8"/>
            <p:cNvSpPr>
              <a:spLocks noChangeArrowheads="1"/>
            </p:cNvSpPr>
            <p:nvPr/>
          </p:nvSpPr>
          <p:spPr bwMode="auto">
            <a:xfrm>
              <a:off x="936" y="1856"/>
              <a:ext cx="11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(2) save PC</a:t>
              </a:r>
            </a:p>
          </p:txBody>
        </p:sp>
      </p:grpSp>
      <p:sp>
        <p:nvSpPr>
          <p:cNvPr id="3214345" name="Rectangle 9"/>
          <p:cNvSpPr>
            <a:spLocks noChangeArrowheads="1"/>
          </p:cNvSpPr>
          <p:nvPr/>
        </p:nvSpPr>
        <p:spPr bwMode="auto">
          <a:xfrm>
            <a:off x="4038600" y="1143000"/>
            <a:ext cx="145178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dirty="0">
                <a:solidFill>
                  <a:schemeClr val="tx1"/>
                </a:solidFill>
                <a:latin typeface="18 VAG Rounded Light   02390"/>
              </a:rPr>
              <a:t>Memory</a:t>
            </a:r>
          </a:p>
        </p:txBody>
      </p:sp>
      <p:grpSp>
        <p:nvGrpSpPr>
          <p:cNvPr id="4" name="Group 10"/>
          <p:cNvGrpSpPr>
            <a:grpSpLocks/>
          </p:cNvGrpSpPr>
          <p:nvPr/>
        </p:nvGrpSpPr>
        <p:grpSpPr bwMode="auto">
          <a:xfrm>
            <a:off x="3879850" y="2819400"/>
            <a:ext cx="215900" cy="234950"/>
            <a:chOff x="2444" y="1776"/>
            <a:chExt cx="136" cy="148"/>
          </a:xfrm>
        </p:grpSpPr>
        <p:sp>
          <p:nvSpPr>
            <p:cNvPr id="3214347" name="Line 11"/>
            <p:cNvSpPr>
              <a:spLocks noChangeShapeType="1"/>
            </p:cNvSpPr>
            <p:nvPr/>
          </p:nvSpPr>
          <p:spPr bwMode="auto">
            <a:xfrm flipH="1">
              <a:off x="2448" y="1776"/>
              <a:ext cx="128"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48" name="Line 12"/>
            <p:cNvSpPr>
              <a:spLocks noChangeShapeType="1"/>
            </p:cNvSpPr>
            <p:nvPr/>
          </p:nvSpPr>
          <p:spPr bwMode="auto">
            <a:xfrm>
              <a:off x="2444" y="1868"/>
              <a:ext cx="136" cy="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5" name="Group 13"/>
          <p:cNvGrpSpPr>
            <a:grpSpLocks/>
          </p:cNvGrpSpPr>
          <p:nvPr/>
        </p:nvGrpSpPr>
        <p:grpSpPr bwMode="auto">
          <a:xfrm>
            <a:off x="3810000" y="1695450"/>
            <a:ext cx="3468688" cy="4781550"/>
            <a:chOff x="2400" y="1068"/>
            <a:chExt cx="2185" cy="3012"/>
          </a:xfrm>
        </p:grpSpPr>
        <p:grpSp>
          <p:nvGrpSpPr>
            <p:cNvPr id="6" name="Group 14"/>
            <p:cNvGrpSpPr>
              <a:grpSpLocks/>
            </p:cNvGrpSpPr>
            <p:nvPr/>
          </p:nvGrpSpPr>
          <p:grpSpPr bwMode="auto">
            <a:xfrm>
              <a:off x="2400" y="1068"/>
              <a:ext cx="2073" cy="3012"/>
              <a:chOff x="2400" y="1068"/>
              <a:chExt cx="2073" cy="3012"/>
            </a:xfrm>
          </p:grpSpPr>
          <p:sp>
            <p:nvSpPr>
              <p:cNvPr id="3214351" name="Line 15"/>
              <p:cNvSpPr>
                <a:spLocks noChangeShapeType="1"/>
              </p:cNvSpPr>
              <p:nvPr/>
            </p:nvSpPr>
            <p:spPr bwMode="auto">
              <a:xfrm>
                <a:off x="2584" y="1080"/>
                <a:ext cx="0" cy="30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2" name="Line 16"/>
              <p:cNvSpPr>
                <a:spLocks noChangeShapeType="1"/>
              </p:cNvSpPr>
              <p:nvPr/>
            </p:nvSpPr>
            <p:spPr bwMode="auto">
              <a:xfrm>
                <a:off x="3360" y="1088"/>
                <a:ext cx="0" cy="294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3" name="Line 17"/>
              <p:cNvSpPr>
                <a:spLocks noChangeShapeType="1"/>
              </p:cNvSpPr>
              <p:nvPr/>
            </p:nvSpPr>
            <p:spPr bwMode="auto">
              <a:xfrm>
                <a:off x="2428" y="1068"/>
                <a:ext cx="152" cy="1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4" name="Line 18"/>
              <p:cNvSpPr>
                <a:spLocks noChangeShapeType="1"/>
              </p:cNvSpPr>
              <p:nvPr/>
            </p:nvSpPr>
            <p:spPr bwMode="auto">
              <a:xfrm flipH="1">
                <a:off x="2400" y="1296"/>
                <a:ext cx="144"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5" name="Line 19"/>
              <p:cNvSpPr>
                <a:spLocks noChangeShapeType="1"/>
              </p:cNvSpPr>
              <p:nvPr/>
            </p:nvSpPr>
            <p:spPr bwMode="auto">
              <a:xfrm>
                <a:off x="2404" y="1368"/>
                <a:ext cx="136" cy="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6" name="Rectangle 20"/>
              <p:cNvSpPr>
                <a:spLocks noChangeArrowheads="1"/>
              </p:cNvSpPr>
              <p:nvPr/>
            </p:nvSpPr>
            <p:spPr bwMode="auto">
              <a:xfrm>
                <a:off x="2736" y="1104"/>
                <a:ext cx="470"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add</a:t>
                </a:r>
              </a:p>
              <a:p>
                <a:pPr algn="l">
                  <a:lnSpc>
                    <a:spcPct val="85000"/>
                  </a:lnSpc>
                </a:pPr>
                <a:r>
                  <a:rPr lang="en-US" sz="2800" dirty="0">
                    <a:solidFill>
                      <a:schemeClr val="tx1"/>
                    </a:solidFill>
                    <a:latin typeface="18 VAG Rounded Light   02390"/>
                  </a:rPr>
                  <a:t>sub</a:t>
                </a:r>
              </a:p>
              <a:p>
                <a:pPr algn="l">
                  <a:lnSpc>
                    <a:spcPct val="85000"/>
                  </a:lnSpc>
                </a:pPr>
                <a:r>
                  <a:rPr lang="en-US" sz="2800" dirty="0">
                    <a:solidFill>
                      <a:schemeClr val="tx1"/>
                    </a:solidFill>
                    <a:latin typeface="18 VAG Rounded Light   02390"/>
                  </a:rPr>
                  <a:t>and</a:t>
                </a:r>
              </a:p>
              <a:p>
                <a:pPr algn="l">
                  <a:lnSpc>
                    <a:spcPct val="85000"/>
                  </a:lnSpc>
                </a:pPr>
                <a:r>
                  <a:rPr lang="en-US" sz="2800" dirty="0">
                    <a:solidFill>
                      <a:schemeClr val="tx1"/>
                    </a:solidFill>
                    <a:latin typeface="18 VAG Rounded Light   02390"/>
                  </a:rPr>
                  <a:t>or</a:t>
                </a:r>
              </a:p>
            </p:txBody>
          </p:sp>
          <p:sp>
            <p:nvSpPr>
              <p:cNvPr id="3214357" name="Rectangle 21"/>
              <p:cNvSpPr>
                <a:spLocks noChangeArrowheads="1"/>
              </p:cNvSpPr>
              <p:nvPr/>
            </p:nvSpPr>
            <p:spPr bwMode="auto">
              <a:xfrm>
                <a:off x="3528" y="1376"/>
                <a:ext cx="945"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user</a:t>
                </a:r>
              </a:p>
              <a:p>
                <a:pPr algn="l">
                  <a:lnSpc>
                    <a:spcPct val="85000"/>
                  </a:lnSpc>
                </a:pPr>
                <a:r>
                  <a:rPr lang="en-US" sz="2800">
                    <a:solidFill>
                      <a:schemeClr val="tx1"/>
                    </a:solidFill>
                    <a:latin typeface="18 VAG Rounded Light   02390"/>
                  </a:rPr>
                  <a:t>program</a:t>
                </a:r>
              </a:p>
            </p:txBody>
          </p:sp>
          <p:sp>
            <p:nvSpPr>
              <p:cNvPr id="3214358" name="Line 22"/>
              <p:cNvSpPr>
                <a:spLocks noChangeShapeType="1"/>
              </p:cNvSpPr>
              <p:nvPr/>
            </p:nvSpPr>
            <p:spPr bwMode="auto">
              <a:xfrm>
                <a:off x="2592" y="134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9" name="Line 23"/>
              <p:cNvSpPr>
                <a:spLocks noChangeShapeType="1"/>
              </p:cNvSpPr>
              <p:nvPr/>
            </p:nvSpPr>
            <p:spPr bwMode="auto">
              <a:xfrm>
                <a:off x="2600" y="1120"/>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0" name="Line 24"/>
              <p:cNvSpPr>
                <a:spLocks noChangeShapeType="1"/>
              </p:cNvSpPr>
              <p:nvPr/>
            </p:nvSpPr>
            <p:spPr bwMode="auto">
              <a:xfrm>
                <a:off x="2592" y="158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1" name="Line 25"/>
              <p:cNvSpPr>
                <a:spLocks noChangeShapeType="1"/>
              </p:cNvSpPr>
              <p:nvPr/>
            </p:nvSpPr>
            <p:spPr bwMode="auto">
              <a:xfrm>
                <a:off x="2592" y="206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2" name="Line 26"/>
              <p:cNvSpPr>
                <a:spLocks noChangeShapeType="1"/>
              </p:cNvSpPr>
              <p:nvPr/>
            </p:nvSpPr>
            <p:spPr bwMode="auto">
              <a:xfrm>
                <a:off x="2576" y="1848"/>
                <a:ext cx="77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3" name="Line 27"/>
              <p:cNvSpPr>
                <a:spLocks noChangeShapeType="1"/>
              </p:cNvSpPr>
              <p:nvPr/>
            </p:nvSpPr>
            <p:spPr bwMode="auto">
              <a:xfrm>
                <a:off x="3380" y="1124"/>
                <a:ext cx="144" cy="22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4" name="Line 28"/>
              <p:cNvSpPr>
                <a:spLocks noChangeShapeType="1"/>
              </p:cNvSpPr>
              <p:nvPr/>
            </p:nvSpPr>
            <p:spPr bwMode="auto">
              <a:xfrm flipV="1">
                <a:off x="3384" y="1856"/>
                <a:ext cx="136"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214365" name="Rectangle 29"/>
            <p:cNvSpPr>
              <a:spLocks noChangeArrowheads="1"/>
            </p:cNvSpPr>
            <p:nvPr/>
          </p:nvSpPr>
          <p:spPr bwMode="auto">
            <a:xfrm>
              <a:off x="2664" y="2880"/>
              <a:ext cx="551"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read</a:t>
              </a:r>
            </a:p>
            <a:p>
              <a:pPr algn="l">
                <a:lnSpc>
                  <a:spcPct val="85000"/>
                </a:lnSpc>
              </a:pPr>
              <a:r>
                <a:rPr lang="en-US" sz="2800" dirty="0">
                  <a:solidFill>
                    <a:schemeClr val="tx1"/>
                  </a:solidFill>
                  <a:latin typeface="18 VAG Rounded Light   02390"/>
                </a:rPr>
                <a:t>store</a:t>
              </a:r>
            </a:p>
            <a:p>
              <a:pPr algn="l">
                <a:lnSpc>
                  <a:spcPct val="85000"/>
                </a:lnSpc>
              </a:pPr>
              <a:r>
                <a:rPr lang="en-US" sz="2800" dirty="0">
                  <a:solidFill>
                    <a:schemeClr val="tx1"/>
                  </a:solidFill>
                  <a:latin typeface="18 VAG Rounded Light   02390"/>
                </a:rPr>
                <a:t>...</a:t>
              </a:r>
            </a:p>
            <a:p>
              <a:pPr algn="l">
                <a:lnSpc>
                  <a:spcPct val="85000"/>
                </a:lnSpc>
              </a:pPr>
              <a:r>
                <a:rPr lang="en-US" sz="2800" dirty="0" err="1">
                  <a:solidFill>
                    <a:schemeClr val="tx1"/>
                  </a:solidFill>
                  <a:latin typeface="18 VAG Rounded Light   02390"/>
                </a:rPr>
                <a:t>jr</a:t>
              </a:r>
              <a:endParaRPr lang="en-US" sz="2800" dirty="0">
                <a:solidFill>
                  <a:schemeClr val="tx1"/>
                </a:solidFill>
                <a:latin typeface="18 VAG Rounded Light   02390"/>
              </a:endParaRPr>
            </a:p>
          </p:txBody>
        </p:sp>
        <p:sp>
          <p:nvSpPr>
            <p:cNvPr id="3214366" name="Line 30"/>
            <p:cNvSpPr>
              <a:spLocks noChangeShapeType="1"/>
            </p:cNvSpPr>
            <p:nvPr/>
          </p:nvSpPr>
          <p:spPr bwMode="auto">
            <a:xfrm>
              <a:off x="2592" y="2912"/>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7" name="Line 31"/>
            <p:cNvSpPr>
              <a:spLocks noChangeShapeType="1"/>
            </p:cNvSpPr>
            <p:nvPr/>
          </p:nvSpPr>
          <p:spPr bwMode="auto">
            <a:xfrm>
              <a:off x="2592" y="3584"/>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8" name="Line 32"/>
            <p:cNvSpPr>
              <a:spLocks noChangeShapeType="1"/>
            </p:cNvSpPr>
            <p:nvPr/>
          </p:nvSpPr>
          <p:spPr bwMode="auto">
            <a:xfrm>
              <a:off x="2584" y="387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9" name="Line 33"/>
            <p:cNvSpPr>
              <a:spLocks noChangeShapeType="1"/>
            </p:cNvSpPr>
            <p:nvPr/>
          </p:nvSpPr>
          <p:spPr bwMode="auto">
            <a:xfrm>
              <a:off x="2600" y="315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0" name="Line 34"/>
            <p:cNvSpPr>
              <a:spLocks noChangeShapeType="1"/>
            </p:cNvSpPr>
            <p:nvPr/>
          </p:nvSpPr>
          <p:spPr bwMode="auto">
            <a:xfrm>
              <a:off x="2592" y="3392"/>
              <a:ext cx="768"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1" name="Rectangle 35"/>
            <p:cNvSpPr>
              <a:spLocks noChangeArrowheads="1"/>
            </p:cNvSpPr>
            <p:nvPr/>
          </p:nvSpPr>
          <p:spPr bwMode="auto">
            <a:xfrm>
              <a:off x="3696" y="2976"/>
              <a:ext cx="88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interrupt</a:t>
              </a:r>
            </a:p>
            <a:p>
              <a:pPr algn="l">
                <a:lnSpc>
                  <a:spcPct val="85000"/>
                </a:lnSpc>
              </a:pPr>
              <a:r>
                <a:rPr lang="en-US" sz="2800">
                  <a:solidFill>
                    <a:schemeClr val="tx1"/>
                  </a:solidFill>
                  <a:latin typeface="18 VAG Rounded Light   02390"/>
                </a:rPr>
                <a:t>service</a:t>
              </a:r>
            </a:p>
            <a:p>
              <a:pPr algn="l">
                <a:lnSpc>
                  <a:spcPct val="85000"/>
                </a:lnSpc>
              </a:pPr>
              <a:r>
                <a:rPr lang="en-US" sz="2800">
                  <a:solidFill>
                    <a:schemeClr val="tx1"/>
                  </a:solidFill>
                  <a:latin typeface="18 VAG Rounded Light   02390"/>
                </a:rPr>
                <a:t>routine</a:t>
              </a:r>
            </a:p>
          </p:txBody>
        </p:sp>
        <p:sp>
          <p:nvSpPr>
            <p:cNvPr id="3214372" name="Line 36"/>
            <p:cNvSpPr>
              <a:spLocks noChangeShapeType="1"/>
            </p:cNvSpPr>
            <p:nvPr/>
          </p:nvSpPr>
          <p:spPr bwMode="auto">
            <a:xfrm>
              <a:off x="3384" y="2912"/>
              <a:ext cx="248" cy="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3" name="Line 37"/>
            <p:cNvSpPr>
              <a:spLocks noChangeShapeType="1"/>
            </p:cNvSpPr>
            <p:nvPr/>
          </p:nvSpPr>
          <p:spPr bwMode="auto">
            <a:xfrm flipV="1">
              <a:off x="3384" y="3680"/>
              <a:ext cx="240"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7" name="Group 38"/>
          <p:cNvGrpSpPr>
            <a:grpSpLocks/>
          </p:cNvGrpSpPr>
          <p:nvPr/>
        </p:nvGrpSpPr>
        <p:grpSpPr bwMode="auto">
          <a:xfrm>
            <a:off x="1333500" y="3403601"/>
            <a:ext cx="2781300" cy="1465263"/>
            <a:chOff x="840" y="2144"/>
            <a:chExt cx="1752" cy="923"/>
          </a:xfrm>
        </p:grpSpPr>
        <p:sp>
          <p:nvSpPr>
            <p:cNvPr id="3214375" name="Line 39"/>
            <p:cNvSpPr>
              <a:spLocks noChangeShapeType="1"/>
            </p:cNvSpPr>
            <p:nvPr/>
          </p:nvSpPr>
          <p:spPr bwMode="auto">
            <a:xfrm>
              <a:off x="1606" y="2144"/>
              <a:ext cx="2" cy="2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76" name="Rectangle 40"/>
            <p:cNvSpPr>
              <a:spLocks noChangeArrowheads="1"/>
            </p:cNvSpPr>
            <p:nvPr/>
          </p:nvSpPr>
          <p:spPr bwMode="auto">
            <a:xfrm>
              <a:off x="840" y="2336"/>
              <a:ext cx="1656" cy="731"/>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(3) jump to interrupt</a:t>
              </a:r>
            </a:p>
            <a:p>
              <a:pPr algn="l">
                <a:lnSpc>
                  <a:spcPct val="85000"/>
                </a:lnSpc>
              </a:pPr>
              <a:r>
                <a:rPr lang="en-US" sz="2800">
                  <a:solidFill>
                    <a:schemeClr val="tx1"/>
                  </a:solidFill>
                  <a:latin typeface="18 VAG Rounded Light   02390"/>
                </a:rPr>
                <a:t>service routine</a:t>
              </a:r>
            </a:p>
          </p:txBody>
        </p:sp>
        <p:sp>
          <p:nvSpPr>
            <p:cNvPr id="3214377" name="Line 41"/>
            <p:cNvSpPr>
              <a:spLocks noChangeShapeType="1"/>
            </p:cNvSpPr>
            <p:nvPr/>
          </p:nvSpPr>
          <p:spPr bwMode="auto">
            <a:xfrm>
              <a:off x="2016" y="2736"/>
              <a:ext cx="576" cy="16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78" name="Rectangle 42"/>
          <p:cNvSpPr>
            <a:spLocks noChangeArrowheads="1"/>
          </p:cNvSpPr>
          <p:nvPr/>
        </p:nvSpPr>
        <p:spPr bwMode="auto">
          <a:xfrm>
            <a:off x="1371600" y="5257800"/>
            <a:ext cx="1981200" cy="794576"/>
          </a:xfrm>
          <a:prstGeom prst="rect">
            <a:avLst/>
          </a:prstGeom>
          <a:noFill/>
          <a:ln w="381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(4) perform transfer</a:t>
            </a:r>
          </a:p>
        </p:txBody>
      </p:sp>
      <p:grpSp>
        <p:nvGrpSpPr>
          <p:cNvPr id="8" name="Group 43"/>
          <p:cNvGrpSpPr>
            <a:grpSpLocks/>
          </p:cNvGrpSpPr>
          <p:nvPr/>
        </p:nvGrpSpPr>
        <p:grpSpPr bwMode="auto">
          <a:xfrm>
            <a:off x="2971800" y="2590800"/>
            <a:ext cx="1104900" cy="3556000"/>
            <a:chOff x="1872" y="1632"/>
            <a:chExt cx="696" cy="2240"/>
          </a:xfrm>
        </p:grpSpPr>
        <p:grpSp>
          <p:nvGrpSpPr>
            <p:cNvPr id="9" name="Group 44"/>
            <p:cNvGrpSpPr>
              <a:grpSpLocks/>
            </p:cNvGrpSpPr>
            <p:nvPr/>
          </p:nvGrpSpPr>
          <p:grpSpPr bwMode="auto">
            <a:xfrm>
              <a:off x="2248" y="1632"/>
              <a:ext cx="320" cy="2240"/>
              <a:chOff x="2248" y="1728"/>
              <a:chExt cx="320" cy="2240"/>
            </a:xfrm>
          </p:grpSpPr>
          <p:sp>
            <p:nvSpPr>
              <p:cNvPr id="3214381" name="Line 45"/>
              <p:cNvSpPr>
                <a:spLocks noChangeShapeType="1"/>
              </p:cNvSpPr>
              <p:nvPr/>
            </p:nvSpPr>
            <p:spPr bwMode="auto">
              <a:xfrm flipH="1" flipV="1">
                <a:off x="2256" y="3768"/>
                <a:ext cx="312" cy="200"/>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2" name="Line 46"/>
              <p:cNvSpPr>
                <a:spLocks noChangeShapeType="1"/>
              </p:cNvSpPr>
              <p:nvPr/>
            </p:nvSpPr>
            <p:spPr bwMode="auto">
              <a:xfrm flipV="1">
                <a:off x="2248" y="1944"/>
                <a:ext cx="0" cy="1824"/>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3" name="Line 47"/>
              <p:cNvSpPr>
                <a:spLocks noChangeShapeType="1"/>
              </p:cNvSpPr>
              <p:nvPr/>
            </p:nvSpPr>
            <p:spPr bwMode="auto">
              <a:xfrm flipV="1">
                <a:off x="2264" y="1728"/>
                <a:ext cx="288" cy="20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84" name="Rectangle 48"/>
            <p:cNvSpPr>
              <a:spLocks noChangeArrowheads="1"/>
            </p:cNvSpPr>
            <p:nvPr/>
          </p:nvSpPr>
          <p:spPr bwMode="auto">
            <a:xfrm>
              <a:off x="1872" y="2976"/>
              <a:ext cx="311" cy="270"/>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(5)</a:t>
              </a:r>
            </a:p>
          </p:txBody>
        </p:sp>
      </p:grpSp>
      <p:sp>
        <p:nvSpPr>
          <p:cNvPr id="52" name="Date Placeholder 51"/>
          <p:cNvSpPr>
            <a:spLocks noGrp="1"/>
          </p:cNvSpPr>
          <p:nvPr>
            <p:ph type="dt" sz="half" idx="10"/>
          </p:nvPr>
        </p:nvSpPr>
        <p:spPr/>
        <p:txBody>
          <a:bodyPr/>
          <a:lstStyle/>
          <a:p>
            <a:r>
              <a:rPr lang="en-US" smtClean="0"/>
              <a:t>8/12/2013</a:t>
            </a:r>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46</a:t>
            </a:fld>
            <a:endParaRPr lang="en-US" dirty="0"/>
          </a:p>
        </p:txBody>
      </p:sp>
      <p:sp>
        <p:nvSpPr>
          <p:cNvPr id="54" name="Footer Placeholder 53"/>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2843601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14378"/>
                                        </p:tgtEl>
                                        <p:attrNameLst>
                                          <p:attrName>style.visibility</p:attrName>
                                        </p:attrNameLst>
                                      </p:cBhvr>
                                      <p:to>
                                        <p:strVal val="visible"/>
                                      </p:to>
                                    </p:set>
                                    <p:animEffect transition="in" filter="wipe(up)">
                                      <p:cBhvr>
                                        <p:cTn id="22" dur="500"/>
                                        <p:tgtEl>
                                          <p:spTgt spid="32143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37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Interrupt-Driven I/O Example (1/2)</a:t>
            </a:r>
            <a:endParaRPr lang="en-US" dirty="0"/>
          </a:p>
        </p:txBody>
      </p:sp>
      <p:sp>
        <p:nvSpPr>
          <p:cNvPr id="3" name="Content Placeholder 2"/>
          <p:cNvSpPr>
            <a:spLocks noGrp="1"/>
          </p:cNvSpPr>
          <p:nvPr>
            <p:ph idx="1"/>
          </p:nvPr>
        </p:nvSpPr>
        <p:spPr>
          <a:xfrm>
            <a:off x="457200" y="1600199"/>
            <a:ext cx="8229600" cy="4937760"/>
          </a:xfrm>
        </p:spPr>
        <p:txBody>
          <a:bodyPr>
            <a:normAutofit/>
          </a:bodyPr>
          <a:lstStyle/>
          <a:p>
            <a:r>
              <a:rPr lang="en-US" sz="2800" dirty="0" smtClean="0">
                <a:solidFill>
                  <a:srgbClr val="000000"/>
                </a:solidFill>
              </a:rPr>
              <a:t>Assume the following system properties:</a:t>
            </a:r>
          </a:p>
          <a:p>
            <a:pPr lvl="1"/>
            <a:r>
              <a:rPr lang="en-US" sz="2400" dirty="0" smtClean="0">
                <a:solidFill>
                  <a:srgbClr val="000000"/>
                </a:solidFill>
              </a:rPr>
              <a:t>500 clock cycle overhead for each transfer, including interrupt</a:t>
            </a:r>
          </a:p>
          <a:p>
            <a:pPr lvl="1"/>
            <a:r>
              <a:rPr lang="en-US" sz="2400" dirty="0" smtClean="0"/>
              <a:t>Disk throughput of 16 MB/s</a:t>
            </a:r>
          </a:p>
          <a:p>
            <a:pPr lvl="1"/>
            <a:r>
              <a:rPr lang="en-US" sz="2400" dirty="0" smtClean="0"/>
              <a:t>Disk interrupts after transferring 16 B</a:t>
            </a:r>
          </a:p>
          <a:p>
            <a:pPr lvl="1"/>
            <a:r>
              <a:rPr lang="en-US" sz="2400" dirty="0" smtClean="0"/>
              <a:t>Processor running at 1 GHz</a:t>
            </a:r>
          </a:p>
          <a:p>
            <a:r>
              <a:rPr lang="en-US" sz="2800" dirty="0" smtClean="0"/>
              <a:t>If disk is active 5% of program, what % of processor is consumed by the disk?</a:t>
            </a:r>
          </a:p>
          <a:p>
            <a:pPr lvl="1"/>
            <a:r>
              <a:rPr lang="en-US" sz="2400" dirty="0" smtClean="0"/>
              <a:t>5% × 16 [MB/s] / 16 [B/inter] = 50,000 [inter/s]</a:t>
            </a:r>
          </a:p>
          <a:p>
            <a:pPr lvl="1"/>
            <a:r>
              <a:rPr lang="en-US" sz="2400" dirty="0" smtClean="0"/>
              <a:t>50,000 [inter/s] × 500 [clocks/inter] = 2.5×10</a:t>
            </a:r>
            <a:r>
              <a:rPr lang="en-US" sz="2400" baseline="30000" dirty="0" smtClean="0"/>
              <a:t>7</a:t>
            </a:r>
            <a:r>
              <a:rPr lang="en-US" sz="2400" dirty="0" smtClean="0"/>
              <a:t> [clocks/s]</a:t>
            </a:r>
          </a:p>
          <a:p>
            <a:pPr lvl="1"/>
            <a:r>
              <a:rPr lang="en-US" sz="2400" dirty="0" smtClean="0"/>
              <a:t>2.5×10</a:t>
            </a:r>
            <a:r>
              <a:rPr lang="en-US" sz="2400" baseline="30000" dirty="0" smtClean="0"/>
              <a:t>7</a:t>
            </a:r>
            <a:r>
              <a:rPr lang="en-US" sz="2400" dirty="0" smtClean="0"/>
              <a:t> [clocks/s] / 10</a:t>
            </a:r>
            <a:r>
              <a:rPr lang="en-US" sz="2400" baseline="30000" dirty="0" smtClean="0"/>
              <a:t>9</a:t>
            </a:r>
            <a:r>
              <a:rPr lang="en-US" sz="2400" dirty="0" smtClean="0"/>
              <a:t> [clock/s] = </a:t>
            </a:r>
            <a:r>
              <a:rPr lang="en-US" sz="2400" b="1" dirty="0" smtClean="0">
                <a:solidFill>
                  <a:srgbClr val="FF0000"/>
                </a:solidFill>
              </a:rPr>
              <a:t>2.5% busy</a:t>
            </a:r>
          </a:p>
          <a:p>
            <a:pPr lvl="1"/>
            <a:endParaRPr lang="en-US" sz="2400"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47</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Interrupt-Driven I/O Example (2/2)</a:t>
            </a:r>
            <a:endParaRPr lang="en-US" dirty="0"/>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2.5% busy (interrupts) much better than 40% (polling)</a:t>
            </a:r>
          </a:p>
          <a:p>
            <a:r>
              <a:rPr lang="en-US" b="1" dirty="0" smtClean="0"/>
              <a:t>Real Solution:</a:t>
            </a:r>
            <a:r>
              <a:rPr lang="en-US" dirty="0" smtClean="0"/>
              <a:t>  </a:t>
            </a:r>
            <a:r>
              <a:rPr lang="en-US" i="1" dirty="0" smtClean="0">
                <a:solidFill>
                  <a:srgbClr val="FF0000"/>
                </a:solidFill>
              </a:rPr>
              <a:t>Direct Memory Access (DMA)</a:t>
            </a:r>
            <a:r>
              <a:rPr lang="en-US" dirty="0" smtClean="0"/>
              <a:t> mechanism</a:t>
            </a:r>
          </a:p>
          <a:p>
            <a:pPr lvl="1"/>
            <a:r>
              <a:rPr lang="en-US" dirty="0" smtClean="0"/>
              <a:t>Device controller transfers data directly to/from memory without involving the processor</a:t>
            </a:r>
          </a:p>
          <a:p>
            <a:pPr lvl="1"/>
            <a:r>
              <a:rPr lang="en-US" dirty="0" smtClean="0"/>
              <a:t>Only interrupts once per page (large!) once transfer is done</a:t>
            </a:r>
            <a:endParaRPr lang="en-US" dirty="0"/>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48</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579" name="Rectangle 3"/>
          <p:cNvSpPr>
            <a:spLocks noGrp="1" noChangeArrowheads="1"/>
          </p:cNvSpPr>
          <p:nvPr>
            <p:ph type="body" idx="1"/>
          </p:nvPr>
        </p:nvSpPr>
        <p:spPr>
          <a:xfrm>
            <a:off x="457200" y="1371600"/>
            <a:ext cx="8229600" cy="5166360"/>
          </a:xfrm>
        </p:spPr>
        <p:txBody>
          <a:bodyPr>
            <a:normAutofit fontScale="92500" lnSpcReduction="10000"/>
          </a:bodyPr>
          <a:lstStyle/>
          <a:p>
            <a:pPr>
              <a:lnSpc>
                <a:spcPct val="90000"/>
              </a:lnSpc>
            </a:pPr>
            <a:r>
              <a:rPr lang="en-US" dirty="0" smtClean="0"/>
              <a:t>Disks work by positioning head over spinning platters</a:t>
            </a:r>
          </a:p>
          <a:p>
            <a:pPr lvl="1">
              <a:lnSpc>
                <a:spcPct val="90000"/>
              </a:lnSpc>
            </a:pPr>
            <a:r>
              <a:rPr lang="en-US" dirty="0" smtClean="0"/>
              <a:t>Very slow relative to CPU, flash memory is alternative</a:t>
            </a:r>
          </a:p>
          <a:p>
            <a:pPr>
              <a:lnSpc>
                <a:spcPct val="90000"/>
              </a:lnSpc>
            </a:pPr>
            <a:r>
              <a:rPr lang="en-US" dirty="0" smtClean="0"/>
              <a:t>I/O gives computers their 5 senses + long term memory</a:t>
            </a:r>
          </a:p>
          <a:p>
            <a:pPr lvl="1">
              <a:lnSpc>
                <a:spcPct val="90000"/>
              </a:lnSpc>
            </a:pPr>
            <a:r>
              <a:rPr lang="en-US" dirty="0" smtClean="0"/>
              <a:t>I/O speed range is 7 orders of magnitude (or more!)</a:t>
            </a:r>
          </a:p>
          <a:p>
            <a:pPr>
              <a:lnSpc>
                <a:spcPct val="90000"/>
              </a:lnSpc>
            </a:pPr>
            <a:r>
              <a:rPr lang="en-US" dirty="0" smtClean="0"/>
              <a:t>Processor speed means must synchronize with I/O devices before use:</a:t>
            </a:r>
          </a:p>
          <a:p>
            <a:pPr lvl="1">
              <a:lnSpc>
                <a:spcPct val="90000"/>
              </a:lnSpc>
            </a:pPr>
            <a:r>
              <a:rPr lang="en-US" dirty="0" smtClean="0"/>
              <a:t>Polling works, but expensive due to repeated queries</a:t>
            </a:r>
          </a:p>
          <a:p>
            <a:pPr>
              <a:lnSpc>
                <a:spcPct val="90000"/>
              </a:lnSpc>
            </a:pPr>
            <a:r>
              <a:rPr lang="en-US" dirty="0" smtClean="0"/>
              <a:t>Exceptions are “unexpected” events in processor</a:t>
            </a:r>
          </a:p>
          <a:p>
            <a:pPr>
              <a:lnSpc>
                <a:spcPct val="90000"/>
              </a:lnSpc>
            </a:pPr>
            <a:r>
              <a:rPr lang="en-US" dirty="0" smtClean="0"/>
              <a:t>Interrupts are asynchronous events that are often used for interacting with I/O devices</a:t>
            </a:r>
          </a:p>
        </p:txBody>
      </p:sp>
      <p:sp>
        <p:nvSpPr>
          <p:cNvPr id="7" name="Title 6"/>
          <p:cNvSpPr>
            <a:spLocks noGrp="1"/>
          </p:cNvSpPr>
          <p:nvPr>
            <p:ph type="title"/>
          </p:nvPr>
        </p:nvSpPr>
        <p:spPr/>
        <p:txBody>
          <a:bodyPr/>
          <a:lstStyle/>
          <a:p>
            <a:r>
              <a:rPr lang="en-US" dirty="0" smtClean="0">
                <a:solidFill>
                  <a:schemeClr val="accent1"/>
                </a:solidFill>
              </a:rPr>
              <a:t>Summary</a:t>
            </a:r>
            <a:endParaRPr lang="en-US" dirty="0">
              <a:solidFill>
                <a:schemeClr val="accent1"/>
              </a:solidFill>
            </a:endParaRPr>
          </a:p>
        </p:txBody>
      </p:sp>
      <p:sp>
        <p:nvSpPr>
          <p:cNvPr id="8" name="Date Placeholder 7"/>
          <p:cNvSpPr>
            <a:spLocks noGrp="1"/>
          </p:cNvSpPr>
          <p:nvPr>
            <p:ph type="dt" sz="half" idx="10"/>
          </p:nvPr>
        </p:nvSpPr>
        <p:spPr/>
        <p:txBody>
          <a:bodyPr/>
          <a:lstStyle/>
          <a:p>
            <a:r>
              <a:rPr lang="en-US" smtClean="0"/>
              <a:t>8/12/2013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49</a:t>
            </a:fld>
            <a:endParaRPr lang="en-US" dirty="0"/>
          </a:p>
        </p:txBody>
      </p:sp>
      <p:sp>
        <p:nvSpPr>
          <p:cNvPr id="10" name="Footer Placeholder 9"/>
          <p:cNvSpPr>
            <a:spLocks noGrp="1"/>
          </p:cNvSpPr>
          <p:nvPr>
            <p:ph type="ftr" sz="quarter" idx="11"/>
          </p:nvPr>
        </p:nvSpPr>
        <p:spPr/>
        <p:txBody>
          <a:bodyPr/>
          <a:lstStyle/>
          <a:p>
            <a:r>
              <a:rPr lang="da-DK" smtClean="0"/>
              <a:t>Summer 2013 -- Lecture #28</a:t>
            </a:r>
            <a:endParaRPr lang="en-US" dirty="0"/>
          </a:p>
        </p:txBody>
      </p:sp>
    </p:spTree>
    <p:extLst>
      <p:ext uri="{BB962C8B-B14F-4D97-AF65-F5344CB8AC3E}">
        <p14:creationId xmlns:p14="http://schemas.microsoft.com/office/powerpoint/2010/main" val="87976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8" name="TextBox 12"/>
          <p:cNvSpPr txBox="1">
            <a:spLocks noChangeArrowheads="1"/>
          </p:cNvSpPr>
          <p:nvPr/>
        </p:nvSpPr>
        <p:spPr bwMode="auto">
          <a:xfrm>
            <a:off x="685800" y="482598"/>
            <a:ext cx="7315200" cy="2677656"/>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000000"/>
                </a:solidFill>
              </a:rPr>
              <a:t>Question:  </a:t>
            </a:r>
          </a:p>
          <a:p>
            <a:r>
              <a:rPr lang="en-US" sz="2800" dirty="0" smtClean="0">
                <a:solidFill>
                  <a:srgbClr val="000000"/>
                </a:solidFill>
                <a:ea typeface="Courier New" pitchFamily="24" charset="0"/>
                <a:cs typeface="Courier New" pitchFamily="24" charset="0"/>
              </a:rPr>
              <a:t>You have a 5-disk RAID 4 system with disk block size equal to your page size.</a:t>
            </a:r>
          </a:p>
          <a:p>
            <a:endParaRPr lang="en-US" sz="2800" dirty="0">
              <a:solidFill>
                <a:srgbClr val="000000"/>
              </a:solidFill>
              <a:ea typeface="Courier New" pitchFamily="24" charset="0"/>
              <a:cs typeface="Courier New" pitchFamily="24" charset="0"/>
            </a:endParaRPr>
          </a:p>
          <a:p>
            <a:r>
              <a:rPr lang="en-US" sz="2800" dirty="0" smtClean="0">
                <a:solidFill>
                  <a:srgbClr val="000000"/>
                </a:solidFill>
                <a:ea typeface="Courier New" pitchFamily="24" charset="0"/>
                <a:cs typeface="Courier New" pitchFamily="24" charset="0"/>
              </a:rPr>
              <a:t>On a page fault, what is the </a:t>
            </a:r>
            <a:r>
              <a:rPr lang="en-US" sz="2800" i="1" dirty="0" smtClean="0">
                <a:solidFill>
                  <a:srgbClr val="000000"/>
                </a:solidFill>
                <a:ea typeface="Courier New" pitchFamily="24" charset="0"/>
                <a:cs typeface="Courier New" pitchFamily="24" charset="0"/>
              </a:rPr>
              <a:t>worst case</a:t>
            </a:r>
            <a:r>
              <a:rPr lang="en-US" sz="2800" dirty="0" smtClean="0">
                <a:solidFill>
                  <a:srgbClr val="000000"/>
                </a:solidFill>
                <a:ea typeface="Courier New" pitchFamily="24" charset="0"/>
                <a:cs typeface="Courier New" pitchFamily="24" charset="0"/>
              </a:rPr>
              <a:t> # of disk accesses (both reads and writes)?</a:t>
            </a:r>
            <a:endParaRPr lang="en-US" sz="2800" dirty="0">
              <a:solidFill>
                <a:srgbClr val="000000"/>
              </a:solidFill>
              <a:ea typeface="Courier New" pitchFamily="24" charset="0"/>
              <a:cs typeface="Courier New" pitchFamily="24" charset="0"/>
            </a:endParaRPr>
          </a:p>
        </p:txBody>
      </p:sp>
      <p:grpSp>
        <p:nvGrpSpPr>
          <p:cNvPr id="4" name="Group 10"/>
          <p:cNvGrpSpPr>
            <a:grpSpLocks/>
          </p:cNvGrpSpPr>
          <p:nvPr/>
        </p:nvGrpSpPr>
        <p:grpSpPr bwMode="auto">
          <a:xfrm>
            <a:off x="914400" y="4114800"/>
            <a:ext cx="4304211" cy="523220"/>
            <a:chOff x="869214" y="1743728"/>
            <a:chExt cx="4304079" cy="392422"/>
          </a:xfrm>
        </p:grpSpPr>
        <p:sp>
          <p:nvSpPr>
            <p:cNvPr id="53259" name="TextBox 2"/>
            <p:cNvSpPr txBox="1">
              <a:spLocks noChangeArrowheads="1"/>
            </p:cNvSpPr>
            <p:nvPr/>
          </p:nvSpPr>
          <p:spPr bwMode="auto">
            <a:xfrm>
              <a:off x="1515805" y="1743728"/>
              <a:ext cx="3657488" cy="392422"/>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FF8000"/>
                  </a:solidFill>
                </a:rPr>
                <a:t>1   (1 read, 0 writes)</a:t>
              </a:r>
              <a:endParaRPr lang="en-US" sz="2800" b="1" dirty="0">
                <a:solidFill>
                  <a:srgbClr val="FF8000"/>
                </a:solidFill>
                <a:latin typeface="Symbol" pitchFamily="1" charset="2"/>
              </a:endParaRPr>
            </a:p>
          </p:txBody>
        </p:sp>
        <p:sp>
          <p:nvSpPr>
            <p:cNvPr id="53260" name="Rectangle 6"/>
            <p:cNvSpPr>
              <a:spLocks noChangeArrowheads="1"/>
            </p:cNvSpPr>
            <p:nvPr/>
          </p:nvSpPr>
          <p:spPr bwMode="auto">
            <a:xfrm>
              <a:off x="869214" y="1763081"/>
              <a:ext cx="562958" cy="346255"/>
            </a:xfrm>
            <a:prstGeom prst="rect">
              <a:avLst/>
            </a:prstGeom>
            <a:noFill/>
            <a:ln w="9525">
              <a:noFill/>
              <a:miter lim="800000"/>
              <a:headEnd/>
              <a:tailEnd/>
            </a:ln>
          </p:spPr>
          <p:txBody>
            <a:bodyPr wrap="none">
              <a:prstTxWarp prst="textNoShape">
                <a:avLst/>
              </a:prstTxWarp>
              <a:spAutoFit/>
            </a:bodyPr>
            <a:lstStyle/>
            <a:p>
              <a:pPr algn="ctr"/>
              <a:r>
                <a:rPr lang="en-US" sz="2400" b="1" dirty="0"/>
                <a:t>(A)</a:t>
              </a:r>
            </a:p>
          </p:txBody>
        </p:sp>
      </p:grpSp>
      <p:grpSp>
        <p:nvGrpSpPr>
          <p:cNvPr id="5" name="Group 2"/>
          <p:cNvGrpSpPr/>
          <p:nvPr/>
        </p:nvGrpSpPr>
        <p:grpSpPr>
          <a:xfrm>
            <a:off x="914400" y="4663440"/>
            <a:ext cx="4304211" cy="523220"/>
            <a:chOff x="868998" y="3240088"/>
            <a:chExt cx="4304211" cy="523220"/>
          </a:xfrm>
        </p:grpSpPr>
        <p:sp>
          <p:nvSpPr>
            <p:cNvPr id="53250" name="TextBox 3"/>
            <p:cNvSpPr txBox="1">
              <a:spLocks noChangeArrowheads="1"/>
            </p:cNvSpPr>
            <p:nvPr/>
          </p:nvSpPr>
          <p:spPr bwMode="auto">
            <a:xfrm>
              <a:off x="1515609" y="3240088"/>
              <a:ext cx="3657600" cy="523220"/>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rPr>
                <a:t>2</a:t>
              </a:r>
              <a:r>
                <a:rPr lang="en-US" sz="2800" b="1" dirty="0" smtClean="0">
                  <a:solidFill>
                    <a:srgbClr val="408000"/>
                  </a:solidFill>
                </a:rPr>
                <a:t>   (2 reads, 0 writes)</a:t>
              </a:r>
              <a:endParaRPr lang="en-US" sz="2800" b="1" dirty="0">
                <a:solidFill>
                  <a:srgbClr val="408000"/>
                </a:solidFill>
                <a:latin typeface="Symbol" pitchFamily="1" charset="2"/>
              </a:endParaRPr>
            </a:p>
          </p:txBody>
        </p:sp>
        <p:sp>
          <p:nvSpPr>
            <p:cNvPr id="53254" name="Rectangle 7"/>
            <p:cNvSpPr>
              <a:spLocks noChangeArrowheads="1"/>
            </p:cNvSpPr>
            <p:nvPr/>
          </p:nvSpPr>
          <p:spPr bwMode="auto">
            <a:xfrm>
              <a:off x="868998" y="3265893"/>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(B)</a:t>
              </a:r>
            </a:p>
          </p:txBody>
        </p:sp>
      </p:grpSp>
      <p:grpSp>
        <p:nvGrpSpPr>
          <p:cNvPr id="6" name="Group 3"/>
          <p:cNvGrpSpPr/>
          <p:nvPr/>
        </p:nvGrpSpPr>
        <p:grpSpPr>
          <a:xfrm>
            <a:off x="914399" y="5212080"/>
            <a:ext cx="4304212" cy="523220"/>
            <a:chOff x="868997" y="4154488"/>
            <a:chExt cx="4304212" cy="523220"/>
          </a:xfrm>
        </p:grpSpPr>
        <p:sp>
          <p:nvSpPr>
            <p:cNvPr id="53251" name="TextBox 4"/>
            <p:cNvSpPr txBox="1">
              <a:spLocks noChangeArrowheads="1"/>
            </p:cNvSpPr>
            <p:nvPr/>
          </p:nvSpPr>
          <p:spPr bwMode="auto">
            <a:xfrm>
              <a:off x="1515609" y="4154488"/>
              <a:ext cx="3657600" cy="523220"/>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rPr>
                <a:t>4</a:t>
              </a:r>
              <a:r>
                <a:rPr lang="en-US" sz="2800" b="1" dirty="0" smtClean="0">
                  <a:solidFill>
                    <a:srgbClr val="FF66A0"/>
                  </a:solidFill>
                </a:rPr>
                <a:t>   (2 reads, 2 writes)</a:t>
              </a:r>
              <a:endParaRPr lang="en-US" sz="2800" b="1" dirty="0">
                <a:solidFill>
                  <a:srgbClr val="FF66A0"/>
                </a:solidFill>
                <a:latin typeface="Symbol" pitchFamily="1" charset="2"/>
              </a:endParaRPr>
            </a:p>
          </p:txBody>
        </p:sp>
        <p:sp>
          <p:nvSpPr>
            <p:cNvPr id="53255" name="Rectangle 8"/>
            <p:cNvSpPr>
              <a:spLocks noChangeArrowheads="1"/>
            </p:cNvSpPr>
            <p:nvPr/>
          </p:nvSpPr>
          <p:spPr bwMode="auto">
            <a:xfrm>
              <a:off x="868997" y="4180293"/>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t>(C)</a:t>
              </a:r>
            </a:p>
          </p:txBody>
        </p:sp>
      </p:grpSp>
      <p:grpSp>
        <p:nvGrpSpPr>
          <p:cNvPr id="8" name="Group 4"/>
          <p:cNvGrpSpPr/>
          <p:nvPr/>
        </p:nvGrpSpPr>
        <p:grpSpPr>
          <a:xfrm>
            <a:off x="914400" y="5761257"/>
            <a:ext cx="4304211" cy="523220"/>
            <a:chOff x="856298" y="5068888"/>
            <a:chExt cx="4304211" cy="523220"/>
          </a:xfrm>
        </p:grpSpPr>
        <p:sp>
          <p:nvSpPr>
            <p:cNvPr id="53252" name="TextBox 5"/>
            <p:cNvSpPr txBox="1">
              <a:spLocks noChangeArrowheads="1"/>
            </p:cNvSpPr>
            <p:nvPr/>
          </p:nvSpPr>
          <p:spPr bwMode="auto">
            <a:xfrm>
              <a:off x="1502909" y="5068888"/>
              <a:ext cx="3657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5   (3 reads, 2 writes)</a:t>
              </a:r>
              <a:endParaRPr lang="en-US" sz="2800" b="1" dirty="0">
                <a:ln>
                  <a:solidFill>
                    <a:schemeClr val="tx1"/>
                  </a:solidFill>
                </a:ln>
                <a:solidFill>
                  <a:srgbClr val="FFE860"/>
                </a:solidFill>
                <a:latin typeface="Symbol" pitchFamily="1" charset="2"/>
              </a:endParaRPr>
            </a:p>
          </p:txBody>
        </p:sp>
        <p:sp>
          <p:nvSpPr>
            <p:cNvPr id="53256" name="Rectangle 9"/>
            <p:cNvSpPr>
              <a:spLocks noChangeArrowheads="1"/>
            </p:cNvSpPr>
            <p:nvPr/>
          </p:nvSpPr>
          <p:spPr bwMode="auto">
            <a:xfrm>
              <a:off x="856298" y="5080383"/>
              <a:ext cx="570990" cy="461665"/>
            </a:xfrm>
            <a:prstGeom prst="rect">
              <a:avLst/>
            </a:prstGeom>
            <a:noFill/>
            <a:ln w="9525">
              <a:noFill/>
              <a:miter lim="800000"/>
              <a:headEnd/>
              <a:tailEnd/>
            </a:ln>
          </p:spPr>
          <p:txBody>
            <a:bodyPr wrap="none">
              <a:prstTxWarp prst="textNoShape">
                <a:avLst/>
              </a:prstTxWarp>
              <a:spAutoFit/>
            </a:bodyPr>
            <a:lstStyle/>
            <a:p>
              <a:pPr algn="ctr"/>
              <a:r>
                <a:rPr lang="en-US" sz="2400" b="1" dirty="0"/>
                <a:t>(D)</a:t>
              </a:r>
            </a:p>
          </p:txBody>
        </p:sp>
      </p:grpSp>
      <p:sp>
        <p:nvSpPr>
          <p:cNvPr id="17" name="Rectangle 16"/>
          <p:cNvSpPr/>
          <p:nvPr/>
        </p:nvSpPr>
        <p:spPr>
          <a:xfrm>
            <a:off x="914400" y="4114800"/>
            <a:ext cx="40233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0120" y="5806440"/>
            <a:ext cx="393192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0"/>
          </p:nvPr>
        </p:nvSpPr>
        <p:spPr/>
        <p:txBody>
          <a:bodyPr/>
          <a:lstStyle/>
          <a:p>
            <a:pPr>
              <a:defRPr/>
            </a:pPr>
            <a:fld id="{845CF6B1-C410-DE41-99C1-A52DCD7C2094}" type="slidenum">
              <a:rPr lang="en-US" smtClean="0"/>
              <a:pPr>
                <a:defRPr/>
              </a:pPr>
              <a:t>5</a:t>
            </a:fld>
            <a:endParaRPr lang="en-US" dirty="0"/>
          </a:p>
        </p:txBody>
      </p:sp>
    </p:spTree>
    <p:extLst>
      <p:ext uri="{BB962C8B-B14F-4D97-AF65-F5344CB8AC3E}">
        <p14:creationId xmlns:p14="http://schemas.microsoft.com/office/powerpoint/2010/main" val="28325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solidFill>
                  <a:srgbClr val="FF0000"/>
                </a:solidFill>
              </a:rPr>
              <a:t>Disks</a:t>
            </a:r>
          </a:p>
          <a:p>
            <a:r>
              <a:rPr lang="en-US" dirty="0" err="1"/>
              <a:t>Administrivia</a:t>
            </a:r>
            <a:endParaRPr lang="en-US" dirty="0"/>
          </a:p>
          <a:p>
            <a:r>
              <a:rPr lang="en-US" dirty="0" smtClean="0"/>
              <a:t>I/O Basics</a:t>
            </a:r>
          </a:p>
          <a:p>
            <a:r>
              <a:rPr lang="en-US" dirty="0" smtClean="0"/>
              <a:t>Exceptions and Interrupts</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6</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dirty="0" smtClean="0">
                <a:solidFill>
                  <a:schemeClr val="accent1"/>
                </a:solidFill>
                <a:ea typeface="ＭＳ Ｐゴシック" pitchFamily="34" charset="-128"/>
              </a:rPr>
              <a:t>Magnetic Disks</a:t>
            </a:r>
          </a:p>
        </p:txBody>
      </p:sp>
      <p:sp>
        <p:nvSpPr>
          <p:cNvPr id="37891" name="Rectangle 3"/>
          <p:cNvSpPr>
            <a:spLocks noGrp="1" noChangeArrowheads="1"/>
          </p:cNvSpPr>
          <p:nvPr>
            <p:ph type="body" idx="1"/>
          </p:nvPr>
        </p:nvSpPr>
        <p:spPr>
          <a:xfrm>
            <a:off x="457200" y="1600200"/>
            <a:ext cx="8229600" cy="4937760"/>
          </a:xfrm>
        </p:spPr>
        <p:txBody>
          <a:bodyPr>
            <a:normAutofit lnSpcReduction="10000"/>
          </a:bodyPr>
          <a:lstStyle/>
          <a:p>
            <a:r>
              <a:rPr lang="en-US" dirty="0" smtClean="0">
                <a:solidFill>
                  <a:srgbClr val="FF0000"/>
                </a:solidFill>
                <a:ea typeface="ＭＳ Ｐゴシック" pitchFamily="34" charset="-128"/>
              </a:rPr>
              <a:t>Nonvolatile storage</a:t>
            </a:r>
          </a:p>
          <a:p>
            <a:pPr lvl="1"/>
            <a:r>
              <a:rPr lang="en-US" dirty="0" smtClean="0">
                <a:ea typeface="ＭＳ Ｐゴシック" pitchFamily="34" charset="-128"/>
              </a:rPr>
              <a:t>Information stored by magnetizing ferrite material on surface of rotating disk</a:t>
            </a:r>
          </a:p>
          <a:p>
            <a:pPr lvl="1"/>
            <a:r>
              <a:rPr lang="en-US" dirty="0" smtClean="0">
                <a:ea typeface="ＭＳ Ｐゴシック" pitchFamily="34" charset="-128"/>
              </a:rPr>
              <a:t>Retains its value without applying power to disk (SRAM)</a:t>
            </a:r>
          </a:p>
          <a:p>
            <a:pPr lvl="1"/>
            <a:r>
              <a:rPr lang="en-US" dirty="0">
                <a:ea typeface="ＭＳ Ｐゴシック" pitchFamily="34" charset="-128"/>
              </a:rPr>
              <a:t>Long-term, inexpensive storage for </a:t>
            </a:r>
            <a:r>
              <a:rPr lang="en-US" dirty="0" smtClean="0">
                <a:ea typeface="ＭＳ Ｐゴシック" pitchFamily="34" charset="-128"/>
              </a:rPr>
              <a:t>files</a:t>
            </a:r>
          </a:p>
          <a:p>
            <a:r>
              <a:rPr lang="en-US" dirty="0" smtClean="0">
                <a:ea typeface="ＭＳ Ｐゴシック" pitchFamily="34" charset="-128"/>
              </a:rPr>
              <a:t>Two Types:</a:t>
            </a:r>
          </a:p>
          <a:p>
            <a:pPr lvl="1"/>
            <a:r>
              <a:rPr lang="en-US" dirty="0" smtClean="0">
                <a:ea typeface="ＭＳ Ｐゴシック" pitchFamily="34" charset="-128"/>
              </a:rPr>
              <a:t>Floppy disks – slower, less dense, removable</a:t>
            </a:r>
          </a:p>
          <a:p>
            <a:pPr lvl="1"/>
            <a:r>
              <a:rPr lang="en-US" dirty="0" smtClean="0">
                <a:ea typeface="ＭＳ Ｐゴシック" pitchFamily="34" charset="-128"/>
              </a:rPr>
              <a:t>Hard Disk Drives (HDD) – faster, more dense, non-removable</a:t>
            </a:r>
          </a:p>
        </p:txBody>
      </p:sp>
      <p:sp>
        <p:nvSpPr>
          <p:cNvPr id="7" name="Date Placeholder 6"/>
          <p:cNvSpPr>
            <a:spLocks noGrp="1"/>
          </p:cNvSpPr>
          <p:nvPr>
            <p:ph type="dt" sz="half" idx="10"/>
          </p:nvPr>
        </p:nvSpPr>
        <p:spPr/>
        <p:txBody>
          <a:bodyPr/>
          <a:lstStyle/>
          <a:p>
            <a:r>
              <a:rPr lang="en-US" smtClean="0"/>
              <a:t>8/12/2013</a:t>
            </a:r>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7</a:t>
            </a:fld>
            <a:endParaRPr lang="en-US" dirty="0"/>
          </a:p>
        </p:txBody>
      </p:sp>
      <p:sp>
        <p:nvSpPr>
          <p:cNvPr id="9" name="Footer Placeholder 8"/>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0"/>
          <p:cNvSpPr>
            <a:spLocks noGrp="1"/>
          </p:cNvSpPr>
          <p:nvPr>
            <p:ph type="title"/>
          </p:nvPr>
        </p:nvSpPr>
        <p:spPr>
          <a:xfrm>
            <a:off x="457200" y="274320"/>
            <a:ext cx="8229600" cy="1143000"/>
          </a:xfrm>
        </p:spPr>
        <p:txBody>
          <a:bodyPr>
            <a:normAutofit/>
          </a:bodyPr>
          <a:lstStyle/>
          <a:p>
            <a:r>
              <a:rPr lang="en-US" dirty="0" smtClean="0">
                <a:solidFill>
                  <a:schemeClr val="accent1"/>
                </a:solidFill>
                <a:ea typeface="ＭＳ Ｐゴシック" pitchFamily="34" charset="-128"/>
              </a:rPr>
              <a:t>Photo of Disk Internals</a:t>
            </a:r>
          </a:p>
        </p:txBody>
      </p:sp>
      <p:pic>
        <p:nvPicPr>
          <p:cNvPr id="39939" name="Picture 3"/>
          <p:cNvPicPr>
            <a:picLocks noChangeAspect="1" noChangeArrowheads="1"/>
          </p:cNvPicPr>
          <p:nvPr/>
        </p:nvPicPr>
        <p:blipFill>
          <a:blip r:embed="rId3"/>
          <a:srcRect/>
          <a:stretch>
            <a:fillRect/>
          </a:stretch>
        </p:blipFill>
        <p:spPr bwMode="auto">
          <a:xfrm>
            <a:off x="1463040" y="1463040"/>
            <a:ext cx="6217920" cy="4901958"/>
          </a:xfrm>
          <a:prstGeom prst="rect">
            <a:avLst/>
          </a:prstGeom>
          <a:noFill/>
          <a:ln w="12700">
            <a:noFill/>
            <a:miter lim="800000"/>
            <a:headEnd/>
            <a:tailEnd/>
          </a:ln>
        </p:spPr>
      </p:pic>
      <p:sp>
        <p:nvSpPr>
          <p:cNvPr id="3238916" name="Text Box 4"/>
          <p:cNvSpPr txBox="1">
            <a:spLocks noChangeArrowheads="1"/>
          </p:cNvSpPr>
          <p:nvPr/>
        </p:nvSpPr>
        <p:spPr bwMode="auto">
          <a:xfrm>
            <a:off x="1662113" y="3721608"/>
            <a:ext cx="1512887" cy="523875"/>
          </a:xfrm>
          <a:prstGeom prst="rect">
            <a:avLst/>
          </a:prstGeom>
          <a:noFill/>
          <a:ln w="12700">
            <a:noFill/>
            <a:miter lim="800000"/>
            <a:headEnd/>
            <a:tailEnd/>
          </a:ln>
        </p:spPr>
        <p:txBody>
          <a:bodyPr wrap="square">
            <a:spAutoFit/>
          </a:bodyPr>
          <a:lstStyle/>
          <a:p>
            <a:r>
              <a:rPr lang="en-US" sz="2800" b="1" dirty="0">
                <a:ln w="12700">
                  <a:solidFill>
                    <a:schemeClr val="tx1"/>
                  </a:solidFill>
                </a:ln>
                <a:solidFill>
                  <a:schemeClr val="bg1"/>
                </a:solidFill>
              </a:rPr>
              <a:t>Actuator</a:t>
            </a:r>
            <a:endParaRPr lang="en-US" sz="2000" dirty="0">
              <a:ln w="12700">
                <a:solidFill>
                  <a:schemeClr val="tx1"/>
                </a:solidFill>
              </a:ln>
              <a:solidFill>
                <a:schemeClr val="bg1"/>
              </a:solidFill>
            </a:endParaRPr>
          </a:p>
        </p:txBody>
      </p:sp>
      <p:sp>
        <p:nvSpPr>
          <p:cNvPr id="3238917" name="Text Box 5"/>
          <p:cNvSpPr txBox="1">
            <a:spLocks noChangeArrowheads="1"/>
          </p:cNvSpPr>
          <p:nvPr/>
        </p:nvSpPr>
        <p:spPr bwMode="auto">
          <a:xfrm>
            <a:off x="3357563" y="2340864"/>
            <a:ext cx="822661" cy="523220"/>
          </a:xfrm>
          <a:prstGeom prst="rect">
            <a:avLst/>
          </a:prstGeom>
          <a:noFill/>
          <a:ln w="12700">
            <a:noFill/>
            <a:miter lim="800000"/>
            <a:headEnd/>
            <a:tailEnd/>
          </a:ln>
        </p:spPr>
        <p:txBody>
          <a:bodyPr wrap="none">
            <a:spAutoFit/>
          </a:bodyPr>
          <a:lstStyle/>
          <a:p>
            <a:r>
              <a:rPr lang="en-US" sz="2800" b="1" dirty="0">
                <a:ln w="12700">
                  <a:solidFill>
                    <a:schemeClr val="tx1"/>
                  </a:solidFill>
                </a:ln>
                <a:solidFill>
                  <a:schemeClr val="bg1"/>
                </a:solidFill>
              </a:rPr>
              <a:t>Arm</a:t>
            </a:r>
            <a:endParaRPr lang="en-US" sz="2000" dirty="0">
              <a:ln w="12700">
                <a:solidFill>
                  <a:schemeClr val="tx1"/>
                </a:solidFill>
              </a:ln>
              <a:solidFill>
                <a:schemeClr val="bg1"/>
              </a:solidFill>
            </a:endParaRPr>
          </a:p>
        </p:txBody>
      </p:sp>
      <p:sp>
        <p:nvSpPr>
          <p:cNvPr id="3238918" name="Text Box 6"/>
          <p:cNvSpPr txBox="1">
            <a:spLocks noChangeArrowheads="1"/>
          </p:cNvSpPr>
          <p:nvPr/>
        </p:nvSpPr>
        <p:spPr bwMode="auto">
          <a:xfrm>
            <a:off x="5707063" y="2761488"/>
            <a:ext cx="962123" cy="523220"/>
          </a:xfrm>
          <a:prstGeom prst="rect">
            <a:avLst/>
          </a:prstGeom>
          <a:noFill/>
          <a:ln w="12700">
            <a:noFill/>
            <a:miter lim="800000"/>
            <a:headEnd/>
            <a:tailEnd/>
          </a:ln>
        </p:spPr>
        <p:txBody>
          <a:bodyPr wrap="none">
            <a:spAutoFit/>
          </a:bodyPr>
          <a:lstStyle/>
          <a:p>
            <a:r>
              <a:rPr lang="en-US" sz="2800" b="1" dirty="0">
                <a:ln w="12700">
                  <a:solidFill>
                    <a:schemeClr val="tx1"/>
                  </a:solidFill>
                </a:ln>
                <a:solidFill>
                  <a:schemeClr val="bg1"/>
                </a:solidFill>
              </a:rPr>
              <a:t>Head</a:t>
            </a:r>
            <a:endParaRPr lang="en-US" sz="2000" dirty="0">
              <a:ln w="12700">
                <a:solidFill>
                  <a:schemeClr val="tx1"/>
                </a:solidFill>
              </a:ln>
              <a:solidFill>
                <a:schemeClr val="bg1"/>
              </a:solidFill>
            </a:endParaRPr>
          </a:p>
        </p:txBody>
      </p:sp>
      <p:sp>
        <p:nvSpPr>
          <p:cNvPr id="3238922" name="Text Box 10"/>
          <p:cNvSpPr txBox="1">
            <a:spLocks noChangeArrowheads="1"/>
          </p:cNvSpPr>
          <p:nvPr/>
        </p:nvSpPr>
        <p:spPr bwMode="auto">
          <a:xfrm>
            <a:off x="6464300" y="1591056"/>
            <a:ext cx="1282700" cy="523875"/>
          </a:xfrm>
          <a:prstGeom prst="rect">
            <a:avLst/>
          </a:prstGeom>
          <a:noFill/>
          <a:ln w="12700">
            <a:noFill/>
            <a:miter lim="800000"/>
            <a:headEnd/>
            <a:tailEnd/>
          </a:ln>
        </p:spPr>
        <p:txBody>
          <a:bodyPr wrap="square">
            <a:spAutoFit/>
          </a:bodyPr>
          <a:lstStyle/>
          <a:p>
            <a:r>
              <a:rPr lang="en-US" sz="2800" b="1" dirty="0">
                <a:ln w="12700">
                  <a:solidFill>
                    <a:schemeClr val="tx1"/>
                  </a:solidFill>
                </a:ln>
                <a:solidFill>
                  <a:schemeClr val="bg1"/>
                </a:solidFill>
              </a:rPr>
              <a:t>Spindle</a:t>
            </a:r>
            <a:endParaRPr lang="en-US" sz="2000" dirty="0">
              <a:ln w="12700">
                <a:solidFill>
                  <a:schemeClr val="tx1"/>
                </a:solidFill>
              </a:ln>
              <a:solidFill>
                <a:schemeClr val="bg1"/>
              </a:solidFill>
            </a:endParaRPr>
          </a:p>
        </p:txBody>
      </p:sp>
      <p:grpSp>
        <p:nvGrpSpPr>
          <p:cNvPr id="15" name="Group 14"/>
          <p:cNvGrpSpPr/>
          <p:nvPr/>
        </p:nvGrpSpPr>
        <p:grpSpPr>
          <a:xfrm>
            <a:off x="3594100" y="3063240"/>
            <a:ext cx="2603509" cy="1625600"/>
            <a:chOff x="3594100" y="3200400"/>
            <a:chExt cx="2603509" cy="1625600"/>
          </a:xfrm>
        </p:grpSpPr>
        <p:sp>
          <p:nvSpPr>
            <p:cNvPr id="39945" name="Text Box 8"/>
            <p:cNvSpPr txBox="1">
              <a:spLocks noChangeArrowheads="1"/>
            </p:cNvSpPr>
            <p:nvPr/>
          </p:nvSpPr>
          <p:spPr bwMode="auto">
            <a:xfrm>
              <a:off x="3905250" y="3781425"/>
              <a:ext cx="2292359" cy="523220"/>
            </a:xfrm>
            <a:prstGeom prst="rect">
              <a:avLst/>
            </a:prstGeom>
            <a:noFill/>
            <a:ln w="12700">
              <a:noFill/>
              <a:miter lim="800000"/>
              <a:headEnd/>
              <a:tailEnd/>
            </a:ln>
          </p:spPr>
          <p:txBody>
            <a:bodyPr wrap="none">
              <a:spAutoFit/>
            </a:bodyPr>
            <a:lstStyle/>
            <a:p>
              <a:r>
                <a:rPr lang="en-US" sz="2800" b="1" dirty="0">
                  <a:ln w="12700">
                    <a:solidFill>
                      <a:schemeClr val="tx1"/>
                    </a:solidFill>
                  </a:ln>
                  <a:solidFill>
                    <a:schemeClr val="bg1"/>
                  </a:solidFill>
                </a:rPr>
                <a:t>Platters (1-12)</a:t>
              </a:r>
              <a:endParaRPr lang="en-US" sz="2000" dirty="0">
                <a:ln w="12700">
                  <a:solidFill>
                    <a:schemeClr val="tx1"/>
                  </a:solidFill>
                </a:ln>
                <a:solidFill>
                  <a:schemeClr val="bg1"/>
                </a:solidFill>
              </a:endParaRPr>
            </a:p>
          </p:txBody>
        </p:sp>
        <p:sp>
          <p:nvSpPr>
            <p:cNvPr id="14" name="Right Brace 13"/>
            <p:cNvSpPr/>
            <p:nvPr/>
          </p:nvSpPr>
          <p:spPr>
            <a:xfrm>
              <a:off x="3594100" y="3200400"/>
              <a:ext cx="279400" cy="1625600"/>
            </a:xfrm>
            <a:prstGeom prst="rightBrace">
              <a:avLst/>
            </a:pr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2700">
                  <a:solidFill>
                    <a:schemeClr val="tx1"/>
                  </a:solidFill>
                </a:ln>
                <a:solidFill>
                  <a:schemeClr val="bg1"/>
                </a:solidFill>
              </a:endParaRPr>
            </a:p>
          </p:txBody>
        </p:sp>
      </p:grpSp>
      <p:sp>
        <p:nvSpPr>
          <p:cNvPr id="16" name="Date Placeholder 15"/>
          <p:cNvSpPr>
            <a:spLocks noGrp="1"/>
          </p:cNvSpPr>
          <p:nvPr>
            <p:ph type="dt" sz="half" idx="10"/>
          </p:nvPr>
        </p:nvSpPr>
        <p:spPr/>
        <p:txBody>
          <a:bodyPr/>
          <a:lstStyle/>
          <a:p>
            <a:r>
              <a:rPr lang="en-US" smtClean="0"/>
              <a:t>8/12/2013</a:t>
            </a:r>
            <a:endParaRPr lang="en-US" dirty="0"/>
          </a:p>
        </p:txBody>
      </p:sp>
      <p:sp>
        <p:nvSpPr>
          <p:cNvPr id="17" name="Slide Number Placeholder 16"/>
          <p:cNvSpPr>
            <a:spLocks noGrp="1"/>
          </p:cNvSpPr>
          <p:nvPr>
            <p:ph type="sldNum" sz="quarter" idx="12"/>
          </p:nvPr>
        </p:nvSpPr>
        <p:spPr/>
        <p:txBody>
          <a:bodyPr/>
          <a:lstStyle/>
          <a:p>
            <a:fld id="{3CC63E4C-4642-794D-A2FD-70F6B81535F5}" type="slidenum">
              <a:rPr lang="en-US" smtClean="0"/>
              <a:pPr/>
              <a:t>8</a:t>
            </a:fld>
            <a:endParaRPr lang="en-US" dirty="0"/>
          </a:p>
        </p:txBody>
      </p:sp>
      <p:sp>
        <p:nvSpPr>
          <p:cNvPr id="18" name="Footer Placeholder 17"/>
          <p:cNvSpPr>
            <a:spLocks noGrp="1"/>
          </p:cNvSpPr>
          <p:nvPr>
            <p:ph type="ftr" sz="quarter" idx="11"/>
          </p:nvPr>
        </p:nvSpPr>
        <p:spPr/>
        <p:txBody>
          <a:bodyPr/>
          <a:lstStyle/>
          <a:p>
            <a:r>
              <a:rPr lang="da-DK" smtClean="0"/>
              <a:t>Summer 2013 -- Lecture #28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8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389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89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8916" grpId="0"/>
      <p:bldP spid="3238917" grpId="0"/>
      <p:bldP spid="3238918" grpId="0"/>
      <p:bldP spid="32389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320"/>
            <a:ext cx="8229600" cy="1143000"/>
          </a:xfrm>
        </p:spPr>
        <p:txBody>
          <a:bodyPr/>
          <a:lstStyle/>
          <a:p>
            <a:r>
              <a:rPr lang="en-US" dirty="0" smtClean="0">
                <a:solidFill>
                  <a:schemeClr val="accent1"/>
                </a:solidFill>
                <a:ea typeface="ＭＳ Ｐゴシック" pitchFamily="34" charset="-128"/>
              </a:rPr>
              <a:t>Disk Device Terminology</a:t>
            </a:r>
          </a:p>
        </p:txBody>
      </p:sp>
      <p:sp>
        <p:nvSpPr>
          <p:cNvPr id="44035" name="Rectangle 3"/>
          <p:cNvSpPr>
            <a:spLocks noGrp="1" noChangeArrowheads="1"/>
          </p:cNvSpPr>
          <p:nvPr>
            <p:ph type="body" idx="1"/>
          </p:nvPr>
        </p:nvSpPr>
        <p:spPr>
          <a:xfrm>
            <a:off x="457200" y="4023360"/>
            <a:ext cx="8229600" cy="2651760"/>
          </a:xfrm>
        </p:spPr>
        <p:txBody>
          <a:bodyPr>
            <a:normAutofit fontScale="85000" lnSpcReduction="10000"/>
          </a:bodyPr>
          <a:lstStyle/>
          <a:p>
            <a:r>
              <a:rPr lang="en-US" dirty="0" smtClean="0">
                <a:ea typeface="ＭＳ Ｐゴシック" pitchFamily="34" charset="-128"/>
              </a:rPr>
              <a:t>Several platters, with information recorded magnetically on both surfaces (usually)</a:t>
            </a:r>
          </a:p>
          <a:p>
            <a:r>
              <a:rPr lang="en-US" dirty="0" smtClean="0">
                <a:ea typeface="ＭＳ Ｐゴシック" pitchFamily="34" charset="-128"/>
              </a:rPr>
              <a:t>Bits recorded in </a:t>
            </a:r>
            <a:r>
              <a:rPr lang="en-US" i="1" dirty="0" smtClean="0">
                <a:solidFill>
                  <a:srgbClr val="FF0000"/>
                </a:solidFill>
                <a:ea typeface="ＭＳ Ｐゴシック" pitchFamily="34" charset="-128"/>
              </a:rPr>
              <a:t>tracks</a:t>
            </a:r>
            <a:r>
              <a:rPr lang="en-US" dirty="0" smtClean="0">
                <a:ea typeface="ＭＳ Ｐゴシック" pitchFamily="34" charset="-128"/>
              </a:rPr>
              <a:t>, which in turn are divided into </a:t>
            </a:r>
            <a:r>
              <a:rPr lang="en-US" i="1" dirty="0" smtClean="0">
                <a:solidFill>
                  <a:srgbClr val="FF0000"/>
                </a:solidFill>
                <a:ea typeface="ＭＳ Ｐゴシック" pitchFamily="34" charset="-128"/>
              </a:rPr>
              <a:t>sectors</a:t>
            </a:r>
            <a:r>
              <a:rPr lang="en-US" dirty="0" smtClean="0">
                <a:solidFill>
                  <a:srgbClr val="063DE8"/>
                </a:solidFill>
                <a:ea typeface="ＭＳ Ｐゴシック" pitchFamily="34" charset="-128"/>
              </a:rPr>
              <a:t> </a:t>
            </a:r>
            <a:r>
              <a:rPr lang="en-US" dirty="0" smtClean="0">
                <a:ea typeface="ＭＳ Ｐゴシック" pitchFamily="34" charset="-128"/>
              </a:rPr>
              <a:t>(usually 512 Bytes)</a:t>
            </a:r>
          </a:p>
          <a:p>
            <a:r>
              <a:rPr lang="en-US" i="1" dirty="0" smtClean="0">
                <a:solidFill>
                  <a:srgbClr val="FF0000"/>
                </a:solidFill>
                <a:ea typeface="ＭＳ Ｐゴシック" pitchFamily="34" charset="-128"/>
              </a:rPr>
              <a:t>Actuator</a:t>
            </a:r>
            <a:r>
              <a:rPr lang="en-US" dirty="0" smtClean="0">
                <a:solidFill>
                  <a:srgbClr val="063DE8"/>
                </a:solidFill>
                <a:ea typeface="ＭＳ Ｐゴシック" pitchFamily="34" charset="-128"/>
              </a:rPr>
              <a:t> </a:t>
            </a:r>
            <a:r>
              <a:rPr lang="en-US" dirty="0" smtClean="0">
                <a:ea typeface="ＭＳ Ｐゴシック" pitchFamily="34" charset="-128"/>
              </a:rPr>
              <a:t>moves </a:t>
            </a:r>
            <a:r>
              <a:rPr lang="en-US" i="1" dirty="0" smtClean="0">
                <a:solidFill>
                  <a:srgbClr val="FF0000"/>
                </a:solidFill>
                <a:ea typeface="ＭＳ Ｐゴシック" pitchFamily="34" charset="-128"/>
              </a:rPr>
              <a:t>head</a:t>
            </a:r>
            <a:r>
              <a:rPr lang="en-US" dirty="0" smtClean="0">
                <a:solidFill>
                  <a:srgbClr val="063DE8"/>
                </a:solidFill>
                <a:ea typeface="ＭＳ Ｐゴシック" pitchFamily="34" charset="-128"/>
              </a:rPr>
              <a:t> </a:t>
            </a:r>
            <a:r>
              <a:rPr lang="en-US" dirty="0" smtClean="0">
                <a:ea typeface="ＭＳ Ｐゴシック" pitchFamily="34" charset="-128"/>
              </a:rPr>
              <a:t>(end of </a:t>
            </a:r>
            <a:r>
              <a:rPr lang="en-US" i="1" dirty="0" smtClean="0">
                <a:solidFill>
                  <a:srgbClr val="FF0000"/>
                </a:solidFill>
                <a:ea typeface="ＭＳ Ｐゴシック" pitchFamily="34" charset="-128"/>
              </a:rPr>
              <a:t>arm</a:t>
            </a:r>
            <a:r>
              <a:rPr lang="en-US" dirty="0" smtClean="0">
                <a:ea typeface="ＭＳ Ｐゴシック" pitchFamily="34" charset="-128"/>
              </a:rPr>
              <a:t>) over track (</a:t>
            </a:r>
            <a:r>
              <a:rPr lang="en-US" i="1" dirty="0" smtClean="0">
                <a:solidFill>
                  <a:srgbClr val="FF0000"/>
                </a:solidFill>
                <a:ea typeface="ＭＳ Ｐゴシック" pitchFamily="34" charset="-128"/>
              </a:rPr>
              <a:t>“seek”</a:t>
            </a:r>
            <a:r>
              <a:rPr lang="en-US" dirty="0" smtClean="0">
                <a:ea typeface="ＭＳ Ｐゴシック" pitchFamily="34" charset="-128"/>
              </a:rPr>
              <a:t>), wait for sector to</a:t>
            </a:r>
            <a:r>
              <a:rPr lang="en-US" dirty="0" smtClean="0">
                <a:solidFill>
                  <a:srgbClr val="063DE8"/>
                </a:solidFill>
                <a:ea typeface="ＭＳ Ｐゴシック" pitchFamily="34" charset="-128"/>
              </a:rPr>
              <a:t> </a:t>
            </a:r>
            <a:r>
              <a:rPr lang="en-US" dirty="0" smtClean="0">
                <a:ea typeface="ＭＳ Ｐゴシック" pitchFamily="34" charset="-128"/>
              </a:rPr>
              <a:t>rotate under head, then read or write</a:t>
            </a:r>
            <a:endParaRPr lang="en-US" sz="3600" dirty="0" smtClean="0">
              <a:ea typeface="ＭＳ Ｐゴシック" pitchFamily="34" charset="-128"/>
            </a:endParaRPr>
          </a:p>
        </p:txBody>
      </p:sp>
      <p:grpSp>
        <p:nvGrpSpPr>
          <p:cNvPr id="2" name="Group 7"/>
          <p:cNvGrpSpPr>
            <a:grpSpLocks/>
          </p:cNvGrpSpPr>
          <p:nvPr/>
        </p:nvGrpSpPr>
        <p:grpSpPr bwMode="auto">
          <a:xfrm flipH="1">
            <a:off x="3429000" y="3343275"/>
            <a:ext cx="4787900" cy="490538"/>
            <a:chOff x="1337" y="1535"/>
            <a:chExt cx="3016" cy="309"/>
          </a:xfrm>
        </p:grpSpPr>
        <p:sp>
          <p:nvSpPr>
            <p:cNvPr id="44085" name="Oval 8"/>
            <p:cNvSpPr>
              <a:spLocks noChangeArrowheads="1"/>
            </p:cNvSpPr>
            <p:nvPr/>
          </p:nvSpPr>
          <p:spPr bwMode="auto">
            <a:xfrm>
              <a:off x="1358" y="1556"/>
              <a:ext cx="2974" cy="267"/>
            </a:xfrm>
            <a:prstGeom prst="ellipse">
              <a:avLst/>
            </a:prstGeom>
            <a:solidFill>
              <a:srgbClr val="FFFFFF"/>
            </a:solidFill>
            <a:ln w="9525">
              <a:noFill/>
              <a:round/>
              <a:headEnd/>
              <a:tailEnd/>
            </a:ln>
          </p:spPr>
          <p:txBody>
            <a:bodyPr/>
            <a:lstStyle/>
            <a:p>
              <a:endParaRPr lang="en-US">
                <a:latin typeface="18 VAG Rounded Light   02390" charset="0"/>
              </a:endParaRPr>
            </a:p>
          </p:txBody>
        </p:sp>
        <p:sp>
          <p:nvSpPr>
            <p:cNvPr id="44086" name="Oval 9"/>
            <p:cNvSpPr>
              <a:spLocks noChangeArrowheads="1"/>
            </p:cNvSpPr>
            <p:nvPr/>
          </p:nvSpPr>
          <p:spPr bwMode="auto">
            <a:xfrm>
              <a:off x="1337" y="1535"/>
              <a:ext cx="3016" cy="309"/>
            </a:xfrm>
            <a:prstGeom prst="ellipse">
              <a:avLst/>
            </a:prstGeom>
            <a:noFill/>
            <a:ln w="33338">
              <a:solidFill>
                <a:srgbClr val="000000"/>
              </a:solidFill>
              <a:round/>
              <a:headEnd/>
              <a:tailEnd/>
            </a:ln>
          </p:spPr>
          <p:txBody>
            <a:bodyPr/>
            <a:lstStyle/>
            <a:p>
              <a:endParaRPr lang="en-US">
                <a:latin typeface="18 VAG Rounded Light   02390" charset="0"/>
              </a:endParaRPr>
            </a:p>
          </p:txBody>
        </p:sp>
      </p:grpSp>
      <p:grpSp>
        <p:nvGrpSpPr>
          <p:cNvPr id="3" name="Group 10"/>
          <p:cNvGrpSpPr>
            <a:grpSpLocks/>
          </p:cNvGrpSpPr>
          <p:nvPr/>
        </p:nvGrpSpPr>
        <p:grpSpPr bwMode="auto">
          <a:xfrm flipH="1">
            <a:off x="3352800" y="2690813"/>
            <a:ext cx="4940300" cy="642937"/>
            <a:chOff x="1327" y="1311"/>
            <a:chExt cx="3016" cy="309"/>
          </a:xfrm>
        </p:grpSpPr>
        <p:sp>
          <p:nvSpPr>
            <p:cNvPr id="44083" name="Oval 11"/>
            <p:cNvSpPr>
              <a:spLocks noChangeArrowheads="1"/>
            </p:cNvSpPr>
            <p:nvPr/>
          </p:nvSpPr>
          <p:spPr bwMode="auto">
            <a:xfrm>
              <a:off x="1327" y="1311"/>
              <a:ext cx="3016" cy="309"/>
            </a:xfrm>
            <a:prstGeom prst="ellipse">
              <a:avLst/>
            </a:prstGeom>
            <a:noFill/>
            <a:ln w="33338">
              <a:solidFill>
                <a:srgbClr val="000000"/>
              </a:solidFill>
              <a:round/>
              <a:headEnd/>
              <a:tailEnd/>
            </a:ln>
          </p:spPr>
          <p:txBody>
            <a:bodyPr/>
            <a:lstStyle/>
            <a:p>
              <a:endParaRPr lang="en-US">
                <a:latin typeface="18 VAG Rounded Light   02390" charset="0"/>
              </a:endParaRPr>
            </a:p>
          </p:txBody>
        </p:sp>
        <p:sp>
          <p:nvSpPr>
            <p:cNvPr id="44084" name="Oval 12"/>
            <p:cNvSpPr>
              <a:spLocks noChangeArrowheads="1"/>
            </p:cNvSpPr>
            <p:nvPr/>
          </p:nvSpPr>
          <p:spPr bwMode="auto">
            <a:xfrm>
              <a:off x="1344" y="1344"/>
              <a:ext cx="2974" cy="240"/>
            </a:xfrm>
            <a:prstGeom prst="ellipse">
              <a:avLst/>
            </a:prstGeom>
            <a:solidFill>
              <a:srgbClr val="FFFFFF"/>
            </a:solidFill>
            <a:ln w="9525">
              <a:noFill/>
              <a:round/>
              <a:headEnd/>
              <a:tailEnd/>
            </a:ln>
          </p:spPr>
          <p:txBody>
            <a:bodyPr/>
            <a:lstStyle/>
            <a:p>
              <a:endParaRPr lang="en-US">
                <a:latin typeface="18 VAG Rounded Light   02390" charset="0"/>
              </a:endParaRPr>
            </a:p>
          </p:txBody>
        </p:sp>
      </p:grpSp>
      <p:grpSp>
        <p:nvGrpSpPr>
          <p:cNvPr id="4" name="Group 13"/>
          <p:cNvGrpSpPr>
            <a:grpSpLocks/>
          </p:cNvGrpSpPr>
          <p:nvPr/>
        </p:nvGrpSpPr>
        <p:grpSpPr bwMode="auto">
          <a:xfrm flipH="1">
            <a:off x="3352800" y="2157413"/>
            <a:ext cx="4864100" cy="685800"/>
            <a:chOff x="1316" y="1108"/>
            <a:chExt cx="3016" cy="309"/>
          </a:xfrm>
        </p:grpSpPr>
        <p:sp>
          <p:nvSpPr>
            <p:cNvPr id="44081" name="Oval 14"/>
            <p:cNvSpPr>
              <a:spLocks noChangeArrowheads="1"/>
            </p:cNvSpPr>
            <p:nvPr/>
          </p:nvSpPr>
          <p:spPr bwMode="auto">
            <a:xfrm>
              <a:off x="1316" y="1108"/>
              <a:ext cx="3016" cy="309"/>
            </a:xfrm>
            <a:prstGeom prst="ellipse">
              <a:avLst/>
            </a:prstGeom>
            <a:solidFill>
              <a:schemeClr val="bg1"/>
            </a:solidFill>
            <a:ln w="33338">
              <a:solidFill>
                <a:srgbClr val="000000"/>
              </a:solidFill>
              <a:round/>
              <a:headEnd/>
              <a:tailEnd/>
            </a:ln>
          </p:spPr>
          <p:txBody>
            <a:bodyPr/>
            <a:lstStyle/>
            <a:p>
              <a:endParaRPr lang="en-US">
                <a:latin typeface="18 VAG Rounded Light   02390" charset="0"/>
              </a:endParaRPr>
            </a:p>
          </p:txBody>
        </p:sp>
        <p:sp>
          <p:nvSpPr>
            <p:cNvPr id="44082" name="Oval 15"/>
            <p:cNvSpPr>
              <a:spLocks noChangeArrowheads="1"/>
            </p:cNvSpPr>
            <p:nvPr/>
          </p:nvSpPr>
          <p:spPr bwMode="auto">
            <a:xfrm>
              <a:off x="1344" y="1152"/>
              <a:ext cx="2974" cy="192"/>
            </a:xfrm>
            <a:prstGeom prst="ellipse">
              <a:avLst/>
            </a:prstGeom>
            <a:solidFill>
              <a:srgbClr val="FFFFFF"/>
            </a:solidFill>
            <a:ln w="9525">
              <a:noFill/>
              <a:round/>
              <a:headEnd/>
              <a:tailEnd/>
            </a:ln>
          </p:spPr>
          <p:txBody>
            <a:bodyPr/>
            <a:lstStyle/>
            <a:p>
              <a:endParaRPr lang="en-US">
                <a:latin typeface="18 VAG Rounded Light   02390" charset="0"/>
              </a:endParaRPr>
            </a:p>
          </p:txBody>
        </p:sp>
      </p:grpSp>
      <p:sp>
        <p:nvSpPr>
          <p:cNvPr id="44039" name="Line 16"/>
          <p:cNvSpPr>
            <a:spLocks noChangeShapeType="1"/>
          </p:cNvSpPr>
          <p:nvPr/>
        </p:nvSpPr>
        <p:spPr bwMode="auto">
          <a:xfrm flipH="1">
            <a:off x="7440613" y="2233613"/>
            <a:ext cx="560387" cy="204787"/>
          </a:xfrm>
          <a:prstGeom prst="line">
            <a:avLst/>
          </a:prstGeom>
          <a:noFill/>
          <a:ln w="38100">
            <a:solidFill>
              <a:srgbClr val="00FF00"/>
            </a:solidFill>
            <a:round/>
            <a:headEnd/>
            <a:tailEnd type="triangle" w="med" len="med"/>
          </a:ln>
        </p:spPr>
        <p:txBody>
          <a:bodyPr/>
          <a:lstStyle/>
          <a:p>
            <a:endParaRPr lang="en-US"/>
          </a:p>
        </p:txBody>
      </p:sp>
      <p:sp>
        <p:nvSpPr>
          <p:cNvPr id="44040" name="Text Box 17"/>
          <p:cNvSpPr txBox="1">
            <a:spLocks noChangeArrowheads="1"/>
          </p:cNvSpPr>
          <p:nvPr/>
        </p:nvSpPr>
        <p:spPr bwMode="auto">
          <a:xfrm flipH="1">
            <a:off x="7897813" y="1395413"/>
            <a:ext cx="1030410" cy="954107"/>
          </a:xfrm>
          <a:prstGeom prst="rect">
            <a:avLst/>
          </a:prstGeom>
          <a:noFill/>
          <a:ln w="12700">
            <a:noFill/>
            <a:miter lim="800000"/>
            <a:headEnd/>
            <a:tailEnd/>
          </a:ln>
        </p:spPr>
        <p:txBody>
          <a:bodyPr wrap="none">
            <a:spAutoFit/>
          </a:bodyPr>
          <a:lstStyle/>
          <a:p>
            <a:r>
              <a:rPr lang="en-US" sz="2800" dirty="0">
                <a:latin typeface="+mj-lt"/>
              </a:rPr>
              <a:t>Outer</a:t>
            </a:r>
          </a:p>
          <a:p>
            <a:r>
              <a:rPr lang="en-US" sz="2800" dirty="0">
                <a:latin typeface="+mj-lt"/>
              </a:rPr>
              <a:t>Track</a:t>
            </a:r>
          </a:p>
        </p:txBody>
      </p:sp>
      <p:grpSp>
        <p:nvGrpSpPr>
          <p:cNvPr id="5" name="Group 18"/>
          <p:cNvGrpSpPr>
            <a:grpSpLocks/>
          </p:cNvGrpSpPr>
          <p:nvPr/>
        </p:nvGrpSpPr>
        <p:grpSpPr bwMode="auto">
          <a:xfrm flipH="1">
            <a:off x="3783013" y="2886075"/>
            <a:ext cx="3595687" cy="254000"/>
            <a:chOff x="1680" y="1488"/>
            <a:chExt cx="2265" cy="160"/>
          </a:xfrm>
        </p:grpSpPr>
        <p:sp>
          <p:nvSpPr>
            <p:cNvPr id="44078" name="Oval 19"/>
            <p:cNvSpPr>
              <a:spLocks noChangeArrowheads="1"/>
            </p:cNvSpPr>
            <p:nvPr/>
          </p:nvSpPr>
          <p:spPr bwMode="auto">
            <a:xfrm>
              <a:off x="1680" y="1488"/>
              <a:ext cx="2243" cy="138"/>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4079" name="Oval 20"/>
            <p:cNvSpPr>
              <a:spLocks noChangeArrowheads="1"/>
            </p:cNvSpPr>
            <p:nvPr/>
          </p:nvSpPr>
          <p:spPr bwMode="auto">
            <a:xfrm>
              <a:off x="1680" y="1488"/>
              <a:ext cx="2265" cy="16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4080" name="Oval 21"/>
            <p:cNvSpPr>
              <a:spLocks noChangeArrowheads="1"/>
            </p:cNvSpPr>
            <p:nvPr/>
          </p:nvSpPr>
          <p:spPr bwMode="auto">
            <a:xfrm>
              <a:off x="2402" y="1536"/>
              <a:ext cx="814" cy="64"/>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grpSp>
      <p:grpSp>
        <p:nvGrpSpPr>
          <p:cNvPr id="6" name="Group 22"/>
          <p:cNvGrpSpPr>
            <a:grpSpLocks/>
          </p:cNvGrpSpPr>
          <p:nvPr/>
        </p:nvGrpSpPr>
        <p:grpSpPr bwMode="auto">
          <a:xfrm flipH="1">
            <a:off x="3797300" y="3478213"/>
            <a:ext cx="3595688" cy="254000"/>
            <a:chOff x="1671" y="1861"/>
            <a:chExt cx="2265" cy="160"/>
          </a:xfrm>
        </p:grpSpPr>
        <p:sp>
          <p:nvSpPr>
            <p:cNvPr id="44075" name="Oval 23"/>
            <p:cNvSpPr>
              <a:spLocks noChangeArrowheads="1"/>
            </p:cNvSpPr>
            <p:nvPr/>
          </p:nvSpPr>
          <p:spPr bwMode="auto">
            <a:xfrm>
              <a:off x="1682" y="1872"/>
              <a:ext cx="2243" cy="139"/>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4076" name="Oval 24"/>
            <p:cNvSpPr>
              <a:spLocks noChangeArrowheads="1"/>
            </p:cNvSpPr>
            <p:nvPr/>
          </p:nvSpPr>
          <p:spPr bwMode="auto">
            <a:xfrm>
              <a:off x="1671" y="1861"/>
              <a:ext cx="2265" cy="16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4077" name="Oval 25"/>
            <p:cNvSpPr>
              <a:spLocks noChangeArrowheads="1"/>
            </p:cNvSpPr>
            <p:nvPr/>
          </p:nvSpPr>
          <p:spPr bwMode="auto">
            <a:xfrm>
              <a:off x="2402" y="1920"/>
              <a:ext cx="814" cy="64"/>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grpSp>
      <p:grpSp>
        <p:nvGrpSpPr>
          <p:cNvPr id="7" name="Group 26"/>
          <p:cNvGrpSpPr>
            <a:grpSpLocks/>
          </p:cNvGrpSpPr>
          <p:nvPr/>
        </p:nvGrpSpPr>
        <p:grpSpPr bwMode="auto">
          <a:xfrm flipH="1">
            <a:off x="3783013" y="2352675"/>
            <a:ext cx="3595687" cy="254000"/>
            <a:chOff x="1680" y="1488"/>
            <a:chExt cx="2265" cy="160"/>
          </a:xfrm>
        </p:grpSpPr>
        <p:sp>
          <p:nvSpPr>
            <p:cNvPr id="44072" name="Oval 27"/>
            <p:cNvSpPr>
              <a:spLocks noChangeArrowheads="1"/>
            </p:cNvSpPr>
            <p:nvPr/>
          </p:nvSpPr>
          <p:spPr bwMode="auto">
            <a:xfrm>
              <a:off x="1680" y="1488"/>
              <a:ext cx="2243" cy="138"/>
            </a:xfrm>
            <a:prstGeom prst="ellipse">
              <a:avLst/>
            </a:prstGeom>
            <a:solidFill>
              <a:srgbClr val="C0C0C0"/>
            </a:solidFill>
            <a:ln w="9525">
              <a:noFill/>
              <a:round/>
              <a:headEnd/>
              <a:tailEnd/>
            </a:ln>
          </p:spPr>
          <p:txBody>
            <a:bodyPr/>
            <a:lstStyle/>
            <a:p>
              <a:endParaRPr lang="en-US">
                <a:latin typeface="18 VAG Rounded Light   02390" charset="0"/>
              </a:endParaRPr>
            </a:p>
          </p:txBody>
        </p:sp>
        <p:sp>
          <p:nvSpPr>
            <p:cNvPr id="44073" name="Oval 28"/>
            <p:cNvSpPr>
              <a:spLocks noChangeArrowheads="1"/>
            </p:cNvSpPr>
            <p:nvPr/>
          </p:nvSpPr>
          <p:spPr bwMode="auto">
            <a:xfrm>
              <a:off x="1680" y="1488"/>
              <a:ext cx="2265" cy="160"/>
            </a:xfrm>
            <a:prstGeom prst="ellipse">
              <a:avLst/>
            </a:prstGeom>
            <a:noFill/>
            <a:ln w="38100">
              <a:solidFill>
                <a:srgbClr val="00FF00"/>
              </a:solidFill>
              <a:round/>
              <a:headEnd/>
              <a:tailEnd/>
            </a:ln>
          </p:spPr>
          <p:txBody>
            <a:bodyPr/>
            <a:lstStyle/>
            <a:p>
              <a:endParaRPr lang="en-US">
                <a:latin typeface="18 VAG Rounded Light   02390" charset="0"/>
              </a:endParaRPr>
            </a:p>
          </p:txBody>
        </p:sp>
        <p:sp>
          <p:nvSpPr>
            <p:cNvPr id="44074" name="Oval 29"/>
            <p:cNvSpPr>
              <a:spLocks noChangeArrowheads="1"/>
            </p:cNvSpPr>
            <p:nvPr/>
          </p:nvSpPr>
          <p:spPr bwMode="auto">
            <a:xfrm>
              <a:off x="2402" y="1536"/>
              <a:ext cx="814" cy="64"/>
            </a:xfrm>
            <a:prstGeom prst="ellipse">
              <a:avLst/>
            </a:prstGeom>
            <a:solidFill>
              <a:schemeClr val="bg1"/>
            </a:solidFill>
            <a:ln w="38100">
              <a:solidFill>
                <a:schemeClr val="accent2"/>
              </a:solidFill>
              <a:round/>
              <a:headEnd/>
              <a:tailEnd/>
            </a:ln>
          </p:spPr>
          <p:txBody>
            <a:bodyPr/>
            <a:lstStyle/>
            <a:p>
              <a:endParaRPr lang="en-US">
                <a:latin typeface="18 VAG Rounded Light   02390" charset="0"/>
              </a:endParaRPr>
            </a:p>
          </p:txBody>
        </p:sp>
      </p:grpSp>
      <p:sp>
        <p:nvSpPr>
          <p:cNvPr id="44044" name="Line 30"/>
          <p:cNvSpPr>
            <a:spLocks noChangeShapeType="1"/>
          </p:cNvSpPr>
          <p:nvPr/>
        </p:nvSpPr>
        <p:spPr bwMode="auto">
          <a:xfrm flipH="1">
            <a:off x="6248400" y="2005013"/>
            <a:ext cx="381000" cy="381000"/>
          </a:xfrm>
          <a:prstGeom prst="line">
            <a:avLst/>
          </a:prstGeom>
          <a:noFill/>
          <a:ln w="38100">
            <a:solidFill>
              <a:schemeClr val="accent2"/>
            </a:solidFill>
            <a:round/>
            <a:headEnd/>
            <a:tailEnd type="triangle" w="med" len="med"/>
          </a:ln>
        </p:spPr>
        <p:txBody>
          <a:bodyPr/>
          <a:lstStyle/>
          <a:p>
            <a:endParaRPr lang="en-US"/>
          </a:p>
        </p:txBody>
      </p:sp>
      <p:sp>
        <p:nvSpPr>
          <p:cNvPr id="44045" name="Text Box 31"/>
          <p:cNvSpPr txBox="1">
            <a:spLocks noChangeArrowheads="1"/>
          </p:cNvSpPr>
          <p:nvPr/>
        </p:nvSpPr>
        <p:spPr bwMode="auto">
          <a:xfrm flipH="1">
            <a:off x="6553200" y="1209675"/>
            <a:ext cx="954088" cy="954088"/>
          </a:xfrm>
          <a:prstGeom prst="rect">
            <a:avLst/>
          </a:prstGeom>
          <a:noFill/>
          <a:ln w="12700">
            <a:noFill/>
            <a:miter lim="800000"/>
            <a:headEnd/>
            <a:tailEnd/>
          </a:ln>
        </p:spPr>
        <p:txBody>
          <a:bodyPr wrap="none">
            <a:spAutoFit/>
          </a:bodyPr>
          <a:lstStyle/>
          <a:p>
            <a:r>
              <a:rPr lang="en-US" sz="2800" dirty="0">
                <a:solidFill>
                  <a:schemeClr val="accent2"/>
                </a:solidFill>
                <a:latin typeface="+mj-lt"/>
              </a:rPr>
              <a:t>Inner</a:t>
            </a:r>
          </a:p>
          <a:p>
            <a:r>
              <a:rPr lang="en-US" sz="2800" dirty="0">
                <a:solidFill>
                  <a:schemeClr val="accent2"/>
                </a:solidFill>
                <a:latin typeface="+mj-lt"/>
              </a:rPr>
              <a:t>Track</a:t>
            </a:r>
          </a:p>
        </p:txBody>
      </p:sp>
      <p:grpSp>
        <p:nvGrpSpPr>
          <p:cNvPr id="8" name="Group 32"/>
          <p:cNvGrpSpPr>
            <a:grpSpLocks/>
          </p:cNvGrpSpPr>
          <p:nvPr/>
        </p:nvGrpSpPr>
        <p:grpSpPr bwMode="auto">
          <a:xfrm>
            <a:off x="4953000" y="1514475"/>
            <a:ext cx="1108075" cy="990600"/>
            <a:chOff x="2496" y="624"/>
            <a:chExt cx="698" cy="624"/>
          </a:xfrm>
        </p:grpSpPr>
        <p:sp>
          <p:nvSpPr>
            <p:cNvPr id="3240993" name="Line 33"/>
            <p:cNvSpPr>
              <a:spLocks noChangeShapeType="1"/>
            </p:cNvSpPr>
            <p:nvPr/>
          </p:nvSpPr>
          <p:spPr bwMode="auto">
            <a:xfrm flipH="1">
              <a:off x="2880" y="912"/>
              <a:ext cx="0" cy="240"/>
            </a:xfrm>
            <a:prstGeom prst="line">
              <a:avLst/>
            </a:prstGeom>
            <a:noFill/>
            <a:ln w="38100">
              <a:solidFill>
                <a:schemeClr val="accent4"/>
              </a:solidFill>
              <a:round/>
              <a:headEnd/>
              <a:tailEnd type="triangle" w="med" len="med"/>
            </a:ln>
          </p:spPr>
          <p:txBody>
            <a:bodyPr/>
            <a:lstStyle/>
            <a:p>
              <a:pPr>
                <a:defRPr/>
              </a:pPr>
              <a:endParaRPr lang="en-US">
                <a:latin typeface="+mj-lt"/>
                <a:ea typeface="+mn-ea"/>
              </a:endParaRPr>
            </a:p>
          </p:txBody>
        </p:sp>
        <p:sp>
          <p:nvSpPr>
            <p:cNvPr id="3240994" name="Text Box 34"/>
            <p:cNvSpPr txBox="1">
              <a:spLocks noChangeArrowheads="1"/>
            </p:cNvSpPr>
            <p:nvPr/>
          </p:nvSpPr>
          <p:spPr bwMode="auto">
            <a:xfrm>
              <a:off x="2496" y="624"/>
              <a:ext cx="698" cy="330"/>
            </a:xfrm>
            <a:prstGeom prst="rect">
              <a:avLst/>
            </a:prstGeom>
            <a:noFill/>
            <a:ln w="12700">
              <a:noFill/>
              <a:miter lim="800000"/>
              <a:headEnd/>
              <a:tailEnd/>
            </a:ln>
            <a:effectLst/>
          </p:spPr>
          <p:txBody>
            <a:bodyPr wrap="none">
              <a:spAutoFit/>
            </a:bodyPr>
            <a:lstStyle/>
            <a:p>
              <a:pPr>
                <a:defRPr/>
              </a:pPr>
              <a:r>
                <a:rPr lang="en-US" sz="2800" dirty="0">
                  <a:solidFill>
                    <a:schemeClr val="accent4"/>
                  </a:solidFill>
                  <a:latin typeface="+mj-lt"/>
                  <a:ea typeface="+mn-ea"/>
                </a:rPr>
                <a:t>Sector</a:t>
              </a:r>
            </a:p>
          </p:txBody>
        </p:sp>
        <p:sp>
          <p:nvSpPr>
            <p:cNvPr id="3240995" name="Line 35"/>
            <p:cNvSpPr>
              <a:spLocks noChangeShapeType="1"/>
            </p:cNvSpPr>
            <p:nvPr/>
          </p:nvSpPr>
          <p:spPr bwMode="auto">
            <a:xfrm>
              <a:off x="2784" y="1152"/>
              <a:ext cx="192" cy="0"/>
            </a:xfrm>
            <a:prstGeom prst="line">
              <a:avLst/>
            </a:prstGeom>
            <a:noFill/>
            <a:ln w="38100">
              <a:solidFill>
                <a:schemeClr val="accent4"/>
              </a:solidFill>
              <a:round/>
              <a:headEnd/>
              <a:tailEnd/>
            </a:ln>
            <a:effectLst/>
          </p:spPr>
          <p:txBody>
            <a:bodyPr wrap="none" anchor="ctr"/>
            <a:lstStyle/>
            <a:p>
              <a:pPr>
                <a:defRPr/>
              </a:pPr>
              <a:endParaRPr lang="en-US">
                <a:latin typeface="+mj-lt"/>
                <a:ea typeface="+mn-ea"/>
              </a:endParaRPr>
            </a:p>
          </p:txBody>
        </p:sp>
        <p:sp>
          <p:nvSpPr>
            <p:cNvPr id="44070" name="Line 36"/>
            <p:cNvSpPr>
              <a:spLocks noChangeShapeType="1"/>
            </p:cNvSpPr>
            <p:nvPr/>
          </p:nvSpPr>
          <p:spPr bwMode="auto">
            <a:xfrm flipV="1">
              <a:off x="2880" y="1103"/>
              <a:ext cx="146" cy="145"/>
            </a:xfrm>
            <a:prstGeom prst="line">
              <a:avLst/>
            </a:prstGeom>
            <a:noFill/>
            <a:ln w="38100">
              <a:solidFill>
                <a:srgbClr val="000000"/>
              </a:solidFill>
              <a:prstDash val="sysDot"/>
              <a:round/>
              <a:headEnd/>
              <a:tailEnd/>
            </a:ln>
          </p:spPr>
          <p:txBody>
            <a:bodyPr wrap="none" anchor="ctr"/>
            <a:lstStyle/>
            <a:p>
              <a:endParaRPr lang="en-US">
                <a:latin typeface="+mj-lt"/>
              </a:endParaRPr>
            </a:p>
          </p:txBody>
        </p:sp>
        <p:sp>
          <p:nvSpPr>
            <p:cNvPr id="44071" name="Line 37"/>
            <p:cNvSpPr>
              <a:spLocks noChangeShapeType="1"/>
            </p:cNvSpPr>
            <p:nvPr/>
          </p:nvSpPr>
          <p:spPr bwMode="auto">
            <a:xfrm flipH="1" flipV="1">
              <a:off x="2710" y="1091"/>
              <a:ext cx="122" cy="157"/>
            </a:xfrm>
            <a:prstGeom prst="line">
              <a:avLst/>
            </a:prstGeom>
            <a:noFill/>
            <a:ln w="38100">
              <a:solidFill>
                <a:srgbClr val="000000"/>
              </a:solidFill>
              <a:prstDash val="sysDot"/>
              <a:round/>
              <a:headEnd/>
              <a:tailEnd/>
            </a:ln>
          </p:spPr>
          <p:txBody>
            <a:bodyPr wrap="none" anchor="ctr"/>
            <a:lstStyle/>
            <a:p>
              <a:endParaRPr lang="en-US">
                <a:latin typeface="+mj-lt"/>
              </a:endParaRPr>
            </a:p>
          </p:txBody>
        </p:sp>
      </p:grpSp>
      <p:sp>
        <p:nvSpPr>
          <p:cNvPr id="44047" name="Rectangle 38"/>
          <p:cNvSpPr>
            <a:spLocks noChangeArrowheads="1"/>
          </p:cNvSpPr>
          <p:nvPr/>
        </p:nvSpPr>
        <p:spPr bwMode="auto">
          <a:xfrm flipH="1">
            <a:off x="2000250" y="2352675"/>
            <a:ext cx="133350" cy="728663"/>
          </a:xfrm>
          <a:prstGeom prst="rect">
            <a:avLst/>
          </a:prstGeom>
          <a:solidFill>
            <a:schemeClr val="tx1"/>
          </a:solidFill>
          <a:ln w="33338">
            <a:noFill/>
            <a:miter lim="800000"/>
            <a:headEnd/>
            <a:tailEnd/>
          </a:ln>
        </p:spPr>
        <p:txBody>
          <a:bodyPr/>
          <a:lstStyle/>
          <a:p>
            <a:endParaRPr lang="en-US">
              <a:latin typeface="18 VAG Rounded Light   02390" charset="0"/>
            </a:endParaRPr>
          </a:p>
        </p:txBody>
      </p:sp>
      <p:sp>
        <p:nvSpPr>
          <p:cNvPr id="44048" name="Rectangle 39"/>
          <p:cNvSpPr>
            <a:spLocks noChangeArrowheads="1"/>
          </p:cNvSpPr>
          <p:nvPr/>
        </p:nvSpPr>
        <p:spPr bwMode="auto">
          <a:xfrm flipH="1">
            <a:off x="2000250" y="2995613"/>
            <a:ext cx="133350" cy="728662"/>
          </a:xfrm>
          <a:prstGeom prst="rect">
            <a:avLst/>
          </a:prstGeom>
          <a:solidFill>
            <a:schemeClr val="tx1"/>
          </a:solidFill>
          <a:ln w="33338">
            <a:noFill/>
            <a:miter lim="800000"/>
            <a:headEnd/>
            <a:tailEnd/>
          </a:ln>
        </p:spPr>
        <p:txBody>
          <a:bodyPr/>
          <a:lstStyle/>
          <a:p>
            <a:endParaRPr lang="en-US">
              <a:latin typeface="18 VAG Rounded Light   02390" charset="0"/>
            </a:endParaRPr>
          </a:p>
        </p:txBody>
      </p:sp>
      <p:sp>
        <p:nvSpPr>
          <p:cNvPr id="44049" name="Text Box 40"/>
          <p:cNvSpPr txBox="1">
            <a:spLocks noChangeArrowheads="1"/>
          </p:cNvSpPr>
          <p:nvPr/>
        </p:nvSpPr>
        <p:spPr bwMode="auto">
          <a:xfrm flipH="1">
            <a:off x="334963" y="2854325"/>
            <a:ext cx="1454150" cy="523875"/>
          </a:xfrm>
          <a:prstGeom prst="rect">
            <a:avLst/>
          </a:prstGeom>
          <a:noFill/>
          <a:ln w="12700">
            <a:noFill/>
            <a:miter lim="800000"/>
            <a:headEnd/>
            <a:tailEnd/>
          </a:ln>
        </p:spPr>
        <p:txBody>
          <a:bodyPr wrap="none">
            <a:spAutoFit/>
          </a:bodyPr>
          <a:lstStyle/>
          <a:p>
            <a:r>
              <a:rPr lang="en-US" sz="2800" dirty="0">
                <a:latin typeface="+mj-lt"/>
              </a:rPr>
              <a:t>Actuator</a:t>
            </a:r>
          </a:p>
        </p:txBody>
      </p:sp>
      <p:sp>
        <p:nvSpPr>
          <p:cNvPr id="44050" name="Line 41"/>
          <p:cNvSpPr>
            <a:spLocks noChangeShapeType="1"/>
          </p:cNvSpPr>
          <p:nvPr/>
        </p:nvSpPr>
        <p:spPr bwMode="auto">
          <a:xfrm flipH="1">
            <a:off x="3211513" y="1971675"/>
            <a:ext cx="293687" cy="414338"/>
          </a:xfrm>
          <a:prstGeom prst="line">
            <a:avLst/>
          </a:prstGeom>
          <a:noFill/>
          <a:ln w="38100">
            <a:solidFill>
              <a:srgbClr val="FF8DA0"/>
            </a:solidFill>
            <a:round/>
            <a:headEnd/>
            <a:tailEnd type="triangle" w="med" len="med"/>
          </a:ln>
        </p:spPr>
        <p:txBody>
          <a:bodyPr/>
          <a:lstStyle/>
          <a:p>
            <a:endParaRPr lang="en-US"/>
          </a:p>
        </p:txBody>
      </p:sp>
      <p:sp>
        <p:nvSpPr>
          <p:cNvPr id="44051" name="Text Box 42"/>
          <p:cNvSpPr txBox="1">
            <a:spLocks noChangeArrowheads="1"/>
          </p:cNvSpPr>
          <p:nvPr/>
        </p:nvSpPr>
        <p:spPr bwMode="auto">
          <a:xfrm flipH="1">
            <a:off x="2724150" y="1514475"/>
            <a:ext cx="947695" cy="523220"/>
          </a:xfrm>
          <a:prstGeom prst="rect">
            <a:avLst/>
          </a:prstGeom>
          <a:noFill/>
          <a:ln w="12700">
            <a:noFill/>
            <a:miter lim="800000"/>
            <a:headEnd/>
            <a:tailEnd/>
          </a:ln>
        </p:spPr>
        <p:txBody>
          <a:bodyPr wrap="none">
            <a:spAutoFit/>
          </a:bodyPr>
          <a:lstStyle/>
          <a:p>
            <a:r>
              <a:rPr lang="en-US" sz="2800">
                <a:latin typeface="+mj-lt"/>
              </a:rPr>
              <a:t>Head</a:t>
            </a:r>
          </a:p>
        </p:txBody>
      </p:sp>
      <p:sp>
        <p:nvSpPr>
          <p:cNvPr id="44052" name="Text Box 43"/>
          <p:cNvSpPr txBox="1">
            <a:spLocks noChangeArrowheads="1"/>
          </p:cNvSpPr>
          <p:nvPr/>
        </p:nvSpPr>
        <p:spPr bwMode="auto">
          <a:xfrm flipH="1">
            <a:off x="1676400" y="1514475"/>
            <a:ext cx="817563" cy="523875"/>
          </a:xfrm>
          <a:prstGeom prst="rect">
            <a:avLst/>
          </a:prstGeom>
          <a:noFill/>
          <a:ln w="12700">
            <a:noFill/>
            <a:miter lim="800000"/>
            <a:headEnd/>
            <a:tailEnd/>
          </a:ln>
        </p:spPr>
        <p:txBody>
          <a:bodyPr wrap="none">
            <a:spAutoFit/>
          </a:bodyPr>
          <a:lstStyle/>
          <a:p>
            <a:r>
              <a:rPr lang="en-US" sz="2800">
                <a:latin typeface="+mj-lt"/>
              </a:rPr>
              <a:t>Arm</a:t>
            </a:r>
          </a:p>
        </p:txBody>
      </p:sp>
      <p:sp>
        <p:nvSpPr>
          <p:cNvPr id="44053" name="Line 44"/>
          <p:cNvSpPr>
            <a:spLocks noChangeShapeType="1"/>
          </p:cNvSpPr>
          <p:nvPr/>
        </p:nvSpPr>
        <p:spPr bwMode="auto">
          <a:xfrm>
            <a:off x="2190750" y="1971675"/>
            <a:ext cx="228600" cy="457200"/>
          </a:xfrm>
          <a:prstGeom prst="line">
            <a:avLst/>
          </a:prstGeom>
          <a:noFill/>
          <a:ln w="38100">
            <a:solidFill>
              <a:schemeClr val="tx1"/>
            </a:solidFill>
            <a:round/>
            <a:headEnd/>
            <a:tailEnd type="triangle" w="med" len="med"/>
          </a:ln>
        </p:spPr>
        <p:txBody>
          <a:bodyPr wrap="none" anchor="ctr"/>
          <a:lstStyle/>
          <a:p>
            <a:endParaRPr lang="en-US"/>
          </a:p>
        </p:txBody>
      </p:sp>
      <p:sp>
        <p:nvSpPr>
          <p:cNvPr id="44054" name="Line 45"/>
          <p:cNvSpPr>
            <a:spLocks noChangeShapeType="1"/>
          </p:cNvSpPr>
          <p:nvPr/>
        </p:nvSpPr>
        <p:spPr bwMode="auto">
          <a:xfrm>
            <a:off x="2114550" y="2428875"/>
            <a:ext cx="781050" cy="0"/>
          </a:xfrm>
          <a:prstGeom prst="line">
            <a:avLst/>
          </a:prstGeom>
          <a:noFill/>
          <a:ln w="38100">
            <a:solidFill>
              <a:schemeClr val="tx1"/>
            </a:solidFill>
            <a:round/>
            <a:headEnd/>
            <a:tailEnd/>
          </a:ln>
        </p:spPr>
        <p:txBody>
          <a:bodyPr wrap="none" anchor="ctr"/>
          <a:lstStyle/>
          <a:p>
            <a:endParaRPr lang="en-US"/>
          </a:p>
        </p:txBody>
      </p:sp>
      <p:sp>
        <p:nvSpPr>
          <p:cNvPr id="44055" name="Line 46"/>
          <p:cNvSpPr>
            <a:spLocks noChangeShapeType="1"/>
          </p:cNvSpPr>
          <p:nvPr/>
        </p:nvSpPr>
        <p:spPr bwMode="auto">
          <a:xfrm>
            <a:off x="2114550" y="2581275"/>
            <a:ext cx="781050" cy="0"/>
          </a:xfrm>
          <a:prstGeom prst="line">
            <a:avLst/>
          </a:prstGeom>
          <a:noFill/>
          <a:ln w="38100">
            <a:solidFill>
              <a:schemeClr val="tx1"/>
            </a:solidFill>
            <a:round/>
            <a:headEnd/>
            <a:tailEnd/>
          </a:ln>
        </p:spPr>
        <p:txBody>
          <a:bodyPr wrap="none" anchor="ctr"/>
          <a:lstStyle/>
          <a:p>
            <a:endParaRPr lang="en-US"/>
          </a:p>
        </p:txBody>
      </p:sp>
      <p:sp>
        <p:nvSpPr>
          <p:cNvPr id="44056" name="Line 47"/>
          <p:cNvSpPr>
            <a:spLocks noChangeShapeType="1"/>
          </p:cNvSpPr>
          <p:nvPr/>
        </p:nvSpPr>
        <p:spPr bwMode="auto">
          <a:xfrm>
            <a:off x="2133600" y="2962275"/>
            <a:ext cx="781050" cy="0"/>
          </a:xfrm>
          <a:prstGeom prst="line">
            <a:avLst/>
          </a:prstGeom>
          <a:noFill/>
          <a:ln w="38100">
            <a:solidFill>
              <a:schemeClr val="tx1"/>
            </a:solidFill>
            <a:round/>
            <a:headEnd/>
            <a:tailEnd/>
          </a:ln>
        </p:spPr>
        <p:txBody>
          <a:bodyPr wrap="none" anchor="ctr"/>
          <a:lstStyle/>
          <a:p>
            <a:endParaRPr lang="en-US"/>
          </a:p>
        </p:txBody>
      </p:sp>
      <p:sp>
        <p:nvSpPr>
          <p:cNvPr id="44057" name="Line 48"/>
          <p:cNvSpPr>
            <a:spLocks noChangeShapeType="1"/>
          </p:cNvSpPr>
          <p:nvPr/>
        </p:nvSpPr>
        <p:spPr bwMode="auto">
          <a:xfrm>
            <a:off x="2133600" y="3114675"/>
            <a:ext cx="781050" cy="0"/>
          </a:xfrm>
          <a:prstGeom prst="line">
            <a:avLst/>
          </a:prstGeom>
          <a:noFill/>
          <a:ln w="38100">
            <a:solidFill>
              <a:schemeClr val="tx1"/>
            </a:solidFill>
            <a:round/>
            <a:headEnd/>
            <a:tailEnd/>
          </a:ln>
        </p:spPr>
        <p:txBody>
          <a:bodyPr wrap="none" anchor="ctr"/>
          <a:lstStyle/>
          <a:p>
            <a:endParaRPr lang="en-US"/>
          </a:p>
        </p:txBody>
      </p:sp>
      <p:sp>
        <p:nvSpPr>
          <p:cNvPr id="44058" name="Line 49"/>
          <p:cNvSpPr>
            <a:spLocks noChangeShapeType="1"/>
          </p:cNvSpPr>
          <p:nvPr/>
        </p:nvSpPr>
        <p:spPr bwMode="auto">
          <a:xfrm>
            <a:off x="2152650" y="3495675"/>
            <a:ext cx="781050" cy="0"/>
          </a:xfrm>
          <a:prstGeom prst="line">
            <a:avLst/>
          </a:prstGeom>
          <a:noFill/>
          <a:ln w="38100">
            <a:solidFill>
              <a:schemeClr val="tx1"/>
            </a:solidFill>
            <a:round/>
            <a:headEnd/>
            <a:tailEnd/>
          </a:ln>
        </p:spPr>
        <p:txBody>
          <a:bodyPr wrap="none" anchor="ctr"/>
          <a:lstStyle/>
          <a:p>
            <a:endParaRPr lang="en-US"/>
          </a:p>
        </p:txBody>
      </p:sp>
      <p:sp>
        <p:nvSpPr>
          <p:cNvPr id="44059" name="Line 50"/>
          <p:cNvSpPr>
            <a:spLocks noChangeShapeType="1"/>
          </p:cNvSpPr>
          <p:nvPr/>
        </p:nvSpPr>
        <p:spPr bwMode="auto">
          <a:xfrm>
            <a:off x="2152650" y="3648075"/>
            <a:ext cx="781050" cy="0"/>
          </a:xfrm>
          <a:prstGeom prst="line">
            <a:avLst/>
          </a:prstGeom>
          <a:noFill/>
          <a:ln w="38100">
            <a:solidFill>
              <a:schemeClr val="tx1"/>
            </a:solidFill>
            <a:round/>
            <a:headEnd/>
            <a:tailEnd/>
          </a:ln>
        </p:spPr>
        <p:txBody>
          <a:bodyPr wrap="none" anchor="ctr"/>
          <a:lstStyle/>
          <a:p>
            <a:endParaRPr lang="en-US"/>
          </a:p>
        </p:txBody>
      </p:sp>
      <p:sp>
        <p:nvSpPr>
          <p:cNvPr id="44060" name="Rectangle 51"/>
          <p:cNvSpPr>
            <a:spLocks noChangeArrowheads="1"/>
          </p:cNvSpPr>
          <p:nvPr/>
        </p:nvSpPr>
        <p:spPr bwMode="auto">
          <a:xfrm flipH="1">
            <a:off x="2895600" y="23907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1" name="Rectangle 52"/>
          <p:cNvSpPr>
            <a:spLocks noChangeArrowheads="1"/>
          </p:cNvSpPr>
          <p:nvPr/>
        </p:nvSpPr>
        <p:spPr bwMode="auto">
          <a:xfrm flipH="1">
            <a:off x="2906713" y="25431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2" name="Rectangle 53"/>
          <p:cNvSpPr>
            <a:spLocks noChangeArrowheads="1"/>
          </p:cNvSpPr>
          <p:nvPr/>
        </p:nvSpPr>
        <p:spPr bwMode="auto">
          <a:xfrm flipH="1">
            <a:off x="2917825" y="29114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3" name="Rectangle 54"/>
          <p:cNvSpPr>
            <a:spLocks noChangeArrowheads="1"/>
          </p:cNvSpPr>
          <p:nvPr/>
        </p:nvSpPr>
        <p:spPr bwMode="auto">
          <a:xfrm flipH="1">
            <a:off x="2921000" y="30638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4" name="Rectangle 55"/>
          <p:cNvSpPr>
            <a:spLocks noChangeArrowheads="1"/>
          </p:cNvSpPr>
          <p:nvPr/>
        </p:nvSpPr>
        <p:spPr bwMode="auto">
          <a:xfrm flipH="1">
            <a:off x="2895600" y="34448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5" name="Rectangle 56"/>
          <p:cNvSpPr>
            <a:spLocks noChangeArrowheads="1"/>
          </p:cNvSpPr>
          <p:nvPr/>
        </p:nvSpPr>
        <p:spPr bwMode="auto">
          <a:xfrm flipH="1">
            <a:off x="2895600" y="3609975"/>
            <a:ext cx="228600" cy="76200"/>
          </a:xfrm>
          <a:prstGeom prst="rect">
            <a:avLst/>
          </a:prstGeom>
          <a:solidFill>
            <a:srgbClr val="FF8DA0"/>
          </a:solidFill>
          <a:ln w="12700">
            <a:solidFill>
              <a:schemeClr val="tx1"/>
            </a:solidFill>
            <a:miter lim="800000"/>
            <a:headEnd/>
            <a:tailEnd/>
          </a:ln>
        </p:spPr>
        <p:txBody>
          <a:bodyPr wrap="none" anchor="ctr"/>
          <a:lstStyle/>
          <a:p>
            <a:endParaRPr lang="en-US">
              <a:latin typeface="18 VAG Rounded Light   02390" charset="0"/>
            </a:endParaRPr>
          </a:p>
        </p:txBody>
      </p:sp>
      <p:sp>
        <p:nvSpPr>
          <p:cNvPr id="44066" name="Text Box 6"/>
          <p:cNvSpPr txBox="1">
            <a:spLocks noChangeArrowheads="1"/>
          </p:cNvSpPr>
          <p:nvPr/>
        </p:nvSpPr>
        <p:spPr bwMode="auto">
          <a:xfrm flipH="1">
            <a:off x="3733800" y="1790700"/>
            <a:ext cx="1155060" cy="523220"/>
          </a:xfrm>
          <a:prstGeom prst="rect">
            <a:avLst/>
          </a:prstGeom>
          <a:noFill/>
          <a:ln w="12700">
            <a:noFill/>
            <a:miter lim="800000"/>
            <a:headEnd/>
            <a:tailEnd/>
          </a:ln>
        </p:spPr>
        <p:txBody>
          <a:bodyPr wrap="none">
            <a:spAutoFit/>
          </a:bodyPr>
          <a:lstStyle/>
          <a:p>
            <a:r>
              <a:rPr lang="en-US" sz="2800" dirty="0">
                <a:latin typeface="+mj-lt"/>
              </a:rPr>
              <a:t>Platter</a:t>
            </a:r>
          </a:p>
        </p:txBody>
      </p:sp>
      <p:sp>
        <p:nvSpPr>
          <p:cNvPr id="58" name="Date Placeholder 57"/>
          <p:cNvSpPr>
            <a:spLocks noGrp="1"/>
          </p:cNvSpPr>
          <p:nvPr>
            <p:ph type="dt" sz="half" idx="10"/>
          </p:nvPr>
        </p:nvSpPr>
        <p:spPr/>
        <p:txBody>
          <a:bodyPr/>
          <a:lstStyle/>
          <a:p>
            <a:r>
              <a:rPr lang="en-US" smtClean="0"/>
              <a:t>8/12/2013</a:t>
            </a:r>
            <a:endParaRPr lang="en-US" dirty="0"/>
          </a:p>
        </p:txBody>
      </p:sp>
      <p:sp>
        <p:nvSpPr>
          <p:cNvPr id="59" name="Slide Number Placeholder 58"/>
          <p:cNvSpPr>
            <a:spLocks noGrp="1"/>
          </p:cNvSpPr>
          <p:nvPr>
            <p:ph type="sldNum" sz="quarter" idx="12"/>
          </p:nvPr>
        </p:nvSpPr>
        <p:spPr/>
        <p:txBody>
          <a:bodyPr/>
          <a:lstStyle/>
          <a:p>
            <a:fld id="{3CC63E4C-4642-794D-A2FD-70F6B81535F5}" type="slidenum">
              <a:rPr lang="en-US" smtClean="0"/>
              <a:pPr/>
              <a:t>9</a:t>
            </a:fld>
            <a:endParaRPr lang="en-US" dirty="0"/>
          </a:p>
        </p:txBody>
      </p:sp>
      <p:sp>
        <p:nvSpPr>
          <p:cNvPr id="60" name="Footer Placeholder 59"/>
          <p:cNvSpPr>
            <a:spLocks noGrp="1"/>
          </p:cNvSpPr>
          <p:nvPr>
            <p:ph type="ftr" sz="quarter" idx="11"/>
          </p:nvPr>
        </p:nvSpPr>
        <p:spPr/>
        <p:txBody>
          <a:bodyPr/>
          <a:lstStyle/>
          <a:p>
            <a:r>
              <a:rPr lang="da-DK" smtClean="0"/>
              <a:t>Summer 2013 -- Lecture #28</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37044</TotalTime>
  <Words>3441</Words>
  <Application>Microsoft Office PowerPoint</Application>
  <PresentationFormat>On-screen Show (4:3)</PresentationFormat>
  <Paragraphs>764</Paragraphs>
  <Slides>49</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Image</vt:lpstr>
      <vt:lpstr>PowerPoint Presentation</vt:lpstr>
      <vt:lpstr>Review of Last Lecture (1/2)</vt:lpstr>
      <vt:lpstr>Review of Last Lecture (2/2)</vt:lpstr>
      <vt:lpstr>PowerPoint Presentation</vt:lpstr>
      <vt:lpstr>PowerPoint Presentation</vt:lpstr>
      <vt:lpstr>Agenda</vt:lpstr>
      <vt:lpstr>Magnetic Disks</vt:lpstr>
      <vt:lpstr>Photo of Disk Internals</vt:lpstr>
      <vt:lpstr>Disk Device Terminology</vt:lpstr>
      <vt:lpstr>Disk Device Performance (1/3)</vt:lpstr>
      <vt:lpstr>Disk Device Performance (1/3)</vt:lpstr>
      <vt:lpstr>Disk Device Performance (1/3)</vt:lpstr>
      <vt:lpstr>Disk Device Performance (2/3)</vt:lpstr>
      <vt:lpstr>Disk Device Performance (3/3)</vt:lpstr>
      <vt:lpstr>Disk Drive Performance Example</vt:lpstr>
      <vt:lpstr>Flash Memory</vt:lpstr>
      <vt:lpstr>What does Apple put in its iPods?</vt:lpstr>
      <vt:lpstr>Solid-State Drives</vt:lpstr>
      <vt:lpstr>Agenda</vt:lpstr>
      <vt:lpstr>Administrivia</vt:lpstr>
      <vt:lpstr>Agenda</vt:lpstr>
      <vt:lpstr>Five Components of a Computer</vt:lpstr>
      <vt:lpstr>Motivation for Input/Output</vt:lpstr>
      <vt:lpstr>I/O Device Examples and Speeds</vt:lpstr>
      <vt:lpstr>What do we need for I/O to work?</vt:lpstr>
      <vt:lpstr>Instruction Set Architecture for I/O</vt:lpstr>
      <vt:lpstr>Memory Mapped I/O</vt:lpstr>
      <vt:lpstr>Processor-I/O Speed Mismatch</vt:lpstr>
      <vt:lpstr>Processor Checks Status Before Acting</vt:lpstr>
      <vt:lpstr>I/O Example (Polling in MIPS)</vt:lpstr>
      <vt:lpstr>Cost of Polling?</vt:lpstr>
      <vt:lpstr>% Processor time to poll</vt:lpstr>
      <vt:lpstr>Alternatives to Polling?</vt:lpstr>
      <vt:lpstr>Get To Know Your Instructor</vt:lpstr>
      <vt:lpstr>Agenda</vt:lpstr>
      <vt:lpstr>Exceptions and Interrupts</vt:lpstr>
      <vt:lpstr>Handling Exceptions (HW)</vt:lpstr>
      <vt:lpstr>Exception Properties</vt:lpstr>
      <vt:lpstr>Handler Actions (SW)</vt:lpstr>
      <vt:lpstr>Exceptions in a Pipeline</vt:lpstr>
      <vt:lpstr>Exception Example</vt:lpstr>
      <vt:lpstr>Exception Example</vt:lpstr>
      <vt:lpstr>Multiple Exceptions</vt:lpstr>
      <vt:lpstr>Imprecise Exceptions</vt:lpstr>
      <vt:lpstr>I/O Interrupt</vt:lpstr>
      <vt:lpstr>Interrupt-Driven Data Transfer</vt:lpstr>
      <vt:lpstr>Interrupt-Driven I/O Example (1/2)</vt:lpstr>
      <vt:lpstr>Interrupt-Driven I/O Example (2/2)</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Justin Hsia</cp:lastModifiedBy>
  <cp:revision>431</cp:revision>
  <cp:lastPrinted>2013-08-11T18:33:18Z</cp:lastPrinted>
  <dcterms:created xsi:type="dcterms:W3CDTF">2011-04-21T03:06:37Z</dcterms:created>
  <dcterms:modified xsi:type="dcterms:W3CDTF">2013-08-12T17:57:57Z</dcterms:modified>
</cp:coreProperties>
</file>