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6" r:id="rId1"/>
  </p:sldMasterIdLst>
  <p:notesMasterIdLst>
    <p:notesMasterId r:id="rId56"/>
  </p:notesMasterIdLst>
  <p:handoutMasterIdLst>
    <p:handoutMasterId r:id="rId57"/>
  </p:handoutMasterIdLst>
  <p:sldIdLst>
    <p:sldId id="727" r:id="rId2"/>
    <p:sldId id="666" r:id="rId3"/>
    <p:sldId id="677" r:id="rId4"/>
    <p:sldId id="728" r:id="rId5"/>
    <p:sldId id="648" r:id="rId6"/>
    <p:sldId id="586" r:id="rId7"/>
    <p:sldId id="587" r:id="rId8"/>
    <p:sldId id="588" r:id="rId9"/>
    <p:sldId id="589" r:id="rId10"/>
    <p:sldId id="590" r:id="rId11"/>
    <p:sldId id="591" r:id="rId12"/>
    <p:sldId id="592" r:id="rId13"/>
    <p:sldId id="729" r:id="rId14"/>
    <p:sldId id="730" r:id="rId15"/>
    <p:sldId id="731" r:id="rId16"/>
    <p:sldId id="732" r:id="rId17"/>
    <p:sldId id="733" r:id="rId18"/>
    <p:sldId id="734" r:id="rId19"/>
    <p:sldId id="735" r:id="rId20"/>
    <p:sldId id="736" r:id="rId21"/>
    <p:sldId id="737" r:id="rId22"/>
    <p:sldId id="738" r:id="rId23"/>
    <p:sldId id="739" r:id="rId24"/>
    <p:sldId id="740" r:id="rId25"/>
    <p:sldId id="741" r:id="rId26"/>
    <p:sldId id="645" r:id="rId27"/>
    <p:sldId id="700" r:id="rId28"/>
    <p:sldId id="703" r:id="rId29"/>
    <p:sldId id="704" r:id="rId30"/>
    <p:sldId id="705" r:id="rId31"/>
    <p:sldId id="706" r:id="rId32"/>
    <p:sldId id="708" r:id="rId33"/>
    <p:sldId id="709" r:id="rId34"/>
    <p:sldId id="723" r:id="rId35"/>
    <p:sldId id="711" r:id="rId36"/>
    <p:sldId id="712" r:id="rId37"/>
    <p:sldId id="721" r:id="rId38"/>
    <p:sldId id="722" r:id="rId39"/>
    <p:sldId id="713" r:id="rId40"/>
    <p:sldId id="724" r:id="rId41"/>
    <p:sldId id="717" r:id="rId42"/>
    <p:sldId id="725" r:id="rId43"/>
    <p:sldId id="718" r:id="rId44"/>
    <p:sldId id="719" r:id="rId45"/>
    <p:sldId id="743" r:id="rId46"/>
    <p:sldId id="745" r:id="rId47"/>
    <p:sldId id="746" r:id="rId48"/>
    <p:sldId id="747" r:id="rId49"/>
    <p:sldId id="748" r:id="rId50"/>
    <p:sldId id="749" r:id="rId51"/>
    <p:sldId id="752" r:id="rId52"/>
    <p:sldId id="750" r:id="rId53"/>
    <p:sldId id="751" r:id="rId54"/>
    <p:sldId id="573" r:id="rId5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F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75" autoAdjust="0"/>
    <p:restoredTop sz="93869" autoAdjust="0"/>
  </p:normalViewPr>
  <p:slideViewPr>
    <p:cSldViewPr snapToGrid="0">
      <p:cViewPr varScale="1">
        <p:scale>
          <a:sx n="86" d="100"/>
          <a:sy n="86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</c:v>
                </c:pt>
                <c:pt idx="1">
                  <c:v>66</c:v>
                </c:pt>
                <c:pt idx="2">
                  <c:v>200</c:v>
                </c:pt>
                <c:pt idx="3">
                  <c:v>2000</c:v>
                </c:pt>
                <c:pt idx="4">
                  <c:v>3600</c:v>
                </c:pt>
                <c:pt idx="5">
                  <c:v>2930</c:v>
                </c:pt>
                <c:pt idx="6">
                  <c:v>2930</c:v>
                </c:pt>
                <c:pt idx="7">
                  <c:v>3460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29</c:v>
                </c:pt>
                <c:pt idx="3">
                  <c:v>75</c:v>
                </c:pt>
                <c:pt idx="4">
                  <c:v>103</c:v>
                </c:pt>
                <c:pt idx="5">
                  <c:v>75</c:v>
                </c:pt>
                <c:pt idx="6">
                  <c:v>95</c:v>
                </c:pt>
                <c:pt idx="7">
                  <c:v>130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10</c:v>
                </c:pt>
                <c:pt idx="3">
                  <c:v>22</c:v>
                </c:pt>
                <c:pt idx="4">
                  <c:v>31</c:v>
                </c:pt>
                <c:pt idx="5">
                  <c:v>14</c:v>
                </c:pt>
                <c:pt idx="6">
                  <c:v>16</c:v>
                </c:pt>
                <c:pt idx="7">
                  <c:v>16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16264"/>
        <c:axId val="222819008"/>
      </c:scatterChart>
      <c:valAx>
        <c:axId val="222816264"/>
        <c:scaling>
          <c:orientation val="minMax"/>
          <c:max val="2011"/>
          <c:min val="1989"/>
        </c:scaling>
        <c:delete val="0"/>
        <c:axPos val="b"/>
        <c:numFmt formatCode="General" sourceLinked="1"/>
        <c:majorTickMark val="out"/>
        <c:minorTickMark val="none"/>
        <c:tickLblPos val="nextTo"/>
        <c:crossAx val="222819008"/>
        <c:crosses val="autoZero"/>
        <c:crossBetween val="midCat"/>
        <c:majorUnit val="3"/>
      </c:valAx>
      <c:valAx>
        <c:axId val="222819008"/>
        <c:scaling>
          <c:logBase val="10"/>
          <c:orientation val="minMax"/>
          <c:max val="10000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228162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62"/>
          <c:y val="6.1095506083456722E-2"/>
          <c:w val="0.23423933119471227"/>
          <c:h val="0.78520968907611499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34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6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7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246471-157A-684C-A639-70D4591683E8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F127-D3A8-9740-9974-D0983B7D2310}" type="slidenum">
              <a:rPr lang="en-AU"/>
              <a:pPr/>
              <a:t>15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5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F2AB5A-D2E7-0849-B023-89369F68AE30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3A3-78FB-1D4F-B0FC-19F5A270B94D}" type="slidenum">
              <a:rPr lang="en-AU"/>
              <a:pPr/>
              <a:t>16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6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FEE3DE0-EEBD-AE4E-914A-F7C05D1B76E9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6E00B-27CF-9640-AFC1-8B6D8D5D8F65}" type="slidenum">
              <a:rPr lang="en-AU"/>
              <a:pPr/>
              <a:t>20</a:t>
            </a:fld>
            <a:endParaRPr lang="en-AU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44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21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70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86DEEDB-4960-D145-A17E-4552D7728072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E29C2-D642-3548-AE8A-818AF186F3C9}" type="slidenum">
              <a:rPr lang="en-AU"/>
              <a:pPr/>
              <a:t>22</a:t>
            </a:fld>
            <a:endParaRPr lang="en-AU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1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87CB07D-909F-3C45-955C-8CD79EDCCFC0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7192A-1783-7840-B66E-3A099E80F542}" type="slidenum">
              <a:rPr lang="en-AU"/>
              <a:pPr/>
              <a:t>23</a:t>
            </a:fld>
            <a:endParaRPr lang="en-AU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24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9F285-90D4-2440-9BF1-DEF5A436E331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5267-91B9-3241-A22B-B6F67C1780FE}" type="slidenum">
              <a:rPr lang="en-AU"/>
              <a:pPr/>
              <a:t>24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2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59915"/>
            <a:ext cx="6301588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9227" tIns="48742" rIns="99227" bIns="487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5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2700" y="620713"/>
            <a:ext cx="4773613" cy="35798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71436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36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6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2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6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3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7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5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911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71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7703" y="4559916"/>
            <a:ext cx="456373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218" tIns="47755" rIns="97218" bIns="4775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8924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572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95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1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58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5950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7" tIns="47539" rIns="95077" bIns="4753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7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0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56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742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147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  <a:normAutofit fontScale="25000" lnSpcReduction="20000"/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  <p:extLst>
      <p:ext uri="{BB962C8B-B14F-4D97-AF65-F5344CB8AC3E}">
        <p14:creationId xmlns:p14="http://schemas.microsoft.com/office/powerpoint/2010/main" val="32686998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711200"/>
            <a:ext cx="4621212" cy="3465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0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3" tIns="46657" rIns="93313" bIns="4665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2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9" y="4563195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1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9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baseline="0" dirty="0" smtClean="0"/>
              <a:t>Intel’s instruction decoders are interesting in that they are </a:t>
            </a:r>
            <a:r>
              <a:rPr lang="en-US" baseline="0" dirty="0" err="1" smtClean="0"/>
              <a:t>assymetric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7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11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7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12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1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D2DBC1-964F-A44A-9C68-D799C4C3736D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6316-0602-6844-8FAB-A1F4706C0AC1}" type="slidenum">
              <a:rPr lang="en-AU"/>
              <a:pPr/>
              <a:t>13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7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FF4BC0-1810-4843-8B0D-995DB9F61F08}" type="datetime3">
              <a:rPr lang="en-AU"/>
              <a:pPr/>
              <a:t>31 July, 2014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04E0-3D2D-124E-8FC2-1C01DE879BDE}" type="slidenum">
              <a:rPr lang="en-AU"/>
              <a:pPr/>
              <a:t>14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4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9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0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34898"/>
            <a:ext cx="6858000" cy="35316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CS 61C: Great Ideas in Computer Architecture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Multiple Instruction Issue/Virtual Memory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1121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Guest Lecturer/TA: </a:t>
            </a:r>
            <a:r>
              <a:rPr lang="en-US" sz="2800" dirty="0" smtClean="0"/>
              <a:t>Andrew Luo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Pipeline Depth and Issue Width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Static 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en-US" sz="2800" dirty="0"/>
              <a:t>Compiler reorders independent/commutative instructions to be issued </a:t>
            </a:r>
            <a:r>
              <a:rPr lang="en-US" sz="2800" dirty="0" smtClean="0"/>
              <a:t>together (an “issue packet”)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Group of instructions that can be issued on a single cycle</a:t>
            </a:r>
          </a:p>
          <a:p>
            <a:pPr lvl="1"/>
            <a:r>
              <a:rPr lang="en-US" sz="2400" dirty="0"/>
              <a:t>Determined by </a:t>
            </a:r>
            <a:r>
              <a:rPr lang="en-US" sz="2400" dirty="0" smtClean="0"/>
              <a:t>structural resources required</a:t>
            </a:r>
            <a:endParaRPr lang="en-US" sz="2800" dirty="0" smtClean="0"/>
          </a:p>
          <a:p>
            <a:pPr lvl="1"/>
            <a:r>
              <a:rPr lang="en-US" sz="2400" dirty="0" smtClean="0"/>
              <a:t>Specifies multiple concurrent operations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Scheduling Static 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Compiler must remove some/all hazards</a:t>
            </a:r>
          </a:p>
          <a:p>
            <a:pPr lvl="1"/>
            <a:r>
              <a:rPr lang="en-US" sz="2800" dirty="0" smtClean="0"/>
              <a:t>Reorder instructions into issue packets</a:t>
            </a:r>
          </a:p>
          <a:p>
            <a:pPr lvl="1"/>
            <a:r>
              <a:rPr lang="en-US" sz="2800" i="1" dirty="0" smtClean="0"/>
              <a:t>No </a:t>
            </a:r>
            <a:r>
              <a:rPr lang="en-US" sz="2800" dirty="0" smtClean="0"/>
              <a:t>dependencies within a packet</a:t>
            </a:r>
          </a:p>
          <a:p>
            <a:pPr lvl="1"/>
            <a:r>
              <a:rPr lang="en-US" sz="2800" dirty="0" smtClean="0"/>
              <a:t>Possibly </a:t>
            </a:r>
            <a:r>
              <a:rPr lang="en-US" sz="2800" dirty="0"/>
              <a:t>some dependencies between packets</a:t>
            </a:r>
          </a:p>
          <a:p>
            <a:pPr lvl="2"/>
            <a:r>
              <a:rPr lang="en-US" sz="2000" dirty="0"/>
              <a:t>Varies between </a:t>
            </a:r>
            <a:r>
              <a:rPr lang="en-US" sz="2000" dirty="0" err="1"/>
              <a:t>ISAs</a:t>
            </a:r>
            <a:r>
              <a:rPr lang="en-US" sz="2000" dirty="0"/>
              <a:t>; compiler must know!</a:t>
            </a:r>
          </a:p>
          <a:p>
            <a:pPr lvl="1"/>
            <a:r>
              <a:rPr lang="en-US" sz="2800" dirty="0"/>
              <a:t>Pad with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800" dirty="0" err="1" smtClean="0"/>
              <a:t>s</a:t>
            </a:r>
            <a:r>
              <a:rPr lang="en-US" sz="2800" dirty="0" smtClean="0"/>
              <a:t>  </a:t>
            </a:r>
            <a:r>
              <a:rPr lang="en-US" sz="2800" dirty="0"/>
              <a:t>if necessary</a:t>
            </a:r>
            <a:endParaRPr lang="en-AU" sz="2800" dirty="0"/>
          </a:p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Dynamic 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in “superscalar</a:t>
            </a:r>
            <a:r>
              <a:rPr lang="en-US" sz="3200" dirty="0"/>
              <a:t>” processors</a:t>
            </a:r>
          </a:p>
          <a:p>
            <a:r>
              <a:rPr lang="en-US" sz="3200" dirty="0"/>
              <a:t>CPU decides whether to issue 0, 1, 2, …</a:t>
            </a:r>
            <a:r>
              <a:rPr lang="en-US" sz="3200" dirty="0" smtClean="0"/>
              <a:t> instructions each </a:t>
            </a:r>
            <a:r>
              <a:rPr lang="en-US" sz="3200" dirty="0"/>
              <a:t>cycle</a:t>
            </a:r>
          </a:p>
          <a:p>
            <a:pPr lvl="1"/>
            <a:r>
              <a:rPr lang="en-US" sz="2800" dirty="0" smtClean="0"/>
              <a:t>Goal is to avoid </a:t>
            </a:r>
            <a:r>
              <a:rPr lang="en-US" sz="2800" dirty="0"/>
              <a:t>structural and data hazards</a:t>
            </a:r>
          </a:p>
          <a:p>
            <a:r>
              <a:rPr lang="en-US" sz="3200" dirty="0"/>
              <a:t>Avoids</a:t>
            </a:r>
            <a:r>
              <a:rPr lang="en-US" sz="3200" dirty="0" smtClean="0"/>
              <a:t> need </a:t>
            </a:r>
            <a:r>
              <a:rPr lang="en-US" sz="3200" dirty="0"/>
              <a:t>for compiler scheduling</a:t>
            </a:r>
          </a:p>
          <a:p>
            <a:pPr lvl="1"/>
            <a:r>
              <a:rPr lang="en-US" sz="2800" dirty="0"/>
              <a:t>Though it may still help</a:t>
            </a:r>
          </a:p>
          <a:p>
            <a:pPr lvl="1"/>
            <a:r>
              <a:rPr lang="en-US" sz="2800" dirty="0"/>
              <a:t>Code semantics ensured by the CPU</a:t>
            </a:r>
            <a:endParaRPr lang="en-AU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Dynamic Pipeline Scheduling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Allow the CPU to execute instructions </a:t>
            </a:r>
            <a:r>
              <a:rPr lang="en-US" sz="2800" i="1" dirty="0" smtClean="0">
                <a:solidFill>
                  <a:srgbClr val="FF0000"/>
                </a:solidFill>
              </a:rPr>
              <a:t>out of order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 avoid </a:t>
            </a:r>
            <a:r>
              <a:rPr lang="en-US" sz="2800" dirty="0"/>
              <a:t>stalls</a:t>
            </a:r>
          </a:p>
          <a:p>
            <a:pPr lvl="1"/>
            <a:r>
              <a:rPr lang="en-US" sz="2000" dirty="0"/>
              <a:t>But commit result to registers in </a:t>
            </a:r>
            <a:r>
              <a:rPr lang="en-US" sz="2000" dirty="0" smtClean="0"/>
              <a:t>order</a:t>
            </a:r>
            <a:endParaRPr lang="en-US" sz="2000" dirty="0"/>
          </a:p>
          <a:p>
            <a:r>
              <a:rPr lang="en-US" sz="2800" dirty="0" smtClean="0"/>
              <a:t>Example:</a:t>
            </a:r>
            <a:r>
              <a:rPr lang="en-US" dirty="0"/>
              <a:t>	</a:t>
            </a:r>
            <a:r>
              <a:rPr lang="fr-FR" sz="2800" dirty="0" err="1">
                <a:latin typeface="Courier New"/>
                <a:cs typeface="Courier New"/>
              </a:rPr>
              <a:t>lw</a:t>
            </a:r>
            <a:r>
              <a:rPr lang="fr-FR" sz="2800" dirty="0">
                <a:latin typeface="Courier New"/>
                <a:cs typeface="Courier New"/>
              </a:rPr>
              <a:t>    </a:t>
            </a:r>
            <a:r>
              <a:rPr lang="fr-FR" sz="28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fr-FR" sz="2800" dirty="0">
                <a:latin typeface="Courier New"/>
                <a:cs typeface="Courier New"/>
              </a:rPr>
              <a:t>, 20($s2)</a:t>
            </a:r>
            <a:r>
              <a:rPr lang="fr-FR" dirty="0">
                <a:latin typeface="Courier New"/>
                <a:cs typeface="Courier New"/>
              </a:rPr>
              <a:t/>
            </a:r>
            <a:br>
              <a:rPr lang="fr-FR" dirty="0">
                <a:latin typeface="Courier New"/>
                <a:cs typeface="Courier New"/>
              </a:rPr>
            </a:br>
            <a:r>
              <a:rPr lang="fr-FR" sz="2800" dirty="0" smtClean="0">
                <a:latin typeface="Courier New"/>
                <a:cs typeface="Courier New"/>
              </a:rPr>
              <a:t> 			</a:t>
            </a:r>
            <a:r>
              <a:rPr lang="fr-FR" sz="2800" dirty="0" err="1" smtClean="0">
                <a:latin typeface="Courier New"/>
                <a:cs typeface="Courier New"/>
              </a:rPr>
              <a:t>addu</a:t>
            </a:r>
            <a:r>
              <a:rPr lang="fr-FR" sz="2800" dirty="0" smtClean="0">
                <a:latin typeface="Courier New"/>
                <a:cs typeface="Courier New"/>
              </a:rPr>
              <a:t>  </a:t>
            </a:r>
            <a:r>
              <a:rPr lang="fr-FR" sz="2800" dirty="0">
                <a:latin typeface="Courier New"/>
                <a:cs typeface="Courier New"/>
              </a:rPr>
              <a:t>$t1, </a:t>
            </a:r>
            <a:r>
              <a:rPr lang="fr-FR" sz="28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fr-FR" sz="2800" dirty="0">
                <a:latin typeface="Courier New"/>
                <a:cs typeface="Courier New"/>
              </a:rPr>
              <a:t>, $t2</a:t>
            </a:r>
            <a:br>
              <a:rPr lang="fr-FR" sz="2800" dirty="0">
                <a:latin typeface="Courier New"/>
                <a:cs typeface="Courier New"/>
              </a:rPr>
            </a:br>
            <a:r>
              <a:rPr lang="fr-FR" sz="2800" dirty="0" smtClean="0">
                <a:latin typeface="Courier New"/>
                <a:cs typeface="Courier New"/>
              </a:rPr>
              <a:t> 			</a:t>
            </a:r>
            <a:r>
              <a:rPr lang="fr-FR" sz="2800" dirty="0" err="1" smtClean="0">
                <a:latin typeface="Courier New"/>
                <a:cs typeface="Courier New"/>
              </a:rPr>
              <a:t>subu</a:t>
            </a:r>
            <a:r>
              <a:rPr lang="fr-FR" sz="2800" dirty="0" smtClean="0">
                <a:latin typeface="Courier New"/>
                <a:cs typeface="Courier New"/>
              </a:rPr>
              <a:t>  $</a:t>
            </a:r>
            <a:r>
              <a:rPr lang="fr-FR" sz="2800" dirty="0">
                <a:latin typeface="Courier New"/>
                <a:cs typeface="Courier New"/>
              </a:rPr>
              <a:t>s4, $s4, $t3</a:t>
            </a:r>
            <a:br>
              <a:rPr lang="fr-FR" sz="2800" dirty="0">
                <a:latin typeface="Courier New"/>
                <a:cs typeface="Courier New"/>
              </a:rPr>
            </a:br>
            <a:r>
              <a:rPr lang="fr-FR" sz="2800" dirty="0" smtClean="0">
                <a:latin typeface="Courier New"/>
                <a:cs typeface="Courier New"/>
              </a:rPr>
              <a:t> 			</a:t>
            </a:r>
            <a:r>
              <a:rPr lang="fr-FR" sz="2800" dirty="0" err="1" smtClean="0">
                <a:latin typeface="Courier New"/>
                <a:cs typeface="Courier New"/>
              </a:rPr>
              <a:t>slti</a:t>
            </a:r>
            <a:r>
              <a:rPr lang="fr-FR" sz="2800" dirty="0" smtClean="0">
                <a:latin typeface="Courier New"/>
                <a:cs typeface="Courier New"/>
              </a:rPr>
              <a:t>  </a:t>
            </a:r>
            <a:r>
              <a:rPr lang="fr-FR" sz="2800" dirty="0">
                <a:latin typeface="Courier New"/>
                <a:cs typeface="Courier New"/>
              </a:rPr>
              <a:t>$t5, $s4, 20</a:t>
            </a:r>
            <a:endParaRPr lang="fr-FR" dirty="0">
              <a:latin typeface="Courier New"/>
              <a:cs typeface="Courier New"/>
            </a:endParaRPr>
          </a:p>
          <a:p>
            <a:pPr lvl="1"/>
            <a:r>
              <a:rPr lang="en-US" dirty="0"/>
              <a:t>Can start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dirty="0" smtClean="0"/>
              <a:t> </a:t>
            </a:r>
            <a:r>
              <a:rPr lang="en-US" dirty="0"/>
              <a:t>is waiting for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/>
              <a:t>Especially useful on cache misses; can execute many instructions while waiting!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Why Do Dynamic Scheduling?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not just let the compiler schedule code?</a:t>
            </a:r>
          </a:p>
          <a:p>
            <a:r>
              <a:rPr lang="en-US" sz="2800" dirty="0"/>
              <a:t>Not all stalls are predicable</a:t>
            </a:r>
          </a:p>
          <a:p>
            <a:pPr lvl="1"/>
            <a:r>
              <a:rPr lang="en-US" sz="2400" dirty="0"/>
              <a:t>e.g</a:t>
            </a:r>
            <a:r>
              <a:rPr lang="en-US" sz="2400" dirty="0" smtClean="0"/>
              <a:t>. </a:t>
            </a:r>
            <a:r>
              <a:rPr lang="en-US" sz="2400" dirty="0"/>
              <a:t>cache misses</a:t>
            </a:r>
          </a:p>
          <a:p>
            <a:r>
              <a:rPr lang="en-US" sz="2800" dirty="0"/>
              <a:t>Can’t always schedule around branches</a:t>
            </a:r>
          </a:p>
          <a:p>
            <a:pPr lvl="1"/>
            <a:r>
              <a:rPr lang="en-US" sz="2400" dirty="0"/>
              <a:t>Branch outcome is dynamically </a:t>
            </a:r>
            <a:r>
              <a:rPr lang="en-US" sz="2400" dirty="0" smtClean="0"/>
              <a:t>determined by I/O</a:t>
            </a:r>
            <a:endParaRPr lang="en-US" sz="2100" dirty="0"/>
          </a:p>
          <a:p>
            <a:r>
              <a:rPr lang="en-US" sz="2800" dirty="0"/>
              <a:t>Different implementations of an ISA have different latencies and </a:t>
            </a:r>
            <a:r>
              <a:rPr lang="en-US" sz="2800" dirty="0" smtClean="0"/>
              <a:t>hazards</a:t>
            </a:r>
          </a:p>
          <a:p>
            <a:pPr lvl="1"/>
            <a:r>
              <a:rPr lang="en-US" sz="2400" dirty="0" smtClean="0"/>
              <a:t>Forward compatibility and optimizations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Speculation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</a:t>
            </a:r>
            <a:r>
              <a:rPr lang="en-US" sz="2400" dirty="0" smtClean="0"/>
              <a:t>right and roll back if necessary</a:t>
            </a:r>
            <a:endParaRPr lang="en-US" sz="2400" dirty="0"/>
          </a:p>
          <a:p>
            <a:r>
              <a:rPr lang="en-US" sz="2800" dirty="0" smtClean="0"/>
              <a:t>Examples:</a:t>
            </a:r>
            <a:endParaRPr lang="en-US" sz="2800" dirty="0"/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(Branch Prediction)</a:t>
            </a:r>
          </a:p>
          <a:p>
            <a:pPr lvl="2"/>
            <a:r>
              <a:rPr lang="en-US" sz="2100" dirty="0"/>
              <a:t>Roll back if path taken is different</a:t>
            </a:r>
          </a:p>
          <a:p>
            <a:pPr lvl="1"/>
            <a:r>
              <a:rPr lang="en-US" sz="2400" dirty="0"/>
              <a:t>Speculate on </a:t>
            </a:r>
            <a:r>
              <a:rPr lang="en-US" sz="2400" dirty="0" smtClean="0"/>
              <a:t>load</a:t>
            </a:r>
          </a:p>
          <a:p>
            <a:pPr lvl="2"/>
            <a:r>
              <a:rPr lang="en-US" sz="2100" dirty="0" smtClean="0"/>
              <a:t>Load into an internal register before instruction to minimize time waiting for memory</a:t>
            </a:r>
            <a:endParaRPr lang="en-US" dirty="0" smtClean="0"/>
          </a:p>
          <a:p>
            <a:r>
              <a:rPr lang="en-US" sz="2800" dirty="0" smtClean="0"/>
              <a:t>Can be done in hardware or by compiler</a:t>
            </a:r>
          </a:p>
          <a:p>
            <a:r>
              <a:rPr lang="en-US" sz="2800" dirty="0" smtClean="0"/>
              <a:t>Common to static and dynamic multiple issue</a:t>
            </a:r>
          </a:p>
          <a:p>
            <a:endParaRPr lang="en-AU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a Simple Linear Pipeline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3 major units operating in parallel:</a:t>
            </a:r>
          </a:p>
          <a:p>
            <a:r>
              <a:rPr lang="en-US" dirty="0" smtClean="0"/>
              <a:t>Instruction fetch and issue unit</a:t>
            </a:r>
          </a:p>
          <a:p>
            <a:pPr lvl="1"/>
            <a:r>
              <a:rPr lang="en-US" dirty="0" smtClean="0"/>
              <a:t>Issues instructions </a:t>
            </a:r>
            <a:r>
              <a:rPr lang="en-US" i="1" dirty="0" smtClean="0"/>
              <a:t>in program order</a:t>
            </a:r>
          </a:p>
          <a:p>
            <a:r>
              <a:rPr lang="en-US" dirty="0" smtClean="0"/>
              <a:t>Many parallel functional (execution) units</a:t>
            </a:r>
          </a:p>
          <a:p>
            <a:pPr lvl="1"/>
            <a:r>
              <a:rPr lang="en-US" dirty="0" smtClean="0"/>
              <a:t>Each unit has an input buffer called a </a:t>
            </a:r>
            <a:r>
              <a:rPr lang="en-US" i="1" dirty="0" smtClean="0"/>
              <a:t>Reservation Station</a:t>
            </a:r>
          </a:p>
          <a:p>
            <a:pPr lvl="1"/>
            <a:r>
              <a:rPr lang="en-US" dirty="0" smtClean="0"/>
              <a:t>Holds operands and records the operation</a:t>
            </a:r>
          </a:p>
          <a:p>
            <a:pPr lvl="1"/>
            <a:r>
              <a:rPr lang="en-US" dirty="0" smtClean="0"/>
              <a:t>Can execute instructions </a:t>
            </a:r>
            <a:r>
              <a:rPr lang="en-US" i="1" dirty="0" smtClean="0">
                <a:solidFill>
                  <a:srgbClr val="FF0000"/>
                </a:solidFill>
              </a:rPr>
              <a:t>out-of-order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OOO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i="1" dirty="0" smtClean="0"/>
              <a:t>Commit unit</a:t>
            </a:r>
          </a:p>
          <a:p>
            <a:pPr lvl="1"/>
            <a:r>
              <a:rPr lang="en-US" dirty="0" smtClean="0"/>
              <a:t>Saves results from functional units in </a:t>
            </a:r>
            <a:r>
              <a:rPr lang="en-US" i="1" dirty="0" smtClean="0"/>
              <a:t>Reorder Buffers</a:t>
            </a:r>
          </a:p>
          <a:p>
            <a:pPr lvl="1"/>
            <a:r>
              <a:rPr lang="en-US" dirty="0" smtClean="0"/>
              <a:t>Stores results once branch resolved so OK to execute</a:t>
            </a:r>
          </a:p>
          <a:p>
            <a:pPr lvl="1"/>
            <a:r>
              <a:rPr lang="en-US" dirty="0" smtClean="0"/>
              <a:t>Commits results </a:t>
            </a:r>
            <a:r>
              <a:rPr lang="en-US" i="1" dirty="0" smtClean="0"/>
              <a:t>in program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6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Out-of-Order Execution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Can also </a:t>
            </a:r>
            <a:r>
              <a:rPr lang="en-US" b="1" dirty="0" smtClean="0"/>
              <a:t>unroll loops in hardware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dirty="0" smtClean="0"/>
              <a:t>Fetch instructions in program order (≤ 4/clock)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dirty="0" smtClean="0"/>
              <a:t>Predict branches as taken/untaken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dirty="0" smtClean="0"/>
              <a:t>To avoid hazards on registers, </a:t>
            </a:r>
            <a:r>
              <a:rPr lang="en-US" sz="2800" i="1" dirty="0" smtClean="0">
                <a:solidFill>
                  <a:srgbClr val="FF0000"/>
                </a:solidFill>
              </a:rPr>
              <a:t>rename registers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using a set of internal registers (≈ 80 registers)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sz="2800" dirty="0" smtClean="0"/>
              <a:t>Collection of renamed instructions might execute in a </a:t>
            </a:r>
            <a:r>
              <a:rPr lang="en-US" sz="2800" i="1" dirty="0" smtClean="0">
                <a:solidFill>
                  <a:srgbClr val="FF0000"/>
                </a:solidFill>
              </a:rPr>
              <a:t>window </a:t>
            </a:r>
            <a:r>
              <a:rPr lang="en-US" sz="2800" dirty="0" smtClean="0"/>
              <a:t>(≈ 60 instructions)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Out-of-Order Execution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arenR" startAt="5"/>
            </a:pPr>
            <a:r>
              <a:rPr lang="en-US" sz="2800" dirty="0" smtClean="0"/>
              <a:t>Execute instructions with ready operands in 1 of multiple </a:t>
            </a:r>
            <a:r>
              <a:rPr lang="en-US" sz="2800" i="1" dirty="0" smtClean="0">
                <a:solidFill>
                  <a:srgbClr val="FF0000"/>
                </a:solidFill>
              </a:rPr>
              <a:t>functional units </a:t>
            </a:r>
            <a:r>
              <a:rPr lang="en-US" sz="2800" dirty="0" smtClean="0"/>
              <a:t>(ALUs, FPUs, Ld/St)</a:t>
            </a:r>
            <a:endParaRPr lang="en-US" sz="1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arenR" startAt="5"/>
            </a:pPr>
            <a:r>
              <a:rPr lang="en-US" sz="2800" dirty="0" smtClean="0"/>
              <a:t>Buffer results of executed instructions until predicted branches are resolved in </a:t>
            </a:r>
            <a:r>
              <a:rPr lang="en-US" sz="2800" i="1" dirty="0" smtClean="0">
                <a:solidFill>
                  <a:srgbClr val="FF0000"/>
                </a:solidFill>
              </a:rPr>
              <a:t>reorder buffer</a:t>
            </a:r>
            <a:endParaRPr lang="en-US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arenR" startAt="7"/>
            </a:pPr>
            <a:r>
              <a:rPr lang="en-US" sz="2800" dirty="0" smtClean="0"/>
              <a:t>If predicted branch correctly, </a:t>
            </a:r>
            <a:r>
              <a:rPr lang="en-US" sz="2800" i="1" dirty="0" smtClean="0">
                <a:solidFill>
                  <a:srgbClr val="FF0000"/>
                </a:solidFill>
              </a:rPr>
              <a:t>commit </a:t>
            </a:r>
            <a:r>
              <a:rPr lang="en-US" sz="2800" dirty="0" smtClean="0"/>
              <a:t>results in program order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 startAt="7"/>
            </a:pPr>
            <a:r>
              <a:rPr lang="en-US" sz="2800" dirty="0" smtClean="0"/>
              <a:t>If predicted branch incorrectly, discard all dependent results and start with correct PC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Great Idea #4: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766" y="2087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06842" y="1538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2978" y="1538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pic>
        <p:nvPicPr>
          <p:cNvPr id="9" name="Picture 8" descr="cern-rac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56" y="1207878"/>
            <a:ext cx="2859651" cy="1667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Leverage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14" name="Group 68"/>
          <p:cNvGrpSpPr/>
          <p:nvPr/>
        </p:nvGrpSpPr>
        <p:grpSpPr>
          <a:xfrm>
            <a:off x="4206240" y="2875506"/>
            <a:ext cx="4749483" cy="1756109"/>
            <a:chOff x="3657600" y="2875506"/>
            <a:chExt cx="4749483" cy="1756109"/>
          </a:xfrm>
        </p:grpSpPr>
        <p:grpSp>
          <p:nvGrpSpPr>
            <p:cNvPr id="15" name="Group 67"/>
            <p:cNvGrpSpPr/>
            <p:nvPr/>
          </p:nvGrpSpPr>
          <p:grpSpPr>
            <a:xfrm>
              <a:off x="3657600" y="2875506"/>
              <a:ext cx="4749483" cy="1756109"/>
              <a:chOff x="3657600" y="2875506"/>
              <a:chExt cx="4749483" cy="17561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57600" y="2875506"/>
                <a:ext cx="4749483" cy="1756109"/>
                <a:chOff x="3571557" y="2875506"/>
                <a:chExt cx="4749483" cy="1756109"/>
              </a:xfrm>
            </p:grpSpPr>
            <p:pic>
              <p:nvPicPr>
                <p:cNvPr id="18" name="Picture 5"/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571557" y="3108960"/>
                  <a:ext cx="1792390" cy="856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94960" y="2875506"/>
                  <a:ext cx="1291358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137717" y="2875506"/>
                  <a:ext cx="1183323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144"/>
                <p:cNvGrpSpPr/>
                <p:nvPr/>
              </p:nvGrpSpPr>
              <p:grpSpPr>
                <a:xfrm>
                  <a:off x="5394960" y="3369743"/>
                  <a:ext cx="2926080" cy="1261872"/>
                  <a:chOff x="5039367" y="3369743"/>
                  <a:chExt cx="2926080" cy="126187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39367" y="3369743"/>
                    <a:ext cx="2926080" cy="1261872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405127" y="3438144"/>
                    <a:ext cx="731520" cy="314727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Core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330725" y="3413668"/>
                    <a:ext cx="3433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5130807" y="3810000"/>
                    <a:ext cx="2743200" cy="356616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Memory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130807" y="4199466"/>
                    <a:ext cx="2743200" cy="355600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Input/Output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6419364" y="3050297"/>
                <a:ext cx="1138838" cy="3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b="1" dirty="0" smtClean="0"/>
                  <a:t>Computer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223760" y="3438144"/>
              <a:ext cx="731520" cy="314727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42"/>
          <p:cNvSpPr txBox="1">
            <a:spLocks/>
          </p:cNvSpPr>
          <p:nvPr/>
        </p:nvSpPr>
        <p:spPr>
          <a:xfrm>
            <a:off x="0" y="1387066"/>
            <a:ext cx="3421902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search “Garcia”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instruction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data item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grpSp>
        <p:nvGrpSpPr>
          <p:cNvPr id="24" name="Group 71"/>
          <p:cNvGrpSpPr/>
          <p:nvPr/>
        </p:nvGrpSpPr>
        <p:grpSpPr>
          <a:xfrm>
            <a:off x="3493007" y="3752871"/>
            <a:ext cx="3950208" cy="2391899"/>
            <a:chOff x="4215383" y="3665261"/>
            <a:chExt cx="3950208" cy="2391899"/>
          </a:xfrm>
        </p:grpSpPr>
        <p:grpSp>
          <p:nvGrpSpPr>
            <p:cNvPr id="28" name="Group 32"/>
            <p:cNvGrpSpPr/>
            <p:nvPr/>
          </p:nvGrpSpPr>
          <p:grpSpPr>
            <a:xfrm>
              <a:off x="4215383" y="3665261"/>
              <a:ext cx="3950208" cy="2391899"/>
              <a:chOff x="4215383" y="3665261"/>
              <a:chExt cx="3950208" cy="23919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297679" y="5625230"/>
                <a:ext cx="3785616" cy="341684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Cache Memory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Group 34"/>
              <p:cNvGrpSpPr/>
              <p:nvPr/>
            </p:nvGrpSpPr>
            <p:grpSpPr>
              <a:xfrm>
                <a:off x="4215383" y="3665261"/>
                <a:ext cx="3950208" cy="2391900"/>
                <a:chOff x="4215383" y="3665261"/>
                <a:chExt cx="3950208" cy="2391900"/>
              </a:xfrm>
            </p:grpSpPr>
            <p:grpSp>
              <p:nvGrpSpPr>
                <p:cNvPr id="30" name="Group 49"/>
                <p:cNvGrpSpPr/>
                <p:nvPr/>
              </p:nvGrpSpPr>
              <p:grpSpPr>
                <a:xfrm>
                  <a:off x="4215383" y="3665261"/>
                  <a:ext cx="3950208" cy="2391900"/>
                  <a:chOff x="4189492" y="3683609"/>
                  <a:chExt cx="3829824" cy="2600062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4189492" y="4733064"/>
                    <a:ext cx="3829824" cy="1550607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4189492" y="3683609"/>
                    <a:ext cx="2828044" cy="1049455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7721528" y="3716361"/>
                    <a:ext cx="297788" cy="1016703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5136348" y="4282790"/>
                  <a:ext cx="641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Core</a:t>
                  </a:r>
                  <a:endParaRPr lang="en-US" b="1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297680" y="4718050"/>
                  <a:ext cx="1828800" cy="85090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Instruction Unit(s)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181344" y="4718304"/>
                  <a:ext cx="1901952" cy="48895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Functional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 err="1" smtClean="0">
                      <a:solidFill>
                        <a:srgbClr val="000000"/>
                      </a:solidFill>
                    </a:rPr>
                    <a:t>Unit(s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6" name="Picture 35" descr="600px-Pipeline_5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1762" y="4921249"/>
                <a:ext cx="908064" cy="654673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6181344" y="5257800"/>
                <a:ext cx="475488" cy="310896"/>
              </a:xfrm>
              <a:prstGeom prst="rect">
                <a:avLst/>
              </a:prstGeom>
              <a:noFill/>
              <a:ln w="952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+B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endParaRPr lang="en-US" sz="1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656832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32320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07808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6"/>
          <p:cNvGrpSpPr/>
          <p:nvPr/>
        </p:nvGrpSpPr>
        <p:grpSpPr>
          <a:xfrm>
            <a:off x="6876288" y="5345410"/>
            <a:ext cx="2084832" cy="1326788"/>
            <a:chOff x="6876288" y="5345410"/>
            <a:chExt cx="2084832" cy="132678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351776" y="5345410"/>
              <a:ext cx="1609344" cy="621504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76288" y="5656305"/>
              <a:ext cx="896112" cy="100052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80960" y="5643860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Logic Gates</a:t>
              </a:r>
              <a:endParaRPr lang="en-US" b="1" dirty="0"/>
            </a:p>
          </p:txBody>
        </p:sp>
        <p:grpSp>
          <p:nvGrpSpPr>
            <p:cNvPr id="32" name="Group 177"/>
            <p:cNvGrpSpPr/>
            <p:nvPr/>
          </p:nvGrpSpPr>
          <p:grpSpPr>
            <a:xfrm>
              <a:off x="7772400" y="5952744"/>
              <a:ext cx="1188720" cy="719454"/>
              <a:chOff x="7772400" y="5983724"/>
              <a:chExt cx="1188720" cy="719454"/>
            </a:xfrm>
          </p:grpSpPr>
          <p:graphicFrame>
            <p:nvGraphicFramePr>
              <p:cNvPr id="8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0621195"/>
                  </p:ext>
                </p:extLst>
              </p:nvPr>
            </p:nvGraphicFramePr>
            <p:xfrm>
              <a:off x="7863840" y="5985161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373" name="Image" r:id="rId7" imgW="3492063" imgH="2400000" progId="">
                      <p:embed/>
                    </p:oleObj>
                  </mc:Choice>
                  <mc:Fallback>
                    <p:oleObj name="Image" r:id="rId7" imgW="3492063" imgH="2400000" progId="">
                      <p:embed/>
                      <p:pic>
                        <p:nvPicPr>
                          <p:cNvPr id="0" name="Picture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63840" y="5985161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3" name="Rectangle 82"/>
              <p:cNvSpPr/>
              <p:nvPr/>
            </p:nvSpPr>
            <p:spPr>
              <a:xfrm>
                <a:off x="7772400" y="5983724"/>
                <a:ext cx="1188720" cy="704088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0" name="Rectangle 59"/>
          <p:cNvSpPr/>
          <p:nvPr/>
        </p:nvSpPr>
        <p:spPr>
          <a:xfrm>
            <a:off x="0" y="3410712"/>
            <a:ext cx="3386667" cy="10058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Dynamically Scheduled CPU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09961" name="Freeform 9"/>
          <p:cNvSpPr>
            <a:spLocks/>
          </p:cNvSpPr>
          <p:nvPr/>
        </p:nvSpPr>
        <p:spPr bwMode="auto">
          <a:xfrm>
            <a:off x="5295900" y="3194050"/>
            <a:ext cx="1065213" cy="1362075"/>
          </a:xfrm>
          <a:custGeom>
            <a:avLst/>
            <a:gdLst/>
            <a:ahLst/>
            <a:cxnLst>
              <a:cxn ang="0">
                <a:pos x="0" y="858"/>
              </a:cxn>
              <a:cxn ang="0">
                <a:pos x="570" y="738"/>
              </a:cxn>
              <a:cxn ang="0">
                <a:pos x="606" y="186"/>
              </a:cxn>
              <a:cxn ang="0">
                <a:pos x="294" y="0"/>
              </a:cxn>
            </a:cxnLst>
            <a:rect l="0" t="0" r="r" b="b"/>
            <a:pathLst>
              <a:path w="671" h="858">
                <a:moveTo>
                  <a:pt x="0" y="858"/>
                </a:moveTo>
                <a:cubicBezTo>
                  <a:pt x="95" y="838"/>
                  <a:pt x="469" y="850"/>
                  <a:pt x="570" y="738"/>
                </a:cubicBezTo>
                <a:cubicBezTo>
                  <a:pt x="671" y="626"/>
                  <a:pt x="652" y="309"/>
                  <a:pt x="606" y="186"/>
                </a:cubicBezTo>
                <a:cubicBezTo>
                  <a:pt x="560" y="63"/>
                  <a:pt x="359" y="39"/>
                  <a:pt x="294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9965" name="Freeform 13"/>
          <p:cNvSpPr>
            <a:spLocks/>
          </p:cNvSpPr>
          <p:nvPr/>
        </p:nvSpPr>
        <p:spPr bwMode="auto">
          <a:xfrm>
            <a:off x="4257675" y="3041650"/>
            <a:ext cx="2459038" cy="2152650"/>
          </a:xfrm>
          <a:custGeom>
            <a:avLst/>
            <a:gdLst/>
            <a:ahLst/>
            <a:cxnLst>
              <a:cxn ang="0">
                <a:pos x="0" y="1356"/>
              </a:cxn>
              <a:cxn ang="0">
                <a:pos x="1314" y="1008"/>
              </a:cxn>
              <a:cxn ang="0">
                <a:pos x="1410" y="216"/>
              </a:cxn>
              <a:cxn ang="0">
                <a:pos x="978" y="0"/>
              </a:cxn>
            </a:cxnLst>
            <a:rect l="0" t="0" r="r" b="b"/>
            <a:pathLst>
              <a:path w="1549" h="1356">
                <a:moveTo>
                  <a:pt x="0" y="1356"/>
                </a:moveTo>
                <a:cubicBezTo>
                  <a:pt x="219" y="1298"/>
                  <a:pt x="1079" y="1198"/>
                  <a:pt x="1314" y="1008"/>
                </a:cubicBezTo>
                <a:cubicBezTo>
                  <a:pt x="1549" y="818"/>
                  <a:pt x="1466" y="384"/>
                  <a:pt x="1410" y="216"/>
                </a:cubicBezTo>
                <a:cubicBezTo>
                  <a:pt x="1354" y="48"/>
                  <a:pt x="1068" y="45"/>
                  <a:pt x="978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9966" name="Rectangle 14"/>
          <p:cNvSpPr>
            <a:spLocks noChangeArrowheads="1"/>
          </p:cNvSpPr>
          <p:nvPr/>
        </p:nvSpPr>
        <p:spPr bwMode="auto">
          <a:xfrm>
            <a:off x="5580063" y="3717925"/>
            <a:ext cx="151288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9956" name="Picture 4" descr="f04-72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412875"/>
            <a:ext cx="6550025" cy="4268788"/>
          </a:xfrm>
          <a:prstGeom prst="rect">
            <a:avLst/>
          </a:prstGeom>
          <a:noFill/>
        </p:spPr>
      </p:pic>
      <p:sp>
        <p:nvSpPr>
          <p:cNvPr id="509963" name="AutoShape 11"/>
          <p:cNvSpPr>
            <a:spLocks/>
          </p:cNvSpPr>
          <p:nvPr/>
        </p:nvSpPr>
        <p:spPr bwMode="auto">
          <a:xfrm>
            <a:off x="7235825" y="4178461"/>
            <a:ext cx="1727200" cy="1458410"/>
          </a:xfrm>
          <a:prstGeom prst="borderCallout1">
            <a:avLst>
              <a:gd name="adj1" fmla="val 12204"/>
              <a:gd name="adj2" fmla="val -4412"/>
              <a:gd name="adj3" fmla="val 6273"/>
              <a:gd name="adj4" fmla="val -55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AU" dirty="0"/>
              <a:t>Results also sent to any waiting reservation </a:t>
            </a:r>
            <a:r>
              <a:rPr lang="en-AU" dirty="0" smtClean="0"/>
              <a:t>stations (think: forwarding!)</a:t>
            </a:r>
            <a:endParaRPr lang="en-AU" dirty="0"/>
          </a:p>
        </p:txBody>
      </p:sp>
      <p:sp>
        <p:nvSpPr>
          <p:cNvPr id="509964" name="AutoShape 12"/>
          <p:cNvSpPr>
            <a:spLocks/>
          </p:cNvSpPr>
          <p:nvPr/>
        </p:nvSpPr>
        <p:spPr bwMode="auto">
          <a:xfrm>
            <a:off x="323850" y="5229224"/>
            <a:ext cx="1692275" cy="893783"/>
          </a:xfrm>
          <a:prstGeom prst="borderCallout1">
            <a:avLst>
              <a:gd name="adj1" fmla="val 17602"/>
              <a:gd name="adj2" fmla="val 104505"/>
              <a:gd name="adj3" fmla="val 12958"/>
              <a:gd name="adj4" fmla="val 131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Reorder </a:t>
            </a:r>
            <a:r>
              <a:rPr lang="en-AU" dirty="0">
                <a:solidFill>
                  <a:srgbClr val="FF0000"/>
                </a:solidFill>
              </a:rPr>
              <a:t>buffer </a:t>
            </a:r>
            <a:r>
              <a:rPr lang="en-AU" dirty="0"/>
              <a:t>for </a:t>
            </a:r>
            <a:r>
              <a:rPr lang="en-AU" dirty="0" smtClean="0"/>
              <a:t>register and memory </a:t>
            </a:r>
            <a:r>
              <a:rPr lang="en-AU" dirty="0"/>
              <a:t>writes</a:t>
            </a:r>
          </a:p>
        </p:txBody>
      </p:sp>
      <p:sp>
        <p:nvSpPr>
          <p:cNvPr id="509967" name="AutoShape 15"/>
          <p:cNvSpPr>
            <a:spLocks/>
          </p:cNvSpPr>
          <p:nvPr/>
        </p:nvSpPr>
        <p:spPr bwMode="auto">
          <a:xfrm>
            <a:off x="5003800" y="5463251"/>
            <a:ext cx="1692275" cy="1076445"/>
          </a:xfrm>
          <a:prstGeom prst="borderCallout1">
            <a:avLst>
              <a:gd name="adj1" fmla="val 14431"/>
              <a:gd name="adj2" fmla="val -4505"/>
              <a:gd name="adj3" fmla="val -24862"/>
              <a:gd name="adj4" fmla="val -341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AU" dirty="0"/>
              <a:t>Can supply operands for issued instructions</a:t>
            </a:r>
          </a:p>
        </p:txBody>
      </p:sp>
      <p:sp>
        <p:nvSpPr>
          <p:cNvPr id="509968" name="AutoShape 16"/>
          <p:cNvSpPr>
            <a:spLocks/>
          </p:cNvSpPr>
          <p:nvPr/>
        </p:nvSpPr>
        <p:spPr bwMode="auto">
          <a:xfrm>
            <a:off x="7235825" y="1268413"/>
            <a:ext cx="1688256" cy="649287"/>
          </a:xfrm>
          <a:prstGeom prst="borderCallout1">
            <a:avLst>
              <a:gd name="adj1" fmla="val 17602"/>
              <a:gd name="adj2" fmla="val -5426"/>
              <a:gd name="adj3" fmla="val 56856"/>
              <a:gd name="adj4" fmla="val -397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AU" dirty="0"/>
              <a:t>Preserves dependencies</a:t>
            </a:r>
          </a:p>
        </p:txBody>
      </p:sp>
      <p:sp>
        <p:nvSpPr>
          <p:cNvPr id="509969" name="AutoShape 17"/>
          <p:cNvSpPr>
            <a:spLocks/>
          </p:cNvSpPr>
          <p:nvPr/>
        </p:nvSpPr>
        <p:spPr bwMode="auto">
          <a:xfrm>
            <a:off x="7235825" y="2384385"/>
            <a:ext cx="1404938" cy="1180617"/>
          </a:xfrm>
          <a:prstGeom prst="borderCallout1">
            <a:avLst>
              <a:gd name="adj1" fmla="val 17602"/>
              <a:gd name="adj2" fmla="val -5426"/>
              <a:gd name="adj3" fmla="val 22736"/>
              <a:gd name="adj4" fmla="val -1006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AU" dirty="0" smtClean="0"/>
              <a:t>Wait here until all operands available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682908" y="1507600"/>
            <a:ext cx="200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Branch prediction,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Register renaming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471" y="4102100"/>
            <a:ext cx="111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Execute…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9579" y="4889501"/>
            <a:ext cx="124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… and Hold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1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63" grpId="0" animBg="1"/>
      <p:bldP spid="509964" grpId="0" animBg="1"/>
      <p:bldP spid="509967" grpId="0" animBg="1"/>
      <p:bldP spid="509968" grpId="0" animBg="1"/>
      <p:bldP spid="509969" grpId="0" animBg="1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Out-Of-Order Intel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640080"/>
          </a:xfrm>
        </p:spPr>
        <p:txBody>
          <a:bodyPr/>
          <a:lstStyle/>
          <a:p>
            <a:r>
              <a:rPr lang="en-AU" dirty="0" smtClean="0"/>
              <a:t>All use O-O-O since 2001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>
            <p:extLst/>
          </p:nvPr>
        </p:nvGraphicFramePr>
        <p:xfrm>
          <a:off x="135465" y="2286000"/>
          <a:ext cx="8893174" cy="4127819"/>
        </p:xfrm>
        <a:graphic>
          <a:graphicData uri="http://schemas.openxmlformats.org/drawingml/2006/table">
            <a:tbl>
              <a:tblPr/>
              <a:tblGrid>
                <a:gridCol w="1540956"/>
                <a:gridCol w="954498"/>
                <a:gridCol w="1147118"/>
                <a:gridCol w="1049088"/>
                <a:gridCol w="935581"/>
                <a:gridCol w="1310501"/>
                <a:gridCol w="904624"/>
                <a:gridCol w="105080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Penryn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Westmere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Xeon Sandy Bridge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3100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14-19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Xeon Ivy Bridge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14-19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3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Intel Nehalem </a:t>
            </a:r>
            <a:r>
              <a:rPr lang="en-US" sz="4000" dirty="0">
                <a:solidFill>
                  <a:schemeClr val="accent1"/>
                </a:solidFill>
              </a:rPr>
              <a:t>Microarchitecture</a:t>
            </a:r>
            <a:endParaRPr lang="en-AU" sz="4000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770" y="1168401"/>
            <a:ext cx="4442460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Intel Nehalem Pipeline </a:t>
            </a:r>
            <a:r>
              <a:rPr lang="en-US" sz="4000" dirty="0">
                <a:solidFill>
                  <a:schemeClr val="accent1"/>
                </a:solidFill>
              </a:rPr>
              <a:t>Flow</a:t>
            </a:r>
            <a:endParaRPr lang="en-AU" sz="4000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4" y="1690689"/>
            <a:ext cx="6467475" cy="4127425"/>
          </a:xfrm>
        </p:spPr>
      </p:pic>
    </p:spTree>
    <p:extLst>
      <p:ext uri="{BB962C8B-B14F-4D97-AF65-F5344CB8AC3E}">
        <p14:creationId xmlns:p14="http://schemas.microsoft.com/office/powerpoint/2010/main" val="30746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Does Multiple Issue Work?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Yes, but not as much as we’d like</a:t>
            </a:r>
          </a:p>
          <a:p>
            <a:r>
              <a:rPr lang="en-US" sz="2800" dirty="0"/>
              <a:t>Programs have real dependencies that limit ILP</a:t>
            </a:r>
          </a:p>
          <a:p>
            <a:r>
              <a:rPr lang="en-US" sz="2800" dirty="0"/>
              <a:t>Some dependencies are hard to eliminate</a:t>
            </a:r>
          </a:p>
          <a:p>
            <a:pPr lvl="1"/>
            <a:r>
              <a:rPr lang="en-US" sz="2400" dirty="0" smtClean="0"/>
              <a:t>e.g. </a:t>
            </a:r>
            <a:r>
              <a:rPr lang="en-US" sz="2400" dirty="0"/>
              <a:t>pointer </a:t>
            </a:r>
            <a:r>
              <a:rPr lang="en-US" sz="2400" dirty="0" smtClean="0"/>
              <a:t>aliasing (restrict keyword helps)</a:t>
            </a:r>
            <a:endParaRPr lang="en-US" sz="2400" dirty="0"/>
          </a:p>
          <a:p>
            <a:r>
              <a:rPr lang="en-US" sz="2800" dirty="0"/>
              <a:t>Some parallelism is hard to expose</a:t>
            </a:r>
          </a:p>
          <a:p>
            <a:pPr lvl="1"/>
            <a:r>
              <a:rPr lang="en-US" sz="2400" dirty="0"/>
              <a:t>Limited window size during instruction issue</a:t>
            </a:r>
          </a:p>
          <a:p>
            <a:r>
              <a:rPr lang="en-US" sz="2800" dirty="0"/>
              <a:t>Memory delays and limited bandwidth</a:t>
            </a:r>
          </a:p>
          <a:p>
            <a:pPr lvl="1"/>
            <a:r>
              <a:rPr lang="en-US" sz="2400" dirty="0"/>
              <a:t>Hard to keep pipelines full</a:t>
            </a:r>
          </a:p>
          <a:p>
            <a:r>
              <a:rPr lang="en-AU" sz="2800" dirty="0"/>
              <a:t>Speculation can help if done well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Multiple Issue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Administrivia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Virtual Memory 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HW5 due tonight</a:t>
            </a:r>
          </a:p>
          <a:p>
            <a:r>
              <a:rPr lang="en-US" sz="3200" dirty="0" smtClean="0"/>
              <a:t>Project 2 (Performance Optimization) due Sunday</a:t>
            </a:r>
          </a:p>
          <a:p>
            <a:r>
              <a:rPr lang="en-US" sz="3200" dirty="0" smtClean="0"/>
              <a:t>No lab today</a:t>
            </a:r>
          </a:p>
          <a:p>
            <a:pPr lvl="1"/>
            <a:r>
              <a:rPr lang="en-US" sz="2900" dirty="0" smtClean="0"/>
              <a:t>TAs will be in lab to check-off make up labs</a:t>
            </a:r>
          </a:p>
          <a:p>
            <a:pPr lvl="2"/>
            <a:r>
              <a:rPr lang="en-US" sz="2600" dirty="0" smtClean="0"/>
              <a:t>Highly encouraged to make up labs today if you’re behind – treated as Tuesday </a:t>
            </a:r>
            <a:r>
              <a:rPr lang="en-US" sz="2600" dirty="0" err="1" smtClean="0"/>
              <a:t>checkoff</a:t>
            </a:r>
            <a:r>
              <a:rPr lang="en-US" sz="2600" dirty="0" smtClean="0"/>
              <a:t> for lateness</a:t>
            </a:r>
          </a:p>
          <a:p>
            <a:r>
              <a:rPr lang="en-US" sz="3200" dirty="0" smtClean="0"/>
              <a:t>Project 3 (Pipelined Processor in </a:t>
            </a:r>
            <a:r>
              <a:rPr lang="en-US" sz="3200" dirty="0" err="1" smtClean="0"/>
              <a:t>Logisim</a:t>
            </a:r>
            <a:r>
              <a:rPr lang="en-US" sz="3200" dirty="0" smtClean="0"/>
              <a:t>) released Friday/Saturday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Multiple Issue</a:t>
            </a:r>
          </a:p>
          <a:p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Virtual Memory 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194560" y="1554480"/>
            <a:ext cx="6804810" cy="4901316"/>
            <a:chOff x="2194560" y="1737360"/>
            <a:chExt cx="6804810" cy="4901316"/>
          </a:xfrm>
        </p:grpSpPr>
        <p:sp>
          <p:nvSpPr>
            <p:cNvPr id="3044355" name="Rectangle 3"/>
            <p:cNvSpPr>
              <a:spLocks noChangeArrowheads="1"/>
            </p:cNvSpPr>
            <p:nvPr/>
          </p:nvSpPr>
          <p:spPr bwMode="auto">
            <a:xfrm>
              <a:off x="4023360" y="1920240"/>
              <a:ext cx="10972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err="1" smtClean="0"/>
                <a:t>Regs</a:t>
              </a:r>
              <a:endParaRPr lang="en-US" sz="3200" b="1" dirty="0"/>
            </a:p>
          </p:txBody>
        </p:sp>
        <p:sp>
          <p:nvSpPr>
            <p:cNvPr id="3044361" name="Rectangle 9"/>
            <p:cNvSpPr>
              <a:spLocks noChangeArrowheads="1"/>
            </p:cNvSpPr>
            <p:nvPr/>
          </p:nvSpPr>
          <p:spPr bwMode="auto">
            <a:xfrm>
              <a:off x="3566160" y="3566160"/>
              <a:ext cx="20116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L2 Cache</a:t>
              </a:r>
              <a:endParaRPr lang="en-US" sz="3200" b="1" dirty="0"/>
            </a:p>
          </p:txBody>
        </p:sp>
        <p:sp>
          <p:nvSpPr>
            <p:cNvPr id="3044362" name="Rectangle 10"/>
            <p:cNvSpPr>
              <a:spLocks noChangeArrowheads="1"/>
            </p:cNvSpPr>
            <p:nvPr/>
          </p:nvSpPr>
          <p:spPr bwMode="auto">
            <a:xfrm>
              <a:off x="3108960" y="4389120"/>
              <a:ext cx="29260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Memory</a:t>
              </a:r>
              <a:endParaRPr lang="en-US" sz="3200" b="1" dirty="0"/>
            </a:p>
          </p:txBody>
        </p:sp>
        <p:sp>
          <p:nvSpPr>
            <p:cNvPr id="3044363" name="Rectangle 11"/>
            <p:cNvSpPr>
              <a:spLocks noChangeArrowheads="1"/>
            </p:cNvSpPr>
            <p:nvPr/>
          </p:nvSpPr>
          <p:spPr bwMode="auto">
            <a:xfrm>
              <a:off x="2560320" y="5212080"/>
              <a:ext cx="402336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Disk</a:t>
              </a:r>
              <a:endParaRPr lang="en-US" sz="3200" b="1" dirty="0"/>
            </a:p>
          </p:txBody>
        </p:sp>
        <p:sp>
          <p:nvSpPr>
            <p:cNvPr id="3044364" name="Rectangle 12"/>
            <p:cNvSpPr>
              <a:spLocks noChangeArrowheads="1"/>
            </p:cNvSpPr>
            <p:nvPr/>
          </p:nvSpPr>
          <p:spPr bwMode="auto">
            <a:xfrm>
              <a:off x="2194560" y="6035040"/>
              <a:ext cx="47548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Tape</a:t>
              </a:r>
              <a:endParaRPr lang="en-US" sz="3200" b="1" dirty="0"/>
            </a:p>
          </p:txBody>
        </p:sp>
        <p:sp>
          <p:nvSpPr>
            <p:cNvPr id="3044365" name="Line 13"/>
            <p:cNvSpPr>
              <a:spLocks noChangeShapeType="1"/>
            </p:cNvSpPr>
            <p:nvPr/>
          </p:nvSpPr>
          <p:spPr bwMode="auto">
            <a:xfrm>
              <a:off x="4572000" y="22860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6" name="Line 14"/>
            <p:cNvSpPr>
              <a:spLocks noChangeShapeType="1"/>
            </p:cNvSpPr>
            <p:nvPr/>
          </p:nvSpPr>
          <p:spPr bwMode="auto">
            <a:xfrm>
              <a:off x="4572000" y="393192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7" name="Line 15"/>
            <p:cNvSpPr>
              <a:spLocks noChangeShapeType="1"/>
            </p:cNvSpPr>
            <p:nvPr/>
          </p:nvSpPr>
          <p:spPr bwMode="auto">
            <a:xfrm>
              <a:off x="4572000" y="475488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8" name="Line 16"/>
            <p:cNvSpPr>
              <a:spLocks noChangeShapeType="1"/>
            </p:cNvSpPr>
            <p:nvPr/>
          </p:nvSpPr>
          <p:spPr bwMode="auto">
            <a:xfrm>
              <a:off x="4572000" y="557784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69" name="Rectangle 17"/>
            <p:cNvSpPr>
              <a:spLocks noChangeArrowheads="1"/>
            </p:cNvSpPr>
            <p:nvPr/>
          </p:nvSpPr>
          <p:spPr bwMode="auto">
            <a:xfrm>
              <a:off x="4663440" y="2286000"/>
              <a:ext cx="2339358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err="1" smtClean="0">
                  <a:solidFill>
                    <a:schemeClr val="tx1"/>
                  </a:solidFill>
                  <a:latin typeface="+mj-lt"/>
                </a:rPr>
                <a:t>Instr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Operands</a:t>
              </a:r>
            </a:p>
          </p:txBody>
        </p:sp>
        <p:sp>
          <p:nvSpPr>
            <p:cNvPr id="3044370" name="Rectangle 18"/>
            <p:cNvSpPr>
              <a:spLocks noChangeArrowheads="1"/>
            </p:cNvSpPr>
            <p:nvPr/>
          </p:nvSpPr>
          <p:spPr bwMode="auto">
            <a:xfrm>
              <a:off x="4663440" y="3931920"/>
              <a:ext cx="1048236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Blocks</a:t>
              </a:r>
            </a:p>
          </p:txBody>
        </p:sp>
        <p:sp>
          <p:nvSpPr>
            <p:cNvPr id="3044371" name="Rectangle 19"/>
            <p:cNvSpPr>
              <a:spLocks noChangeArrowheads="1"/>
            </p:cNvSpPr>
            <p:nvPr/>
          </p:nvSpPr>
          <p:spPr bwMode="auto">
            <a:xfrm>
              <a:off x="4663440" y="4754880"/>
              <a:ext cx="962379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Pages</a:t>
              </a:r>
            </a:p>
          </p:txBody>
        </p:sp>
        <p:sp>
          <p:nvSpPr>
            <p:cNvPr id="3044372" name="Rectangle 20"/>
            <p:cNvSpPr>
              <a:spLocks noChangeArrowheads="1"/>
            </p:cNvSpPr>
            <p:nvPr/>
          </p:nvSpPr>
          <p:spPr bwMode="auto">
            <a:xfrm>
              <a:off x="4663440" y="5577840"/>
              <a:ext cx="775853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Files</a:t>
              </a:r>
            </a:p>
          </p:txBody>
        </p:sp>
        <p:sp>
          <p:nvSpPr>
            <p:cNvPr id="3044373" name="Rectangle 21"/>
            <p:cNvSpPr>
              <a:spLocks noChangeArrowheads="1"/>
            </p:cNvSpPr>
            <p:nvPr/>
          </p:nvSpPr>
          <p:spPr bwMode="auto">
            <a:xfrm>
              <a:off x="7132320" y="1737360"/>
              <a:ext cx="186705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Upper Level</a:t>
              </a:r>
            </a:p>
          </p:txBody>
        </p:sp>
        <p:sp>
          <p:nvSpPr>
            <p:cNvPr id="3044374" name="Rectangle 22"/>
            <p:cNvSpPr>
              <a:spLocks noChangeArrowheads="1"/>
            </p:cNvSpPr>
            <p:nvPr/>
          </p:nvSpPr>
          <p:spPr bwMode="auto">
            <a:xfrm>
              <a:off x="7132320" y="6217920"/>
              <a:ext cx="18496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latin typeface="+mj-lt"/>
                </a:rPr>
                <a:t>Lower Level</a:t>
              </a:r>
            </a:p>
          </p:txBody>
        </p:sp>
        <p:sp>
          <p:nvSpPr>
            <p:cNvPr id="3044375" name="Line 23"/>
            <p:cNvSpPr>
              <a:spLocks noChangeShapeType="1"/>
            </p:cNvSpPr>
            <p:nvPr/>
          </p:nvSpPr>
          <p:spPr bwMode="auto">
            <a:xfrm flipV="1">
              <a:off x="7315200" y="2103120"/>
              <a:ext cx="0" cy="411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6" name="Rectangle 24"/>
            <p:cNvSpPr>
              <a:spLocks noChangeArrowheads="1"/>
            </p:cNvSpPr>
            <p:nvPr/>
          </p:nvSpPr>
          <p:spPr bwMode="auto">
            <a:xfrm>
              <a:off x="7498080" y="2103120"/>
              <a:ext cx="101162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Faster</a:t>
              </a:r>
            </a:p>
          </p:txBody>
        </p:sp>
        <p:sp>
          <p:nvSpPr>
            <p:cNvPr id="3044377" name="Line 25"/>
            <p:cNvSpPr>
              <a:spLocks noChangeShapeType="1"/>
            </p:cNvSpPr>
            <p:nvPr/>
          </p:nvSpPr>
          <p:spPr bwMode="auto">
            <a:xfrm>
              <a:off x="7680960" y="2468880"/>
              <a:ext cx="0" cy="33832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78" name="Rectangle 26"/>
            <p:cNvSpPr>
              <a:spLocks noChangeArrowheads="1"/>
            </p:cNvSpPr>
            <p:nvPr/>
          </p:nvSpPr>
          <p:spPr bwMode="auto">
            <a:xfrm>
              <a:off x="7498080" y="5852160"/>
              <a:ext cx="1038874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Larger</a:t>
              </a:r>
            </a:p>
          </p:txBody>
        </p:sp>
        <p:sp>
          <p:nvSpPr>
            <p:cNvPr id="3044380" name="Rectangle 28"/>
            <p:cNvSpPr>
              <a:spLocks noChangeArrowheads="1"/>
            </p:cNvSpPr>
            <p:nvPr/>
          </p:nvSpPr>
          <p:spPr bwMode="auto">
            <a:xfrm>
              <a:off x="3794760" y="2743200"/>
              <a:ext cx="155448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dirty="0" smtClean="0"/>
                <a:t>L1 Cache</a:t>
              </a:r>
              <a:endParaRPr lang="en-US" sz="3200" b="1" dirty="0"/>
            </a:p>
          </p:txBody>
        </p:sp>
        <p:sp>
          <p:nvSpPr>
            <p:cNvPr id="3044381" name="Line 29"/>
            <p:cNvSpPr>
              <a:spLocks noChangeShapeType="1"/>
            </p:cNvSpPr>
            <p:nvPr/>
          </p:nvSpPr>
          <p:spPr bwMode="auto">
            <a:xfrm>
              <a:off x="4572000" y="310896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382" name="Rectangle 30"/>
            <p:cNvSpPr>
              <a:spLocks noChangeArrowheads="1"/>
            </p:cNvSpPr>
            <p:nvPr/>
          </p:nvSpPr>
          <p:spPr bwMode="auto">
            <a:xfrm>
              <a:off x="4663440" y="3108960"/>
              <a:ext cx="1048236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Blocks</a:t>
              </a: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706058" y="4114800"/>
            <a:ext cx="1754719" cy="1371600"/>
            <a:chOff x="706058" y="4297680"/>
            <a:chExt cx="1754719" cy="1371600"/>
          </a:xfrm>
        </p:grpSpPr>
        <p:sp>
          <p:nvSpPr>
            <p:cNvPr id="39" name="Left Brace 38"/>
            <p:cNvSpPr/>
            <p:nvPr/>
          </p:nvSpPr>
          <p:spPr>
            <a:xfrm>
              <a:off x="2095017" y="4297680"/>
              <a:ext cx="365760" cy="1371600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6058" y="4480560"/>
              <a:ext cx="1493134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rgbClr val="FF0000"/>
                  </a:solidFill>
                </a:rPr>
                <a:t>Next Up: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dirty="0" smtClean="0">
                  <a:solidFill>
                    <a:srgbClr val="FF0000"/>
                  </a:solidFill>
                </a:rPr>
                <a:t>Virtual</a:t>
              </a:r>
              <a:br>
                <a:rPr lang="en-US" sz="2800" dirty="0" smtClean="0">
                  <a:solidFill>
                    <a:srgbClr val="FF0000"/>
                  </a:solidFill>
                </a:rPr>
              </a:br>
              <a:r>
                <a:rPr lang="en-US" sz="2800" dirty="0" smtClean="0">
                  <a:solidFill>
                    <a:srgbClr val="FF0000"/>
                  </a:solidFill>
                </a:rPr>
                <a:t>Memory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81559" y="2194560"/>
            <a:ext cx="1604252" cy="1828800"/>
            <a:chOff x="1481559" y="2194560"/>
            <a:chExt cx="1604252" cy="1828800"/>
          </a:xfrm>
        </p:grpSpPr>
        <p:sp>
          <p:nvSpPr>
            <p:cNvPr id="43" name="Left Brace 42"/>
            <p:cNvSpPr/>
            <p:nvPr/>
          </p:nvSpPr>
          <p:spPr>
            <a:xfrm>
              <a:off x="2720051" y="2194560"/>
              <a:ext cx="365760" cy="1828800"/>
            </a:xfrm>
            <a:prstGeom prst="leftBrac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81559" y="2720051"/>
              <a:ext cx="1354238" cy="79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accent1"/>
                  </a:solidFill>
                </a:rPr>
                <a:t>Earlier:</a:t>
              </a:r>
              <a:br>
                <a:rPr lang="en-US" sz="2800" b="1" dirty="0" smtClean="0">
                  <a:solidFill>
                    <a:schemeClr val="accent1"/>
                  </a:solidFill>
                </a:rPr>
              </a:br>
              <a:r>
                <a:rPr lang="en-US" sz="2800" dirty="0" smtClean="0">
                  <a:solidFill>
                    <a:schemeClr val="accent1"/>
                  </a:solidFill>
                </a:rPr>
                <a:t>Caches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6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Principle of Locality </a:t>
            </a:r>
          </a:p>
          <a:p>
            <a:pPr lvl="1"/>
            <a:r>
              <a:rPr lang="en-US" dirty="0" smtClean="0"/>
              <a:t>Allows caches to offer (close to) speed of cache memory with size of DRAM memory</a:t>
            </a:r>
          </a:p>
          <a:p>
            <a:pPr lvl="1"/>
            <a:r>
              <a:rPr lang="en-US" dirty="0" smtClean="0"/>
              <a:t>Can we use this at the next level to give speed of DRAM memory with size of Disk memory?</a:t>
            </a:r>
          </a:p>
          <a:p>
            <a:r>
              <a:rPr lang="en-US" dirty="0" smtClean="0"/>
              <a:t>What other things do we need from our memory system?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hazard is a situation that prevents the next instruction from executing in the next clock cycle</a:t>
            </a:r>
          </a:p>
          <a:p>
            <a:pPr lvl="1"/>
            <a:r>
              <a:rPr lang="en-US" sz="2800" dirty="0" smtClean="0"/>
              <a:t>Structural hazard</a:t>
            </a:r>
          </a:p>
          <a:p>
            <a:pPr lvl="2"/>
            <a:r>
              <a:rPr lang="en-US" sz="2500" dirty="0" smtClean="0"/>
              <a:t>A required resource is needed by multiple instructions in different stages</a:t>
            </a:r>
          </a:p>
          <a:p>
            <a:pPr lvl="1"/>
            <a:r>
              <a:rPr lang="en-US" sz="2800" dirty="0" smtClean="0"/>
              <a:t>Data hazard</a:t>
            </a:r>
          </a:p>
          <a:p>
            <a:pPr lvl="2"/>
            <a:r>
              <a:rPr lang="en-US" sz="2500" dirty="0" smtClean="0"/>
              <a:t>Data dependency between instructions</a:t>
            </a:r>
          </a:p>
          <a:p>
            <a:pPr lvl="2"/>
            <a:r>
              <a:rPr lang="en-US" sz="2500" dirty="0" smtClean="0"/>
              <a:t>A later instruction requires the result of an earlier instruction</a:t>
            </a:r>
          </a:p>
          <a:p>
            <a:pPr lvl="1"/>
            <a:r>
              <a:rPr lang="en-US" sz="2800" dirty="0" smtClean="0"/>
              <a:t>Control hazard</a:t>
            </a:r>
          </a:p>
          <a:p>
            <a:pPr lvl="2"/>
            <a:r>
              <a:rPr lang="en-US" sz="2500" dirty="0" smtClean="0"/>
              <a:t>The flow of execution depends on the previous instruction (ex. jumps, branches)</a:t>
            </a:r>
            <a:endParaRPr lang="en-US" sz="25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8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Allow multiple processes to simultaneously occupy memory and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Don’t let programs read from or write to each other’s memories</a:t>
            </a:r>
          </a:p>
          <a:p>
            <a:r>
              <a:rPr lang="en-US" dirty="0" smtClean="0"/>
              <a:t>Give each program the illusion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that it has its own </a:t>
            </a:r>
            <a:r>
              <a:rPr lang="en-US" dirty="0" smtClean="0">
                <a:solidFill>
                  <a:srgbClr val="FF0000"/>
                </a:solidFill>
              </a:rPr>
              <a:t>private address space</a:t>
            </a:r>
          </a:p>
          <a:p>
            <a:pPr lvl="1"/>
            <a:r>
              <a:rPr lang="en-US" dirty="0" smtClean="0"/>
              <a:t>Suppose a program has base address 0x00400000, then different processes each think their code resides at the same address</a:t>
            </a:r>
          </a:p>
          <a:p>
            <a:pPr lvl="1"/>
            <a:r>
              <a:rPr lang="en-US" dirty="0" smtClean="0"/>
              <a:t>Each program must have a different view of memory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0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Next level in the memory hierarchy</a:t>
            </a:r>
          </a:p>
          <a:p>
            <a:pPr lvl="1"/>
            <a:r>
              <a:rPr lang="en-US" dirty="0" smtClean="0"/>
              <a:t>Provides illusion of very large main memory</a:t>
            </a:r>
          </a:p>
          <a:p>
            <a:pPr lvl="1"/>
            <a:r>
              <a:rPr lang="en-US" dirty="0" smtClean="0"/>
              <a:t>Working set of “pages” residing in main memory </a:t>
            </a:r>
            <a:br>
              <a:rPr lang="en-US" dirty="0" smtClean="0"/>
            </a:br>
            <a:r>
              <a:rPr lang="en-US" dirty="0" smtClean="0"/>
              <a:t>(subset of all pages residing on disk)</a:t>
            </a:r>
          </a:p>
          <a:p>
            <a:r>
              <a:rPr lang="en-US" b="1" dirty="0" smtClean="0"/>
              <a:t>Main goal:</a:t>
            </a:r>
            <a:r>
              <a:rPr lang="en-US" dirty="0" smtClean="0"/>
              <a:t>  Avoid reaching all the way back to disk as much as possible</a:t>
            </a:r>
          </a:p>
          <a:p>
            <a:r>
              <a:rPr lang="en-US" b="1" dirty="0" smtClean="0"/>
              <a:t>Additional goals:</a:t>
            </a:r>
          </a:p>
          <a:p>
            <a:pPr lvl="1"/>
            <a:r>
              <a:rPr lang="en-US" dirty="0" smtClean="0"/>
              <a:t>Let OS share memory among many programs and protect them from each other</a:t>
            </a:r>
          </a:p>
          <a:p>
            <a:pPr lvl="1"/>
            <a:r>
              <a:rPr lang="en-US" dirty="0" smtClean="0"/>
              <a:t>Each process thinks it has all the memory to itself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2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to Physical Address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2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23360"/>
            <a:ext cx="8229600" cy="2446874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program operates in its own virtual address space and thinks it’s the only program running</a:t>
            </a:r>
          </a:p>
          <a:p>
            <a:r>
              <a:rPr lang="en-US" sz="2800" dirty="0" smtClean="0"/>
              <a:t>Each is protected from the other</a:t>
            </a:r>
          </a:p>
          <a:p>
            <a:r>
              <a:rPr lang="en-US" sz="2800" dirty="0" smtClean="0"/>
              <a:t>OS can decide where each goes in memory</a:t>
            </a:r>
          </a:p>
          <a:p>
            <a:r>
              <a:rPr lang="en-US" sz="2800" dirty="0" smtClean="0"/>
              <a:t>Hardware gives virtual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physical mapping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1520" y="1554480"/>
            <a:ext cx="7680960" cy="2194560"/>
            <a:chOff x="731520" y="1280160"/>
            <a:chExt cx="7680960" cy="2194560"/>
          </a:xfrm>
        </p:grpSpPr>
        <p:sp>
          <p:nvSpPr>
            <p:cNvPr id="3052548" name="Rectangle 4"/>
            <p:cNvSpPr>
              <a:spLocks noChangeArrowheads="1"/>
            </p:cNvSpPr>
            <p:nvPr/>
          </p:nvSpPr>
          <p:spPr bwMode="auto">
            <a:xfrm>
              <a:off x="73152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Program operates in its virtual address space</a:t>
              </a:r>
              <a:endParaRPr lang="en-US" sz="2000" dirty="0"/>
            </a:p>
          </p:txBody>
        </p:sp>
        <p:sp>
          <p:nvSpPr>
            <p:cNvPr id="3052549" name="Line 5"/>
            <p:cNvSpPr>
              <a:spLocks noChangeShapeType="1"/>
            </p:cNvSpPr>
            <p:nvPr/>
          </p:nvSpPr>
          <p:spPr bwMode="auto">
            <a:xfrm>
              <a:off x="23774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0" name="Text Box 6"/>
            <p:cNvSpPr txBox="1">
              <a:spLocks noChangeArrowheads="1"/>
            </p:cNvSpPr>
            <p:nvPr/>
          </p:nvSpPr>
          <p:spPr bwMode="auto">
            <a:xfrm>
              <a:off x="2377440" y="1645920"/>
              <a:ext cx="1517338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V</a:t>
              </a:r>
              <a:r>
                <a:rPr lang="en-US" sz="2000" dirty="0" smtClean="0">
                  <a:solidFill>
                    <a:schemeClr val="accent4"/>
                  </a:solidFill>
                </a:rPr>
                <a:t>irtual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Address (VA)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4"/>
                  </a:solidFill>
                </a:rPr>
                <a:t>(</a:t>
              </a:r>
              <a:r>
                <a:rPr lang="en-US" sz="2000" dirty="0">
                  <a:solidFill>
                    <a:schemeClr val="accent4"/>
                  </a:solidFill>
                </a:rPr>
                <a:t>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2" name="Rectangle 8"/>
            <p:cNvSpPr>
              <a:spLocks noChangeArrowheads="1"/>
            </p:cNvSpPr>
            <p:nvPr/>
          </p:nvSpPr>
          <p:spPr bwMode="auto">
            <a:xfrm>
              <a:off x="4023360" y="1828800"/>
              <a:ext cx="1097280" cy="1097280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HW mapping</a:t>
              </a:r>
              <a:endParaRPr lang="en-US" sz="2000" dirty="0"/>
            </a:p>
          </p:txBody>
        </p:sp>
        <p:sp>
          <p:nvSpPr>
            <p:cNvPr id="3052554" name="Line 10"/>
            <p:cNvSpPr>
              <a:spLocks noChangeShapeType="1"/>
            </p:cNvSpPr>
            <p:nvPr/>
          </p:nvSpPr>
          <p:spPr bwMode="auto">
            <a:xfrm>
              <a:off x="5120640" y="2377440"/>
              <a:ext cx="1645920" cy="0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5" name="Text Box 11"/>
            <p:cNvSpPr txBox="1">
              <a:spLocks noChangeArrowheads="1"/>
            </p:cNvSpPr>
            <p:nvPr/>
          </p:nvSpPr>
          <p:spPr bwMode="auto">
            <a:xfrm>
              <a:off x="5120640" y="1645920"/>
              <a:ext cx="1497653" cy="1477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P</a:t>
              </a:r>
              <a:r>
                <a:rPr lang="en-US" sz="2000" dirty="0" smtClean="0">
                  <a:solidFill>
                    <a:schemeClr val="accent4"/>
                  </a:solidFill>
                </a:rPr>
                <a:t>hysical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Address (PA)</a:t>
              </a:r>
              <a:endParaRPr lang="en-US" sz="2000" dirty="0">
                <a:solidFill>
                  <a:schemeClr val="accent4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4"/>
                  </a:solidFill>
                </a:rPr>
                <a:t>(</a:t>
              </a:r>
              <a:r>
                <a:rPr lang="en-US" sz="2000" dirty="0">
                  <a:solidFill>
                    <a:schemeClr val="accent4"/>
                  </a:solidFill>
                </a:rPr>
                <a:t>inst. fetch</a:t>
              </a:r>
            </a:p>
            <a:p>
              <a:pPr algn="ctr"/>
              <a:r>
                <a:rPr lang="en-US" sz="2000" dirty="0">
                  <a:solidFill>
                    <a:schemeClr val="accent4"/>
                  </a:solidFill>
                </a:rPr>
                <a:t>load, store)</a:t>
              </a:r>
            </a:p>
          </p:txBody>
        </p:sp>
        <p:sp>
          <p:nvSpPr>
            <p:cNvPr id="3052556" name="Rectangle 12"/>
            <p:cNvSpPr>
              <a:spLocks noChangeArrowheads="1"/>
            </p:cNvSpPr>
            <p:nvPr/>
          </p:nvSpPr>
          <p:spPr bwMode="auto">
            <a:xfrm>
              <a:off x="6766560" y="1554480"/>
              <a:ext cx="1645920" cy="1645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Physical memory (including caches)</a:t>
              </a:r>
              <a:endParaRPr lang="en-US" sz="2000" dirty="0"/>
            </a:p>
          </p:txBody>
        </p:sp>
        <p:sp>
          <p:nvSpPr>
            <p:cNvPr id="3052558" name="Line 14"/>
            <p:cNvSpPr>
              <a:spLocks noChangeShapeType="1"/>
            </p:cNvSpPr>
            <p:nvPr/>
          </p:nvSpPr>
          <p:spPr bwMode="auto">
            <a:xfrm>
              <a:off x="4572000" y="128016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559" name="Line 15"/>
            <p:cNvSpPr>
              <a:spLocks noChangeShapeType="1"/>
            </p:cNvSpPr>
            <p:nvPr/>
          </p:nvSpPr>
          <p:spPr bwMode="auto">
            <a:xfrm>
              <a:off x="4572000" y="2926080"/>
              <a:ext cx="0" cy="5486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73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Analogy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4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Trying to find a book in the UCB library system</a:t>
            </a:r>
          </a:p>
          <a:p>
            <a:r>
              <a:rPr lang="en-US" dirty="0" smtClean="0"/>
              <a:t>Book title is like </a:t>
            </a:r>
            <a:r>
              <a:rPr lang="en-US" i="1" dirty="0" smtClean="0">
                <a:solidFill>
                  <a:srgbClr val="FF0000"/>
                </a:solidFill>
              </a:rPr>
              <a:t>virtual address (VA)</a:t>
            </a:r>
            <a:endParaRPr lang="en-US" dirty="0" smtClean="0"/>
          </a:p>
          <a:p>
            <a:pPr lvl="1"/>
            <a:r>
              <a:rPr lang="en-US" dirty="0" smtClean="0"/>
              <a:t>What you want/are requesting</a:t>
            </a:r>
            <a:endParaRPr lang="en-US" i="1" dirty="0" smtClean="0"/>
          </a:p>
          <a:p>
            <a:r>
              <a:rPr lang="en-US" dirty="0" smtClean="0"/>
              <a:t>Book call number is like </a:t>
            </a:r>
            <a:r>
              <a:rPr lang="en-US" i="1" dirty="0" smtClean="0">
                <a:solidFill>
                  <a:srgbClr val="FF0000"/>
                </a:solidFill>
              </a:rPr>
              <a:t>physical address (PA)</a:t>
            </a:r>
            <a:endParaRPr lang="en-US" dirty="0" smtClean="0"/>
          </a:p>
          <a:p>
            <a:pPr lvl="1"/>
            <a:r>
              <a:rPr lang="en-US" dirty="0" smtClean="0"/>
              <a:t>Where it is actually located</a:t>
            </a:r>
          </a:p>
          <a:p>
            <a:r>
              <a:rPr lang="en-US" dirty="0" smtClean="0"/>
              <a:t>Card catalogue is like a </a:t>
            </a:r>
            <a:r>
              <a:rPr lang="en-US" i="1" dirty="0" smtClean="0">
                <a:solidFill>
                  <a:srgbClr val="FF0000"/>
                </a:solidFill>
              </a:rPr>
              <a:t>page table (PT)</a:t>
            </a:r>
          </a:p>
          <a:p>
            <a:pPr lvl="1"/>
            <a:r>
              <a:rPr lang="en-US" dirty="0" smtClean="0"/>
              <a:t>Maps from book title to call number</a:t>
            </a:r>
          </a:p>
          <a:p>
            <a:pPr lvl="1"/>
            <a:r>
              <a:rPr lang="en-US" dirty="0" smtClean="0"/>
              <a:t>Does not contain the actual that data you want</a:t>
            </a:r>
          </a:p>
          <a:p>
            <a:pPr lvl="1"/>
            <a:r>
              <a:rPr lang="en-US" dirty="0" smtClean="0"/>
              <a:t>The catalogue itself takes up space in the library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3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Analogy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Indication of current location within the library system is like </a:t>
            </a:r>
            <a:r>
              <a:rPr lang="en-US" i="1" dirty="0" smtClean="0">
                <a:solidFill>
                  <a:srgbClr val="FF0000"/>
                </a:solidFill>
              </a:rPr>
              <a:t>valid bit</a:t>
            </a:r>
            <a:endParaRPr lang="en-US" dirty="0" smtClean="0"/>
          </a:p>
          <a:p>
            <a:pPr lvl="1"/>
            <a:r>
              <a:rPr lang="en-US" dirty="0" smtClean="0"/>
              <a:t>Valid if in current library (main memory) vs. invalid if in another branch (disk)</a:t>
            </a:r>
          </a:p>
          <a:p>
            <a:pPr lvl="1"/>
            <a:r>
              <a:rPr lang="en-US" dirty="0" smtClean="0"/>
              <a:t>Found on the card in the card catalogue</a:t>
            </a:r>
          </a:p>
          <a:p>
            <a:r>
              <a:rPr lang="en-US" dirty="0" smtClean="0"/>
              <a:t>Availability/terms of use like </a:t>
            </a:r>
            <a:r>
              <a:rPr lang="en-US" i="1" dirty="0" smtClean="0">
                <a:solidFill>
                  <a:srgbClr val="FF0000"/>
                </a:solidFill>
              </a:rPr>
              <a:t>access rights</a:t>
            </a:r>
          </a:p>
          <a:p>
            <a:pPr lvl="1"/>
            <a:r>
              <a:rPr lang="en-US" dirty="0" smtClean="0"/>
              <a:t>What you are allowed to do with the book </a:t>
            </a:r>
            <a:br>
              <a:rPr lang="en-US" dirty="0" smtClean="0"/>
            </a:br>
            <a:r>
              <a:rPr lang="en-US" dirty="0" smtClean="0"/>
              <a:t>(ability to check out, duration, etc.)</a:t>
            </a:r>
          </a:p>
          <a:p>
            <a:pPr lvl="1"/>
            <a:r>
              <a:rPr lang="en-US" dirty="0" smtClean="0"/>
              <a:t>Also found on the card in the card catalogue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Mapping VM to PM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8735" name="Rectangle 47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5105400" cy="5365750"/>
          </a:xfrm>
        </p:spPr>
        <p:txBody>
          <a:bodyPr/>
          <a:lstStyle/>
          <a:p>
            <a:r>
              <a:rPr lang="en-US" sz="2400" dirty="0" smtClean="0"/>
              <a:t>Divide into equal sized chunks (usually 4-8 </a:t>
            </a:r>
            <a:r>
              <a:rPr lang="en-US" sz="2400" dirty="0" err="1" smtClean="0"/>
              <a:t>KiB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chunk of Virtual Memory can be assigned to any chunk of Physical Memory (“</a:t>
            </a:r>
            <a:r>
              <a:rPr lang="en-US" sz="2400" i="1" dirty="0" smtClean="0">
                <a:solidFill>
                  <a:srgbClr val="FF0000"/>
                </a:solidFill>
              </a:rPr>
              <a:t>page</a:t>
            </a:r>
            <a:r>
              <a:rPr lang="en-US" sz="2400" dirty="0" smtClean="0"/>
              <a:t>”)</a:t>
            </a:r>
          </a:p>
          <a:p>
            <a:endParaRPr lang="en-US" sz="24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058691" name="Text Box 3"/>
          <p:cNvSpPr txBox="1">
            <a:spLocks noChangeArrowheads="1"/>
          </p:cNvSpPr>
          <p:nvPr/>
        </p:nvSpPr>
        <p:spPr bwMode="auto">
          <a:xfrm>
            <a:off x="1066800" y="6116638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58692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25905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Physical Memory</a:t>
            </a:r>
          </a:p>
        </p:txBody>
      </p:sp>
      <p:sp>
        <p:nvSpPr>
          <p:cNvPr id="3058693" name="Rectangle 5"/>
          <p:cNvSpPr>
            <a:spLocks noChangeArrowheads="1"/>
          </p:cNvSpPr>
          <p:nvPr/>
        </p:nvSpPr>
        <p:spPr bwMode="auto">
          <a:xfrm>
            <a:off x="1905000" y="3402013"/>
            <a:ext cx="1600200" cy="3167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694" name="Text Box 6"/>
          <p:cNvSpPr txBox="1">
            <a:spLocks noChangeArrowheads="1"/>
          </p:cNvSpPr>
          <p:nvPr/>
        </p:nvSpPr>
        <p:spPr bwMode="auto">
          <a:xfrm>
            <a:off x="5918200" y="914400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  <a:endParaRPr lang="en-US" sz="4000" b="1"/>
          </a:p>
        </p:txBody>
      </p:sp>
      <p:sp>
        <p:nvSpPr>
          <p:cNvPr id="3058695" name="Text Box 7"/>
          <p:cNvSpPr txBox="1">
            <a:spLocks noChangeArrowheads="1"/>
          </p:cNvSpPr>
          <p:nvPr/>
        </p:nvSpPr>
        <p:spPr bwMode="auto">
          <a:xfrm>
            <a:off x="6059488" y="709613"/>
            <a:ext cx="27527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527800" y="5502275"/>
            <a:ext cx="1600200" cy="1066800"/>
            <a:chOff x="1056" y="2976"/>
            <a:chExt cx="1008" cy="672"/>
          </a:xfrm>
        </p:grpSpPr>
        <p:sp>
          <p:nvSpPr>
            <p:cNvPr id="3058697" name="Text Box 9"/>
            <p:cNvSpPr txBox="1">
              <a:spLocks noChangeArrowheads="1"/>
            </p:cNvSpPr>
            <p:nvPr/>
          </p:nvSpPr>
          <p:spPr bwMode="auto">
            <a:xfrm>
              <a:off x="1190" y="3143"/>
              <a:ext cx="75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Code</a:t>
              </a:r>
            </a:p>
          </p:txBody>
        </p:sp>
        <p:sp>
          <p:nvSpPr>
            <p:cNvPr id="3058698" name="Rectangle 10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27800" y="4435475"/>
            <a:ext cx="1600200" cy="1066800"/>
            <a:chOff x="1056" y="2976"/>
            <a:chExt cx="1008" cy="672"/>
          </a:xfrm>
        </p:grpSpPr>
        <p:sp>
          <p:nvSpPr>
            <p:cNvPr id="3058700" name="Text Box 12"/>
            <p:cNvSpPr txBox="1">
              <a:spLocks noChangeArrowheads="1"/>
            </p:cNvSpPr>
            <p:nvPr/>
          </p:nvSpPr>
          <p:spPr bwMode="auto">
            <a:xfrm>
              <a:off x="1190" y="3143"/>
              <a:ext cx="813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Static</a:t>
              </a:r>
            </a:p>
          </p:txBody>
        </p:sp>
        <p:sp>
          <p:nvSpPr>
            <p:cNvPr id="3058701" name="Rectangle 13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27800" y="2987675"/>
            <a:ext cx="1600200" cy="1447800"/>
            <a:chOff x="1056" y="1728"/>
            <a:chExt cx="1008" cy="91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056" y="1968"/>
              <a:ext cx="1008" cy="672"/>
              <a:chOff x="1056" y="2976"/>
              <a:chExt cx="1008" cy="672"/>
            </a:xfrm>
          </p:grpSpPr>
          <p:sp>
            <p:nvSpPr>
              <p:cNvPr id="3058704" name="Text Box 16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2" cy="3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</a:rPr>
                  <a:t>Heap</a:t>
                </a:r>
              </a:p>
            </p:txBody>
          </p:sp>
          <p:sp>
            <p:nvSpPr>
              <p:cNvPr id="3058705" name="Rectangle 1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58706" name="Line 18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8707" name="Text Box 19"/>
          <p:cNvSpPr txBox="1">
            <a:spLocks noChangeArrowheads="1"/>
          </p:cNvSpPr>
          <p:nvPr/>
        </p:nvSpPr>
        <p:spPr bwMode="auto">
          <a:xfrm>
            <a:off x="6740525" y="13668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58708" name="Rectangle 20"/>
          <p:cNvSpPr>
            <a:spLocks noChangeArrowheads="1"/>
          </p:cNvSpPr>
          <p:nvPr/>
        </p:nvSpPr>
        <p:spPr bwMode="auto">
          <a:xfrm>
            <a:off x="6527800" y="1139825"/>
            <a:ext cx="16002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09" name="Line 21"/>
          <p:cNvSpPr>
            <a:spLocks noChangeShapeType="1"/>
          </p:cNvSpPr>
          <p:nvPr/>
        </p:nvSpPr>
        <p:spPr bwMode="auto">
          <a:xfrm flipV="1">
            <a:off x="7289800" y="22066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10" name="Text Box 22"/>
          <p:cNvSpPr txBox="1">
            <a:spLocks noChangeArrowheads="1"/>
          </p:cNvSpPr>
          <p:nvPr/>
        </p:nvSpPr>
        <p:spPr bwMode="auto">
          <a:xfrm>
            <a:off x="328613" y="3111500"/>
            <a:ext cx="1381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905000" y="1139825"/>
            <a:ext cx="6223000" cy="5429250"/>
            <a:chOff x="1200" y="666"/>
            <a:chExt cx="3920" cy="342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200" y="2091"/>
              <a:ext cx="1008" cy="1995"/>
              <a:chOff x="1200" y="2091"/>
              <a:chExt cx="1008" cy="1995"/>
            </a:xfrm>
          </p:grpSpPr>
          <p:sp>
            <p:nvSpPr>
              <p:cNvPr id="3058713" name="Rectangle 25"/>
              <p:cNvSpPr>
                <a:spLocks noChangeArrowheads="1"/>
              </p:cNvSpPr>
              <p:nvPr/>
            </p:nvSpPr>
            <p:spPr bwMode="auto">
              <a:xfrm>
                <a:off x="1200" y="323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14" name="Rectangle 26"/>
              <p:cNvSpPr>
                <a:spLocks noChangeArrowheads="1"/>
              </p:cNvSpPr>
              <p:nvPr/>
            </p:nvSpPr>
            <p:spPr bwMode="auto">
              <a:xfrm>
                <a:off x="1200" y="266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200" y="2091"/>
                <a:ext cx="1008" cy="1995"/>
                <a:chOff x="1200" y="2091"/>
                <a:chExt cx="1008" cy="1995"/>
              </a:xfrm>
            </p:grpSpPr>
            <p:sp>
              <p:nvSpPr>
                <p:cNvPr id="305871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51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0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12" y="666"/>
              <a:ext cx="1008" cy="3420"/>
              <a:chOff x="4112" y="666"/>
              <a:chExt cx="1008" cy="3420"/>
            </a:xfrm>
          </p:grpSpPr>
          <p:sp>
            <p:nvSpPr>
              <p:cNvPr id="3058722" name="Rectangle 3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3" name="Rectangle 3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4" name="Rectangle 3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5872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8" name="Rectangle 4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9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1" name="Rectangle 4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2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3" name="Rectangle 4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58736" name="Text Box 48"/>
          <p:cNvSpPr txBox="1">
            <a:spLocks noChangeArrowheads="1"/>
          </p:cNvSpPr>
          <p:nvPr/>
        </p:nvSpPr>
        <p:spPr bwMode="auto">
          <a:xfrm>
            <a:off x="5918200" y="6278563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1905000" y="1149350"/>
            <a:ext cx="6248400" cy="5410200"/>
            <a:chOff x="1200" y="672"/>
            <a:chExt cx="3936" cy="3408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208" y="809"/>
              <a:ext cx="1892" cy="3135"/>
              <a:chOff x="2208" y="809"/>
              <a:chExt cx="1892" cy="3135"/>
            </a:xfrm>
          </p:grpSpPr>
          <p:cxnSp>
            <p:nvCxnSpPr>
              <p:cNvPr id="3058740" name="AutoShape 52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809"/>
                <a:ext cx="1880" cy="1710"/>
              </a:xfrm>
              <a:prstGeom prst="curvedConnector3">
                <a:avLst>
                  <a:gd name="adj1" fmla="val 30421"/>
                </a:avLst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1" name="AutoShape 53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1094"/>
                <a:ext cx="1880" cy="1140"/>
              </a:xfrm>
              <a:prstGeom prst="curvedConnector3">
                <a:avLst>
                  <a:gd name="adj1" fmla="val 25741"/>
                </a:avLst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2" name="AutoShape 54"/>
              <p:cNvCxnSpPr>
                <a:cxnSpLocks noChangeShapeType="1"/>
              </p:cNvCxnSpPr>
              <p:nvPr/>
            </p:nvCxnSpPr>
            <p:spPr bwMode="auto">
              <a:xfrm rot="10800000">
                <a:off x="2220" y="2742"/>
                <a:ext cx="1880" cy="1202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3" name="AutoShape 55"/>
              <p:cNvCxnSpPr>
                <a:cxnSpLocks noChangeShapeType="1"/>
              </p:cNvCxnSpPr>
              <p:nvPr/>
            </p:nvCxnSpPr>
            <p:spPr bwMode="auto">
              <a:xfrm rot="10800000">
                <a:off x="2208" y="3414"/>
                <a:ext cx="1892" cy="245"/>
              </a:xfrm>
              <a:prstGeom prst="curvedConnector3">
                <a:avLst>
                  <a:gd name="adj1" fmla="val 4968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4" name="AutoShape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804"/>
                <a:ext cx="1880" cy="855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5" name="AutoShape 57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234"/>
                <a:ext cx="1880" cy="838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8DA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6" name="AutoShape 58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3374"/>
                <a:ext cx="1880" cy="570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058747" name="Rectangle 5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8" name="Rectangle 60"/>
            <p:cNvSpPr>
              <a:spLocks noChangeArrowheads="1"/>
            </p:cNvSpPr>
            <p:nvPr/>
          </p:nvSpPr>
          <p:spPr bwMode="auto">
            <a:xfrm>
              <a:off x="1200" y="2640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9" name="Rectangle 61"/>
            <p:cNvSpPr>
              <a:spLocks noChangeArrowheads="1"/>
            </p:cNvSpPr>
            <p:nvPr/>
          </p:nvSpPr>
          <p:spPr bwMode="auto">
            <a:xfrm>
              <a:off x="4128" y="3504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0" name="Rectangle 62"/>
            <p:cNvSpPr>
              <a:spLocks noChangeArrowheads="1"/>
            </p:cNvSpPr>
            <p:nvPr/>
          </p:nvSpPr>
          <p:spPr bwMode="auto">
            <a:xfrm>
              <a:off x="1200" y="3216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1" name="Rectangle 63"/>
            <p:cNvSpPr>
              <a:spLocks noChangeArrowheads="1"/>
            </p:cNvSpPr>
            <p:nvPr/>
          </p:nvSpPr>
          <p:spPr bwMode="auto">
            <a:xfrm>
              <a:off x="4128" y="3216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2" name="Rectangle 64"/>
            <p:cNvSpPr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3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4" name="Rectangle 66"/>
            <p:cNvSpPr>
              <a:spLocks noChangeArrowheads="1"/>
            </p:cNvSpPr>
            <p:nvPr/>
          </p:nvSpPr>
          <p:spPr bwMode="auto">
            <a:xfrm>
              <a:off x="1200" y="3504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5" name="Rectangle 67"/>
            <p:cNvSpPr>
              <a:spLocks noChangeArrowheads="1"/>
            </p:cNvSpPr>
            <p:nvPr/>
          </p:nvSpPr>
          <p:spPr bwMode="auto">
            <a:xfrm>
              <a:off x="4128" y="2064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6" name="Rectangle 68"/>
            <p:cNvSpPr>
              <a:spLocks noChangeArrowheads="1"/>
            </p:cNvSpPr>
            <p:nvPr/>
          </p:nvSpPr>
          <p:spPr bwMode="auto">
            <a:xfrm>
              <a:off x="1200" y="2928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7" name="Rectangle 69"/>
            <p:cNvSpPr>
              <a:spLocks noChangeArrowheads="1"/>
            </p:cNvSpPr>
            <p:nvPr/>
          </p:nvSpPr>
          <p:spPr bwMode="auto">
            <a:xfrm>
              <a:off x="4128" y="960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8" name="Rectangle 70"/>
            <p:cNvSpPr>
              <a:spLocks noChangeArrowheads="1"/>
            </p:cNvSpPr>
            <p:nvPr/>
          </p:nvSpPr>
          <p:spPr bwMode="auto">
            <a:xfrm>
              <a:off x="1200" y="2064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9" name="Rectangle 71"/>
            <p:cNvSpPr>
              <a:spLocks noChangeArrowheads="1"/>
            </p:cNvSpPr>
            <p:nvPr/>
          </p:nvSpPr>
          <p:spPr bwMode="auto">
            <a:xfrm>
              <a:off x="4128" y="67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8760" name="Rectangle 72"/>
            <p:cNvSpPr>
              <a:spLocks noChangeArrowheads="1"/>
            </p:cNvSpPr>
            <p:nvPr/>
          </p:nvSpPr>
          <p:spPr bwMode="auto">
            <a:xfrm>
              <a:off x="1200" y="235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34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0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Paging Organization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8/31/2014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2014 - Lecture 23</a:t>
            </a:r>
            <a:endParaRPr lang="en-US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36</a:t>
            </a:fld>
            <a:endParaRPr lang="en-US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22320" y="3565003"/>
            <a:ext cx="2071484" cy="1622086"/>
            <a:chOff x="3576637" y="3080291"/>
            <a:chExt cx="2071484" cy="1622086"/>
          </a:xfrm>
        </p:grpSpPr>
        <p:sp>
          <p:nvSpPr>
            <p:cNvPr id="3060739" name="Rectangle 3"/>
            <p:cNvSpPr>
              <a:spLocks noChangeArrowheads="1"/>
            </p:cNvSpPr>
            <p:nvPr/>
          </p:nvSpPr>
          <p:spPr bwMode="auto">
            <a:xfrm>
              <a:off x="4243387" y="3272583"/>
              <a:ext cx="1060450" cy="13398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Addr</a:t>
              </a:r>
            </a:p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Trans</a:t>
              </a:r>
            </a:p>
            <a:p>
              <a:pPr algn="ctr"/>
              <a:r>
                <a:rPr lang="en-US" sz="2800">
                  <a:solidFill>
                    <a:schemeClr val="tx1"/>
                  </a:solidFill>
                  <a:latin typeface="+mj-lt"/>
                </a:rPr>
                <a:t>MAP</a:t>
              </a:r>
            </a:p>
          </p:txBody>
        </p:sp>
        <p:sp>
          <p:nvSpPr>
            <p:cNvPr id="3060740" name="Line 4"/>
            <p:cNvSpPr>
              <a:spLocks noChangeShapeType="1"/>
            </p:cNvSpPr>
            <p:nvPr/>
          </p:nvSpPr>
          <p:spPr bwMode="auto">
            <a:xfrm>
              <a:off x="3608387" y="3106689"/>
              <a:ext cx="609600" cy="2087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1" name="Line 5"/>
            <p:cNvSpPr>
              <a:spLocks noChangeShapeType="1"/>
            </p:cNvSpPr>
            <p:nvPr/>
          </p:nvSpPr>
          <p:spPr bwMode="auto">
            <a:xfrm flipV="1">
              <a:off x="3576637" y="4281439"/>
              <a:ext cx="641350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2" name="Line 6"/>
            <p:cNvSpPr>
              <a:spLocks noChangeShapeType="1"/>
            </p:cNvSpPr>
            <p:nvPr/>
          </p:nvSpPr>
          <p:spPr bwMode="auto">
            <a:xfrm flipV="1">
              <a:off x="5329237" y="3080291"/>
              <a:ext cx="318884" cy="338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0743" name="Line 7"/>
            <p:cNvSpPr>
              <a:spLocks noChangeShapeType="1"/>
            </p:cNvSpPr>
            <p:nvPr/>
          </p:nvSpPr>
          <p:spPr bwMode="auto">
            <a:xfrm>
              <a:off x="5329237" y="4487521"/>
              <a:ext cx="304167" cy="2148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75912" y="2560320"/>
            <a:ext cx="3406775" cy="3832225"/>
            <a:chOff x="3127" y="494"/>
            <a:chExt cx="2146" cy="2414"/>
          </a:xfrm>
        </p:grpSpPr>
        <p:sp>
          <p:nvSpPr>
            <p:cNvPr id="3060747" name="Rectangle 11"/>
            <p:cNvSpPr>
              <a:spLocks noChangeArrowheads="1"/>
            </p:cNvSpPr>
            <p:nvPr/>
          </p:nvSpPr>
          <p:spPr bwMode="auto">
            <a:xfrm>
              <a:off x="3996" y="920"/>
              <a:ext cx="794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0</a:t>
              </a:r>
            </a:p>
          </p:txBody>
        </p:sp>
        <p:sp>
          <p:nvSpPr>
            <p:cNvPr id="3060748" name="Rectangle 12"/>
            <p:cNvSpPr>
              <a:spLocks noChangeArrowheads="1"/>
            </p:cNvSpPr>
            <p:nvPr/>
          </p:nvSpPr>
          <p:spPr bwMode="auto">
            <a:xfrm>
              <a:off x="4857" y="920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49" name="Rectangle 13"/>
            <p:cNvSpPr>
              <a:spLocks noChangeArrowheads="1"/>
            </p:cNvSpPr>
            <p:nvPr/>
          </p:nvSpPr>
          <p:spPr bwMode="auto">
            <a:xfrm>
              <a:off x="4857" y="1203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0" name="Rectangle 14"/>
            <p:cNvSpPr>
              <a:spLocks noChangeArrowheads="1"/>
            </p:cNvSpPr>
            <p:nvPr/>
          </p:nvSpPr>
          <p:spPr bwMode="auto">
            <a:xfrm>
              <a:off x="4857" y="2067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1" name="Rectangle 15"/>
            <p:cNvSpPr>
              <a:spLocks noChangeArrowheads="1"/>
            </p:cNvSpPr>
            <p:nvPr/>
          </p:nvSpPr>
          <p:spPr bwMode="auto">
            <a:xfrm>
              <a:off x="3127" y="964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00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2" name="Rectangle 16"/>
            <p:cNvSpPr>
              <a:spLocks noChangeArrowheads="1"/>
            </p:cNvSpPr>
            <p:nvPr/>
          </p:nvSpPr>
          <p:spPr bwMode="auto">
            <a:xfrm>
              <a:off x="3127" y="1232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01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3" name="Rectangle 17"/>
            <p:cNvSpPr>
              <a:spLocks noChangeArrowheads="1"/>
            </p:cNvSpPr>
            <p:nvPr/>
          </p:nvSpPr>
          <p:spPr bwMode="auto">
            <a:xfrm>
              <a:off x="3129" y="2067"/>
              <a:ext cx="858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1F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4" name="Rectangle 18"/>
            <p:cNvSpPr>
              <a:spLocks noChangeArrowheads="1"/>
            </p:cNvSpPr>
            <p:nvPr/>
          </p:nvSpPr>
          <p:spPr bwMode="auto">
            <a:xfrm>
              <a:off x="3953" y="2412"/>
              <a:ext cx="887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6"/>
                  </a:solidFill>
                  <a:latin typeface="+mj-lt"/>
                </a:rPr>
                <a:t>Virtual </a:t>
              </a:r>
              <a:br>
                <a:rPr lang="en-US" sz="2800" b="1" dirty="0">
                  <a:solidFill>
                    <a:schemeClr val="accent6"/>
                  </a:solidFill>
                  <a:latin typeface="+mj-lt"/>
                </a:rPr>
              </a:br>
              <a:r>
                <a:rPr lang="en-US" sz="2800" b="1" dirty="0">
                  <a:solidFill>
                    <a:schemeClr val="accent6"/>
                  </a:solidFill>
                  <a:latin typeface="+mj-lt"/>
                </a:rPr>
                <a:t>Memory</a:t>
              </a:r>
            </a:p>
          </p:txBody>
        </p:sp>
        <p:sp>
          <p:nvSpPr>
            <p:cNvPr id="3060755" name="Rectangle 19"/>
            <p:cNvSpPr>
              <a:spLocks noChangeArrowheads="1"/>
            </p:cNvSpPr>
            <p:nvPr/>
          </p:nvSpPr>
          <p:spPr bwMode="auto">
            <a:xfrm>
              <a:off x="3129" y="494"/>
              <a:ext cx="850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3060756" name="Rectangle 20"/>
            <p:cNvSpPr>
              <a:spLocks noChangeArrowheads="1"/>
            </p:cNvSpPr>
            <p:nvPr/>
          </p:nvSpPr>
          <p:spPr bwMode="auto">
            <a:xfrm>
              <a:off x="3996" y="1203"/>
              <a:ext cx="795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1</a:t>
              </a:r>
            </a:p>
          </p:txBody>
        </p:sp>
        <p:sp>
          <p:nvSpPr>
            <p:cNvPr id="3060757" name="Rectangle 21"/>
            <p:cNvSpPr>
              <a:spLocks noChangeArrowheads="1"/>
            </p:cNvSpPr>
            <p:nvPr/>
          </p:nvSpPr>
          <p:spPr bwMode="auto">
            <a:xfrm>
              <a:off x="3996" y="2067"/>
              <a:ext cx="806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31</a:t>
              </a:r>
            </a:p>
          </p:txBody>
        </p:sp>
        <p:sp>
          <p:nvSpPr>
            <p:cNvPr id="3060758" name="Rectangle 22"/>
            <p:cNvSpPr>
              <a:spLocks noChangeArrowheads="1"/>
            </p:cNvSpPr>
            <p:nvPr/>
          </p:nvSpPr>
          <p:spPr bwMode="auto">
            <a:xfrm>
              <a:off x="4857" y="1485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59" name="Rectangle 23"/>
            <p:cNvSpPr>
              <a:spLocks noChangeArrowheads="1"/>
            </p:cNvSpPr>
            <p:nvPr/>
          </p:nvSpPr>
          <p:spPr bwMode="auto">
            <a:xfrm>
              <a:off x="3127" y="1508"/>
              <a:ext cx="869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02</a:t>
              </a:r>
              <a:r>
                <a:rPr lang="en-US" sz="2800" dirty="0" smtClean="0"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0" name="Rectangle 24"/>
            <p:cNvSpPr>
              <a:spLocks noChangeArrowheads="1"/>
            </p:cNvSpPr>
            <p:nvPr/>
          </p:nvSpPr>
          <p:spPr bwMode="auto">
            <a:xfrm>
              <a:off x="3996" y="1484"/>
              <a:ext cx="795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  2</a:t>
              </a:r>
            </a:p>
          </p:txBody>
        </p:sp>
        <p:sp>
          <p:nvSpPr>
            <p:cNvPr id="3060761" name="Text Box 25"/>
            <p:cNvSpPr txBox="1">
              <a:spLocks noChangeArrowheads="1"/>
            </p:cNvSpPr>
            <p:nvPr/>
          </p:nvSpPr>
          <p:spPr bwMode="auto">
            <a:xfrm>
              <a:off x="4281" y="1663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3060762" name="Text Box 26"/>
            <p:cNvSpPr txBox="1">
              <a:spLocks noChangeArrowheads="1"/>
            </p:cNvSpPr>
            <p:nvPr/>
          </p:nvSpPr>
          <p:spPr bwMode="auto">
            <a:xfrm>
              <a:off x="3427" y="1663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3" name="Text Box 27"/>
            <p:cNvSpPr txBox="1">
              <a:spLocks noChangeArrowheads="1"/>
            </p:cNvSpPr>
            <p:nvPr/>
          </p:nvSpPr>
          <p:spPr bwMode="auto">
            <a:xfrm>
              <a:off x="4857" y="1663"/>
              <a:ext cx="415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65760" y="2560320"/>
            <a:ext cx="3022600" cy="3832226"/>
            <a:chOff x="-29" y="494"/>
            <a:chExt cx="1904" cy="2414"/>
          </a:xfrm>
        </p:grpSpPr>
        <p:sp>
          <p:nvSpPr>
            <p:cNvPr id="3060765" name="Rectangle 29"/>
            <p:cNvSpPr>
              <a:spLocks noChangeArrowheads="1"/>
            </p:cNvSpPr>
            <p:nvPr/>
          </p:nvSpPr>
          <p:spPr bwMode="auto">
            <a:xfrm>
              <a:off x="744" y="1012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0</a:t>
              </a:r>
            </a:p>
          </p:txBody>
        </p:sp>
        <p:sp>
          <p:nvSpPr>
            <p:cNvPr id="3060766" name="Rectangle 30"/>
            <p:cNvSpPr>
              <a:spLocks noChangeArrowheads="1"/>
            </p:cNvSpPr>
            <p:nvPr/>
          </p:nvSpPr>
          <p:spPr bwMode="auto">
            <a:xfrm>
              <a:off x="19" y="101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0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7" name="Rectangle 31"/>
            <p:cNvSpPr>
              <a:spLocks noChangeArrowheads="1"/>
            </p:cNvSpPr>
            <p:nvPr/>
          </p:nvSpPr>
          <p:spPr bwMode="auto">
            <a:xfrm>
              <a:off x="19" y="131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8" name="Rectangle 32"/>
            <p:cNvSpPr>
              <a:spLocks noChangeArrowheads="1"/>
            </p:cNvSpPr>
            <p:nvPr/>
          </p:nvSpPr>
          <p:spPr bwMode="auto">
            <a:xfrm>
              <a:off x="19" y="1842"/>
              <a:ext cx="754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0x</a:t>
              </a: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7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000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69" name="Rectangle 33"/>
            <p:cNvSpPr>
              <a:spLocks noChangeArrowheads="1"/>
            </p:cNvSpPr>
            <p:nvPr/>
          </p:nvSpPr>
          <p:spPr bwMode="auto">
            <a:xfrm>
              <a:off x="-29" y="494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3060770" name="Rectangle 34"/>
            <p:cNvSpPr>
              <a:spLocks noChangeArrowheads="1"/>
            </p:cNvSpPr>
            <p:nvPr/>
          </p:nvSpPr>
          <p:spPr bwMode="auto">
            <a:xfrm>
              <a:off x="653" y="2412"/>
              <a:ext cx="887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chemeClr val="accent4"/>
                  </a:solidFill>
                  <a:latin typeface="+mj-lt"/>
                </a:rPr>
                <a:t>Memory</a:t>
              </a:r>
            </a:p>
          </p:txBody>
        </p:sp>
        <p:sp>
          <p:nvSpPr>
            <p:cNvPr id="3060771" name="Rectangle 35"/>
            <p:cNvSpPr>
              <a:spLocks noChangeArrowheads="1"/>
            </p:cNvSpPr>
            <p:nvPr/>
          </p:nvSpPr>
          <p:spPr bwMode="auto">
            <a:xfrm>
              <a:off x="1459" y="1012"/>
              <a:ext cx="416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2" name="Rectangle 36"/>
            <p:cNvSpPr>
              <a:spLocks noChangeArrowheads="1"/>
            </p:cNvSpPr>
            <p:nvPr/>
          </p:nvSpPr>
          <p:spPr bwMode="auto">
            <a:xfrm>
              <a:off x="1459" y="1312"/>
              <a:ext cx="416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4 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3" name="Rectangle 37"/>
            <p:cNvSpPr>
              <a:spLocks noChangeArrowheads="1"/>
            </p:cNvSpPr>
            <p:nvPr/>
          </p:nvSpPr>
          <p:spPr bwMode="auto">
            <a:xfrm>
              <a:off x="1459" y="1842"/>
              <a:ext cx="416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 smtClean="0">
                  <a:latin typeface="+mj-lt"/>
                </a:rPr>
                <a:t>4 </a:t>
              </a:r>
              <a:r>
                <a:rPr lang="en-US" sz="2800" dirty="0" smtClean="0">
                  <a:solidFill>
                    <a:schemeClr val="tx1"/>
                  </a:solidFill>
                  <a:latin typeface="+mj-lt"/>
                </a:rPr>
                <a:t>Ki</a:t>
              </a:r>
              <a:endParaRPr lang="en-US" sz="2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4" name="Rectangle 38"/>
            <p:cNvSpPr>
              <a:spLocks noChangeArrowheads="1"/>
            </p:cNvSpPr>
            <p:nvPr/>
          </p:nvSpPr>
          <p:spPr bwMode="auto">
            <a:xfrm>
              <a:off x="744" y="1312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1</a:t>
              </a:r>
            </a:p>
          </p:txBody>
        </p:sp>
        <p:sp>
          <p:nvSpPr>
            <p:cNvPr id="3060775" name="Rectangle 39"/>
            <p:cNvSpPr>
              <a:spLocks noChangeArrowheads="1"/>
            </p:cNvSpPr>
            <p:nvPr/>
          </p:nvSpPr>
          <p:spPr bwMode="auto">
            <a:xfrm>
              <a:off x="744" y="1840"/>
              <a:ext cx="691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page 7</a:t>
              </a:r>
            </a:p>
          </p:txBody>
        </p:sp>
        <p:sp>
          <p:nvSpPr>
            <p:cNvPr id="3060776" name="Text Box 40"/>
            <p:cNvSpPr txBox="1">
              <a:spLocks noChangeArrowheads="1"/>
            </p:cNvSpPr>
            <p:nvPr/>
          </p:nvSpPr>
          <p:spPr bwMode="auto">
            <a:xfrm>
              <a:off x="941" y="1474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3060777" name="Text Box 41"/>
            <p:cNvSpPr txBox="1">
              <a:spLocks noChangeArrowheads="1"/>
            </p:cNvSpPr>
            <p:nvPr/>
          </p:nvSpPr>
          <p:spPr bwMode="auto">
            <a:xfrm>
              <a:off x="249" y="1474"/>
              <a:ext cx="31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60778" name="Text Box 42"/>
            <p:cNvSpPr txBox="1">
              <a:spLocks noChangeArrowheads="1"/>
            </p:cNvSpPr>
            <p:nvPr/>
          </p:nvSpPr>
          <p:spPr bwMode="auto">
            <a:xfrm>
              <a:off x="1459" y="1474"/>
              <a:ext cx="415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+mj-lt"/>
                </a:rPr>
                <a:t>...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7200" y="1371599"/>
            <a:ext cx="8229600" cy="1097280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Here assume page size is 4 </a:t>
            </a:r>
            <a:r>
              <a:rPr lang="en-US" sz="3200" dirty="0" err="1" smtClean="0">
                <a:latin typeface="+mj-lt"/>
              </a:rPr>
              <a:t>KiB</a:t>
            </a:r>
            <a:endParaRPr lang="en-US" sz="3200" dirty="0" smtClean="0">
              <a:latin typeface="+mj-lt"/>
            </a:endParaRPr>
          </a:p>
          <a:p>
            <a:pPr marL="914400" lvl="1" indent="-457200">
              <a:buFont typeface="Calibri" pitchFamily="34" charset="0"/>
              <a:buChar char="–"/>
            </a:pPr>
            <a:r>
              <a:rPr lang="en-US" sz="2800" dirty="0" smtClean="0">
                <a:latin typeface="+mj-lt"/>
              </a:rPr>
              <a:t>Page is both unit of mapping and unit of transfer between disk and physical memory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679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Virtual Memory Mapping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large is main memory?  Disk?</a:t>
            </a:r>
          </a:p>
          <a:p>
            <a:pPr lvl="1"/>
            <a:r>
              <a:rPr lang="en-US" dirty="0" smtClean="0"/>
              <a:t>Don’t know!  Designed to be interchangeable components</a:t>
            </a:r>
          </a:p>
          <a:p>
            <a:pPr lvl="1"/>
            <a:r>
              <a:rPr lang="en-US" dirty="0" smtClean="0"/>
              <a:t>Need a system that works regardless of sizes</a:t>
            </a:r>
          </a:p>
          <a:p>
            <a:r>
              <a:rPr lang="en-US" dirty="0" smtClean="0"/>
              <a:t>Use lookup table (</a:t>
            </a:r>
            <a:r>
              <a:rPr lang="en-US" i="1" dirty="0" smtClean="0">
                <a:solidFill>
                  <a:srgbClr val="FF0000"/>
                </a:solidFill>
              </a:rPr>
              <a:t>page table</a:t>
            </a:r>
            <a:r>
              <a:rPr lang="en-US" dirty="0" smtClean="0"/>
              <a:t>) to deal with arbitrary mapping</a:t>
            </a:r>
          </a:p>
          <a:p>
            <a:pPr lvl="1"/>
            <a:r>
              <a:rPr lang="en-US" dirty="0" smtClean="0"/>
              <a:t>Index lookup table by # of pages in VM </a:t>
            </a:r>
            <a:br>
              <a:rPr lang="en-US" dirty="0" smtClean="0"/>
            </a:br>
            <a:r>
              <a:rPr lang="en-US" dirty="0" smtClean="0"/>
              <a:t>(not all entries will be used/valid)</a:t>
            </a:r>
          </a:p>
          <a:p>
            <a:pPr lvl="1"/>
            <a:r>
              <a:rPr lang="en-US" dirty="0" smtClean="0"/>
              <a:t>Size of PM will affect size of stored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Pages are aligned in memory</a:t>
            </a:r>
          </a:p>
          <a:p>
            <a:pPr lvl="1"/>
            <a:r>
              <a:rPr lang="en-US" dirty="0" smtClean="0"/>
              <a:t>Border address of each page has same lowest bits</a:t>
            </a:r>
          </a:p>
          <a:p>
            <a:pPr lvl="1"/>
            <a:r>
              <a:rPr lang="en-US" dirty="0"/>
              <a:t>Page </a:t>
            </a:r>
            <a:r>
              <a:rPr lang="en-US" dirty="0" smtClean="0"/>
              <a:t>size (P bytes) </a:t>
            </a:r>
            <a:r>
              <a:rPr lang="en-US" dirty="0"/>
              <a:t>is same in VM and PM, so </a:t>
            </a:r>
            <a:r>
              <a:rPr lang="en-US" dirty="0" smtClean="0"/>
              <a:t>denote lowest PO = log</a:t>
            </a:r>
            <a:r>
              <a:rPr lang="en-US" baseline="-25000" dirty="0" smtClean="0"/>
              <a:t>2</a:t>
            </a:r>
            <a:r>
              <a:rPr lang="en-US" dirty="0" smtClean="0"/>
              <a:t>(P) bits as </a:t>
            </a:r>
            <a:r>
              <a:rPr lang="en-US" i="1" dirty="0" smtClean="0">
                <a:solidFill>
                  <a:srgbClr val="FF0000"/>
                </a:solidFill>
              </a:rPr>
              <a:t>page </a:t>
            </a:r>
            <a:r>
              <a:rPr lang="en-US" i="1" dirty="0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Use remaining upper </a:t>
            </a:r>
            <a:r>
              <a:rPr lang="en-US" dirty="0"/>
              <a:t>address bits </a:t>
            </a:r>
            <a:r>
              <a:rPr lang="en-US" dirty="0" smtClean="0"/>
              <a:t>in mapping</a:t>
            </a:r>
          </a:p>
          <a:p>
            <a:pPr lvl="1"/>
            <a:r>
              <a:rPr lang="en-US" dirty="0" smtClean="0"/>
              <a:t>Tells you which page you want (similar to Tag)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54880" y="5029200"/>
            <a:ext cx="3657600" cy="365760"/>
            <a:chOff x="4754880" y="4389120"/>
            <a:chExt cx="3657600" cy="365760"/>
          </a:xfrm>
        </p:grpSpPr>
        <p:sp>
          <p:nvSpPr>
            <p:cNvPr id="8" name="Rectangle 7"/>
            <p:cNvSpPr/>
            <p:nvPr/>
          </p:nvSpPr>
          <p:spPr>
            <a:xfrm>
              <a:off x="6949440" y="4389120"/>
              <a:ext cx="146304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Page Offset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54880" y="4389120"/>
              <a:ext cx="219456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Virtual Page #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1520" y="5029200"/>
            <a:ext cx="3383280" cy="367687"/>
            <a:chOff x="731520" y="4386805"/>
            <a:chExt cx="3383280" cy="367687"/>
          </a:xfrm>
        </p:grpSpPr>
        <p:sp>
          <p:nvSpPr>
            <p:cNvPr id="7" name="Rectangle 6"/>
            <p:cNvSpPr/>
            <p:nvPr/>
          </p:nvSpPr>
          <p:spPr>
            <a:xfrm>
              <a:off x="2651760" y="4386805"/>
              <a:ext cx="14630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Page Offset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" y="4388732"/>
              <a:ext cx="19202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Physical Page #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79808" y="5394960"/>
            <a:ext cx="4941232" cy="828848"/>
            <a:chOff x="3379808" y="4752564"/>
            <a:chExt cx="4941232" cy="82884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83280" y="4752564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8096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9808" y="5029200"/>
              <a:ext cx="42976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40880" y="5212080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Same Size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8680" y="5394960"/>
            <a:ext cx="4983480" cy="1103531"/>
            <a:chOff x="868680" y="4754880"/>
            <a:chExt cx="4983480" cy="11035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69164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91640" y="5212080"/>
              <a:ext cx="41605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852160" y="476606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2160" y="5074920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68680" y="5212080"/>
              <a:ext cx="1645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Not necessarily the same size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84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Mapping: Page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62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0689"/>
            <a:ext cx="8229600" cy="443293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Page Table functionality:</a:t>
            </a:r>
          </a:p>
          <a:p>
            <a:pPr lvl="1"/>
            <a:r>
              <a:rPr lang="en-US" sz="2400" dirty="0" smtClean="0"/>
              <a:t>Incoming request is Virtual Address (</a:t>
            </a:r>
            <a:r>
              <a:rPr lang="en-US" sz="2400" dirty="0" smtClean="0">
                <a:solidFill>
                  <a:srgbClr val="FF0000"/>
                </a:solidFill>
              </a:rPr>
              <a:t>VA</a:t>
            </a:r>
            <a:r>
              <a:rPr lang="en-US" sz="2400" dirty="0" smtClean="0"/>
              <a:t>), </a:t>
            </a:r>
            <a:br>
              <a:rPr lang="en-US" sz="2400" dirty="0" smtClean="0"/>
            </a:br>
            <a:r>
              <a:rPr lang="en-US" sz="2400" dirty="0" smtClean="0"/>
              <a:t>want Physical Address (</a:t>
            </a:r>
            <a:r>
              <a:rPr lang="en-US" sz="2400" dirty="0" smtClean="0">
                <a:solidFill>
                  <a:srgbClr val="FF0000"/>
                </a:solidFill>
              </a:rPr>
              <a:t>PA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Physical Offset = Virtual Offset  (page-aligned)</a:t>
            </a:r>
          </a:p>
          <a:p>
            <a:pPr lvl="1"/>
            <a:r>
              <a:rPr lang="en-US" sz="2400" dirty="0" smtClean="0"/>
              <a:t>So just swap Virtual Page Number (</a:t>
            </a:r>
            <a:r>
              <a:rPr lang="en-US" sz="2400" dirty="0" smtClean="0">
                <a:solidFill>
                  <a:srgbClr val="FF0000"/>
                </a:solidFill>
              </a:rPr>
              <a:t>VPN</a:t>
            </a:r>
            <a:r>
              <a:rPr lang="en-US" sz="2400" dirty="0" smtClean="0"/>
              <a:t>) for Physical Page Number (</a:t>
            </a:r>
            <a:r>
              <a:rPr lang="en-US" sz="2400" dirty="0" smtClean="0">
                <a:solidFill>
                  <a:srgbClr val="FF0000"/>
                </a:solidFill>
              </a:rPr>
              <a:t>PPN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r>
              <a:rPr lang="en-US" sz="2800" b="1" dirty="0" smtClean="0"/>
              <a:t>Implementation?</a:t>
            </a:r>
          </a:p>
          <a:p>
            <a:pPr lvl="1"/>
            <a:r>
              <a:rPr lang="en-US" sz="2400" dirty="0" smtClean="0"/>
              <a:t>Use VPN as index into PT</a:t>
            </a:r>
          </a:p>
          <a:p>
            <a:pPr lvl="1"/>
            <a:r>
              <a:rPr lang="en-US" sz="2400" dirty="0" smtClean="0"/>
              <a:t>Store PPN and management bits (Valid, Access Rights)</a:t>
            </a:r>
          </a:p>
          <a:p>
            <a:pPr lvl="1"/>
            <a:r>
              <a:rPr lang="en-US" sz="2400" dirty="0" smtClean="0"/>
              <a:t>Does NOT store actual data (the data sits in PM)</a:t>
            </a: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Review of Last Lecture </a:t>
            </a:r>
            <a:r>
              <a:rPr lang="en-US" dirty="0" smtClean="0">
                <a:solidFill>
                  <a:schemeClr val="accent1"/>
                </a:solidFill>
              </a:rPr>
              <a:t>(2/2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Hazards hurt the performance of pipelined processors</a:t>
            </a:r>
          </a:p>
          <a:p>
            <a:pPr lvl="1"/>
            <a:r>
              <a:rPr lang="en-US" sz="2900" dirty="0" smtClean="0"/>
              <a:t>Stalling can be applied to any hazard, but hurt performance… better solutions?</a:t>
            </a:r>
          </a:p>
          <a:p>
            <a:pPr lvl="1"/>
            <a:r>
              <a:rPr lang="en-US" sz="2800" dirty="0" smtClean="0"/>
              <a:t>Structural hazards</a:t>
            </a:r>
          </a:p>
          <a:p>
            <a:pPr lvl="2"/>
            <a:r>
              <a:rPr lang="en-US" sz="2500" dirty="0"/>
              <a:t>Have separate structures for each </a:t>
            </a:r>
            <a:r>
              <a:rPr lang="en-US" sz="2500" dirty="0" smtClean="0"/>
              <a:t>stage</a:t>
            </a:r>
          </a:p>
          <a:p>
            <a:pPr lvl="1"/>
            <a:r>
              <a:rPr lang="en-US" sz="2800" dirty="0" smtClean="0"/>
              <a:t>Data hazards</a:t>
            </a:r>
          </a:p>
          <a:p>
            <a:pPr lvl="2"/>
            <a:r>
              <a:rPr lang="en-US" sz="2500" dirty="0" smtClean="0"/>
              <a:t>Forwarding</a:t>
            </a:r>
          </a:p>
          <a:p>
            <a:pPr lvl="1"/>
            <a:r>
              <a:rPr lang="en-US" sz="2800" dirty="0" smtClean="0"/>
              <a:t>Control hazards</a:t>
            </a:r>
          </a:p>
          <a:p>
            <a:pPr lvl="2"/>
            <a:r>
              <a:rPr lang="en-US" sz="2500" dirty="0" smtClean="0"/>
              <a:t>Branch prediction (mitigates), branch delay slot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Layout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1733"/>
              </p:ext>
            </p:extLst>
          </p:nvPr>
        </p:nvGraphicFramePr>
        <p:xfrm>
          <a:off x="2834640" y="2834640"/>
          <a:ext cx="347472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73152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82563" y="1591056"/>
            <a:ext cx="5030788" cy="420688"/>
            <a:chOff x="-155" y="752"/>
            <a:chExt cx="3169" cy="265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155" y="752"/>
              <a:ext cx="1541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 Address: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400" y="752"/>
              <a:ext cx="979" cy="26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VPN</a:t>
              </a:r>
              <a:endParaRPr lang="en-US" sz="28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80" y="752"/>
              <a:ext cx="634" cy="265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offset</a:t>
              </a:r>
            </a:p>
          </p:txBody>
        </p:sp>
      </p:grp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34640" y="2423160"/>
            <a:ext cx="347472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+mj-lt"/>
              </a:rPr>
              <a:t>Page Table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80160" y="2008569"/>
            <a:ext cx="2148048" cy="3092335"/>
            <a:chOff x="1280160" y="2099374"/>
            <a:chExt cx="2148048" cy="30923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286000" y="4206240"/>
              <a:ext cx="54864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86000" y="2285999"/>
              <a:ext cx="0" cy="192024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2285999"/>
              <a:ext cx="114220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3428208" y="2099374"/>
              <a:ext cx="0" cy="1866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0160" y="4205605"/>
              <a:ext cx="1469571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1) Index into PT using VPN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26080" y="3931920"/>
            <a:ext cx="2971799" cy="1372116"/>
            <a:chOff x="2926080" y="3931920"/>
            <a:chExt cx="2971799" cy="1372116"/>
          </a:xfrm>
        </p:grpSpPr>
        <p:sp>
          <p:nvSpPr>
            <p:cNvPr id="34" name="TextBox 33"/>
            <p:cNvSpPr txBox="1"/>
            <p:nvPr/>
          </p:nvSpPr>
          <p:spPr>
            <a:xfrm>
              <a:off x="4428308" y="4114800"/>
              <a:ext cx="1469571" cy="1189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2</a:t>
              </a:r>
              <a:r>
                <a:rPr lang="en-US" sz="2400" dirty="0" smtClean="0"/>
                <a:t>) Check Valid and Access Rights bits</a:t>
              </a:r>
              <a:endParaRPr lang="en-US" sz="24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926080" y="3931920"/>
              <a:ext cx="1097280" cy="3657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09159" y="2011680"/>
            <a:ext cx="4007032" cy="3439160"/>
            <a:chOff x="4709159" y="2011680"/>
            <a:chExt cx="4007032" cy="3439160"/>
          </a:xfrm>
        </p:grpSpPr>
        <p:grpSp>
          <p:nvGrpSpPr>
            <p:cNvPr id="42" name="Group 41"/>
            <p:cNvGrpSpPr/>
            <p:nvPr/>
          </p:nvGrpSpPr>
          <p:grpSpPr>
            <a:xfrm>
              <a:off x="4709159" y="2011680"/>
              <a:ext cx="4007032" cy="2697480"/>
              <a:chOff x="4709159" y="2011680"/>
              <a:chExt cx="4007032" cy="2697480"/>
            </a:xfrm>
          </p:grpSpPr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+mj-lt"/>
                  </a:rPr>
                  <a:t>+</a:t>
                </a: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309360" y="4114800"/>
                <a:ext cx="548640" cy="0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7090679" y="4343400"/>
                <a:ext cx="0" cy="3657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7086600" y="2194560"/>
                <a:ext cx="0" cy="169164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09159" y="2195194"/>
                <a:ext cx="237744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09160" y="2011680"/>
                <a:ext cx="0" cy="18662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094220" y="2633538"/>
                <a:ext cx="1621971" cy="986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/>
                  <a:t>3</a:t>
                </a:r>
                <a:r>
                  <a:rPr lang="en-US" sz="2400" dirty="0" smtClean="0"/>
                  <a:t>) Combine PPN and offset</a:t>
                </a:r>
                <a:endParaRPr lang="en-US" sz="2400" dirty="0"/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6446520" y="4663440"/>
              <a:ext cx="1295400" cy="78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Address</a:t>
              </a:r>
              <a:endParaRPr lang="en-US" sz="2800" dirty="0">
                <a:solidFill>
                  <a:schemeClr val="accent4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528560" y="5304036"/>
            <a:ext cx="162197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4) Use PA to access memory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79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Entry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3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Contains either PPN or indication not in main </a:t>
            </a:r>
            <a:r>
              <a:rPr lang="en-US" dirty="0"/>
              <a:t>m</a:t>
            </a:r>
            <a:r>
              <a:rPr lang="en-US" dirty="0" smtClean="0"/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</a:t>
            </a:r>
            <a:r>
              <a:rPr lang="en-US" dirty="0"/>
              <a:t>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virtual page </a:t>
            </a:r>
            <a:r>
              <a:rPr lang="en-US" dirty="0" smtClean="0"/>
              <a:t>is in </a:t>
            </a:r>
            <a:r>
              <a:rPr lang="en-US" dirty="0"/>
              <a:t>physical </a:t>
            </a:r>
            <a:r>
              <a:rPr lang="en-US" dirty="0" smtClean="0"/>
              <a:t>memory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OS needs to fetch page from disk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Rights </a:t>
            </a:r>
            <a:r>
              <a:rPr lang="en-US" dirty="0"/>
              <a:t>checked on every access to see if </a:t>
            </a:r>
            <a:r>
              <a:rPr lang="en-US" dirty="0" smtClean="0"/>
              <a:t>allowed (provides protection)</a:t>
            </a:r>
            <a:endParaRPr lang="en-US" dirty="0"/>
          </a:p>
          <a:p>
            <a:pPr lvl="1"/>
            <a:r>
              <a:rPr lang="en-US" i="1" dirty="0" smtClean="0"/>
              <a:t>Read Only:</a:t>
            </a:r>
            <a:r>
              <a:rPr lang="en-US" dirty="0" smtClean="0"/>
              <a:t>  Can </a:t>
            </a:r>
            <a:r>
              <a:rPr lang="en-US" dirty="0"/>
              <a:t>read, but not write page</a:t>
            </a:r>
          </a:p>
          <a:p>
            <a:pPr lvl="1"/>
            <a:r>
              <a:rPr lang="en-US" i="1" dirty="0"/>
              <a:t>Read/Write:</a:t>
            </a:r>
            <a:r>
              <a:rPr lang="en-US" dirty="0"/>
              <a:t> </a:t>
            </a:r>
            <a:r>
              <a:rPr lang="en-US" dirty="0" smtClean="0"/>
              <a:t> Read </a:t>
            </a:r>
            <a:r>
              <a:rPr lang="en-US" dirty="0"/>
              <a:t>or write data on page</a:t>
            </a:r>
          </a:p>
          <a:p>
            <a:pPr lvl="1"/>
            <a:r>
              <a:rPr lang="en-US" i="1" dirty="0" smtClean="0"/>
              <a:t>Executable:</a:t>
            </a:r>
            <a:r>
              <a:rPr lang="en-US" dirty="0" smtClean="0"/>
              <a:t>  </a:t>
            </a:r>
            <a:r>
              <a:rPr lang="en-US" dirty="0"/>
              <a:t>Can fetch instructions from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A page </a:t>
            </a:r>
            <a:r>
              <a:rPr lang="en-US" dirty="0" smtClean="0"/>
              <a:t>table (PT) contains </a:t>
            </a:r>
            <a:r>
              <a:rPr lang="en-US" dirty="0"/>
              <a:t>the mapping of virtual addresses to physical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Where should PT be located?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Physical memory</a:t>
            </a:r>
            <a:r>
              <a:rPr lang="en-US" dirty="0" smtClean="0"/>
              <a:t>, so faster to access and can be shared by multiple processors</a:t>
            </a:r>
          </a:p>
          <a:p>
            <a:r>
              <a:rPr lang="en-US" dirty="0" smtClean="0"/>
              <a:t>The OS maintains the PTs</a:t>
            </a:r>
          </a:p>
          <a:p>
            <a:pPr lvl="1"/>
            <a:r>
              <a:rPr lang="en-US" dirty="0"/>
              <a:t>Each process </a:t>
            </a:r>
            <a:r>
              <a:rPr lang="en-US" dirty="0" smtClean="0"/>
              <a:t>has </a:t>
            </a:r>
            <a:r>
              <a:rPr lang="en-US" dirty="0"/>
              <a:t>its own page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“State” of a process is PC, all registers, and PT</a:t>
            </a:r>
          </a:p>
          <a:p>
            <a:pPr lvl="1"/>
            <a:r>
              <a:rPr lang="en-US" dirty="0" smtClean="0"/>
              <a:t>OS stores address of the PT of the current process in the </a:t>
            </a:r>
            <a:r>
              <a:rPr lang="en-US" i="1" dirty="0" smtClean="0">
                <a:solidFill>
                  <a:srgbClr val="FF0000"/>
                </a:solidFill>
              </a:rPr>
              <a:t>Page Table Base Register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Paging/Virtual Memory Multiple Processes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141537" y="3822702"/>
            <a:ext cx="1274763" cy="2525714"/>
            <a:chOff x="1347" y="2408"/>
            <a:chExt cx="803" cy="1591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47" y="3398"/>
              <a:ext cx="80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A</a:t>
              </a:r>
              <a:endParaRPr lang="en-US" sz="2000" dirty="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537206" y="3822702"/>
            <a:ext cx="1258888" cy="2525714"/>
            <a:chOff x="3486" y="2408"/>
            <a:chExt cx="793" cy="1591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486" y="3398"/>
              <a:ext cx="79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B</a:t>
              </a:r>
              <a:endParaRPr lang="en-US" sz="2000" dirty="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User A: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484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 vs. 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7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Caches</a:t>
            </a:r>
            <a:r>
              <a:rPr lang="en-US" sz="2800" dirty="0" smtClean="0"/>
              <a:t>					</a:t>
            </a:r>
            <a:r>
              <a:rPr lang="en-US" sz="2800" u="sng" dirty="0" smtClean="0">
                <a:solidFill>
                  <a:schemeClr val="accent6"/>
                </a:solidFill>
              </a:rPr>
              <a:t>Virtual Memory</a:t>
            </a:r>
          </a:p>
          <a:p>
            <a:pPr>
              <a:buNone/>
            </a:pPr>
            <a:r>
              <a:rPr lang="en-US" sz="2800" dirty="0" smtClean="0"/>
              <a:t>Block					</a:t>
            </a:r>
            <a:r>
              <a:rPr lang="en-US" sz="2800" dirty="0" smtClean="0">
                <a:solidFill>
                  <a:schemeClr val="accent6"/>
                </a:solidFill>
              </a:rPr>
              <a:t>Page</a:t>
            </a:r>
          </a:p>
          <a:p>
            <a:pPr>
              <a:buNone/>
            </a:pPr>
            <a:r>
              <a:rPr lang="en-US" sz="2800" dirty="0" smtClean="0"/>
              <a:t>Cache Miss				</a:t>
            </a:r>
            <a:r>
              <a:rPr lang="en-US" sz="2800" dirty="0" smtClean="0">
                <a:solidFill>
                  <a:schemeClr val="accent6"/>
                </a:solidFill>
              </a:rPr>
              <a:t>Page Fault</a:t>
            </a:r>
          </a:p>
          <a:p>
            <a:pPr>
              <a:buNone/>
            </a:pPr>
            <a:r>
              <a:rPr lang="en-US" sz="2800" dirty="0" smtClean="0"/>
              <a:t>Block Size: 32-64B			</a:t>
            </a:r>
            <a:r>
              <a:rPr lang="en-US" sz="2800" dirty="0" smtClean="0">
                <a:solidFill>
                  <a:schemeClr val="accent6"/>
                </a:solidFill>
              </a:rPr>
              <a:t>Page Size: 4KiB-8KiB</a:t>
            </a:r>
          </a:p>
          <a:p>
            <a:pPr>
              <a:buNone/>
            </a:pPr>
            <a:r>
              <a:rPr lang="en-US" sz="2800" dirty="0" smtClean="0"/>
              <a:t>Placement:</a:t>
            </a:r>
            <a:r>
              <a:rPr lang="en-US" sz="2800" dirty="0" smtClean="0">
                <a:solidFill>
                  <a:schemeClr val="accent6"/>
                </a:solidFill>
              </a:rPr>
              <a:t/>
            </a:r>
            <a:br>
              <a:rPr lang="en-US" sz="2800" dirty="0" smtClean="0">
                <a:solidFill>
                  <a:schemeClr val="accent6"/>
                </a:solidFill>
              </a:rPr>
            </a:br>
            <a:r>
              <a:rPr lang="en-US" sz="2800" dirty="0" smtClean="0"/>
              <a:t>Direct Mapped, 			</a:t>
            </a:r>
            <a:r>
              <a:rPr lang="en-US" sz="2800" dirty="0" smtClean="0">
                <a:solidFill>
                  <a:schemeClr val="accent6"/>
                </a:solidFill>
              </a:rPr>
              <a:t>Fully </a:t>
            </a:r>
            <a:r>
              <a:rPr lang="en-US" sz="2800" dirty="0">
                <a:solidFill>
                  <a:schemeClr val="accent6"/>
                </a:solidFill>
              </a:rPr>
              <a:t>Associative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N-way Set Associative		</a:t>
            </a:r>
            <a:r>
              <a:rPr lang="en-US" sz="2800" dirty="0" smtClean="0">
                <a:solidFill>
                  <a:schemeClr val="accent6"/>
                </a:solidFill>
              </a:rPr>
              <a:t>(almost always)</a:t>
            </a:r>
          </a:p>
          <a:p>
            <a:pPr>
              <a:buNone/>
            </a:pPr>
            <a:r>
              <a:rPr lang="en-US" sz="2800" dirty="0" smtClean="0"/>
              <a:t>Replacement:</a:t>
            </a:r>
            <a:r>
              <a:rPr lang="en-US" sz="2800" dirty="0" smtClean="0">
                <a:solidFill>
                  <a:schemeClr val="accent6"/>
                </a:solidFill>
              </a:rPr>
              <a:t/>
            </a:r>
            <a:br>
              <a:rPr lang="en-US" sz="2800" dirty="0" smtClean="0">
                <a:solidFill>
                  <a:schemeClr val="accent6"/>
                </a:solidFill>
              </a:rPr>
            </a:br>
            <a:r>
              <a:rPr lang="en-US" sz="2800" dirty="0" smtClean="0"/>
              <a:t>LRU or Random			</a:t>
            </a:r>
            <a:r>
              <a:rPr lang="en-US" sz="2800" dirty="0" smtClean="0">
                <a:solidFill>
                  <a:schemeClr val="accent6"/>
                </a:solidFill>
              </a:rPr>
              <a:t>LRU</a:t>
            </a:r>
          </a:p>
          <a:p>
            <a:pPr>
              <a:buNone/>
            </a:pPr>
            <a:r>
              <a:rPr lang="en-US" sz="2800" dirty="0" smtClean="0"/>
              <a:t>Write Thru or Back			</a:t>
            </a:r>
            <a:r>
              <a:rPr lang="en-US" sz="2800" dirty="0" smtClean="0">
                <a:solidFill>
                  <a:schemeClr val="accent6"/>
                </a:solidFill>
              </a:rPr>
              <a:t>Write Back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9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123" grpId="0" uiExpand="1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Technology Break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Page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 must reserve “</a:t>
            </a:r>
            <a:r>
              <a:rPr lang="en-US" sz="2400" dirty="0" smtClean="0">
                <a:solidFill>
                  <a:schemeClr val="accent1"/>
                </a:solidFill>
              </a:rPr>
              <a:t>Swap Space</a:t>
            </a:r>
            <a:r>
              <a:rPr lang="en-US" sz="2400" dirty="0" smtClean="0"/>
              <a:t>” on disk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for each process</a:t>
            </a:r>
          </a:p>
          <a:p>
            <a:r>
              <a:rPr lang="en-US" sz="2400" dirty="0" smtClean="0"/>
              <a:t>To grow a process, ask Operating System</a:t>
            </a:r>
          </a:p>
          <a:p>
            <a:pPr lvl="1"/>
            <a:r>
              <a:rPr lang="en-US" sz="2000" dirty="0" smtClean="0"/>
              <a:t>If unused pages, OS uses them first</a:t>
            </a:r>
          </a:p>
          <a:p>
            <a:pPr lvl="1"/>
            <a:r>
              <a:rPr lang="en-US" sz="2000" dirty="0" smtClean="0"/>
              <a:t>If not, OS swaps some old pages to disk</a:t>
            </a:r>
          </a:p>
          <a:p>
            <a:pPr lvl="1"/>
            <a:r>
              <a:rPr lang="en-US" sz="2000" dirty="0" smtClean="0"/>
              <a:t>(Least Recently Used to pick pages to swap)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Each process has own Page Table</a:t>
            </a:r>
          </a:p>
          <a:p>
            <a:r>
              <a:rPr lang="en-US" sz="2400" dirty="0" smtClean="0"/>
              <a:t>Will add details, but Page Table is essence of Virtual Memory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5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218" name="Rectangle 2" descr="Wide upward diagonal"/>
          <p:cNvSpPr>
            <a:spLocks noChangeArrowheads="1"/>
          </p:cNvSpPr>
          <p:nvPr/>
        </p:nvSpPr>
        <p:spPr bwMode="auto">
          <a:xfrm>
            <a:off x="6400800" y="1575137"/>
            <a:ext cx="2438400" cy="1828800"/>
          </a:xfrm>
          <a:prstGeom prst="rect">
            <a:avLst/>
          </a:prstGeom>
          <a:pattFill prst="wdUp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334000" cy="5829300"/>
          </a:xfrm>
        </p:spPr>
        <p:txBody>
          <a:bodyPr>
            <a:normAutofit/>
          </a:bodyPr>
          <a:lstStyle/>
          <a:p>
            <a:r>
              <a:rPr lang="en-US" sz="2800" dirty="0"/>
              <a:t>A program’s </a:t>
            </a:r>
            <a:r>
              <a:rPr lang="en-US" sz="2800" i="1" dirty="0">
                <a:solidFill>
                  <a:schemeClr val="accent2"/>
                </a:solidFill>
              </a:rPr>
              <a:t>address space</a:t>
            </a:r>
            <a:r>
              <a:rPr lang="en-US" sz="2800" dirty="0"/>
              <a:t> contains 4 regions: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stack</a:t>
            </a:r>
            <a:r>
              <a:rPr lang="en-US" sz="2400" dirty="0"/>
              <a:t>: local variables, </a:t>
            </a:r>
            <a:r>
              <a:rPr lang="en-US" sz="2400" dirty="0">
                <a:solidFill>
                  <a:srgbClr val="367C17"/>
                </a:solidFill>
              </a:rPr>
              <a:t>grows</a:t>
            </a:r>
            <a:r>
              <a:rPr lang="en-US" sz="2400" dirty="0"/>
              <a:t> downward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heap</a:t>
            </a:r>
            <a:r>
              <a:rPr lang="en-US" sz="2400" dirty="0"/>
              <a:t>: space requested for pointers via </a:t>
            </a:r>
            <a:r>
              <a:rPr lang="en-US" sz="2400" b="1" dirty="0" err="1"/>
              <a:t>malloc</a:t>
            </a:r>
            <a:r>
              <a:rPr lang="en-US" sz="2400" b="1" dirty="0"/>
              <a:t>()</a:t>
            </a:r>
            <a:r>
              <a:rPr lang="en-US" sz="2400" b="1" dirty="0" smtClean="0"/>
              <a:t> ; </a:t>
            </a:r>
            <a:r>
              <a:rPr lang="en-US" sz="2400" dirty="0"/>
              <a:t>resizes dynamically, </a:t>
            </a:r>
            <a:r>
              <a:rPr lang="en-US" sz="2400" dirty="0">
                <a:solidFill>
                  <a:srgbClr val="367C17"/>
                </a:solidFill>
              </a:rPr>
              <a:t>grows</a:t>
            </a:r>
            <a:r>
              <a:rPr lang="en-US" sz="2400" dirty="0"/>
              <a:t> upward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static data</a:t>
            </a:r>
            <a:r>
              <a:rPr lang="en-US" sz="2400" dirty="0"/>
              <a:t>: variables declared outside main, does not grow or shrink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code</a:t>
            </a:r>
            <a:r>
              <a:rPr lang="en-US" sz="2400" dirty="0"/>
              <a:t>: loaded when program starts, does not change</a:t>
            </a:r>
          </a:p>
        </p:txBody>
      </p:sp>
      <p:sp>
        <p:nvSpPr>
          <p:cNvPr id="3081221" name="Rectangle 5"/>
          <p:cNvSpPr>
            <a:spLocks noChangeArrowheads="1"/>
          </p:cNvSpPr>
          <p:nvPr/>
        </p:nvSpPr>
        <p:spPr bwMode="auto">
          <a:xfrm>
            <a:off x="6400800" y="1041737"/>
            <a:ext cx="24384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2" name="Rectangle 6"/>
          <p:cNvSpPr>
            <a:spLocks noChangeArrowheads="1"/>
          </p:cNvSpPr>
          <p:nvPr/>
        </p:nvSpPr>
        <p:spPr bwMode="auto">
          <a:xfrm>
            <a:off x="6400800" y="4775537"/>
            <a:ext cx="2438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3" name="Rectangle 7"/>
          <p:cNvSpPr>
            <a:spLocks noChangeArrowheads="1"/>
          </p:cNvSpPr>
          <p:nvPr/>
        </p:nvSpPr>
        <p:spPr bwMode="auto">
          <a:xfrm>
            <a:off x="6400800" y="4089737"/>
            <a:ext cx="2438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4" name="Line 8"/>
          <p:cNvSpPr>
            <a:spLocks noChangeShapeType="1"/>
          </p:cNvSpPr>
          <p:nvPr/>
        </p:nvSpPr>
        <p:spPr bwMode="auto">
          <a:xfrm>
            <a:off x="6400800" y="34039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5" name="Line 9"/>
          <p:cNvSpPr>
            <a:spLocks noChangeShapeType="1"/>
          </p:cNvSpPr>
          <p:nvPr/>
        </p:nvSpPr>
        <p:spPr bwMode="auto">
          <a:xfrm>
            <a:off x="6400800" y="15751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6" name="Text Box 10"/>
          <p:cNvSpPr txBox="1">
            <a:spLocks noChangeArrowheads="1"/>
          </p:cNvSpPr>
          <p:nvPr/>
        </p:nvSpPr>
        <p:spPr bwMode="auto">
          <a:xfrm>
            <a:off x="6705600" y="4788237"/>
            <a:ext cx="10652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81227" name="Text Box 11"/>
          <p:cNvSpPr txBox="1">
            <a:spLocks noChangeArrowheads="1"/>
          </p:cNvSpPr>
          <p:nvPr/>
        </p:nvSpPr>
        <p:spPr bwMode="auto">
          <a:xfrm>
            <a:off x="6704013" y="4102437"/>
            <a:ext cx="2036762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static data</a:t>
            </a:r>
          </a:p>
        </p:txBody>
      </p:sp>
      <p:sp>
        <p:nvSpPr>
          <p:cNvPr id="3081228" name="Text Box 12"/>
          <p:cNvSpPr txBox="1">
            <a:spLocks noChangeArrowheads="1"/>
          </p:cNvSpPr>
          <p:nvPr/>
        </p:nvSpPr>
        <p:spPr bwMode="auto">
          <a:xfrm>
            <a:off x="6792913" y="3416637"/>
            <a:ext cx="10890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81229" name="Text Box 13"/>
          <p:cNvSpPr txBox="1">
            <a:spLocks noChangeArrowheads="1"/>
          </p:cNvSpPr>
          <p:nvPr/>
        </p:nvSpPr>
        <p:spPr bwMode="auto">
          <a:xfrm>
            <a:off x="7023100" y="1041737"/>
            <a:ext cx="1133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81230" name="Line 14"/>
          <p:cNvSpPr>
            <a:spLocks noChangeShapeType="1"/>
          </p:cNvSpPr>
          <p:nvPr/>
        </p:nvSpPr>
        <p:spPr bwMode="auto">
          <a:xfrm flipV="1">
            <a:off x="7467600" y="30229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1" name="Line 15"/>
          <p:cNvSpPr>
            <a:spLocks noChangeShapeType="1"/>
          </p:cNvSpPr>
          <p:nvPr/>
        </p:nvSpPr>
        <p:spPr bwMode="auto">
          <a:xfrm>
            <a:off x="7467600" y="15751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2" name="Text Box 16"/>
          <p:cNvSpPr txBox="1">
            <a:spLocks noChangeArrowheads="1"/>
          </p:cNvSpPr>
          <p:nvPr/>
        </p:nvSpPr>
        <p:spPr bwMode="auto">
          <a:xfrm>
            <a:off x="5410200" y="5689937"/>
            <a:ext cx="37338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18 VAG Rounded Light   02390"/>
              </a:rPr>
              <a:t>For now, OS somehow</a:t>
            </a:r>
            <a:br>
              <a:rPr lang="en-US" sz="2000" dirty="0">
                <a:latin typeface="18 VAG Rounded Light   02390"/>
              </a:rPr>
            </a:br>
            <a:r>
              <a:rPr lang="en-US" sz="2000" dirty="0">
                <a:latin typeface="18 VAG Rounded Light   02390"/>
              </a:rPr>
              <a:t>prevents accesses between stack and heap (gray hash lines). </a:t>
            </a:r>
          </a:p>
        </p:txBody>
      </p:sp>
      <p:sp>
        <p:nvSpPr>
          <p:cNvPr id="3081233" name="Text Box 17"/>
          <p:cNvSpPr txBox="1">
            <a:spLocks noChangeArrowheads="1"/>
          </p:cNvSpPr>
          <p:nvPr/>
        </p:nvSpPr>
        <p:spPr bwMode="auto">
          <a:xfrm>
            <a:off x="5029200" y="965537"/>
            <a:ext cx="14525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FFFF FFFF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3081234" name="Text Box 18"/>
          <p:cNvSpPr txBox="1">
            <a:spLocks noChangeArrowheads="1"/>
          </p:cNvSpPr>
          <p:nvPr/>
        </p:nvSpPr>
        <p:spPr bwMode="auto">
          <a:xfrm>
            <a:off x="5791200" y="5385137"/>
            <a:ext cx="6334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0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Why would a process need to “grow”?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and Caches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Physical memory is slow, so we cache data</a:t>
            </a:r>
          </a:p>
          <a:p>
            <a:pPr lvl="1"/>
            <a:r>
              <a:rPr lang="en-US" sz="2500" dirty="0" smtClean="0"/>
              <a:t>Why not do the same with the page table?</a:t>
            </a:r>
          </a:p>
          <a:p>
            <a:r>
              <a:rPr lang="en-US" sz="2800" dirty="0" smtClean="0"/>
              <a:t>Translation </a:t>
            </a:r>
            <a:r>
              <a:rPr lang="en-US" sz="2800" dirty="0" err="1" smtClean="0"/>
              <a:t>Lookaside</a:t>
            </a:r>
            <a:r>
              <a:rPr lang="en-US" sz="2800" dirty="0" smtClean="0"/>
              <a:t> Buffer (TLB) is the equivalent of cache for the page table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to Physical Address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Check TLB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Check page tables (in main memory)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Page fault – OS handles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OS: Check disk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OS: Swap on disk/Segmentation fault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Multiple Issue</a:t>
            </a:r>
          </a:p>
          <a:p>
            <a:r>
              <a:rPr lang="en-US" sz="3200" dirty="0" err="1" smtClean="0"/>
              <a:t>Administrivia</a:t>
            </a:r>
            <a:endParaRPr lang="en-US" sz="3200" dirty="0" smtClean="0"/>
          </a:p>
          <a:p>
            <a:r>
              <a:rPr lang="en-US" sz="3200" dirty="0" smtClean="0"/>
              <a:t>Virtual Memory 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Translation Look-Aside Buffers (TLBs)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TLBs</a:t>
            </a:r>
            <a:r>
              <a:rPr lang="en-US" dirty="0" smtClean="0"/>
              <a:t> usually small, typically 128 - 256 entries</a:t>
            </a:r>
          </a:p>
          <a:p>
            <a:r>
              <a:rPr lang="en-US" dirty="0" smtClean="0"/>
              <a:t>Like any other cache, the TLB can be direct mapped, set associative, or fully associative</a:t>
            </a:r>
            <a:endParaRPr lang="en-US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330200" y="34290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2851150" y="3194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4889500" y="31940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067550" y="32067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209800" y="29146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249738" y="29908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035675" y="34290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4781550" y="41656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019800" y="41910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2984500" y="4565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733800" y="26670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2971800" y="4102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048000" y="4146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9" name="Text Box 17"/>
          <p:cNvSpPr txBox="1">
            <a:spLocks noChangeArrowheads="1"/>
          </p:cNvSpPr>
          <p:nvPr/>
        </p:nvSpPr>
        <p:spPr bwMode="auto">
          <a:xfrm>
            <a:off x="152400" y="5791200"/>
            <a:ext cx="8839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latin typeface="18 VAG Rounded Light   02390"/>
              </a:rPr>
              <a:t>On TLB miss, get page table entry from main memory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304800" y="30480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6858000" y="30480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2819400" y="3124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2819400" y="4572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209800" y="335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191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038600" y="4114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0198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209800" y="39624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3962400" y="2667000"/>
            <a:ext cx="1066800" cy="1066800"/>
          </a:xfrm>
          <a:prstGeom prst="donut">
            <a:avLst/>
          </a:prstGeom>
          <a:gradFill flip="none" rotWithShape="1">
            <a:gsLst>
              <a:gs pos="0">
                <a:schemeClr val="accent1">
                  <a:tint val="48000"/>
                  <a:satMod val="138000"/>
                  <a:alpha val="18000"/>
                </a:schemeClr>
              </a:gs>
              <a:gs pos="25000">
                <a:schemeClr val="accent1">
                  <a:tint val="85000"/>
                  <a:alpha val="18000"/>
                </a:schemeClr>
              </a:gs>
              <a:gs pos="40000">
                <a:schemeClr val="accent1">
                  <a:tint val="92000"/>
                  <a:alpha val="18000"/>
                </a:schemeClr>
              </a:gs>
              <a:gs pos="50000">
                <a:schemeClr val="accent1">
                  <a:tint val="93000"/>
                  <a:alpha val="18000"/>
                </a:schemeClr>
              </a:gs>
              <a:gs pos="60000">
                <a:schemeClr val="accent1">
                  <a:tint val="92000"/>
                  <a:alpha val="18000"/>
                </a:schemeClr>
              </a:gs>
              <a:gs pos="75000">
                <a:schemeClr val="accent1">
                  <a:tint val="83000"/>
                  <a:satMod val="108000"/>
                  <a:alpha val="18000"/>
                </a:schemeClr>
              </a:gs>
              <a:gs pos="100000">
                <a:schemeClr val="accent1">
                  <a:tint val="48000"/>
                  <a:satMod val="150000"/>
                  <a:alpha val="18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61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Context Switching and VM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Context Switching now requires that both the TLB and caches be flushed</a:t>
            </a:r>
          </a:p>
          <a:p>
            <a:pPr lvl="1"/>
            <a:r>
              <a:rPr lang="en-US" sz="2900" dirty="0" smtClean="0"/>
              <a:t>In reality, TLB entries have a context tag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0689"/>
            <a:ext cx="7886700" cy="20574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Locality is important yet different for cache and virtual memory (VM): temporal locality for caches but spatial locality for VM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VM helps both with security and cost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Peer Instruction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80663" y="4495800"/>
            <a:ext cx="1947437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blue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) 	</a:t>
            </a:r>
            <a:r>
              <a:rPr lang="en-US" sz="2400" b="1" dirty="0" smtClean="0">
                <a:latin typeface="Courier New" pitchFamily="-65" charset="0"/>
              </a:rPr>
              <a:t>FF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</a:rPr>
              <a:t>green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</a:rPr>
              <a:t>) 	</a:t>
            </a:r>
            <a:r>
              <a:rPr lang="en-US" sz="2400" b="1" dirty="0" smtClean="0">
                <a:latin typeface="Courier New" pitchFamily="-65" charset="0"/>
              </a:rPr>
              <a:t>F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</a:t>
            </a:r>
            <a:endParaRPr lang="en-US" sz="2400" b="1" dirty="0">
              <a:solidFill>
                <a:srgbClr val="EA157A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00FF"/>
                </a:solidFill>
                <a:latin typeface="Courier New" pitchFamily="-65" charset="0"/>
              </a:rPr>
              <a:t>purple</a:t>
            </a:r>
            <a:r>
              <a:rPr lang="en-US" sz="2400" b="1" dirty="0" smtClean="0">
                <a:solidFill>
                  <a:srgbClr val="FF00FF"/>
                </a:solidFill>
                <a:latin typeface="Courier New" pitchFamily="-65" charset="0"/>
              </a:rPr>
              <a:t>)	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 dirty="0" smtClean="0">
                <a:latin typeface="Courier New" pitchFamily="-65" charset="0"/>
              </a:rPr>
              <a:t>F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 New" pitchFamily="-65" charset="0"/>
              </a:rPr>
              <a:t>yellow)	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TT</a:t>
            </a:r>
            <a:endParaRPr lang="en-US" sz="2400" b="1" dirty="0">
              <a:solidFill>
                <a:srgbClr val="EA157A"/>
              </a:solidFill>
              <a:latin typeface="Courier New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41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40911" y="1604064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Locality is important yet different for cache and virtual memory (VM): temporal locality for caches but spatial locality for VM</a:t>
            </a: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VM helps both with security and cost</a:t>
            </a:r>
          </a:p>
        </p:txBody>
      </p:sp>
      <p:sp>
        <p:nvSpPr>
          <p:cNvPr id="3089413" name="Text Box 5"/>
          <p:cNvSpPr txBox="1">
            <a:spLocks noChangeArrowheads="1"/>
          </p:cNvSpPr>
          <p:nvPr/>
        </p:nvSpPr>
        <p:spPr bwMode="auto">
          <a:xfrm>
            <a:off x="1079111" y="1423625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18 VAG Rounded Light   02390"/>
              </a:rPr>
              <a:t>F A L S E</a:t>
            </a:r>
          </a:p>
        </p:txBody>
      </p:sp>
      <p:sp>
        <p:nvSpPr>
          <p:cNvPr id="3089414" name="Text Box 6"/>
          <p:cNvSpPr txBox="1">
            <a:spLocks noChangeArrowheads="1"/>
          </p:cNvSpPr>
          <p:nvPr/>
        </p:nvSpPr>
        <p:spPr bwMode="auto">
          <a:xfrm>
            <a:off x="4431911" y="2670864"/>
            <a:ext cx="4524057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>
                <a:latin typeface="18 VAG Rounded Light   02390"/>
              </a:rPr>
              <a:t>1. No. Both for VM </a:t>
            </a:r>
            <a:r>
              <a:rPr lang="en-US" sz="2800" u="sng">
                <a:latin typeface="18 VAG Rounded Light   02390"/>
              </a:rPr>
              <a:t>and</a:t>
            </a:r>
            <a:r>
              <a:rPr lang="en-US" sz="2800">
                <a:latin typeface="18 VAG Rounded Light   02390"/>
              </a:rPr>
              <a:t> cache</a:t>
            </a:r>
          </a:p>
        </p:txBody>
      </p:sp>
      <p:sp>
        <p:nvSpPr>
          <p:cNvPr id="3089416" name="Rectangle 8"/>
          <p:cNvSpPr>
            <a:spLocks noChangeArrowheads="1"/>
          </p:cNvSpPr>
          <p:nvPr/>
        </p:nvSpPr>
        <p:spPr bwMode="auto">
          <a:xfrm>
            <a:off x="4279511" y="3585264"/>
            <a:ext cx="3933998" cy="7961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2.   Yes. Protection </a:t>
            </a:r>
            <a:r>
              <a:rPr lang="en-US" sz="2800" u="sng" dirty="0">
                <a:solidFill>
                  <a:schemeClr val="accent2"/>
                </a:solidFill>
                <a:latin typeface="18 VAG Rounded Light   02390"/>
              </a:rPr>
              <a:t>and</a:t>
            </a: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 a bit smaller memory</a:t>
            </a:r>
          </a:p>
        </p:txBody>
      </p:sp>
      <p:sp>
        <p:nvSpPr>
          <p:cNvPr id="3089417" name="Text Box 9"/>
          <p:cNvSpPr txBox="1">
            <a:spLocks noChangeArrowheads="1"/>
          </p:cNvSpPr>
          <p:nvPr/>
        </p:nvSpPr>
        <p:spPr bwMode="auto">
          <a:xfrm>
            <a:off x="1079111" y="2670864"/>
            <a:ext cx="330090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T R U E</a:t>
            </a:r>
          </a:p>
        </p:txBody>
      </p:sp>
      <p:sp>
        <p:nvSpPr>
          <p:cNvPr id="3089418" name="AutoShape 10"/>
          <p:cNvSpPr>
            <a:spLocks noChangeArrowheads="1"/>
          </p:cNvSpPr>
          <p:nvPr/>
        </p:nvSpPr>
        <p:spPr bwMode="auto">
          <a:xfrm>
            <a:off x="6980663" y="5181600"/>
            <a:ext cx="1975305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80663" y="4495800"/>
            <a:ext cx="1947437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blue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) 	</a:t>
            </a:r>
            <a:r>
              <a:rPr lang="en-US" sz="2400" b="1" dirty="0" smtClean="0">
                <a:latin typeface="Courier New" pitchFamily="-65" charset="0"/>
              </a:rPr>
              <a:t>FF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</a:rPr>
              <a:t>green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</a:rPr>
              <a:t>) 	</a:t>
            </a:r>
            <a:r>
              <a:rPr lang="en-US" sz="2400" b="1" dirty="0" smtClean="0">
                <a:latin typeface="Courier New" pitchFamily="-65" charset="0"/>
              </a:rPr>
              <a:t>F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</a:t>
            </a:r>
            <a:endParaRPr lang="en-US" sz="2400" b="1" dirty="0">
              <a:solidFill>
                <a:srgbClr val="EA157A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00FF"/>
                </a:solidFill>
                <a:latin typeface="Courier New" pitchFamily="-65" charset="0"/>
              </a:rPr>
              <a:t>purple</a:t>
            </a:r>
            <a:r>
              <a:rPr lang="en-US" sz="2400" b="1" dirty="0" smtClean="0">
                <a:solidFill>
                  <a:srgbClr val="FF00FF"/>
                </a:solidFill>
                <a:latin typeface="Courier New" pitchFamily="-65" charset="0"/>
              </a:rPr>
              <a:t>)	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 dirty="0" smtClean="0">
                <a:latin typeface="Courier New" pitchFamily="-65" charset="0"/>
              </a:rPr>
              <a:t>F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 New" pitchFamily="-65" charset="0"/>
              </a:rPr>
              <a:t>yellow)	</a:t>
            </a:r>
            <a:r>
              <a:rPr lang="en-US" sz="2400" b="1" dirty="0" smtClean="0">
                <a:solidFill>
                  <a:srgbClr val="EA157A"/>
                </a:solidFill>
                <a:latin typeface="Courier New" pitchFamily="-65" charset="0"/>
              </a:rPr>
              <a:t>TT</a:t>
            </a:r>
            <a:endParaRPr lang="en-US" sz="2400" b="1" dirty="0">
              <a:solidFill>
                <a:srgbClr val="EA157A"/>
              </a:solidFill>
              <a:latin typeface="Courier New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Peer Instruction Answer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70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8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413" grpId="0" autoUpdateAnimBg="0"/>
      <p:bldP spid="3089414" grpId="0" autoUpdateAnimBg="0"/>
      <p:bldP spid="3089416" grpId="0" autoUpdateAnimBg="0"/>
      <p:bldP spid="3089417" grpId="0" autoUpdateAnimBg="0"/>
      <p:bldP spid="3089418" grpId="0" animBg="1"/>
      <p:bldP spid="3089418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More aggressive performance options:</a:t>
            </a:r>
          </a:p>
          <a:p>
            <a:pPr lvl="1"/>
            <a:r>
              <a:rPr lang="en-US" dirty="0" smtClean="0"/>
              <a:t>Longer pipelines</a:t>
            </a:r>
          </a:p>
          <a:p>
            <a:pPr lvl="1"/>
            <a:r>
              <a:rPr lang="en-US" dirty="0" smtClean="0"/>
              <a:t>Superscalar (multiple issue)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pPr lvl="1"/>
            <a:r>
              <a:rPr lang="en-US" dirty="0" smtClean="0"/>
              <a:t>Speculation</a:t>
            </a:r>
          </a:p>
          <a:p>
            <a:r>
              <a:rPr lang="en-US" dirty="0" smtClean="0"/>
              <a:t>Virtual memory bridges memory and disk</a:t>
            </a:r>
          </a:p>
          <a:p>
            <a:pPr lvl="1"/>
            <a:r>
              <a:rPr lang="en-US" dirty="0" smtClean="0"/>
              <a:t>Provides illusion of independent address spaces to processes and protects them from each other</a:t>
            </a:r>
          </a:p>
          <a:p>
            <a:pPr lvl="1"/>
            <a:r>
              <a:rPr lang="en-US" dirty="0" smtClean="0"/>
              <a:t>VA to PA using Page Table</a:t>
            </a:r>
          </a:p>
          <a:p>
            <a:pPr lvl="1"/>
            <a:r>
              <a:rPr lang="en-US" smtClean="0"/>
              <a:t>TLB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ym typeface="Symbol" charset="2"/>
              </a:rPr>
              <a:t>Modern processors can issue and execute multiple </a:t>
            </a:r>
            <a:r>
              <a:rPr lang="en-US" sz="3200" dirty="0">
                <a:sym typeface="Symbol" charset="2"/>
              </a:rPr>
              <a:t>instructions per clock cycle</a:t>
            </a:r>
          </a:p>
          <a:p>
            <a:r>
              <a:rPr lang="en-US" sz="3200" dirty="0">
                <a:sym typeface="Symbol" charset="2"/>
              </a:rPr>
              <a:t>CPI &lt; </a:t>
            </a:r>
            <a:r>
              <a:rPr lang="en-US" sz="3200" dirty="0" smtClean="0">
                <a:sym typeface="Symbol" charset="2"/>
              </a:rPr>
              <a:t>1 (</a:t>
            </a:r>
            <a:r>
              <a:rPr lang="en-US" sz="3200" i="1" dirty="0" smtClean="0">
                <a:solidFill>
                  <a:srgbClr val="FF0000"/>
                </a:solidFill>
                <a:sym typeface="Symbol" charset="2"/>
              </a:rPr>
              <a:t>superscalar</a:t>
            </a:r>
            <a:r>
              <a:rPr lang="en-US" sz="3200" dirty="0" smtClean="0">
                <a:sym typeface="Symbol" charset="2"/>
              </a:rPr>
              <a:t>), so can </a:t>
            </a:r>
            <a:r>
              <a:rPr lang="en-US" sz="3200" dirty="0">
                <a:sym typeface="Symbol" charset="2"/>
              </a:rPr>
              <a:t>use </a:t>
            </a:r>
            <a:r>
              <a:rPr lang="en-US" sz="3200" i="1" dirty="0">
                <a:sym typeface="Symbol" charset="2"/>
              </a:rPr>
              <a:t>Instructions Per Cycle</a:t>
            </a:r>
            <a:r>
              <a:rPr lang="en-US" sz="3200" dirty="0">
                <a:sym typeface="Symbol" charset="2"/>
              </a:rPr>
              <a:t> (IPC</a:t>
            </a:r>
            <a:r>
              <a:rPr lang="en-US" sz="3200" dirty="0" smtClean="0">
                <a:sym typeface="Symbol" charset="2"/>
              </a:rPr>
              <a:t>) instead</a:t>
            </a:r>
            <a:endParaRPr lang="en-US" sz="3200" dirty="0">
              <a:sym typeface="Symbol" charset="2"/>
            </a:endParaRPr>
          </a:p>
          <a:p>
            <a:r>
              <a:rPr lang="en-US" sz="3200" dirty="0" smtClean="0">
                <a:sym typeface="Symbol" charset="2"/>
              </a:rPr>
              <a:t>e.g. 4 GHz </a:t>
            </a:r>
            <a:r>
              <a:rPr lang="en-US" sz="3200" dirty="0">
                <a:sym typeface="Symbol" charset="2"/>
              </a:rPr>
              <a:t>4-way </a:t>
            </a:r>
            <a:r>
              <a:rPr lang="en-US" sz="3200" dirty="0" smtClean="0">
                <a:sym typeface="Symbol" charset="2"/>
              </a:rPr>
              <a:t>multiple-issue can execute 16 billion IPS with </a:t>
            </a:r>
            <a:r>
              <a:rPr lang="en-US" sz="3200" dirty="0">
                <a:sym typeface="Symbol" charset="2"/>
              </a:rPr>
              <a:t>peak CPI = </a:t>
            </a:r>
            <a:r>
              <a:rPr lang="en-US" sz="3200" dirty="0" smtClean="0">
                <a:sym typeface="Symbol" charset="2"/>
              </a:rPr>
              <a:t>0.25 and peak </a:t>
            </a:r>
            <a:r>
              <a:rPr lang="en-US" sz="3200" dirty="0">
                <a:sym typeface="Symbol" charset="2"/>
              </a:rPr>
              <a:t>IPC = 4</a:t>
            </a:r>
            <a:endParaRPr lang="en-US" sz="3600" dirty="0">
              <a:sym typeface="Symbol" charset="2"/>
            </a:endParaRPr>
          </a:p>
          <a:p>
            <a:pPr lvl="1"/>
            <a:r>
              <a:rPr lang="en-US" sz="2800" dirty="0">
                <a:sym typeface="Symbol" charset="2"/>
              </a:rPr>
              <a:t>But </a:t>
            </a:r>
            <a:r>
              <a:rPr lang="en-US" sz="2800" dirty="0" smtClean="0">
                <a:sym typeface="Symbol" charset="2"/>
              </a:rPr>
              <a:t>dependencies and structural hazards </a:t>
            </a:r>
            <a:r>
              <a:rPr lang="en-US" sz="2800" dirty="0">
                <a:sym typeface="Symbol" charset="2"/>
              </a:rPr>
              <a:t>reduce this in </a:t>
            </a:r>
            <a:r>
              <a:rPr lang="en-US" sz="2800" dirty="0" smtClean="0">
                <a:sym typeface="Symbol" charset="2"/>
              </a:rPr>
              <a:t>practice</a:t>
            </a:r>
            <a:endParaRPr lang="en-US" sz="2800" dirty="0">
              <a:sym typeface="Symbol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Multiple Issue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/>
              <a:t>Static multiple issue</a:t>
            </a:r>
          </a:p>
          <a:p>
            <a:pPr lvl="1"/>
            <a:r>
              <a:rPr lang="en-US" sz="2800" dirty="0"/>
              <a:t>Compiler </a:t>
            </a:r>
            <a:r>
              <a:rPr lang="en-US" sz="2800" dirty="0" smtClean="0"/>
              <a:t>reorders independent/commutative instructions </a:t>
            </a:r>
            <a:r>
              <a:rPr lang="en-US" sz="2800" dirty="0"/>
              <a:t>to be issued </a:t>
            </a:r>
            <a:r>
              <a:rPr lang="en-US" sz="2800" dirty="0" smtClean="0"/>
              <a:t>together</a:t>
            </a:r>
            <a:endParaRPr lang="en-US" sz="2800" dirty="0"/>
          </a:p>
          <a:p>
            <a:pPr lvl="1"/>
            <a:r>
              <a:rPr lang="en-US" sz="2800" dirty="0"/>
              <a:t>Compiler detects and avoids hazards</a:t>
            </a:r>
          </a:p>
          <a:p>
            <a:r>
              <a:rPr lang="en-US" sz="3200" dirty="0"/>
              <a:t>Dynamic multiple </a:t>
            </a:r>
            <a:r>
              <a:rPr lang="en-US" sz="3200" dirty="0" smtClean="0"/>
              <a:t>issue</a:t>
            </a:r>
            <a:endParaRPr lang="en-US" sz="3200" dirty="0"/>
          </a:p>
          <a:p>
            <a:pPr lvl="1"/>
            <a:r>
              <a:rPr lang="en-US" sz="2800" dirty="0" smtClean="0"/>
              <a:t>CPU examines pipeline and chooses instructions to reorder/issue</a:t>
            </a:r>
          </a:p>
          <a:p>
            <a:pPr lvl="1"/>
            <a:r>
              <a:rPr lang="en-US" sz="2800" dirty="0" smtClean="0"/>
              <a:t>CPU can resolve </a:t>
            </a:r>
            <a:r>
              <a:rPr lang="en-US" sz="2800" dirty="0"/>
              <a:t>hazards </a:t>
            </a:r>
            <a:r>
              <a:rPr lang="en-US" sz="2800" dirty="0" smtClean="0"/>
              <a:t>at </a:t>
            </a:r>
            <a:r>
              <a:rPr lang="en-US" sz="2800" dirty="0"/>
              <a:t>runtime</a:t>
            </a:r>
            <a:endParaRPr lang="en-AU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Superscalar Laundry: Parallel per stage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80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943600"/>
            <a:ext cx="8229600" cy="641875"/>
          </a:xfrm>
        </p:spPr>
        <p:txBody>
          <a:bodyPr>
            <a:noAutofit/>
          </a:bodyPr>
          <a:lstStyle/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Pipeline Depth and Issue Width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2277"/>
            <a:ext cx="8229600" cy="65071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2014 -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02015"/>
              </p:ext>
            </p:extLst>
          </p:nvPr>
        </p:nvGraphicFramePr>
        <p:xfrm>
          <a:off x="237067" y="2018241"/>
          <a:ext cx="8635998" cy="4297680"/>
        </p:xfrm>
        <a:graphic>
          <a:graphicData uri="http://schemas.openxmlformats.org/drawingml/2006/table">
            <a:tbl>
              <a:tblPr/>
              <a:tblGrid>
                <a:gridCol w="2154441"/>
                <a:gridCol w="896815"/>
                <a:gridCol w="1389185"/>
                <a:gridCol w="1160584"/>
                <a:gridCol w="984739"/>
                <a:gridCol w="853456"/>
                <a:gridCol w="119677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Penryn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Westmere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Xeon Sandy Bridge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14-19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Xeon Ivy Bridge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14-19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3203</Words>
  <Application>Microsoft Office PowerPoint</Application>
  <PresentationFormat>On-screen Show (4:3)</PresentationFormat>
  <Paragraphs>898</Paragraphs>
  <Slides>54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7" baseType="lpstr">
      <vt:lpstr>ＭＳ Ｐゴシック</vt:lpstr>
      <vt:lpstr>18 VAG Rounded Bold   07390</vt:lpstr>
      <vt:lpstr>18 VAG Rounded Light   02390</vt:lpstr>
      <vt:lpstr>Arial</vt:lpstr>
      <vt:lpstr>Calibri</vt:lpstr>
      <vt:lpstr>Calibri Light</vt:lpstr>
      <vt:lpstr>Courier New</vt:lpstr>
      <vt:lpstr>FranklinGothic</vt:lpstr>
      <vt:lpstr>Symbol</vt:lpstr>
      <vt:lpstr>Times</vt:lpstr>
      <vt:lpstr>Wingdings</vt:lpstr>
      <vt:lpstr>Office Theme</vt:lpstr>
      <vt:lpstr>Image</vt:lpstr>
      <vt:lpstr>CS 61C: Great Ideas in Computer Architecture  Multiple Instruction Issue/Virtual Memory Introduction</vt:lpstr>
      <vt:lpstr>Great Idea #4: Parallelism</vt:lpstr>
      <vt:lpstr>Review of Last Lecture (1/2)</vt:lpstr>
      <vt:lpstr>Review of Last Lecture (2/2)</vt:lpstr>
      <vt:lpstr>Agenda</vt:lpstr>
      <vt:lpstr>Multiple Issue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Dynamic Multiple Issue</vt:lpstr>
      <vt:lpstr>Dynamic Pipeline Scheduling</vt:lpstr>
      <vt:lpstr>Why Do Dynamic Scheduling?</vt:lpstr>
      <vt:lpstr>Speculation</vt:lpstr>
      <vt:lpstr>Not a Simple Linear Pipeline</vt:lpstr>
      <vt:lpstr>Out-of-Order Execution (1/2)</vt:lpstr>
      <vt:lpstr>Out-of-Order Execution (2/2)</vt:lpstr>
      <vt:lpstr>Dynamically Scheduled CPU</vt:lpstr>
      <vt:lpstr>Out-Of-Order Intel</vt:lpstr>
      <vt:lpstr>Intel Nehalem Microarchitecture</vt:lpstr>
      <vt:lpstr>Intel Nehalem Pipeline Flow</vt:lpstr>
      <vt:lpstr>Does Multiple Issue Work?</vt:lpstr>
      <vt:lpstr>Agenda</vt:lpstr>
      <vt:lpstr>Administrivia</vt:lpstr>
      <vt:lpstr>Agenda</vt:lpstr>
      <vt:lpstr>Memory Hierarchy</vt:lpstr>
      <vt:lpstr>Memory Hierarchy Requirements</vt:lpstr>
      <vt:lpstr>Memory Hierarchy Requirements</vt:lpstr>
      <vt:lpstr>Virtual Memory</vt:lpstr>
      <vt:lpstr>Virtual to Physical Address Translation</vt:lpstr>
      <vt:lpstr>VM Analogy (1/2)</vt:lpstr>
      <vt:lpstr>VM Analogy (2/2)</vt:lpstr>
      <vt:lpstr>Mapping VM to PM</vt:lpstr>
      <vt:lpstr>Paging Organization</vt:lpstr>
      <vt:lpstr>Virtual Memory Mapping Function</vt:lpstr>
      <vt:lpstr>Address Mapping</vt:lpstr>
      <vt:lpstr>Address Mapping: Page Table</vt:lpstr>
      <vt:lpstr>Page Table Layout</vt:lpstr>
      <vt:lpstr>Page Table Entry Format</vt:lpstr>
      <vt:lpstr>Page Tables</vt:lpstr>
      <vt:lpstr>Paging/Virtual Memory Multiple Processes</vt:lpstr>
      <vt:lpstr>Caches vs. Virtual Memory</vt:lpstr>
      <vt:lpstr>Technology Break</vt:lpstr>
      <vt:lpstr>Notes on Page Table</vt:lpstr>
      <vt:lpstr>Why would a process need to “grow”?</vt:lpstr>
      <vt:lpstr>Virtual Memory and Caches</vt:lpstr>
      <vt:lpstr>Virtual to Physical Address Translation</vt:lpstr>
      <vt:lpstr>Translation Look-Aside Buffers (TLBs)</vt:lpstr>
      <vt:lpstr>Context Switching and VM</vt:lpstr>
      <vt:lpstr>Peer Instruction</vt:lpstr>
      <vt:lpstr>Peer Instruction Answer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2014-07-31T07:14:43Z</dcterms:created>
  <dcterms:modified xsi:type="dcterms:W3CDTF">2014-07-31T07:45:24Z</dcterms:modified>
</cp:coreProperties>
</file>